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16" r:id="rId5"/>
    <p:sldId id="259" r:id="rId6"/>
    <p:sldId id="260" r:id="rId7"/>
    <p:sldId id="261" r:id="rId8"/>
    <p:sldId id="317" r:id="rId9"/>
    <p:sldId id="318" r:id="rId10"/>
    <p:sldId id="319" r:id="rId11"/>
    <p:sldId id="320" r:id="rId12"/>
    <p:sldId id="321" r:id="rId13"/>
    <p:sldId id="322" r:id="rId14"/>
    <p:sldId id="323" r:id="rId15"/>
    <p:sldId id="324" r:id="rId16"/>
    <p:sldId id="325" r:id="rId17"/>
    <p:sldId id="326" r:id="rId18"/>
    <p:sldId id="328" r:id="rId19"/>
    <p:sldId id="329" r:id="rId20"/>
    <p:sldId id="330" r:id="rId21"/>
    <p:sldId id="331" r:id="rId22"/>
    <p:sldId id="332" r:id="rId23"/>
    <p:sldId id="333" r:id="rId24"/>
    <p:sldId id="334" r:id="rId25"/>
    <p:sldId id="335" r:id="rId26"/>
    <p:sldId id="336" r:id="rId27"/>
    <p:sldId id="337" r:id="rId28"/>
    <p:sldId id="338" r:id="rId29"/>
    <p:sldId id="361" r:id="rId30"/>
    <p:sldId id="339" r:id="rId31"/>
    <p:sldId id="340" r:id="rId32"/>
    <p:sldId id="341" r:id="rId33"/>
    <p:sldId id="342" r:id="rId34"/>
    <p:sldId id="343" r:id="rId35"/>
    <p:sldId id="344" r:id="rId36"/>
    <p:sldId id="345" r:id="rId37"/>
    <p:sldId id="346" r:id="rId38"/>
    <p:sldId id="347" r:id="rId39"/>
    <p:sldId id="348" r:id="rId40"/>
    <p:sldId id="349" r:id="rId41"/>
    <p:sldId id="350" r:id="rId42"/>
    <p:sldId id="351" r:id="rId43"/>
    <p:sldId id="352" r:id="rId44"/>
    <p:sldId id="353" r:id="rId45"/>
    <p:sldId id="362" r:id="rId46"/>
    <p:sldId id="355" r:id="rId47"/>
    <p:sldId id="354" r:id="rId48"/>
    <p:sldId id="356" r:id="rId49"/>
    <p:sldId id="363" r:id="rId50"/>
    <p:sldId id="376" r:id="rId51"/>
    <p:sldId id="377" r:id="rId52"/>
    <p:sldId id="378" r:id="rId53"/>
    <p:sldId id="379" r:id="rId54"/>
    <p:sldId id="380" r:id="rId55"/>
    <p:sldId id="381" r:id="rId56"/>
    <p:sldId id="364" r:id="rId57"/>
    <p:sldId id="365" r:id="rId58"/>
    <p:sldId id="367" r:id="rId59"/>
    <p:sldId id="375" r:id="rId60"/>
    <p:sldId id="368" r:id="rId61"/>
    <p:sldId id="369" r:id="rId62"/>
    <p:sldId id="370" r:id="rId63"/>
    <p:sldId id="371" r:id="rId64"/>
    <p:sldId id="372" r:id="rId65"/>
    <p:sldId id="373" r:id="rId66"/>
    <p:sldId id="374" r:id="rId67"/>
    <p:sldId id="358" r:id="rId68"/>
    <p:sldId id="359" r:id="rId69"/>
    <p:sldId id="360" r:id="rId70"/>
    <p:sldId id="262" r:id="rId71"/>
    <p:sldId id="263" r:id="rId72"/>
    <p:sldId id="264" r:id="rId73"/>
    <p:sldId id="265" r:id="rId74"/>
    <p:sldId id="266" r:id="rId75"/>
    <p:sldId id="267" r:id="rId76"/>
    <p:sldId id="268" r:id="rId77"/>
    <p:sldId id="269" r:id="rId78"/>
    <p:sldId id="270" r:id="rId79"/>
    <p:sldId id="271" r:id="rId80"/>
    <p:sldId id="272" r:id="rId81"/>
    <p:sldId id="273" r:id="rId82"/>
    <p:sldId id="274" r:id="rId83"/>
    <p:sldId id="275" r:id="rId84"/>
    <p:sldId id="276" r:id="rId85"/>
    <p:sldId id="277" r:id="rId86"/>
    <p:sldId id="278" r:id="rId87"/>
    <p:sldId id="279" r:id="rId88"/>
    <p:sldId id="280" r:id="rId89"/>
    <p:sldId id="281" r:id="rId90"/>
    <p:sldId id="282" r:id="rId91"/>
    <p:sldId id="283" r:id="rId92"/>
    <p:sldId id="284" r:id="rId93"/>
    <p:sldId id="285" r:id="rId94"/>
    <p:sldId id="286" r:id="rId95"/>
    <p:sldId id="287" r:id="rId96"/>
    <p:sldId id="288" r:id="rId97"/>
    <p:sldId id="289" r:id="rId98"/>
    <p:sldId id="290" r:id="rId99"/>
    <p:sldId id="291" r:id="rId100"/>
    <p:sldId id="292" r:id="rId101"/>
    <p:sldId id="293" r:id="rId102"/>
    <p:sldId id="294" r:id="rId103"/>
    <p:sldId id="295" r:id="rId104"/>
    <p:sldId id="296" r:id="rId105"/>
    <p:sldId id="297" r:id="rId106"/>
    <p:sldId id="298" r:id="rId107"/>
    <p:sldId id="299" r:id="rId108"/>
    <p:sldId id="300" r:id="rId109"/>
    <p:sldId id="301" r:id="rId110"/>
    <p:sldId id="302" r:id="rId111"/>
    <p:sldId id="303" r:id="rId112"/>
    <p:sldId id="304" r:id="rId113"/>
    <p:sldId id="305" r:id="rId114"/>
    <p:sldId id="306" r:id="rId115"/>
    <p:sldId id="307" r:id="rId116"/>
    <p:sldId id="308" r:id="rId117"/>
    <p:sldId id="309" r:id="rId118"/>
    <p:sldId id="310" r:id="rId119"/>
    <p:sldId id="311" r:id="rId120"/>
    <p:sldId id="312" r:id="rId121"/>
    <p:sldId id="313" r:id="rId122"/>
    <p:sldId id="314" r:id="rId123"/>
    <p:sldId id="315" r:id="rId1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FF7D"/>
    <a:srgbClr val="A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19" autoAdjust="0"/>
  </p:normalViewPr>
  <p:slideViewPr>
    <p:cSldViewPr snapToGrid="0">
      <p:cViewPr>
        <p:scale>
          <a:sx n="80" d="100"/>
          <a:sy n="80" d="100"/>
        </p:scale>
        <p:origin x="-546"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58E978B3-A99A-4441-B5FB-3506A0C65A3C}" type="datetimeFigureOut">
              <a:rPr lang="fr-FR" smtClean="0"/>
              <a:t>13/03/2015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297887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8E978B3-A99A-4441-B5FB-3506A0C65A3C}" type="datetimeFigureOut">
              <a:rPr lang="fr-FR" smtClean="0"/>
              <a:t>13/03/2015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14562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8E978B3-A99A-4441-B5FB-3506A0C65A3C}" type="datetimeFigureOut">
              <a:rPr lang="fr-FR" smtClean="0"/>
              <a:t>13/03/2015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244890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8E978B3-A99A-4441-B5FB-3506A0C65A3C}" type="datetimeFigureOut">
              <a:rPr lang="fr-FR" smtClean="0"/>
              <a:t>13/03/2015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240107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8E978B3-A99A-4441-B5FB-3506A0C65A3C}" type="datetimeFigureOut">
              <a:rPr lang="fr-FR" smtClean="0"/>
              <a:t>13/03/2015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207749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8E978B3-A99A-4441-B5FB-3506A0C65A3C}" type="datetimeFigureOut">
              <a:rPr lang="fr-FR" smtClean="0"/>
              <a:t>13/03/2015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360044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8E978B3-A99A-4441-B5FB-3506A0C65A3C}" type="datetimeFigureOut">
              <a:rPr lang="fr-FR" smtClean="0"/>
              <a:t>13/03/2015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108006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8E978B3-A99A-4441-B5FB-3506A0C65A3C}" type="datetimeFigureOut">
              <a:rPr lang="fr-FR" smtClean="0"/>
              <a:t>13/03/2015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238147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8E978B3-A99A-4441-B5FB-3506A0C65A3C}" type="datetimeFigureOut">
              <a:rPr lang="fr-FR" smtClean="0"/>
              <a:t>13/03/2015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3848629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8E978B3-A99A-4441-B5FB-3506A0C65A3C}" type="datetimeFigureOut">
              <a:rPr lang="fr-FR" smtClean="0"/>
              <a:t>13/03/2015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4084723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8E978B3-A99A-4441-B5FB-3506A0C65A3C}" type="datetimeFigureOut">
              <a:rPr lang="fr-FR" smtClean="0"/>
              <a:t>13/03/2015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9D0FA7-E6F0-4AF5-B97F-350542295169}" type="slidenum">
              <a:rPr lang="fr-FR" smtClean="0"/>
              <a:t>‹N°›</a:t>
            </a:fld>
            <a:endParaRPr lang="fr-FR"/>
          </a:p>
        </p:txBody>
      </p:sp>
    </p:spTree>
    <p:extLst>
      <p:ext uri="{BB962C8B-B14F-4D97-AF65-F5344CB8AC3E}">
        <p14:creationId xmlns:p14="http://schemas.microsoft.com/office/powerpoint/2010/main" val="1530759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978B3-A99A-4441-B5FB-3506A0C65A3C}" type="datetimeFigureOut">
              <a:rPr lang="fr-FR" smtClean="0"/>
              <a:t>13/03/2015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D0FA7-E6F0-4AF5-B97F-350542295169}" type="slidenum">
              <a:rPr lang="fr-FR" smtClean="0"/>
              <a:t>‹N°›</a:t>
            </a:fld>
            <a:endParaRPr lang="fr-FR"/>
          </a:p>
        </p:txBody>
      </p:sp>
    </p:spTree>
    <p:extLst>
      <p:ext uri="{BB962C8B-B14F-4D97-AF65-F5344CB8AC3E}">
        <p14:creationId xmlns:p14="http://schemas.microsoft.com/office/powerpoint/2010/main" val="2143340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5.jpg"/><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77.jpg"/><Relationship Id="rId7" Type="http://schemas.openxmlformats.org/officeDocument/2006/relationships/image" Target="../media/image84.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GIF"/></Relationships>
</file>

<file path=ppt/slides/_rels/slide2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eg"/><Relationship Id="rId4" Type="http://schemas.openxmlformats.org/officeDocument/2006/relationships/image" Target="../media/image106.jpg"/><Relationship Id="rId9" Type="http://schemas.openxmlformats.org/officeDocument/2006/relationships/image" Target="../media/image1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jp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3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jpeg"/><Relationship Id="rId7" Type="http://schemas.openxmlformats.org/officeDocument/2006/relationships/image" Target="../media/image129.jp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g"/><Relationship Id="rId5" Type="http://schemas.openxmlformats.org/officeDocument/2006/relationships/image" Target="../media/image127.jpeg"/><Relationship Id="rId4" Type="http://schemas.openxmlformats.org/officeDocument/2006/relationships/image" Target="../media/image126.jpg"/></Relationships>
</file>

<file path=ppt/slides/_rels/slide3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g"/><Relationship Id="rId4" Type="http://schemas.openxmlformats.org/officeDocument/2006/relationships/image" Target="../media/image1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9.JPG"/><Relationship Id="rId7" Type="http://schemas.openxmlformats.org/officeDocument/2006/relationships/image" Target="../media/image143.jpeg"/><Relationship Id="rId2" Type="http://schemas.openxmlformats.org/officeDocument/2006/relationships/image" Target="../media/image138.JPG"/><Relationship Id="rId1" Type="http://schemas.openxmlformats.org/officeDocument/2006/relationships/slideLayout" Target="../slideLayouts/slideLayout2.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46.jpeg"/><Relationship Id="rId7" Type="http://schemas.openxmlformats.org/officeDocument/2006/relationships/image" Target="../media/image150.jpg"/><Relationship Id="rId2" Type="http://schemas.openxmlformats.org/officeDocument/2006/relationships/image" Target="../media/image145.JPG"/><Relationship Id="rId1" Type="http://schemas.openxmlformats.org/officeDocument/2006/relationships/slideLayout" Target="../slideLayouts/slideLayout2.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47.jpeg"/></Relationships>
</file>

<file path=ppt/slides/_rels/slide4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5.jpg"/><Relationship Id="rId5" Type="http://schemas.openxmlformats.org/officeDocument/2006/relationships/image" Target="../media/image154.gif"/><Relationship Id="rId4" Type="http://schemas.openxmlformats.org/officeDocument/2006/relationships/image" Target="../media/image153.png"/></Relationships>
</file>

<file path=ppt/slides/_rels/slide4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48.jpg"/><Relationship Id="rId1" Type="http://schemas.openxmlformats.org/officeDocument/2006/relationships/slideLayout" Target="../slideLayouts/slideLayout2.xml"/><Relationship Id="rId4" Type="http://schemas.openxmlformats.org/officeDocument/2006/relationships/image" Target="../media/image157.gif"/></Relationships>
</file>

<file path=ppt/slides/_rels/slide4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1.jpg"/><Relationship Id="rId1" Type="http://schemas.openxmlformats.org/officeDocument/2006/relationships/slideLayout" Target="../slideLayouts/slideLayout2.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2.xml"/><Relationship Id="rId4" Type="http://schemas.openxmlformats.org/officeDocument/2006/relationships/image" Target="../media/image166.gif"/></Relationships>
</file>

<file path=ppt/slides/_rels/slide51.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g"/><Relationship Id="rId4" Type="http://schemas.openxmlformats.org/officeDocument/2006/relationships/image" Target="../media/image17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2.xml"/><Relationship Id="rId5" Type="http://schemas.openxmlformats.org/officeDocument/2006/relationships/image" Target="../media/image180.jpg"/><Relationship Id="rId4" Type="http://schemas.openxmlformats.org/officeDocument/2006/relationships/image" Target="../media/image179.jpg"/></Relationships>
</file>

<file path=ppt/slides/_rels/slide57.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6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9.jpg"/><Relationship Id="rId7" Type="http://schemas.openxmlformats.org/officeDocument/2006/relationships/image" Target="../media/image193.jpeg"/><Relationship Id="rId2" Type="http://schemas.openxmlformats.org/officeDocument/2006/relationships/image" Target="../media/image188.jpg"/><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g"/><Relationship Id="rId4" Type="http://schemas.openxmlformats.org/officeDocument/2006/relationships/image" Target="../media/image190.jpg"/></Relationships>
</file>

<file path=ppt/slides/_rels/slide63.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jpg"/><Relationship Id="rId1" Type="http://schemas.openxmlformats.org/officeDocument/2006/relationships/slideLayout" Target="../slideLayouts/slideLayout2.xml"/><Relationship Id="rId4" Type="http://schemas.openxmlformats.org/officeDocument/2006/relationships/image" Target="../media/image196.jpg"/></Relationships>
</file>

<file path=ppt/slides/_rels/slide64.xml.rels><?xml version="1.0" encoding="UTF-8" standalone="yes"?>
<Relationships xmlns="http://schemas.openxmlformats.org/package/2006/relationships"><Relationship Id="rId3" Type="http://schemas.openxmlformats.org/officeDocument/2006/relationships/image" Target="../media/image198.jpg"/><Relationship Id="rId7" Type="http://schemas.openxmlformats.org/officeDocument/2006/relationships/image" Target="../media/image202.JPG"/><Relationship Id="rId2" Type="http://schemas.openxmlformats.org/officeDocument/2006/relationships/image" Target="../media/image197.jpg"/><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jpg"/><Relationship Id="rId4" Type="http://schemas.openxmlformats.org/officeDocument/2006/relationships/image" Target="../media/image199.jpeg"/></Relationships>
</file>

<file path=ppt/slides/_rels/slide65.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g"/><Relationship Id="rId4" Type="http://schemas.openxmlformats.org/officeDocument/2006/relationships/image" Target="../media/image19.jpeg"/><Relationship Id="rId9" Type="http://schemas.openxmlformats.org/officeDocument/2006/relationships/image" Target="../media/image2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706845"/>
            <a:ext cx="839236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Minéraux industriels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933255"/>
            <a:ext cx="3848100" cy="367665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665068" y="5804045"/>
            <a:ext cx="3813865"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4800" b="1" dirty="0" smtClean="0">
                <a:ln w="0"/>
                <a:effectLst>
                  <a:reflection blurRad="12700" stA="50000" endPos="50000" dist="5000" dir="5400000" sy="-100000" rotWithShape="0"/>
                </a:effectLst>
                <a:latin typeface="Edwardian Script ITC" pitchFamily="66" charset="0"/>
              </a:rPr>
              <a:t>Pr </a:t>
            </a:r>
            <a:r>
              <a:rPr lang="fr-FR" sz="4800" b="1" dirty="0" err="1" smtClean="0">
                <a:ln w="0"/>
                <a:effectLst>
                  <a:reflection blurRad="12700" stA="50000" endPos="50000" dist="5000" dir="5400000" sy="-100000" rotWithShape="0"/>
                </a:effectLst>
                <a:latin typeface="Edwardian Script ITC" pitchFamily="66" charset="0"/>
              </a:rPr>
              <a:t>Aissa</a:t>
            </a:r>
            <a:r>
              <a:rPr lang="fr-FR" sz="4800" b="1" dirty="0" smtClean="0">
                <a:ln w="0"/>
                <a:effectLst>
                  <a:reflection blurRad="12700" stA="50000" endPos="50000" dist="5000" dir="5400000" sy="-100000" rotWithShape="0"/>
                </a:effectLst>
                <a:latin typeface="Edwardian Script ITC" pitchFamily="66" charset="0"/>
              </a:rPr>
              <a:t> </a:t>
            </a:r>
            <a:r>
              <a:rPr lang="fr-FR" sz="4800" b="1" dirty="0" err="1">
                <a:ln w="0"/>
                <a:effectLst>
                  <a:reflection blurRad="12700" stA="50000" endPos="50000" dist="5000" dir="5400000" sy="-100000" rotWithShape="0"/>
                </a:effectLst>
                <a:latin typeface="Edwardian Script ITC" pitchFamily="66" charset="0"/>
              </a:rPr>
              <a:t>M</a:t>
            </a:r>
            <a:r>
              <a:rPr lang="fr-FR" sz="4800" b="1" dirty="0" err="1" smtClean="0">
                <a:ln w="0"/>
                <a:effectLst>
                  <a:reflection blurRad="12700" stA="50000" endPos="50000" dist="5000" dir="5400000" sy="-100000" rotWithShape="0"/>
                </a:effectLst>
                <a:latin typeface="Edwardian Script ITC" pitchFamily="66" charset="0"/>
              </a:rPr>
              <a:t>asrour</a:t>
            </a:r>
            <a:endParaRPr lang="fr-FR" sz="4800" b="1" spc="0" dirty="0">
              <a:ln w="0"/>
              <a:effectLst>
                <a:reflection blurRad="12700" stA="50000" endPos="50000" dist="5000" dir="5400000" sy="-100000" rotWithShape="0"/>
              </a:effectLst>
              <a:latin typeface="Edwardian Script ITC" pitchFamily="66" charset="0"/>
            </a:endParaRPr>
          </a:p>
        </p:txBody>
      </p:sp>
    </p:spTree>
    <p:extLst>
      <p:ext uri="{BB962C8B-B14F-4D97-AF65-F5344CB8AC3E}">
        <p14:creationId xmlns:p14="http://schemas.microsoft.com/office/powerpoint/2010/main" val="468559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539552" y="2388944"/>
            <a:ext cx="3240360" cy="3785652"/>
          </a:xfrm>
          <a:prstGeom prst="rect">
            <a:avLst/>
          </a:prstGeom>
          <a:noFill/>
        </p:spPr>
        <p:txBody>
          <a:bodyPr wrap="square" rtlCol="0">
            <a:spAutoFit/>
          </a:bodyPr>
          <a:lstStyle/>
          <a:p>
            <a:pPr lvl="0" algn="just" fontAlgn="base"/>
            <a:r>
              <a:rPr lang="fr-FR" sz="1200" b="1" i="1" dirty="0"/>
              <a:t>Pièces de fonderie</a:t>
            </a:r>
            <a:r>
              <a:rPr lang="fr-FR" sz="1200" dirty="0"/>
              <a:t>: La silice cristalline possède un point de fusion supérieur à celui du fer, du cuivre et de l'aluminium. Cette propriété permet de réaliser des pièces moulées par coulage de métal en fusion dans des moules constitués de sable de silice et d'un liant. Les pièces coulées sont utilisées dans les industries mécaniques et les industries de fabrication. Les poudres de quartz et de cristobalite sont les principaux composants utilisés en moulage de précision pour la réalisation de produits dans divers secteurs tels que la joaillerie, les prothèses dentaires, les turbines d'avions et les clubs </a:t>
            </a:r>
            <a:r>
              <a:rPr lang="fr-FR" sz="1200" dirty="0" smtClean="0"/>
              <a:t>de golf;</a:t>
            </a:r>
            <a:r>
              <a:rPr lang="fr-FR" sz="1200" dirty="0" smtClean="0">
                <a:solidFill>
                  <a:schemeClr val="bg1"/>
                </a:solidFill>
              </a:rPr>
              <a:t>……………………………………………………………………</a:t>
            </a:r>
            <a:r>
              <a:rPr lang="fr-FR" sz="1200" dirty="0" smtClean="0"/>
              <a:t/>
            </a:r>
            <a:br>
              <a:rPr lang="fr-FR" sz="1200" dirty="0" smtClean="0"/>
            </a:br>
            <a:endParaRPr lang="fr-FR" sz="1200" dirty="0"/>
          </a:p>
          <a:p>
            <a:pPr lvl="0" algn="just" fontAlgn="base"/>
            <a:r>
              <a:rPr lang="fr-FR" sz="1200" b="1" i="1" dirty="0"/>
              <a:t> Filtration:</a:t>
            </a:r>
            <a:r>
              <a:rPr lang="fr-FR" sz="1200" dirty="0"/>
              <a:t> Le sable de silice préparé avec un faible écart granulométrique est utilisé  comme filtre dans le traitement des eaux usées pour séparer les matières solides.</a:t>
            </a:r>
          </a:p>
          <a:p>
            <a:pPr algn="just"/>
            <a:endParaRPr lang="fr-FR" sz="1200" dirty="0"/>
          </a:p>
        </p:txBody>
      </p:sp>
      <p:sp>
        <p:nvSpPr>
          <p:cNvPr id="5" name="ZoneTexte 4"/>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6" name="ZoneTexte 5"/>
          <p:cNvSpPr txBox="1"/>
          <p:nvPr/>
        </p:nvSpPr>
        <p:spPr>
          <a:xfrm>
            <a:off x="3347864" y="1196752"/>
            <a:ext cx="1584176" cy="677108"/>
          </a:xfrm>
          <a:prstGeom prst="rect">
            <a:avLst/>
          </a:prstGeom>
          <a:noFill/>
        </p:spPr>
        <p:txBody>
          <a:bodyPr wrap="square" rtlCol="0">
            <a:spAutoFit/>
          </a:bodyPr>
          <a:lstStyle/>
          <a:p>
            <a:pPr lvl="0"/>
            <a:r>
              <a:rPr lang="en-US" sz="2000" b="1" dirty="0">
                <a:solidFill>
                  <a:srgbClr val="FF0000"/>
                </a:solidFill>
              </a:rPr>
              <a:t>Quartz</a:t>
            </a:r>
            <a:r>
              <a:rPr lang="fr-FR" sz="2000" dirty="0">
                <a:solidFill>
                  <a:srgbClr val="FF0000"/>
                </a:solidFill>
              </a:rPr>
              <a:t> SiO</a:t>
            </a:r>
            <a:r>
              <a:rPr lang="fr-FR" sz="2000" baseline="-25000" dirty="0">
                <a:solidFill>
                  <a:srgbClr val="FF0000"/>
                </a:solidFill>
              </a:rPr>
              <a:t>2</a:t>
            </a:r>
            <a:endParaRPr lang="fr-FR" sz="2000" dirty="0">
              <a:solidFill>
                <a:srgbClr val="FF0000"/>
              </a:solidFill>
            </a:endParaRPr>
          </a:p>
          <a:p>
            <a:endParaRPr lang="fr-FR"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1916832"/>
            <a:ext cx="1728192" cy="1368152"/>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2132856"/>
            <a:ext cx="1008112" cy="711727"/>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1916832"/>
            <a:ext cx="2341974" cy="1373784"/>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l="3337" t="3245" r="2182" b="8108"/>
          <a:stretch/>
        </p:blipFill>
        <p:spPr>
          <a:xfrm>
            <a:off x="3923928" y="3429000"/>
            <a:ext cx="5004048" cy="2233211"/>
          </a:xfrm>
          <a:prstGeom prst="rect">
            <a:avLst/>
          </a:prstGeom>
          <a:ln>
            <a:noFill/>
          </a:ln>
          <a:effectLst>
            <a:outerShdw blurRad="190500" algn="tl" rotWithShape="0">
              <a:srgbClr val="000000">
                <a:alpha val="70000"/>
              </a:srgbClr>
            </a:outerShdw>
          </a:effectLst>
        </p:spPr>
      </p:pic>
      <p:sp>
        <p:nvSpPr>
          <p:cNvPr id="11" name="ZoneTexte 10"/>
          <p:cNvSpPr txBox="1"/>
          <p:nvPr/>
        </p:nvSpPr>
        <p:spPr>
          <a:xfrm>
            <a:off x="611560" y="1979548"/>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39364334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7161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4672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8872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995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2971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6049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354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6968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971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85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611560" y="2348880"/>
            <a:ext cx="3168352" cy="4154984"/>
          </a:xfrm>
          <a:prstGeom prst="rect">
            <a:avLst/>
          </a:prstGeom>
          <a:noFill/>
        </p:spPr>
        <p:txBody>
          <a:bodyPr wrap="square" rtlCol="0">
            <a:spAutoFit/>
          </a:bodyPr>
          <a:lstStyle/>
          <a:p>
            <a:pPr lvl="0" algn="just" fontAlgn="base"/>
            <a:r>
              <a:rPr lang="fr-FR" sz="1200" b="1" i="1" dirty="0"/>
              <a:t>Produits de construction et matières premières</a:t>
            </a:r>
            <a:r>
              <a:rPr lang="fr-FR" sz="1200" dirty="0"/>
              <a:t>: Le sable et les poudres de silice sont les matériaux de base du secteur de la construction. Parmi les nombreuses applications on peut citer la fabrication du ciment, les enduits, les produits de ragréage, les blocs de silice et de béton cellulaire, les colles pour les revêtements de toiture et de sol, les mortiers pour la pose de carrelage et de gobetis, les marquages routiers, le carton bitumé et les systèmes d'injection de ciment et de </a:t>
            </a:r>
            <a:r>
              <a:rPr lang="fr-FR" sz="1200" dirty="0" smtClean="0"/>
              <a:t>résines.</a:t>
            </a:r>
            <a:r>
              <a:rPr lang="fr-FR" sz="1200" dirty="0" smtClean="0">
                <a:solidFill>
                  <a:schemeClr val="bg1"/>
                </a:solidFill>
              </a:rPr>
              <a:t>……....……………………………………………….</a:t>
            </a:r>
            <a:br>
              <a:rPr lang="fr-FR" sz="1200" dirty="0" smtClean="0">
                <a:solidFill>
                  <a:schemeClr val="bg1"/>
                </a:solidFill>
              </a:rPr>
            </a:br>
            <a:endParaRPr lang="fr-FR" sz="1200" dirty="0">
              <a:solidFill>
                <a:schemeClr val="bg1"/>
              </a:solidFill>
            </a:endParaRPr>
          </a:p>
          <a:p>
            <a:pPr lvl="0" algn="just" fontAlgn="base"/>
            <a:r>
              <a:rPr lang="fr-FR" sz="1200" b="1" i="1" dirty="0"/>
              <a:t>Sports et loisirs</a:t>
            </a:r>
            <a:r>
              <a:rPr lang="fr-FR" sz="1200" dirty="0"/>
              <a:t> : Le sable de silice est  utilisé pour les terrains d'équitation, ainsi que pour l'aménagement de champs de courses résistant aux conditions climatiques. Il est également utilisé pour la réalisation de couches d'enracinement et comme matériau de drainage pour les terrains de sports professionnels (football, rugby …) et pour les terrains de golf. </a:t>
            </a:r>
          </a:p>
        </p:txBody>
      </p:sp>
      <p:sp>
        <p:nvSpPr>
          <p:cNvPr id="5" name="ZoneTexte 4"/>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6" name="ZoneTexte 5"/>
          <p:cNvSpPr txBox="1"/>
          <p:nvPr/>
        </p:nvSpPr>
        <p:spPr>
          <a:xfrm>
            <a:off x="3347864" y="1196752"/>
            <a:ext cx="1584176" cy="677108"/>
          </a:xfrm>
          <a:prstGeom prst="rect">
            <a:avLst/>
          </a:prstGeom>
          <a:noFill/>
        </p:spPr>
        <p:txBody>
          <a:bodyPr wrap="square" rtlCol="0">
            <a:spAutoFit/>
          </a:bodyPr>
          <a:lstStyle/>
          <a:p>
            <a:pPr lvl="0"/>
            <a:r>
              <a:rPr lang="en-US" sz="2000" b="1" dirty="0">
                <a:solidFill>
                  <a:srgbClr val="FF0000"/>
                </a:solidFill>
              </a:rPr>
              <a:t>Quartz</a:t>
            </a:r>
            <a:r>
              <a:rPr lang="fr-FR" sz="2000" dirty="0">
                <a:solidFill>
                  <a:srgbClr val="FF0000"/>
                </a:solidFill>
              </a:rPr>
              <a:t> SiO</a:t>
            </a:r>
            <a:r>
              <a:rPr lang="fr-FR" sz="2000" baseline="-25000" dirty="0">
                <a:solidFill>
                  <a:srgbClr val="FF0000"/>
                </a:solidFill>
              </a:rPr>
              <a:t>2</a:t>
            </a:r>
            <a:endParaRPr lang="fr-FR" sz="2000" dirty="0">
              <a:solidFill>
                <a:srgbClr val="FF0000"/>
              </a:solidFill>
            </a:endParaRPr>
          </a:p>
          <a:p>
            <a:endParaRPr lang="fr-FR" dirty="0"/>
          </a:p>
        </p:txBody>
      </p:sp>
      <p:pic>
        <p:nvPicPr>
          <p:cNvPr id="7" name="Image 6"/>
          <p:cNvPicPr>
            <a:picLocks noChangeAspect="1"/>
          </p:cNvPicPr>
          <p:nvPr/>
        </p:nvPicPr>
        <p:blipFill rotWithShape="1">
          <a:blip r:embed="rId2">
            <a:clrChange>
              <a:clrFrom>
                <a:srgbClr val="E8E8E8"/>
              </a:clrFrom>
              <a:clrTo>
                <a:srgbClr val="E8E8E8">
                  <a:alpha val="0"/>
                </a:srgbClr>
              </a:clrTo>
            </a:clrChange>
            <a:extLst>
              <a:ext uri="{28A0092B-C50C-407E-A947-70E740481C1C}">
                <a14:useLocalDpi xmlns:a14="http://schemas.microsoft.com/office/drawing/2010/main" val="0"/>
              </a:ext>
            </a:extLst>
          </a:blip>
          <a:srcRect l="16302" r="14628"/>
          <a:stretch/>
        </p:blipFill>
        <p:spPr>
          <a:xfrm>
            <a:off x="5868144" y="3140968"/>
            <a:ext cx="1237228" cy="1008112"/>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3068960"/>
            <a:ext cx="1219200" cy="1219200"/>
          </a:xfrm>
          <a:prstGeom prst="rect">
            <a:avLst/>
          </a:prstGeom>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14799" t="12076" r="5000" b="12076"/>
          <a:stretch/>
        </p:blipFill>
        <p:spPr>
          <a:xfrm>
            <a:off x="5868144" y="1628800"/>
            <a:ext cx="2160240" cy="1443752"/>
          </a:xfrm>
          <a:prstGeom prst="rect">
            <a:avLst/>
          </a:prstGeom>
        </p:spPr>
      </p:pic>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l="43577" t="23301" r="8506" b="11255"/>
          <a:stretch/>
        </p:blipFill>
        <p:spPr>
          <a:xfrm>
            <a:off x="3851920" y="1671065"/>
            <a:ext cx="1800200" cy="2048053"/>
          </a:xfrm>
          <a:prstGeom prst="rect">
            <a:avLst/>
          </a:prstGeom>
        </p:spPr>
      </p:pic>
      <p:pic>
        <p:nvPicPr>
          <p:cNvPr id="11" name="Image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5616" y="3789040"/>
            <a:ext cx="5302958" cy="2837309"/>
          </a:xfrm>
          <a:prstGeom prst="rect">
            <a:avLst/>
          </a:prstGeom>
        </p:spPr>
      </p:pic>
      <p:sp>
        <p:nvSpPr>
          <p:cNvPr id="12" name="ZoneTexte 11"/>
          <p:cNvSpPr txBox="1"/>
          <p:nvPr/>
        </p:nvSpPr>
        <p:spPr>
          <a:xfrm>
            <a:off x="6228184" y="1340768"/>
            <a:ext cx="1368152" cy="276999"/>
          </a:xfrm>
          <a:prstGeom prst="rect">
            <a:avLst/>
          </a:prstGeom>
          <a:noFill/>
        </p:spPr>
        <p:txBody>
          <a:bodyPr wrap="square" rtlCol="0">
            <a:spAutoFit/>
          </a:bodyPr>
          <a:lstStyle/>
          <a:p>
            <a:r>
              <a:rPr lang="fr-FR" sz="1200" dirty="0" smtClean="0"/>
              <a:t>Carton bitumé</a:t>
            </a:r>
            <a:endParaRPr lang="fr-FR" sz="1200" dirty="0"/>
          </a:p>
        </p:txBody>
      </p:sp>
      <p:sp>
        <p:nvSpPr>
          <p:cNvPr id="13" name="ZoneTexte 12"/>
          <p:cNvSpPr txBox="1"/>
          <p:nvPr/>
        </p:nvSpPr>
        <p:spPr>
          <a:xfrm>
            <a:off x="611560" y="1916832"/>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7082387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8906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7228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079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4538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7954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6914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6324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2528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664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995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683568" y="2348880"/>
            <a:ext cx="2880320" cy="2677656"/>
          </a:xfrm>
          <a:prstGeom prst="rect">
            <a:avLst/>
          </a:prstGeom>
          <a:noFill/>
        </p:spPr>
        <p:txBody>
          <a:bodyPr wrap="square" rtlCol="0">
            <a:spAutoFit/>
          </a:bodyPr>
          <a:lstStyle/>
          <a:p>
            <a:pPr lvl="0" algn="just" fontAlgn="base"/>
            <a:r>
              <a:rPr lang="fr-FR" sz="1200" b="1" i="1" dirty="0"/>
              <a:t>Application dans l'exploitation pétrolière</a:t>
            </a:r>
            <a:r>
              <a:rPr lang="fr-FR" sz="1200" dirty="0"/>
              <a:t>: Le sable de silice à granularité élevée et à grains sphériques est injecté dans les puits de pétrole pour améliorer la perméabilité et la récupération du pétrole dans les champs pétrolifères</a:t>
            </a:r>
            <a:r>
              <a:rPr lang="fr-FR" sz="1200" dirty="0" smtClean="0"/>
              <a:t>.</a:t>
            </a:r>
          </a:p>
          <a:p>
            <a:pPr lvl="0" fontAlgn="base"/>
            <a:endParaRPr lang="fr-FR" sz="1200" dirty="0"/>
          </a:p>
          <a:p>
            <a:pPr lvl="0" algn="just" fontAlgn="base"/>
            <a:r>
              <a:rPr lang="fr-FR" sz="1200" b="1" i="1" dirty="0"/>
              <a:t>Agriculture</a:t>
            </a:r>
            <a:r>
              <a:rPr lang="fr-FR" sz="1200" dirty="0"/>
              <a:t>: La silice est utilisée dans l'agriculture, les cultures maraîchères, </a:t>
            </a:r>
            <a:r>
              <a:rPr lang="fr-FR" sz="1200" dirty="0" smtClean="0"/>
              <a:t>l'horticulture </a:t>
            </a:r>
            <a:r>
              <a:rPr lang="fr-FR" sz="1200" dirty="0"/>
              <a:t>et la sylviculture pour l'amendement des sols ou le </a:t>
            </a:r>
            <a:r>
              <a:rPr lang="fr-FR" sz="1200" dirty="0" err="1"/>
              <a:t>mottage</a:t>
            </a:r>
            <a:r>
              <a:rPr lang="fr-FR" sz="1200" dirty="0"/>
              <a:t> d'engrais, mais aussi comme additifs en alimentation animale.</a:t>
            </a:r>
          </a:p>
          <a:p>
            <a:endParaRPr lang="fr-FR" sz="1200" dirty="0"/>
          </a:p>
        </p:txBody>
      </p:sp>
      <p:sp>
        <p:nvSpPr>
          <p:cNvPr id="5" name="ZoneTexte 4"/>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6" name="ZoneTexte 5"/>
          <p:cNvSpPr txBox="1"/>
          <p:nvPr/>
        </p:nvSpPr>
        <p:spPr>
          <a:xfrm>
            <a:off x="3347864" y="1196752"/>
            <a:ext cx="1584176" cy="677108"/>
          </a:xfrm>
          <a:prstGeom prst="rect">
            <a:avLst/>
          </a:prstGeom>
          <a:noFill/>
        </p:spPr>
        <p:txBody>
          <a:bodyPr wrap="square" rtlCol="0">
            <a:spAutoFit/>
          </a:bodyPr>
          <a:lstStyle/>
          <a:p>
            <a:pPr lvl="0"/>
            <a:r>
              <a:rPr lang="en-US" sz="2000" b="1" dirty="0">
                <a:solidFill>
                  <a:srgbClr val="FF0000"/>
                </a:solidFill>
              </a:rPr>
              <a:t>Quartz</a:t>
            </a:r>
            <a:r>
              <a:rPr lang="fr-FR" sz="2000" dirty="0">
                <a:solidFill>
                  <a:srgbClr val="FF0000"/>
                </a:solidFill>
              </a:rPr>
              <a:t> SiO</a:t>
            </a:r>
            <a:r>
              <a:rPr lang="fr-FR" sz="2000" baseline="-25000" dirty="0">
                <a:solidFill>
                  <a:srgbClr val="FF0000"/>
                </a:solidFill>
              </a:rPr>
              <a:t>2</a:t>
            </a:r>
            <a:endParaRPr lang="fr-FR" sz="2000" dirty="0">
              <a:solidFill>
                <a:srgbClr val="FF0000"/>
              </a:solidFill>
            </a:endParaRPr>
          </a:p>
          <a:p>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5" y="3897184"/>
            <a:ext cx="2162686" cy="1620048"/>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3" cstate="print">
            <a:clrChange>
              <a:clrFrom>
                <a:srgbClr val="E6E1E5"/>
              </a:clrFrom>
              <a:clrTo>
                <a:srgbClr val="E6E1E5">
                  <a:alpha val="0"/>
                </a:srgbClr>
              </a:clrTo>
            </a:clrChange>
            <a:extLst>
              <a:ext uri="{28A0092B-C50C-407E-A947-70E740481C1C}">
                <a14:useLocalDpi xmlns:a14="http://schemas.microsoft.com/office/drawing/2010/main" val="0"/>
              </a:ext>
            </a:extLst>
          </a:blip>
          <a:stretch>
            <a:fillRect/>
          </a:stretch>
        </p:blipFill>
        <p:spPr>
          <a:xfrm>
            <a:off x="6084168" y="3861048"/>
            <a:ext cx="2562486" cy="1711720"/>
          </a:xfrm>
          <a:prstGeom prst="rect">
            <a:avLst/>
          </a:prstGeom>
        </p:spPr>
      </p:pic>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l="25523" r="26483"/>
          <a:stretch/>
        </p:blipFill>
        <p:spPr>
          <a:xfrm>
            <a:off x="6300192" y="1700808"/>
            <a:ext cx="2228850" cy="1793515"/>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r="19876" b="12211"/>
          <a:stretch/>
        </p:blipFill>
        <p:spPr>
          <a:xfrm>
            <a:off x="3707905" y="1700809"/>
            <a:ext cx="2452866" cy="2013942"/>
          </a:xfrm>
          <a:prstGeom prst="rect">
            <a:avLst/>
          </a:prstGeom>
          <a:ln>
            <a:noFill/>
          </a:ln>
          <a:effectLst>
            <a:outerShdw blurRad="292100" dist="139700" dir="2700000" algn="tl" rotWithShape="0">
              <a:srgbClr val="333333">
                <a:alpha val="65000"/>
              </a:srgbClr>
            </a:outerShdw>
          </a:effectLst>
        </p:spPr>
      </p:pic>
      <p:sp>
        <p:nvSpPr>
          <p:cNvPr id="12" name="ZoneTexte 11"/>
          <p:cNvSpPr txBox="1"/>
          <p:nvPr/>
        </p:nvSpPr>
        <p:spPr>
          <a:xfrm>
            <a:off x="611560" y="1916832"/>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5798555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9532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3380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6727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13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611560" y="2329710"/>
            <a:ext cx="3168352" cy="4339650"/>
          </a:xfrm>
          <a:prstGeom prst="rect">
            <a:avLst/>
          </a:prstGeom>
          <a:noFill/>
        </p:spPr>
        <p:txBody>
          <a:bodyPr wrap="square" rtlCol="0">
            <a:spAutoFit/>
          </a:bodyPr>
          <a:lstStyle/>
          <a:p>
            <a:pPr lvl="0" algn="just" fontAlgn="base"/>
            <a:r>
              <a:rPr lang="fr-FR" sz="1200" b="1" i="1" dirty="0"/>
              <a:t>Secteur chimique</a:t>
            </a:r>
            <a:r>
              <a:rPr lang="fr-FR" sz="1200" dirty="0"/>
              <a:t>: Le sable de </a:t>
            </a:r>
            <a:r>
              <a:rPr lang="fr-FR" sz="1200" dirty="0" smtClean="0">
                <a:solidFill>
                  <a:srgbClr val="00B050"/>
                </a:solidFill>
              </a:rPr>
              <a:t>cristobalite</a:t>
            </a:r>
            <a:r>
              <a:rPr lang="fr-FR" sz="1200" baseline="30000" dirty="0" smtClean="0">
                <a:solidFill>
                  <a:srgbClr val="00B050"/>
                </a:solidFill>
              </a:rPr>
              <a:t>(1</a:t>
            </a:r>
            <a:r>
              <a:rPr lang="fr-FR" sz="1200" dirty="0" smtClean="0">
                <a:solidFill>
                  <a:srgbClr val="00B050"/>
                </a:solidFill>
              </a:rPr>
              <a:t>)</a:t>
            </a:r>
            <a:r>
              <a:rPr lang="fr-FR" sz="1200" dirty="0" smtClean="0"/>
              <a:t> </a:t>
            </a:r>
            <a:r>
              <a:rPr lang="fr-FR" sz="1200" dirty="0"/>
              <a:t>et le quartz de pureté élevée sont utilisés pour fabriquer des produits chimiques à base de silicium, comme le silicate de sodium, le gel de silice, les silicones, le tétrachlorure de silicium, les silanes et le silicium pur. Le silicium pur est utilisé pour les puces électroniques qui constituent le cœur de l'informatique. Les produits à base de silicium sont employés dans la production de détergents, de produits pharmaceutiques et de cosmétiques</a:t>
            </a:r>
            <a:r>
              <a:rPr lang="fr-FR" sz="1200" dirty="0" smtClean="0"/>
              <a:t>.</a:t>
            </a:r>
            <a:br>
              <a:rPr lang="fr-FR" sz="1200" dirty="0" smtClean="0"/>
            </a:br>
            <a:endParaRPr lang="fr-FR" sz="1200" dirty="0"/>
          </a:p>
          <a:p>
            <a:pPr lvl="0" algn="just" fontAlgn="base"/>
            <a:r>
              <a:rPr lang="fr-FR" sz="1200" b="1" i="1" dirty="0"/>
              <a:t>Industrie métallurgique</a:t>
            </a:r>
            <a:r>
              <a:rPr lang="fr-FR" sz="1200" dirty="0"/>
              <a:t>: Le quartz est utilisé comme matière première dans la production de silicium métal et de </a:t>
            </a:r>
            <a:r>
              <a:rPr lang="fr-FR" sz="1200" dirty="0" err="1"/>
              <a:t>ferrosilicium</a:t>
            </a:r>
            <a:r>
              <a:rPr lang="fr-FR" sz="1200" dirty="0"/>
              <a:t>. Le silicium métal sert à fabriquer des alliages à base d'aluminium, de cuivre et de nickel. Le </a:t>
            </a:r>
            <a:r>
              <a:rPr lang="fr-FR" sz="1200" dirty="0" err="1"/>
              <a:t>ferrosilicium</a:t>
            </a:r>
            <a:r>
              <a:rPr lang="fr-FR" sz="1200" dirty="0"/>
              <a:t> est l'un des composants des alliages de fer et d'acier.</a:t>
            </a:r>
          </a:p>
          <a:p>
            <a:pPr fontAlgn="base"/>
            <a:r>
              <a:rPr lang="fr-FR" sz="1200" dirty="0"/>
              <a:t> </a:t>
            </a:r>
          </a:p>
          <a:p>
            <a:r>
              <a:rPr lang="fr-FR" sz="1200" dirty="0">
                <a:solidFill>
                  <a:srgbClr val="00B050"/>
                </a:solidFill>
              </a:rPr>
              <a:t>(1) </a:t>
            </a:r>
            <a:r>
              <a:rPr lang="fr-FR" sz="1200" i="1" dirty="0">
                <a:solidFill>
                  <a:srgbClr val="00B050"/>
                </a:solidFill>
              </a:rPr>
              <a:t>La cristobalite est un minéral, composé de dioxyde de silicium de formule Si O2 avec des traces : Fe, Ca, Al, K, Na, Ti, Mn, Mg, P</a:t>
            </a:r>
          </a:p>
        </p:txBody>
      </p:sp>
      <p:sp>
        <p:nvSpPr>
          <p:cNvPr id="5" name="ZoneTexte 4"/>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6" name="ZoneTexte 5"/>
          <p:cNvSpPr txBox="1"/>
          <p:nvPr/>
        </p:nvSpPr>
        <p:spPr>
          <a:xfrm>
            <a:off x="3347864" y="1196752"/>
            <a:ext cx="1584176" cy="677108"/>
          </a:xfrm>
          <a:prstGeom prst="rect">
            <a:avLst/>
          </a:prstGeom>
          <a:noFill/>
        </p:spPr>
        <p:txBody>
          <a:bodyPr wrap="square" rtlCol="0">
            <a:spAutoFit/>
          </a:bodyPr>
          <a:lstStyle/>
          <a:p>
            <a:pPr lvl="0"/>
            <a:r>
              <a:rPr lang="en-US" sz="2000" b="1" dirty="0">
                <a:solidFill>
                  <a:srgbClr val="FF0000"/>
                </a:solidFill>
              </a:rPr>
              <a:t>Quartz</a:t>
            </a:r>
            <a:r>
              <a:rPr lang="fr-FR" sz="2000" dirty="0">
                <a:solidFill>
                  <a:srgbClr val="FF0000"/>
                </a:solidFill>
              </a:rPr>
              <a:t> SiO</a:t>
            </a:r>
            <a:r>
              <a:rPr lang="fr-FR" sz="2000" baseline="-25000" dirty="0">
                <a:solidFill>
                  <a:srgbClr val="FF0000"/>
                </a:solidFill>
              </a:rPr>
              <a:t>2</a:t>
            </a:r>
            <a:endParaRPr lang="fr-FR" sz="2000" dirty="0">
              <a:solidFill>
                <a:srgbClr val="FF0000"/>
              </a:solidFill>
            </a:endParaRPr>
          </a:p>
          <a:p>
            <a:endParaRPr lang="fr-FR" dirty="0"/>
          </a:p>
        </p:txBody>
      </p:sp>
      <p:pic>
        <p:nvPicPr>
          <p:cNvPr id="7" name="Image 6"/>
          <p:cNvPicPr>
            <a:picLocks noChangeAspect="1"/>
          </p:cNvPicPr>
          <p:nvPr/>
        </p:nvPicPr>
        <p:blipFill rotWithShape="1">
          <a:blip r:embed="rId2" cstate="print">
            <a:clrChange>
              <a:clrFrom>
                <a:srgbClr val="90825F"/>
              </a:clrFrom>
              <a:clrTo>
                <a:srgbClr val="90825F">
                  <a:alpha val="0"/>
                </a:srgbClr>
              </a:clrTo>
            </a:clrChange>
            <a:extLst>
              <a:ext uri="{28A0092B-C50C-407E-A947-70E740481C1C}">
                <a14:useLocalDpi xmlns:a14="http://schemas.microsoft.com/office/drawing/2010/main" val="0"/>
              </a:ext>
            </a:extLst>
          </a:blip>
          <a:srcRect r="15566"/>
          <a:stretch/>
        </p:blipFill>
        <p:spPr>
          <a:xfrm>
            <a:off x="3885848" y="3573016"/>
            <a:ext cx="1783432" cy="1584176"/>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9453" r="42186" b="3497"/>
          <a:stretch/>
        </p:blipFill>
        <p:spPr>
          <a:xfrm>
            <a:off x="8028384" y="1412776"/>
            <a:ext cx="960120" cy="504632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5585427"/>
            <a:ext cx="1733912" cy="1155941"/>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1556792"/>
            <a:ext cx="2336809" cy="1781817"/>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8104" y="3573016"/>
            <a:ext cx="2649910" cy="2049264"/>
          </a:xfrm>
          <a:prstGeom prst="rect">
            <a:avLst/>
          </a:prstGeom>
        </p:spPr>
      </p:pic>
      <p:pic>
        <p:nvPicPr>
          <p:cNvPr id="12" name="Imag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9952" y="1700808"/>
            <a:ext cx="1097280" cy="1804416"/>
          </a:xfrm>
          <a:prstGeom prst="rect">
            <a:avLst/>
          </a:prstGeom>
        </p:spPr>
      </p:pic>
      <p:pic>
        <p:nvPicPr>
          <p:cNvPr id="13" name="Image 12"/>
          <p:cNvPicPr>
            <a:picLocks noChangeAspect="1"/>
          </p:cNvPicPr>
          <p:nvPr/>
        </p:nvPicPr>
        <p:blipFill>
          <a:blip r:embed="rId8" cstate="print">
            <a:clrChange>
              <a:clrFrom>
                <a:srgbClr val="0B0B0B"/>
              </a:clrFrom>
              <a:clrTo>
                <a:srgbClr val="0B0B0B">
                  <a:alpha val="0"/>
                </a:srgbClr>
              </a:clrTo>
            </a:clrChange>
            <a:extLst>
              <a:ext uri="{28A0092B-C50C-407E-A947-70E740481C1C}">
                <a14:useLocalDpi xmlns:a14="http://schemas.microsoft.com/office/drawing/2010/main" val="0"/>
              </a:ext>
            </a:extLst>
          </a:blip>
          <a:stretch>
            <a:fillRect/>
          </a:stretch>
        </p:blipFill>
        <p:spPr>
          <a:xfrm>
            <a:off x="3923928" y="5229200"/>
            <a:ext cx="1763688" cy="1291764"/>
          </a:xfrm>
          <a:prstGeom prst="rect">
            <a:avLst/>
          </a:prstGeom>
        </p:spPr>
      </p:pic>
      <p:sp>
        <p:nvSpPr>
          <p:cNvPr id="14" name="ZoneTexte 13"/>
          <p:cNvSpPr txBox="1"/>
          <p:nvPr/>
        </p:nvSpPr>
        <p:spPr>
          <a:xfrm rot="18922667">
            <a:off x="3824014" y="5303696"/>
            <a:ext cx="1368152" cy="276999"/>
          </a:xfrm>
          <a:prstGeom prst="rect">
            <a:avLst/>
          </a:prstGeom>
          <a:noFill/>
        </p:spPr>
        <p:txBody>
          <a:bodyPr wrap="square" rtlCol="0">
            <a:spAutoFit/>
          </a:bodyPr>
          <a:lstStyle/>
          <a:p>
            <a:r>
              <a:rPr lang="fr-FR" sz="1200" dirty="0" smtClean="0">
                <a:solidFill>
                  <a:srgbClr val="00B050"/>
                </a:solidFill>
              </a:rPr>
              <a:t>Cristobalite</a:t>
            </a:r>
            <a:endParaRPr lang="fr-FR" sz="1200" dirty="0">
              <a:solidFill>
                <a:srgbClr val="00B050"/>
              </a:solidFill>
            </a:endParaRPr>
          </a:p>
        </p:txBody>
      </p:sp>
      <p:sp>
        <p:nvSpPr>
          <p:cNvPr id="15" name="ZoneTexte 14"/>
          <p:cNvSpPr txBox="1"/>
          <p:nvPr/>
        </p:nvSpPr>
        <p:spPr>
          <a:xfrm>
            <a:off x="6056280" y="1205297"/>
            <a:ext cx="1368152" cy="276999"/>
          </a:xfrm>
          <a:prstGeom prst="rect">
            <a:avLst/>
          </a:prstGeom>
          <a:noFill/>
        </p:spPr>
        <p:txBody>
          <a:bodyPr wrap="square" rtlCol="0">
            <a:spAutoFit/>
          </a:bodyPr>
          <a:lstStyle/>
          <a:p>
            <a:r>
              <a:rPr lang="fr-FR" sz="1200" dirty="0" smtClean="0"/>
              <a:t>Granulé de silicium</a:t>
            </a:r>
            <a:endParaRPr lang="fr-FR" sz="1200" dirty="0"/>
          </a:p>
        </p:txBody>
      </p:sp>
      <p:sp>
        <p:nvSpPr>
          <p:cNvPr id="16" name="ZoneTexte 15"/>
          <p:cNvSpPr txBox="1"/>
          <p:nvPr/>
        </p:nvSpPr>
        <p:spPr>
          <a:xfrm rot="16200000">
            <a:off x="6114655" y="4766664"/>
            <a:ext cx="1368152" cy="276999"/>
          </a:xfrm>
          <a:prstGeom prst="rect">
            <a:avLst/>
          </a:prstGeom>
          <a:noFill/>
        </p:spPr>
        <p:txBody>
          <a:bodyPr wrap="square" rtlCol="0">
            <a:spAutoFit/>
          </a:bodyPr>
          <a:lstStyle/>
          <a:p>
            <a:r>
              <a:rPr lang="fr-FR" sz="1200" dirty="0" smtClean="0"/>
              <a:t>Alliage métallique</a:t>
            </a:r>
            <a:endParaRPr lang="fr-FR" sz="1200" dirty="0"/>
          </a:p>
        </p:txBody>
      </p:sp>
      <p:sp>
        <p:nvSpPr>
          <p:cNvPr id="17" name="ZoneTexte 16"/>
          <p:cNvSpPr txBox="1"/>
          <p:nvPr/>
        </p:nvSpPr>
        <p:spPr>
          <a:xfrm>
            <a:off x="5724128" y="6093296"/>
            <a:ext cx="1368152" cy="461665"/>
          </a:xfrm>
          <a:prstGeom prst="rect">
            <a:avLst/>
          </a:prstGeom>
          <a:noFill/>
        </p:spPr>
        <p:txBody>
          <a:bodyPr wrap="square" rtlCol="0">
            <a:spAutoFit/>
          </a:bodyPr>
          <a:lstStyle/>
          <a:p>
            <a:r>
              <a:rPr lang="fr-FR" sz="1200" dirty="0" smtClean="0"/>
              <a:t>      Puce </a:t>
            </a:r>
            <a:br>
              <a:rPr lang="fr-FR" sz="1200" dirty="0" smtClean="0"/>
            </a:br>
            <a:r>
              <a:rPr lang="fr-FR" sz="1200" dirty="0" smtClean="0"/>
              <a:t>informatique</a:t>
            </a:r>
            <a:endParaRPr lang="fr-FR" sz="1200" dirty="0"/>
          </a:p>
        </p:txBody>
      </p:sp>
      <p:sp>
        <p:nvSpPr>
          <p:cNvPr id="18" name="ZoneTexte 17"/>
          <p:cNvSpPr txBox="1"/>
          <p:nvPr/>
        </p:nvSpPr>
        <p:spPr>
          <a:xfrm>
            <a:off x="611560" y="1916832"/>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161856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5" name="ZoneTexte 4"/>
          <p:cNvSpPr txBox="1"/>
          <p:nvPr/>
        </p:nvSpPr>
        <p:spPr>
          <a:xfrm>
            <a:off x="3347864" y="1196752"/>
            <a:ext cx="1584176" cy="677108"/>
          </a:xfrm>
          <a:prstGeom prst="rect">
            <a:avLst/>
          </a:prstGeom>
          <a:noFill/>
        </p:spPr>
        <p:txBody>
          <a:bodyPr wrap="square" rtlCol="0">
            <a:spAutoFit/>
          </a:bodyPr>
          <a:lstStyle/>
          <a:p>
            <a:pPr lvl="0"/>
            <a:r>
              <a:rPr lang="en-US" sz="2000" b="1" dirty="0">
                <a:solidFill>
                  <a:srgbClr val="FF0000"/>
                </a:solidFill>
              </a:rPr>
              <a:t>Quartz</a:t>
            </a:r>
            <a:r>
              <a:rPr lang="fr-FR" sz="2000" dirty="0">
                <a:solidFill>
                  <a:srgbClr val="FF0000"/>
                </a:solidFill>
              </a:rPr>
              <a:t> SiO</a:t>
            </a:r>
            <a:r>
              <a:rPr lang="fr-FR" sz="2000" baseline="-25000" dirty="0">
                <a:solidFill>
                  <a:srgbClr val="FF0000"/>
                </a:solidFill>
              </a:rPr>
              <a:t>2</a:t>
            </a:r>
            <a:endParaRPr lang="fr-FR" sz="2000" dirty="0">
              <a:solidFill>
                <a:srgbClr val="FF0000"/>
              </a:solidFill>
            </a:endParaRPr>
          </a:p>
          <a:p>
            <a:endParaRPr lang="fr-FR" dirty="0"/>
          </a:p>
        </p:txBody>
      </p:sp>
      <p:sp>
        <p:nvSpPr>
          <p:cNvPr id="3" name="ZoneTexte 2"/>
          <p:cNvSpPr txBox="1"/>
          <p:nvPr/>
        </p:nvSpPr>
        <p:spPr>
          <a:xfrm>
            <a:off x="971600" y="2348880"/>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pic>
        <p:nvPicPr>
          <p:cNvPr id="6" name="Imag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6268" y="2143550"/>
            <a:ext cx="4856212" cy="3822464"/>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068960"/>
            <a:ext cx="3312368" cy="2484276"/>
          </a:xfrm>
          <a:prstGeom prst="rect">
            <a:avLst/>
          </a:prstGeom>
        </p:spPr>
      </p:pic>
      <p:sp>
        <p:nvSpPr>
          <p:cNvPr id="8" name="ZoneTexte 7"/>
          <p:cNvSpPr txBox="1"/>
          <p:nvPr/>
        </p:nvSpPr>
        <p:spPr>
          <a:xfrm>
            <a:off x="683568" y="5661248"/>
            <a:ext cx="3312368" cy="307777"/>
          </a:xfrm>
          <a:prstGeom prst="rect">
            <a:avLst/>
          </a:prstGeom>
          <a:noFill/>
        </p:spPr>
        <p:txBody>
          <a:bodyPr wrap="square" rtlCol="0">
            <a:spAutoFit/>
          </a:bodyPr>
          <a:lstStyle/>
          <a:p>
            <a:r>
              <a:rPr lang="fr-FR" sz="1400" i="1" dirty="0" smtClean="0"/>
              <a:t>Carrières de sables sédimentaires</a:t>
            </a:r>
            <a:endParaRPr lang="fr-FR" sz="1400" i="1" dirty="0"/>
          </a:p>
        </p:txBody>
      </p:sp>
      <p:sp>
        <p:nvSpPr>
          <p:cNvPr id="9" name="Forme libre 8"/>
          <p:cNvSpPr/>
          <p:nvPr/>
        </p:nvSpPr>
        <p:spPr>
          <a:xfrm>
            <a:off x="4593946" y="3218688"/>
            <a:ext cx="1616659" cy="1448410"/>
          </a:xfrm>
          <a:custGeom>
            <a:avLst/>
            <a:gdLst>
              <a:gd name="connsiteX0" fmla="*/ 1656276 w 1656276"/>
              <a:gd name="connsiteY0" fmla="*/ 0 h 1475196"/>
              <a:gd name="connsiteX1" fmla="*/ 1473396 w 1656276"/>
              <a:gd name="connsiteY1" fmla="*/ 131674 h 1475196"/>
              <a:gd name="connsiteX2" fmla="*/ 1239309 w 1656276"/>
              <a:gd name="connsiteY2" fmla="*/ 299923 h 1475196"/>
              <a:gd name="connsiteX3" fmla="*/ 1034484 w 1656276"/>
              <a:gd name="connsiteY3" fmla="*/ 475488 h 1475196"/>
              <a:gd name="connsiteX4" fmla="*/ 815028 w 1656276"/>
              <a:gd name="connsiteY4" fmla="*/ 702259 h 1475196"/>
              <a:gd name="connsiteX5" fmla="*/ 668724 w 1656276"/>
              <a:gd name="connsiteY5" fmla="*/ 848563 h 1475196"/>
              <a:gd name="connsiteX6" fmla="*/ 551681 w 1656276"/>
              <a:gd name="connsiteY6" fmla="*/ 1009498 h 1475196"/>
              <a:gd name="connsiteX7" fmla="*/ 420007 w 1656276"/>
              <a:gd name="connsiteY7" fmla="*/ 1155802 h 1475196"/>
              <a:gd name="connsiteX8" fmla="*/ 310279 w 1656276"/>
              <a:gd name="connsiteY8" fmla="*/ 1272845 h 1475196"/>
              <a:gd name="connsiteX9" fmla="*/ 200551 w 1656276"/>
              <a:gd name="connsiteY9" fmla="*/ 1353312 h 1475196"/>
              <a:gd name="connsiteX10" fmla="*/ 98138 w 1656276"/>
              <a:gd name="connsiteY10" fmla="*/ 1404518 h 1475196"/>
              <a:gd name="connsiteX11" fmla="*/ 39617 w 1656276"/>
              <a:gd name="connsiteY11" fmla="*/ 1448410 h 1475196"/>
              <a:gd name="connsiteX12" fmla="*/ 54247 w 1656276"/>
              <a:gd name="connsiteY12" fmla="*/ 958291 h 1475196"/>
              <a:gd name="connsiteX13" fmla="*/ 690669 w 1656276"/>
              <a:gd name="connsiteY13" fmla="*/ 285293 h 1475196"/>
              <a:gd name="connsiteX14" fmla="*/ 1210049 w 1656276"/>
              <a:gd name="connsiteY14" fmla="*/ 73152 h 1475196"/>
              <a:gd name="connsiteX15" fmla="*/ 1444135 w 1656276"/>
              <a:gd name="connsiteY15" fmla="*/ 7315 h 1475196"/>
              <a:gd name="connsiteX0" fmla="*/ 1656276 w 1656276"/>
              <a:gd name="connsiteY0" fmla="*/ 0 h 1475196"/>
              <a:gd name="connsiteX1" fmla="*/ 1473396 w 1656276"/>
              <a:gd name="connsiteY1" fmla="*/ 131674 h 1475196"/>
              <a:gd name="connsiteX2" fmla="*/ 1239309 w 1656276"/>
              <a:gd name="connsiteY2" fmla="*/ 299923 h 1475196"/>
              <a:gd name="connsiteX3" fmla="*/ 1034484 w 1656276"/>
              <a:gd name="connsiteY3" fmla="*/ 475488 h 1475196"/>
              <a:gd name="connsiteX4" fmla="*/ 815028 w 1656276"/>
              <a:gd name="connsiteY4" fmla="*/ 702259 h 1475196"/>
              <a:gd name="connsiteX5" fmla="*/ 668724 w 1656276"/>
              <a:gd name="connsiteY5" fmla="*/ 848563 h 1475196"/>
              <a:gd name="connsiteX6" fmla="*/ 551681 w 1656276"/>
              <a:gd name="connsiteY6" fmla="*/ 1009498 h 1475196"/>
              <a:gd name="connsiteX7" fmla="*/ 420007 w 1656276"/>
              <a:gd name="connsiteY7" fmla="*/ 1155802 h 1475196"/>
              <a:gd name="connsiteX8" fmla="*/ 310279 w 1656276"/>
              <a:gd name="connsiteY8" fmla="*/ 1272845 h 1475196"/>
              <a:gd name="connsiteX9" fmla="*/ 200551 w 1656276"/>
              <a:gd name="connsiteY9" fmla="*/ 1353312 h 1475196"/>
              <a:gd name="connsiteX10" fmla="*/ 98138 w 1656276"/>
              <a:gd name="connsiteY10" fmla="*/ 1404518 h 1475196"/>
              <a:gd name="connsiteX11" fmla="*/ 39617 w 1656276"/>
              <a:gd name="connsiteY11" fmla="*/ 1448410 h 1475196"/>
              <a:gd name="connsiteX12" fmla="*/ 54247 w 1656276"/>
              <a:gd name="connsiteY12" fmla="*/ 958291 h 1475196"/>
              <a:gd name="connsiteX13" fmla="*/ 690669 w 1656276"/>
              <a:gd name="connsiteY13" fmla="*/ 285293 h 1475196"/>
              <a:gd name="connsiteX14" fmla="*/ 1210049 w 1656276"/>
              <a:gd name="connsiteY14" fmla="*/ 73152 h 1475196"/>
              <a:gd name="connsiteX15" fmla="*/ 1444135 w 1656276"/>
              <a:gd name="connsiteY15" fmla="*/ 7315 h 1475196"/>
              <a:gd name="connsiteX16" fmla="*/ 1656276 w 1656276"/>
              <a:gd name="connsiteY16" fmla="*/ 0 h 1475196"/>
              <a:gd name="connsiteX0" fmla="*/ 1616659 w 1616659"/>
              <a:gd name="connsiteY0" fmla="*/ 0 h 1475196"/>
              <a:gd name="connsiteX1" fmla="*/ 1433779 w 1616659"/>
              <a:gd name="connsiteY1" fmla="*/ 131674 h 1475196"/>
              <a:gd name="connsiteX2" fmla="*/ 1199692 w 1616659"/>
              <a:gd name="connsiteY2" fmla="*/ 299923 h 1475196"/>
              <a:gd name="connsiteX3" fmla="*/ 994867 w 1616659"/>
              <a:gd name="connsiteY3" fmla="*/ 475488 h 1475196"/>
              <a:gd name="connsiteX4" fmla="*/ 775411 w 1616659"/>
              <a:gd name="connsiteY4" fmla="*/ 702259 h 1475196"/>
              <a:gd name="connsiteX5" fmla="*/ 629107 w 1616659"/>
              <a:gd name="connsiteY5" fmla="*/ 848563 h 1475196"/>
              <a:gd name="connsiteX6" fmla="*/ 512064 w 1616659"/>
              <a:gd name="connsiteY6" fmla="*/ 1009498 h 1475196"/>
              <a:gd name="connsiteX7" fmla="*/ 380390 w 1616659"/>
              <a:gd name="connsiteY7" fmla="*/ 1155802 h 1475196"/>
              <a:gd name="connsiteX8" fmla="*/ 270662 w 1616659"/>
              <a:gd name="connsiteY8" fmla="*/ 1272845 h 1475196"/>
              <a:gd name="connsiteX9" fmla="*/ 160934 w 1616659"/>
              <a:gd name="connsiteY9" fmla="*/ 1353312 h 1475196"/>
              <a:gd name="connsiteX10" fmla="*/ 58521 w 1616659"/>
              <a:gd name="connsiteY10" fmla="*/ 1404518 h 1475196"/>
              <a:gd name="connsiteX11" fmla="*/ 0 w 1616659"/>
              <a:gd name="connsiteY11" fmla="*/ 1448410 h 1475196"/>
              <a:gd name="connsiteX12" fmla="*/ 14630 w 1616659"/>
              <a:gd name="connsiteY12" fmla="*/ 958291 h 1475196"/>
              <a:gd name="connsiteX13" fmla="*/ 651052 w 1616659"/>
              <a:gd name="connsiteY13" fmla="*/ 285293 h 1475196"/>
              <a:gd name="connsiteX14" fmla="*/ 1170432 w 1616659"/>
              <a:gd name="connsiteY14" fmla="*/ 73152 h 1475196"/>
              <a:gd name="connsiteX15" fmla="*/ 1404518 w 1616659"/>
              <a:gd name="connsiteY15" fmla="*/ 7315 h 1475196"/>
              <a:gd name="connsiteX16" fmla="*/ 1616659 w 1616659"/>
              <a:gd name="connsiteY16" fmla="*/ 0 h 1475196"/>
              <a:gd name="connsiteX0" fmla="*/ 1616659 w 1616659"/>
              <a:gd name="connsiteY0" fmla="*/ 0 h 1448410"/>
              <a:gd name="connsiteX1" fmla="*/ 1433779 w 1616659"/>
              <a:gd name="connsiteY1" fmla="*/ 131674 h 1448410"/>
              <a:gd name="connsiteX2" fmla="*/ 1199692 w 1616659"/>
              <a:gd name="connsiteY2" fmla="*/ 299923 h 1448410"/>
              <a:gd name="connsiteX3" fmla="*/ 994867 w 1616659"/>
              <a:gd name="connsiteY3" fmla="*/ 475488 h 1448410"/>
              <a:gd name="connsiteX4" fmla="*/ 775411 w 1616659"/>
              <a:gd name="connsiteY4" fmla="*/ 702259 h 1448410"/>
              <a:gd name="connsiteX5" fmla="*/ 629107 w 1616659"/>
              <a:gd name="connsiteY5" fmla="*/ 848563 h 1448410"/>
              <a:gd name="connsiteX6" fmla="*/ 512064 w 1616659"/>
              <a:gd name="connsiteY6" fmla="*/ 1009498 h 1448410"/>
              <a:gd name="connsiteX7" fmla="*/ 380390 w 1616659"/>
              <a:gd name="connsiteY7" fmla="*/ 1155802 h 1448410"/>
              <a:gd name="connsiteX8" fmla="*/ 270662 w 1616659"/>
              <a:gd name="connsiteY8" fmla="*/ 1272845 h 1448410"/>
              <a:gd name="connsiteX9" fmla="*/ 160934 w 1616659"/>
              <a:gd name="connsiteY9" fmla="*/ 1353312 h 1448410"/>
              <a:gd name="connsiteX10" fmla="*/ 58521 w 1616659"/>
              <a:gd name="connsiteY10" fmla="*/ 1404518 h 1448410"/>
              <a:gd name="connsiteX11" fmla="*/ 0 w 1616659"/>
              <a:gd name="connsiteY11" fmla="*/ 1448410 h 1448410"/>
              <a:gd name="connsiteX12" fmla="*/ 14630 w 1616659"/>
              <a:gd name="connsiteY12" fmla="*/ 958291 h 1448410"/>
              <a:gd name="connsiteX13" fmla="*/ 651052 w 1616659"/>
              <a:gd name="connsiteY13" fmla="*/ 285293 h 1448410"/>
              <a:gd name="connsiteX14" fmla="*/ 1170432 w 1616659"/>
              <a:gd name="connsiteY14" fmla="*/ 73152 h 1448410"/>
              <a:gd name="connsiteX15" fmla="*/ 1404518 w 1616659"/>
              <a:gd name="connsiteY15" fmla="*/ 7315 h 1448410"/>
              <a:gd name="connsiteX16" fmla="*/ 1616659 w 1616659"/>
              <a:gd name="connsiteY16" fmla="*/ 0 h 1448410"/>
              <a:gd name="connsiteX0" fmla="*/ 1616659 w 1616659"/>
              <a:gd name="connsiteY0" fmla="*/ 0 h 1448410"/>
              <a:gd name="connsiteX1" fmla="*/ 1433779 w 1616659"/>
              <a:gd name="connsiteY1" fmla="*/ 131674 h 1448410"/>
              <a:gd name="connsiteX2" fmla="*/ 1199692 w 1616659"/>
              <a:gd name="connsiteY2" fmla="*/ 299923 h 1448410"/>
              <a:gd name="connsiteX3" fmla="*/ 994867 w 1616659"/>
              <a:gd name="connsiteY3" fmla="*/ 475488 h 1448410"/>
              <a:gd name="connsiteX4" fmla="*/ 775411 w 1616659"/>
              <a:gd name="connsiteY4" fmla="*/ 702259 h 1448410"/>
              <a:gd name="connsiteX5" fmla="*/ 629107 w 1616659"/>
              <a:gd name="connsiteY5" fmla="*/ 848563 h 1448410"/>
              <a:gd name="connsiteX6" fmla="*/ 512064 w 1616659"/>
              <a:gd name="connsiteY6" fmla="*/ 1009498 h 1448410"/>
              <a:gd name="connsiteX7" fmla="*/ 380390 w 1616659"/>
              <a:gd name="connsiteY7" fmla="*/ 1155802 h 1448410"/>
              <a:gd name="connsiteX8" fmla="*/ 270662 w 1616659"/>
              <a:gd name="connsiteY8" fmla="*/ 1272845 h 1448410"/>
              <a:gd name="connsiteX9" fmla="*/ 160934 w 1616659"/>
              <a:gd name="connsiteY9" fmla="*/ 1353312 h 1448410"/>
              <a:gd name="connsiteX10" fmla="*/ 58521 w 1616659"/>
              <a:gd name="connsiteY10" fmla="*/ 1404518 h 1448410"/>
              <a:gd name="connsiteX11" fmla="*/ 0 w 1616659"/>
              <a:gd name="connsiteY11" fmla="*/ 1448410 h 1448410"/>
              <a:gd name="connsiteX12" fmla="*/ 14630 w 1616659"/>
              <a:gd name="connsiteY12" fmla="*/ 958291 h 1448410"/>
              <a:gd name="connsiteX13" fmla="*/ 651052 w 1616659"/>
              <a:gd name="connsiteY13" fmla="*/ 285293 h 1448410"/>
              <a:gd name="connsiteX14" fmla="*/ 1170432 w 1616659"/>
              <a:gd name="connsiteY14" fmla="*/ 73152 h 1448410"/>
              <a:gd name="connsiteX15" fmla="*/ 1404518 w 1616659"/>
              <a:gd name="connsiteY15" fmla="*/ 7315 h 1448410"/>
              <a:gd name="connsiteX16" fmla="*/ 1616659 w 1616659"/>
              <a:gd name="connsiteY16" fmla="*/ 0 h 1448410"/>
              <a:gd name="connsiteX0" fmla="*/ 1616659 w 1616659"/>
              <a:gd name="connsiteY0" fmla="*/ 0 h 1448410"/>
              <a:gd name="connsiteX1" fmla="*/ 1433779 w 1616659"/>
              <a:gd name="connsiteY1" fmla="*/ 131674 h 1448410"/>
              <a:gd name="connsiteX2" fmla="*/ 1199692 w 1616659"/>
              <a:gd name="connsiteY2" fmla="*/ 299923 h 1448410"/>
              <a:gd name="connsiteX3" fmla="*/ 994867 w 1616659"/>
              <a:gd name="connsiteY3" fmla="*/ 475488 h 1448410"/>
              <a:gd name="connsiteX4" fmla="*/ 775411 w 1616659"/>
              <a:gd name="connsiteY4" fmla="*/ 702259 h 1448410"/>
              <a:gd name="connsiteX5" fmla="*/ 629107 w 1616659"/>
              <a:gd name="connsiteY5" fmla="*/ 848563 h 1448410"/>
              <a:gd name="connsiteX6" fmla="*/ 512064 w 1616659"/>
              <a:gd name="connsiteY6" fmla="*/ 1009498 h 1448410"/>
              <a:gd name="connsiteX7" fmla="*/ 380390 w 1616659"/>
              <a:gd name="connsiteY7" fmla="*/ 1155802 h 1448410"/>
              <a:gd name="connsiteX8" fmla="*/ 270662 w 1616659"/>
              <a:gd name="connsiteY8" fmla="*/ 1272845 h 1448410"/>
              <a:gd name="connsiteX9" fmla="*/ 160934 w 1616659"/>
              <a:gd name="connsiteY9" fmla="*/ 1353312 h 1448410"/>
              <a:gd name="connsiteX10" fmla="*/ 58521 w 1616659"/>
              <a:gd name="connsiteY10" fmla="*/ 1404518 h 1448410"/>
              <a:gd name="connsiteX11" fmla="*/ 0 w 1616659"/>
              <a:gd name="connsiteY11" fmla="*/ 1448410 h 1448410"/>
              <a:gd name="connsiteX12" fmla="*/ 14630 w 1616659"/>
              <a:gd name="connsiteY12" fmla="*/ 958291 h 1448410"/>
              <a:gd name="connsiteX13" fmla="*/ 651052 w 1616659"/>
              <a:gd name="connsiteY13" fmla="*/ 285293 h 1448410"/>
              <a:gd name="connsiteX14" fmla="*/ 1170432 w 1616659"/>
              <a:gd name="connsiteY14" fmla="*/ 73152 h 1448410"/>
              <a:gd name="connsiteX15" fmla="*/ 1404518 w 1616659"/>
              <a:gd name="connsiteY15" fmla="*/ 7315 h 1448410"/>
              <a:gd name="connsiteX16" fmla="*/ 1616659 w 1616659"/>
              <a:gd name="connsiteY16" fmla="*/ 0 h 144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6659" h="1448410">
                <a:moveTo>
                  <a:pt x="1616659" y="0"/>
                </a:moveTo>
                <a:lnTo>
                  <a:pt x="1433779" y="131674"/>
                </a:lnTo>
                <a:cubicBezTo>
                  <a:pt x="1364285" y="181661"/>
                  <a:pt x="1272844" y="242621"/>
                  <a:pt x="1199692" y="299923"/>
                </a:cubicBezTo>
                <a:cubicBezTo>
                  <a:pt x="1126540" y="357225"/>
                  <a:pt x="1065580" y="408432"/>
                  <a:pt x="994867" y="475488"/>
                </a:cubicBezTo>
                <a:cubicBezTo>
                  <a:pt x="924153" y="542544"/>
                  <a:pt x="836371" y="640080"/>
                  <a:pt x="775411" y="702259"/>
                </a:cubicBezTo>
                <a:cubicBezTo>
                  <a:pt x="714451" y="764438"/>
                  <a:pt x="672998" y="797356"/>
                  <a:pt x="629107" y="848563"/>
                </a:cubicBezTo>
                <a:cubicBezTo>
                  <a:pt x="585216" y="899770"/>
                  <a:pt x="553517" y="958292"/>
                  <a:pt x="512064" y="1009498"/>
                </a:cubicBezTo>
                <a:cubicBezTo>
                  <a:pt x="470611" y="1060705"/>
                  <a:pt x="420624" y="1111911"/>
                  <a:pt x="380390" y="1155802"/>
                </a:cubicBezTo>
                <a:cubicBezTo>
                  <a:pt x="340156" y="1199693"/>
                  <a:pt x="307238" y="1239927"/>
                  <a:pt x="270662" y="1272845"/>
                </a:cubicBezTo>
                <a:cubicBezTo>
                  <a:pt x="234086" y="1305763"/>
                  <a:pt x="196291" y="1331366"/>
                  <a:pt x="160934" y="1353312"/>
                </a:cubicBezTo>
                <a:cubicBezTo>
                  <a:pt x="125577" y="1375258"/>
                  <a:pt x="85343" y="1388668"/>
                  <a:pt x="58521" y="1404518"/>
                </a:cubicBezTo>
                <a:lnTo>
                  <a:pt x="0" y="1448410"/>
                </a:lnTo>
                <a:lnTo>
                  <a:pt x="14630" y="958291"/>
                </a:lnTo>
                <a:cubicBezTo>
                  <a:pt x="123139" y="764438"/>
                  <a:pt x="458418" y="425500"/>
                  <a:pt x="651052" y="285293"/>
                </a:cubicBezTo>
                <a:cubicBezTo>
                  <a:pt x="843686" y="145086"/>
                  <a:pt x="1044854" y="119482"/>
                  <a:pt x="1170432" y="73152"/>
                </a:cubicBezTo>
                <a:cubicBezTo>
                  <a:pt x="1296010" y="26822"/>
                  <a:pt x="1350264" y="17068"/>
                  <a:pt x="1404518" y="7315"/>
                </a:cubicBezTo>
                <a:lnTo>
                  <a:pt x="1616659"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608576" y="2114093"/>
            <a:ext cx="1733702" cy="110459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536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870">
                                          <p:stCondLst>
                                            <p:cond delay="0"/>
                                          </p:stCondLst>
                                        </p:cTn>
                                        <p:tgtEl>
                                          <p:spTgt spid="9"/>
                                        </p:tgtEl>
                                      </p:cBhvr>
                                    </p:animEffect>
                                    <p:anim calcmode="lin" valueType="num">
                                      <p:cBhvr>
                                        <p:cTn id="8" dur="273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9"/>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9"/>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9"/>
                                        </p:tgtEl>
                                        <p:attrNameLst>
                                          <p:attrName>ppt_y</p:attrName>
                                        </p:attrNameLst>
                                      </p:cBhvr>
                                      <p:tavLst>
                                        <p:tav tm="0" fmla="#ppt_y-sin(pi*$)/81">
                                          <p:val>
                                            <p:fltVal val="0"/>
                                          </p:val>
                                        </p:tav>
                                        <p:tav tm="100000">
                                          <p:val>
                                            <p:fltVal val="1"/>
                                          </p:val>
                                        </p:tav>
                                      </p:tavLst>
                                    </p:anim>
                                    <p:animScale>
                                      <p:cBhvr>
                                        <p:cTn id="13" dur="39">
                                          <p:stCondLst>
                                            <p:cond delay="975"/>
                                          </p:stCondLst>
                                        </p:cTn>
                                        <p:tgtEl>
                                          <p:spTgt spid="9"/>
                                        </p:tgtEl>
                                      </p:cBhvr>
                                      <p:to x="100000" y="60000"/>
                                    </p:animScale>
                                    <p:animScale>
                                      <p:cBhvr>
                                        <p:cTn id="14" dur="249" decel="50000">
                                          <p:stCondLst>
                                            <p:cond delay="1014"/>
                                          </p:stCondLst>
                                        </p:cTn>
                                        <p:tgtEl>
                                          <p:spTgt spid="9"/>
                                        </p:tgtEl>
                                      </p:cBhvr>
                                      <p:to x="100000" y="100000"/>
                                    </p:animScale>
                                    <p:animScale>
                                      <p:cBhvr>
                                        <p:cTn id="15" dur="39">
                                          <p:stCondLst>
                                            <p:cond delay="1968"/>
                                          </p:stCondLst>
                                        </p:cTn>
                                        <p:tgtEl>
                                          <p:spTgt spid="9"/>
                                        </p:tgtEl>
                                      </p:cBhvr>
                                      <p:to x="100000" y="80000"/>
                                    </p:animScale>
                                    <p:animScale>
                                      <p:cBhvr>
                                        <p:cTn id="16" dur="249" decel="50000">
                                          <p:stCondLst>
                                            <p:cond delay="2007"/>
                                          </p:stCondLst>
                                        </p:cTn>
                                        <p:tgtEl>
                                          <p:spTgt spid="9"/>
                                        </p:tgtEl>
                                      </p:cBhvr>
                                      <p:to x="100000" y="100000"/>
                                    </p:animScale>
                                    <p:animScale>
                                      <p:cBhvr>
                                        <p:cTn id="17" dur="39">
                                          <p:stCondLst>
                                            <p:cond delay="2463"/>
                                          </p:stCondLst>
                                        </p:cTn>
                                        <p:tgtEl>
                                          <p:spTgt spid="9"/>
                                        </p:tgtEl>
                                      </p:cBhvr>
                                      <p:to x="100000" y="90000"/>
                                    </p:animScale>
                                    <p:animScale>
                                      <p:cBhvr>
                                        <p:cTn id="18" dur="249" decel="50000">
                                          <p:stCondLst>
                                            <p:cond delay="2502"/>
                                          </p:stCondLst>
                                        </p:cTn>
                                        <p:tgtEl>
                                          <p:spTgt spid="9"/>
                                        </p:tgtEl>
                                      </p:cBhvr>
                                      <p:to x="100000" y="100000"/>
                                    </p:animScale>
                                    <p:animScale>
                                      <p:cBhvr>
                                        <p:cTn id="19" dur="39">
                                          <p:stCondLst>
                                            <p:cond delay="2712"/>
                                          </p:stCondLst>
                                        </p:cTn>
                                        <p:tgtEl>
                                          <p:spTgt spid="9"/>
                                        </p:tgtEl>
                                      </p:cBhvr>
                                      <p:to x="100000" y="95000"/>
                                    </p:animScale>
                                    <p:animScale>
                                      <p:cBhvr>
                                        <p:cTn id="20" dur="249" decel="50000">
                                          <p:stCondLst>
                                            <p:cond delay="2751"/>
                                          </p:stCondLst>
                                        </p:cTn>
                                        <p:tgtEl>
                                          <p:spTgt spid="9"/>
                                        </p:tgtEl>
                                      </p:cBhvr>
                                      <p:to x="100000" y="100000"/>
                                    </p:animScale>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3000"/>
                            </p:stCondLst>
                            <p:childTnLst>
                              <p:par>
                                <p:cTn id="25" presetID="21" presetClass="emph" presetSubtype="0" repeatCount="indefinite" fill="hold" grpId="1" nodeType="afterEffect">
                                  <p:stCondLst>
                                    <p:cond delay="0"/>
                                  </p:stCondLst>
                                  <p:endCondLst>
                                    <p:cond evt="onNext" delay="0">
                                      <p:tgtEl>
                                        <p:sldTgt/>
                                      </p:tgtEl>
                                    </p:cond>
                                  </p:endCondLst>
                                  <p:childTnLst>
                                    <p:animClr clrSpc="hsl" dir="cw">
                                      <p:cBhvr override="childStyle">
                                        <p:cTn id="26" dur="500" fill="hold"/>
                                        <p:tgtEl>
                                          <p:spTgt spid="10"/>
                                        </p:tgtEl>
                                        <p:attrNameLst>
                                          <p:attrName>style.color</p:attrName>
                                        </p:attrNameLst>
                                      </p:cBhvr>
                                      <p:by>
                                        <p:hsl h="7200000" s="0" l="0"/>
                                      </p:by>
                                    </p:animClr>
                                    <p:animClr clrSpc="hsl" dir="cw">
                                      <p:cBhvr>
                                        <p:cTn id="27" dur="500" fill="hold"/>
                                        <p:tgtEl>
                                          <p:spTgt spid="10"/>
                                        </p:tgtEl>
                                        <p:attrNameLst>
                                          <p:attrName>fillcolor</p:attrName>
                                        </p:attrNameLst>
                                      </p:cBhvr>
                                      <p:by>
                                        <p:hsl h="7200000" s="0" l="0"/>
                                      </p:by>
                                    </p:animClr>
                                    <p:animClr clrSpc="hsl" dir="cw">
                                      <p:cBhvr>
                                        <p:cTn id="28" dur="500" fill="hold"/>
                                        <p:tgtEl>
                                          <p:spTgt spid="10"/>
                                        </p:tgtEl>
                                        <p:attrNameLst>
                                          <p:attrName>stroke.color</p:attrName>
                                        </p:attrNameLst>
                                      </p:cBhvr>
                                      <p:by>
                                        <p:hsl h="7200000" s="0" l="0"/>
                                      </p:by>
                                    </p:animClr>
                                    <p:set>
                                      <p:cBhvr>
                                        <p:cTn id="2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5" name="ZoneTexte 4"/>
          <p:cNvSpPr txBox="1"/>
          <p:nvPr/>
        </p:nvSpPr>
        <p:spPr>
          <a:xfrm>
            <a:off x="2429138" y="1196752"/>
            <a:ext cx="3888432" cy="677108"/>
          </a:xfrm>
          <a:prstGeom prst="rect">
            <a:avLst/>
          </a:prstGeom>
          <a:noFill/>
        </p:spPr>
        <p:txBody>
          <a:bodyPr wrap="square" rtlCol="0">
            <a:spAutoFit/>
          </a:bodyPr>
          <a:lstStyle/>
          <a:p>
            <a:pPr lvl="0"/>
            <a:r>
              <a:rPr lang="en-US" sz="2000" b="1" dirty="0" err="1" smtClean="0">
                <a:solidFill>
                  <a:srgbClr val="FF0000"/>
                </a:solidFill>
              </a:rPr>
              <a:t>Feldspath</a:t>
            </a:r>
            <a:r>
              <a:rPr lang="en-US" sz="2000" b="1" dirty="0" smtClean="0">
                <a:solidFill>
                  <a:srgbClr val="FF0000"/>
                </a:solidFill>
              </a:rPr>
              <a:t> </a:t>
            </a:r>
            <a:r>
              <a:rPr lang="en-US" sz="2000" b="1" dirty="0" err="1" smtClean="0">
                <a:solidFill>
                  <a:srgbClr val="FF0000"/>
                </a:solidFill>
              </a:rPr>
              <a:t>potassique</a:t>
            </a:r>
            <a:r>
              <a:rPr lang="fr-FR" sz="2000" dirty="0">
                <a:solidFill>
                  <a:srgbClr val="FF0000"/>
                </a:solidFill>
              </a:rPr>
              <a:t> (</a:t>
            </a:r>
            <a:r>
              <a:rPr lang="fr-FR" sz="2000" dirty="0" err="1">
                <a:solidFill>
                  <a:srgbClr val="FF0000"/>
                </a:solidFill>
              </a:rPr>
              <a:t>K,Na</a:t>
            </a:r>
            <a:r>
              <a:rPr lang="fr-FR" sz="2000" dirty="0">
                <a:solidFill>
                  <a:srgbClr val="FF0000"/>
                </a:solidFill>
              </a:rPr>
              <a:t>)AlSi</a:t>
            </a:r>
            <a:r>
              <a:rPr lang="fr-FR" sz="2000" baseline="-25000" dirty="0">
                <a:solidFill>
                  <a:srgbClr val="FF0000"/>
                </a:solidFill>
              </a:rPr>
              <a:t>3</a:t>
            </a:r>
            <a:r>
              <a:rPr lang="fr-FR" sz="2000" dirty="0">
                <a:solidFill>
                  <a:srgbClr val="FF0000"/>
                </a:solidFill>
              </a:rPr>
              <a:t>O</a:t>
            </a:r>
            <a:r>
              <a:rPr lang="fr-FR" sz="2000" baseline="-25000" dirty="0">
                <a:solidFill>
                  <a:srgbClr val="FF0000"/>
                </a:solidFill>
              </a:rPr>
              <a:t>8</a:t>
            </a:r>
            <a:r>
              <a:rPr lang="fr-FR" sz="2000" dirty="0">
                <a:solidFill>
                  <a:srgbClr val="FF0000"/>
                </a:solidFill>
              </a:rPr>
              <a:t> </a:t>
            </a:r>
            <a:r>
              <a:rPr lang="fr-FR" sz="2000" dirty="0"/>
              <a:t/>
            </a:r>
            <a:br>
              <a:rPr lang="fr-FR" sz="2000" dirty="0"/>
            </a:br>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153407685"/>
              </p:ext>
            </p:extLst>
          </p:nvPr>
        </p:nvGraphicFramePr>
        <p:xfrm>
          <a:off x="683568" y="3426488"/>
          <a:ext cx="5328592" cy="2494026"/>
        </p:xfrm>
        <a:graphic>
          <a:graphicData uri="http://schemas.openxmlformats.org/drawingml/2006/table">
            <a:tbl>
              <a:tblPr firstRow="1" firstCol="1" bandRow="1">
                <a:tableStyleId>{22838BEF-8BB2-4498-84A7-C5851F593DF1}</a:tableStyleId>
              </a:tblPr>
              <a:tblGrid>
                <a:gridCol w="1008112"/>
                <a:gridCol w="1080120"/>
                <a:gridCol w="3240360"/>
              </a:tblGrid>
              <a:tr h="0">
                <a:tc>
                  <a:txBody>
                    <a:bodyPr/>
                    <a:lstStyle/>
                    <a:p>
                      <a:pPr algn="l">
                        <a:lnSpc>
                          <a:spcPct val="115000"/>
                        </a:lnSpc>
                        <a:spcAft>
                          <a:spcPts val="0"/>
                        </a:spcAft>
                      </a:pPr>
                      <a:r>
                        <a:rPr lang="fr-FR" sz="1400" b="1" kern="1200" dirty="0">
                          <a:solidFill>
                            <a:schemeClr val="tx2">
                              <a:lumMod val="60000"/>
                              <a:lumOff val="40000"/>
                            </a:schemeClr>
                          </a:solidFill>
                          <a:latin typeface="+mn-lt"/>
                          <a:ea typeface="+mn-ea"/>
                          <a:cs typeface="+mn-cs"/>
                        </a:rPr>
                        <a:t>Microcline</a:t>
                      </a:r>
                      <a:r>
                        <a:rPr lang="fr-FR" sz="1400" b="1" dirty="0">
                          <a:ln cmpd="sng">
                            <a:solidFill>
                              <a:schemeClr val="tx1"/>
                            </a:solidFill>
                          </a:ln>
                          <a:solidFill>
                            <a:schemeClr val="tx2">
                              <a:lumMod val="60000"/>
                              <a:lumOff val="40000"/>
                            </a:schemeClr>
                          </a:solidFill>
                          <a:effectLst/>
                        </a:rPr>
                        <a:t> </a:t>
                      </a:r>
                      <a:endParaRPr lang="fr-FR" sz="1400" b="1" dirty="0">
                        <a:ln cmpd="sng">
                          <a:solidFill>
                            <a:schemeClr val="tx1"/>
                          </a:solidFill>
                        </a:ln>
                        <a:solidFill>
                          <a:schemeClr val="tx2">
                            <a:lumMod val="60000"/>
                            <a:lumOff val="40000"/>
                          </a:schemeClr>
                        </a:solidFill>
                        <a:effectLst/>
                        <a:latin typeface="Calibri"/>
                        <a:ea typeface="Times New Roman"/>
                        <a:cs typeface="Arial"/>
                      </a:endParaRP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l">
                        <a:lnSpc>
                          <a:spcPct val="115000"/>
                        </a:lnSpc>
                        <a:spcAft>
                          <a:spcPts val="0"/>
                        </a:spcAft>
                      </a:pPr>
                      <a:r>
                        <a:rPr lang="fr-FR" sz="1400" b="1" kern="1200" dirty="0">
                          <a:solidFill>
                            <a:schemeClr val="tx2">
                              <a:lumMod val="60000"/>
                              <a:lumOff val="40000"/>
                            </a:schemeClr>
                          </a:solidFill>
                          <a:latin typeface="+mn-lt"/>
                          <a:ea typeface="+mn-ea"/>
                          <a:cs typeface="+mn-cs"/>
                        </a:rPr>
                        <a:t>KAlSi</a:t>
                      </a:r>
                      <a:r>
                        <a:rPr lang="fr-FR" sz="1400" b="1" kern="1200" baseline="-25000" dirty="0">
                          <a:solidFill>
                            <a:schemeClr val="tx2">
                              <a:lumMod val="60000"/>
                              <a:lumOff val="40000"/>
                            </a:schemeClr>
                          </a:solidFill>
                          <a:latin typeface="+mn-lt"/>
                          <a:ea typeface="+mn-ea"/>
                          <a:cs typeface="+mn-cs"/>
                        </a:rPr>
                        <a:t>3</a:t>
                      </a:r>
                      <a:r>
                        <a:rPr lang="fr-FR" sz="1400" b="1" kern="1200" dirty="0">
                          <a:solidFill>
                            <a:schemeClr val="tx2">
                              <a:lumMod val="60000"/>
                              <a:lumOff val="40000"/>
                            </a:schemeClr>
                          </a:solidFill>
                          <a:latin typeface="+mn-lt"/>
                          <a:ea typeface="+mn-ea"/>
                          <a:cs typeface="+mn-cs"/>
                        </a:rPr>
                        <a:t>O</a:t>
                      </a:r>
                      <a:r>
                        <a:rPr lang="fr-FR" sz="1400" b="1" kern="1200" baseline="-25000" dirty="0">
                          <a:solidFill>
                            <a:schemeClr val="tx2">
                              <a:lumMod val="60000"/>
                              <a:lumOff val="40000"/>
                            </a:schemeClr>
                          </a:solidFill>
                          <a:latin typeface="+mn-lt"/>
                          <a:ea typeface="+mn-ea"/>
                          <a:cs typeface="+mn-cs"/>
                        </a:rPr>
                        <a:t>8</a:t>
                      </a: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l">
                        <a:lnSpc>
                          <a:spcPct val="115000"/>
                        </a:lnSpc>
                        <a:spcAft>
                          <a:spcPts val="0"/>
                        </a:spcAft>
                      </a:pPr>
                      <a:r>
                        <a:rPr lang="fr-FR" sz="1400" b="1" kern="1200" dirty="0">
                          <a:solidFill>
                            <a:schemeClr val="tx2">
                              <a:lumMod val="60000"/>
                              <a:lumOff val="40000"/>
                            </a:schemeClr>
                          </a:solidFill>
                          <a:latin typeface="+mn-lt"/>
                          <a:ea typeface="+mn-ea"/>
                          <a:cs typeface="+mn-cs"/>
                        </a:rPr>
                        <a:t>feldspath potassique qui se forme à </a:t>
                      </a:r>
                      <a:br>
                        <a:rPr lang="fr-FR" sz="1400" b="1" kern="1200" dirty="0">
                          <a:solidFill>
                            <a:schemeClr val="tx2">
                              <a:lumMod val="60000"/>
                              <a:lumOff val="40000"/>
                            </a:schemeClr>
                          </a:solidFill>
                          <a:latin typeface="+mn-lt"/>
                          <a:ea typeface="+mn-ea"/>
                          <a:cs typeface="+mn-cs"/>
                        </a:rPr>
                      </a:br>
                      <a:r>
                        <a:rPr lang="fr-FR" sz="1400" b="1" kern="1200" dirty="0">
                          <a:solidFill>
                            <a:schemeClr val="tx2">
                              <a:lumMod val="60000"/>
                              <a:lumOff val="40000"/>
                            </a:schemeClr>
                          </a:solidFill>
                          <a:latin typeface="+mn-lt"/>
                          <a:ea typeface="+mn-ea"/>
                          <a:cs typeface="+mn-cs"/>
                        </a:rPr>
                        <a:t>basse température (pegmatite, filon hydrothermaux)</a:t>
                      </a: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r>
              <a:tr h="0">
                <a:tc>
                  <a:txBody>
                    <a:bodyPr/>
                    <a:lstStyle/>
                    <a:p>
                      <a:pPr algn="l">
                        <a:lnSpc>
                          <a:spcPct val="115000"/>
                        </a:lnSpc>
                        <a:spcAft>
                          <a:spcPts val="0"/>
                        </a:spcAft>
                      </a:pPr>
                      <a:r>
                        <a:rPr lang="fr-FR" sz="1400" b="1" kern="1200" dirty="0">
                          <a:solidFill>
                            <a:schemeClr val="accent4">
                              <a:lumMod val="60000"/>
                              <a:lumOff val="40000"/>
                            </a:schemeClr>
                          </a:solidFill>
                          <a:latin typeface="+mn-lt"/>
                          <a:ea typeface="+mn-ea"/>
                          <a:cs typeface="+mn-cs"/>
                        </a:rPr>
                        <a:t>Orthose</a:t>
                      </a:r>
                      <a:r>
                        <a:rPr lang="fr-FR" sz="1400" b="1" dirty="0">
                          <a:ln cmpd="sng">
                            <a:solidFill>
                              <a:schemeClr val="tx1"/>
                            </a:solidFill>
                          </a:ln>
                          <a:solidFill>
                            <a:schemeClr val="accent4">
                              <a:lumMod val="60000"/>
                              <a:lumOff val="40000"/>
                            </a:schemeClr>
                          </a:solidFill>
                          <a:effectLst/>
                        </a:rPr>
                        <a:t> </a:t>
                      </a:r>
                      <a:endParaRPr lang="fr-FR" sz="1400" b="1" dirty="0">
                        <a:ln cmpd="sng">
                          <a:solidFill>
                            <a:schemeClr val="tx1"/>
                          </a:solidFill>
                        </a:ln>
                        <a:solidFill>
                          <a:schemeClr val="accent4">
                            <a:lumMod val="60000"/>
                            <a:lumOff val="40000"/>
                          </a:schemeClr>
                        </a:solidFill>
                        <a:effectLst/>
                        <a:latin typeface="Calibri"/>
                        <a:ea typeface="Times New Roman"/>
                        <a:cs typeface="Arial"/>
                      </a:endParaRP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l">
                        <a:lnSpc>
                          <a:spcPct val="115000"/>
                        </a:lnSpc>
                        <a:spcAft>
                          <a:spcPts val="0"/>
                        </a:spcAft>
                      </a:pPr>
                      <a:r>
                        <a:rPr lang="fr-FR" sz="1400" b="1" kern="1200" dirty="0">
                          <a:solidFill>
                            <a:schemeClr val="accent4">
                              <a:lumMod val="60000"/>
                              <a:lumOff val="40000"/>
                            </a:schemeClr>
                          </a:solidFill>
                          <a:latin typeface="+mn-lt"/>
                          <a:ea typeface="+mn-ea"/>
                          <a:cs typeface="+mn-cs"/>
                        </a:rPr>
                        <a:t>KAlSi</a:t>
                      </a:r>
                      <a:r>
                        <a:rPr lang="fr-FR" sz="1400" b="1" kern="1200" baseline="-25000" dirty="0">
                          <a:solidFill>
                            <a:schemeClr val="accent4">
                              <a:lumMod val="60000"/>
                              <a:lumOff val="40000"/>
                            </a:schemeClr>
                          </a:solidFill>
                          <a:latin typeface="+mn-lt"/>
                          <a:ea typeface="+mn-ea"/>
                          <a:cs typeface="+mn-cs"/>
                        </a:rPr>
                        <a:t>3</a:t>
                      </a:r>
                      <a:r>
                        <a:rPr lang="fr-FR" sz="1400" b="1" kern="1200" dirty="0">
                          <a:solidFill>
                            <a:schemeClr val="accent4">
                              <a:lumMod val="60000"/>
                              <a:lumOff val="40000"/>
                            </a:schemeClr>
                          </a:solidFill>
                          <a:latin typeface="+mn-lt"/>
                          <a:ea typeface="+mn-ea"/>
                          <a:cs typeface="+mn-cs"/>
                        </a:rPr>
                        <a:t>O</a:t>
                      </a:r>
                      <a:r>
                        <a:rPr lang="fr-FR" sz="1400" b="1" kern="1200" baseline="-25000" dirty="0">
                          <a:solidFill>
                            <a:schemeClr val="accent4">
                              <a:lumMod val="60000"/>
                              <a:lumOff val="40000"/>
                            </a:schemeClr>
                          </a:solidFill>
                          <a:latin typeface="+mn-lt"/>
                          <a:ea typeface="+mn-ea"/>
                          <a:cs typeface="+mn-cs"/>
                        </a:rPr>
                        <a:t>8</a:t>
                      </a: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l">
                        <a:lnSpc>
                          <a:spcPct val="115000"/>
                        </a:lnSpc>
                        <a:spcAft>
                          <a:spcPts val="0"/>
                        </a:spcAft>
                      </a:pPr>
                      <a:r>
                        <a:rPr lang="fr-FR" sz="1400" b="1" kern="1200" dirty="0">
                          <a:solidFill>
                            <a:schemeClr val="accent4">
                              <a:lumMod val="60000"/>
                              <a:lumOff val="40000"/>
                            </a:schemeClr>
                          </a:solidFill>
                          <a:latin typeface="+mn-lt"/>
                          <a:ea typeface="+mn-ea"/>
                          <a:cs typeface="+mn-cs"/>
                        </a:rPr>
                        <a:t>feldspath potassique qui se forme à</a:t>
                      </a:r>
                      <a:br>
                        <a:rPr lang="fr-FR" sz="1400" b="1" kern="1200" dirty="0">
                          <a:solidFill>
                            <a:schemeClr val="accent4">
                              <a:lumMod val="60000"/>
                              <a:lumOff val="40000"/>
                            </a:schemeClr>
                          </a:solidFill>
                          <a:latin typeface="+mn-lt"/>
                          <a:ea typeface="+mn-ea"/>
                          <a:cs typeface="+mn-cs"/>
                        </a:rPr>
                      </a:br>
                      <a:r>
                        <a:rPr lang="fr-FR" sz="1400" b="1" kern="1200" dirty="0">
                          <a:solidFill>
                            <a:schemeClr val="accent4">
                              <a:lumMod val="60000"/>
                              <a:lumOff val="40000"/>
                            </a:schemeClr>
                          </a:solidFill>
                          <a:latin typeface="+mn-lt"/>
                          <a:ea typeface="+mn-ea"/>
                          <a:cs typeface="+mn-cs"/>
                        </a:rPr>
                        <a:t> température intermédiaire (roches ignées intrusives)</a:t>
                      </a: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r>
              <a:tr h="0">
                <a:tc>
                  <a:txBody>
                    <a:bodyPr/>
                    <a:lstStyle/>
                    <a:p>
                      <a:pPr algn="l">
                        <a:lnSpc>
                          <a:spcPct val="115000"/>
                        </a:lnSpc>
                        <a:spcAft>
                          <a:spcPts val="0"/>
                        </a:spcAft>
                      </a:pPr>
                      <a:r>
                        <a:rPr lang="fr-FR" sz="1400" b="1" kern="1200" dirty="0" err="1">
                          <a:solidFill>
                            <a:srgbClr val="FF0000"/>
                          </a:solidFill>
                          <a:latin typeface="+mn-lt"/>
                          <a:ea typeface="+mn-ea"/>
                          <a:cs typeface="+mn-cs"/>
                        </a:rPr>
                        <a:t>Sanidine</a:t>
                      </a:r>
                      <a:r>
                        <a:rPr lang="fr-FR" sz="1400" b="1" kern="1200" dirty="0">
                          <a:solidFill>
                            <a:srgbClr val="FF0000"/>
                          </a:solidFill>
                          <a:latin typeface="+mn-lt"/>
                          <a:ea typeface="+mn-ea"/>
                          <a:cs typeface="+mn-cs"/>
                        </a:rPr>
                        <a:t> </a:t>
                      </a: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l">
                        <a:lnSpc>
                          <a:spcPct val="115000"/>
                        </a:lnSpc>
                        <a:spcAft>
                          <a:spcPts val="0"/>
                        </a:spcAft>
                      </a:pPr>
                      <a:r>
                        <a:rPr lang="fr-FR" sz="1400" b="1" kern="1200" dirty="0">
                          <a:solidFill>
                            <a:srgbClr val="FF0000"/>
                          </a:solidFill>
                          <a:latin typeface="+mn-lt"/>
                          <a:ea typeface="+mn-ea"/>
                          <a:cs typeface="+mn-cs"/>
                        </a:rPr>
                        <a:t>(</a:t>
                      </a:r>
                      <a:r>
                        <a:rPr lang="fr-FR" sz="1400" b="1" kern="1200" dirty="0" err="1">
                          <a:solidFill>
                            <a:srgbClr val="FF0000"/>
                          </a:solidFill>
                          <a:latin typeface="+mn-lt"/>
                          <a:ea typeface="+mn-ea"/>
                          <a:cs typeface="+mn-cs"/>
                        </a:rPr>
                        <a:t>K,Na</a:t>
                      </a:r>
                      <a:r>
                        <a:rPr lang="fr-FR" sz="1400" b="1" kern="1200" dirty="0">
                          <a:solidFill>
                            <a:srgbClr val="FF0000"/>
                          </a:solidFill>
                          <a:latin typeface="+mn-lt"/>
                          <a:ea typeface="+mn-ea"/>
                          <a:cs typeface="+mn-cs"/>
                        </a:rPr>
                        <a:t>)AlSi</a:t>
                      </a:r>
                      <a:r>
                        <a:rPr lang="fr-FR" sz="1400" b="1" kern="1200" baseline="-25000" dirty="0">
                          <a:solidFill>
                            <a:srgbClr val="FF0000"/>
                          </a:solidFill>
                          <a:latin typeface="+mn-lt"/>
                          <a:ea typeface="+mn-ea"/>
                          <a:cs typeface="+mn-cs"/>
                        </a:rPr>
                        <a:t>3</a:t>
                      </a:r>
                      <a:r>
                        <a:rPr lang="fr-FR" sz="1400" b="1" kern="1200" dirty="0">
                          <a:solidFill>
                            <a:srgbClr val="FF0000"/>
                          </a:solidFill>
                          <a:latin typeface="+mn-lt"/>
                          <a:ea typeface="+mn-ea"/>
                          <a:cs typeface="+mn-cs"/>
                        </a:rPr>
                        <a:t>O</a:t>
                      </a:r>
                      <a:r>
                        <a:rPr lang="fr-FR" sz="1400" b="1" kern="1200" baseline="-25000" dirty="0">
                          <a:solidFill>
                            <a:srgbClr val="FF0000"/>
                          </a:solidFill>
                          <a:latin typeface="+mn-lt"/>
                          <a:ea typeface="+mn-ea"/>
                          <a:cs typeface="+mn-cs"/>
                        </a:rPr>
                        <a:t>8</a:t>
                      </a: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l">
                        <a:lnSpc>
                          <a:spcPct val="115000"/>
                        </a:lnSpc>
                        <a:spcAft>
                          <a:spcPts val="0"/>
                        </a:spcAft>
                      </a:pPr>
                      <a:r>
                        <a:rPr lang="fr-FR" sz="1400" b="1" kern="1200" dirty="0">
                          <a:solidFill>
                            <a:srgbClr val="FF0000"/>
                          </a:solidFill>
                          <a:latin typeface="+mn-lt"/>
                          <a:ea typeface="+mn-ea"/>
                          <a:cs typeface="+mn-cs"/>
                        </a:rPr>
                        <a:t>feldspath potassique qui se forme à </a:t>
                      </a:r>
                      <a:br>
                        <a:rPr lang="fr-FR" sz="1400" b="1" kern="1200" dirty="0">
                          <a:solidFill>
                            <a:srgbClr val="FF0000"/>
                          </a:solidFill>
                          <a:latin typeface="+mn-lt"/>
                          <a:ea typeface="+mn-ea"/>
                          <a:cs typeface="+mn-cs"/>
                        </a:rPr>
                      </a:br>
                      <a:r>
                        <a:rPr lang="fr-FR" sz="1400" b="1" kern="1200" dirty="0">
                          <a:solidFill>
                            <a:srgbClr val="FF0000"/>
                          </a:solidFill>
                          <a:latin typeface="+mn-lt"/>
                          <a:ea typeface="+mn-ea"/>
                          <a:cs typeface="+mn-cs"/>
                        </a:rPr>
                        <a:t>haute température (phénocristaux dans une </a:t>
                      </a:r>
                      <a:r>
                        <a:rPr lang="fr-FR" sz="1400" b="1" kern="1200" dirty="0" smtClean="0">
                          <a:solidFill>
                            <a:srgbClr val="FF0000"/>
                          </a:solidFill>
                          <a:latin typeface="+mn-lt"/>
                          <a:ea typeface="+mn-ea"/>
                          <a:cs typeface="+mn-cs"/>
                        </a:rPr>
                        <a:t>roche </a:t>
                      </a:r>
                      <a:r>
                        <a:rPr lang="fr-FR" sz="1400" b="1" kern="1200" dirty="0">
                          <a:solidFill>
                            <a:srgbClr val="FF0000"/>
                          </a:solidFill>
                          <a:latin typeface="+mn-lt"/>
                          <a:ea typeface="+mn-ea"/>
                          <a:cs typeface="+mn-cs"/>
                        </a:rPr>
                        <a:t>volcanique)</a:t>
                      </a:r>
                    </a:p>
                  </a:txBody>
                  <a:tcPr marL="47625" marR="47625" marT="47625" marB="4762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r>
            </a:tbl>
          </a:graphicData>
        </a:graphic>
      </p:graphicFrame>
      <p:sp>
        <p:nvSpPr>
          <p:cNvPr id="6" name="ZoneTexte 5"/>
          <p:cNvSpPr txBox="1"/>
          <p:nvPr/>
        </p:nvSpPr>
        <p:spPr>
          <a:xfrm>
            <a:off x="611560" y="2204864"/>
            <a:ext cx="5112568" cy="830997"/>
          </a:xfrm>
          <a:prstGeom prst="rect">
            <a:avLst/>
          </a:prstGeom>
          <a:noFill/>
        </p:spPr>
        <p:txBody>
          <a:bodyPr wrap="square" rtlCol="0">
            <a:spAutoFit/>
          </a:bodyPr>
          <a:lstStyle/>
          <a:p>
            <a:pPr algn="just"/>
            <a:r>
              <a:rPr lang="fr-FR" sz="1200" dirty="0"/>
              <a:t>Le feldspath potassique se subdivise en trois polymorphes, selon la température de formation. Les espèces de </a:t>
            </a:r>
            <a:r>
              <a:rPr lang="fr-FR" sz="1200" dirty="0" smtClean="0"/>
              <a:t>haute et moyenne </a:t>
            </a:r>
            <a:r>
              <a:rPr lang="fr-FR" sz="1200" dirty="0"/>
              <a:t>températures (</a:t>
            </a:r>
            <a:r>
              <a:rPr lang="fr-FR" sz="1200" b="1" dirty="0" err="1">
                <a:solidFill>
                  <a:srgbClr val="C00000"/>
                </a:solidFill>
              </a:rPr>
              <a:t>sanidine</a:t>
            </a:r>
            <a:r>
              <a:rPr lang="fr-FR" sz="1200" dirty="0"/>
              <a:t>, </a:t>
            </a:r>
            <a:r>
              <a:rPr lang="fr-FR" sz="1200" b="1" dirty="0">
                <a:solidFill>
                  <a:schemeClr val="accent4">
                    <a:lumMod val="60000"/>
                    <a:lumOff val="40000"/>
                  </a:schemeClr>
                </a:solidFill>
              </a:rPr>
              <a:t>orthose</a:t>
            </a:r>
            <a:r>
              <a:rPr lang="fr-FR" sz="1200" dirty="0"/>
              <a:t>) cristallisent dans le système monoclinique tandis que celle de basse température (</a:t>
            </a:r>
            <a:r>
              <a:rPr lang="fr-FR" sz="1200" b="1" dirty="0">
                <a:solidFill>
                  <a:schemeClr val="tx2">
                    <a:lumMod val="60000"/>
                    <a:lumOff val="40000"/>
                  </a:schemeClr>
                </a:solidFill>
              </a:rPr>
              <a:t>microcline</a:t>
            </a:r>
            <a:r>
              <a:rPr lang="fr-FR" sz="1200" dirty="0"/>
              <a:t>) cristallise dans le système triclinique.</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2276872"/>
            <a:ext cx="1442015" cy="1224136"/>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2214" y="4149080"/>
            <a:ext cx="1248138" cy="936104"/>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5517232"/>
            <a:ext cx="865448" cy="864366"/>
          </a:xfrm>
          <a:prstGeom prst="rect">
            <a:avLst/>
          </a:prstGeom>
        </p:spPr>
      </p:pic>
      <p:sp>
        <p:nvSpPr>
          <p:cNvPr id="13" name="Flèche droite 12"/>
          <p:cNvSpPr/>
          <p:nvPr/>
        </p:nvSpPr>
        <p:spPr>
          <a:xfrm>
            <a:off x="6012160" y="4365104"/>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9708995">
            <a:off x="5912279" y="3144709"/>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14"/>
          <p:cNvSpPr/>
          <p:nvPr/>
        </p:nvSpPr>
        <p:spPr>
          <a:xfrm rot="1639647">
            <a:off x="5920569" y="5662211"/>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7956376" y="1484784"/>
            <a:ext cx="792088" cy="646331"/>
          </a:xfrm>
          <a:prstGeom prst="rect">
            <a:avLst/>
          </a:prstGeom>
          <a:noFill/>
        </p:spPr>
        <p:txBody>
          <a:bodyPr wrap="square" rtlCol="0">
            <a:spAutoFit/>
          </a:bodyPr>
          <a:lstStyle/>
          <a:p>
            <a:r>
              <a:rPr lang="fr-FR" dirty="0" smtClean="0"/>
              <a:t>Sys. crist</a:t>
            </a:r>
            <a:endParaRPr lang="fr-FR" dirty="0"/>
          </a:p>
        </p:txBody>
      </p:sp>
      <p:sp>
        <p:nvSpPr>
          <p:cNvPr id="17" name="ZoneTexte 16"/>
          <p:cNvSpPr txBox="1"/>
          <p:nvPr/>
        </p:nvSpPr>
        <p:spPr>
          <a:xfrm>
            <a:off x="8028384" y="2348880"/>
            <a:ext cx="461665" cy="4176464"/>
          </a:xfrm>
          <a:prstGeom prst="rect">
            <a:avLst/>
          </a:prstGeom>
          <a:noFill/>
        </p:spPr>
        <p:txBody>
          <a:bodyPr vert="vert270" wrap="square" rtlCol="0">
            <a:spAutoFit/>
          </a:bodyPr>
          <a:lstStyle/>
          <a:p>
            <a:r>
              <a:rPr lang="fr-FR" dirty="0" smtClean="0"/>
              <a:t>              Monoclinique                     triclinique</a:t>
            </a:r>
            <a:endParaRPr lang="fr-FR" dirty="0"/>
          </a:p>
        </p:txBody>
      </p:sp>
      <p:sp>
        <p:nvSpPr>
          <p:cNvPr id="18" name="Parenthèse fermante 17"/>
          <p:cNvSpPr/>
          <p:nvPr/>
        </p:nvSpPr>
        <p:spPr>
          <a:xfrm>
            <a:off x="7740352" y="4005064"/>
            <a:ext cx="288032" cy="2376264"/>
          </a:xfrm>
          <a:prstGeom prst="rightBracket">
            <a:avLst>
              <a:gd name="adj" fmla="val 143256"/>
            </a:avLst>
          </a:prstGeom>
          <a:ln w="412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Triangle isocèle 18"/>
          <p:cNvSpPr/>
          <p:nvPr/>
        </p:nvSpPr>
        <p:spPr>
          <a:xfrm>
            <a:off x="323528" y="3429000"/>
            <a:ext cx="288032" cy="2448272"/>
          </a:xfrm>
          <a:prstGeom prst="triangle">
            <a:avLst/>
          </a:prstGeom>
          <a:gradFill>
            <a:gsLst>
              <a:gs pos="0">
                <a:srgbClr val="000082"/>
              </a:gs>
              <a:gs pos="30000">
                <a:srgbClr val="66008F"/>
              </a:gs>
              <a:gs pos="64999">
                <a:srgbClr val="BA0066"/>
              </a:gs>
              <a:gs pos="89999">
                <a:srgbClr val="FF0000"/>
              </a:gs>
              <a:gs pos="100000">
                <a:srgbClr val="FF82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179512" y="2852936"/>
            <a:ext cx="792088" cy="369332"/>
          </a:xfrm>
          <a:prstGeom prst="rect">
            <a:avLst/>
          </a:prstGeom>
          <a:noFill/>
        </p:spPr>
        <p:txBody>
          <a:bodyPr wrap="square" rtlCol="0">
            <a:spAutoFit/>
          </a:bodyPr>
          <a:lstStyle/>
          <a:p>
            <a:r>
              <a:rPr lang="fr-FR" dirty="0" err="1" smtClean="0"/>
              <a:t>T°</a:t>
            </a:r>
            <a:r>
              <a:rPr lang="fr-FR" baseline="30000" dirty="0" err="1" smtClean="0"/>
              <a:t>c</a:t>
            </a:r>
            <a:endParaRPr lang="fr-FR" baseline="30000" dirty="0"/>
          </a:p>
        </p:txBody>
      </p:sp>
    </p:spTree>
    <p:extLst>
      <p:ext uri="{BB962C8B-B14F-4D97-AF65-F5344CB8AC3E}">
        <p14:creationId xmlns:p14="http://schemas.microsoft.com/office/powerpoint/2010/main" val="351065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5" name="ZoneTexte 4"/>
          <p:cNvSpPr txBox="1"/>
          <p:nvPr/>
        </p:nvSpPr>
        <p:spPr>
          <a:xfrm>
            <a:off x="2439771" y="1196752"/>
            <a:ext cx="3888432" cy="677108"/>
          </a:xfrm>
          <a:prstGeom prst="rect">
            <a:avLst/>
          </a:prstGeom>
          <a:noFill/>
        </p:spPr>
        <p:txBody>
          <a:bodyPr wrap="square" rtlCol="0">
            <a:spAutoFit/>
          </a:bodyPr>
          <a:lstStyle/>
          <a:p>
            <a:pPr lvl="0"/>
            <a:r>
              <a:rPr lang="en-US" sz="2000" b="1" dirty="0" err="1" smtClean="0">
                <a:solidFill>
                  <a:srgbClr val="FF0000"/>
                </a:solidFill>
              </a:rPr>
              <a:t>Feldspath</a:t>
            </a:r>
            <a:r>
              <a:rPr lang="en-US" sz="2000" b="1" dirty="0" smtClean="0">
                <a:solidFill>
                  <a:srgbClr val="FF0000"/>
                </a:solidFill>
              </a:rPr>
              <a:t> </a:t>
            </a:r>
            <a:r>
              <a:rPr lang="en-US" sz="2000" b="1" dirty="0" err="1" smtClean="0">
                <a:solidFill>
                  <a:srgbClr val="FF0000"/>
                </a:solidFill>
              </a:rPr>
              <a:t>potassique</a:t>
            </a:r>
            <a:r>
              <a:rPr lang="fr-FR" sz="2000" dirty="0">
                <a:solidFill>
                  <a:srgbClr val="FF0000"/>
                </a:solidFill>
              </a:rPr>
              <a:t> (</a:t>
            </a:r>
            <a:r>
              <a:rPr lang="fr-FR" sz="2000" dirty="0" err="1">
                <a:solidFill>
                  <a:srgbClr val="FF0000"/>
                </a:solidFill>
              </a:rPr>
              <a:t>K,Na</a:t>
            </a:r>
            <a:r>
              <a:rPr lang="fr-FR" sz="2000" dirty="0">
                <a:solidFill>
                  <a:srgbClr val="FF0000"/>
                </a:solidFill>
              </a:rPr>
              <a:t>)AlSi</a:t>
            </a:r>
            <a:r>
              <a:rPr lang="fr-FR" sz="2000" baseline="-25000" dirty="0">
                <a:solidFill>
                  <a:srgbClr val="FF0000"/>
                </a:solidFill>
              </a:rPr>
              <a:t>3</a:t>
            </a:r>
            <a:r>
              <a:rPr lang="fr-FR" sz="2000" dirty="0">
                <a:solidFill>
                  <a:srgbClr val="FF0000"/>
                </a:solidFill>
              </a:rPr>
              <a:t>O</a:t>
            </a:r>
            <a:r>
              <a:rPr lang="fr-FR" sz="2000" baseline="-25000" dirty="0">
                <a:solidFill>
                  <a:srgbClr val="FF0000"/>
                </a:solidFill>
              </a:rPr>
              <a:t>8</a:t>
            </a:r>
            <a:r>
              <a:rPr lang="fr-FR" sz="2000" dirty="0">
                <a:solidFill>
                  <a:srgbClr val="FF0000"/>
                </a:solidFill>
              </a:rPr>
              <a:t> </a:t>
            </a:r>
            <a:r>
              <a:rPr lang="fr-FR" sz="2000" dirty="0"/>
              <a:t/>
            </a:r>
            <a:br>
              <a:rPr lang="fr-FR" sz="2000" dirty="0"/>
            </a:br>
            <a:endParaRPr lang="fr-FR" dirty="0"/>
          </a:p>
        </p:txBody>
      </p:sp>
      <p:sp>
        <p:nvSpPr>
          <p:cNvPr id="6" name="ZoneTexte 5"/>
          <p:cNvSpPr txBox="1"/>
          <p:nvPr/>
        </p:nvSpPr>
        <p:spPr>
          <a:xfrm>
            <a:off x="611560" y="2276872"/>
            <a:ext cx="3168352" cy="3508653"/>
          </a:xfrm>
          <a:prstGeom prst="rect">
            <a:avLst/>
          </a:prstGeom>
          <a:noFill/>
        </p:spPr>
        <p:txBody>
          <a:bodyPr wrap="square" rtlCol="0">
            <a:spAutoFit/>
          </a:bodyPr>
          <a:lstStyle/>
          <a:p>
            <a:pPr algn="just"/>
            <a:r>
              <a:rPr lang="fr-FR" sz="1200" dirty="0"/>
              <a:t>Les feldspaths, en raison de leur réaction à la cuisson (ils jouent le rôle de fondant) sont utilisés en </a:t>
            </a:r>
            <a:r>
              <a:rPr lang="fr-FR" sz="1200" b="1" dirty="0"/>
              <a:t>céramique</a:t>
            </a:r>
            <a:r>
              <a:rPr lang="fr-FR" sz="1200" dirty="0"/>
              <a:t>, en particulier pour la fabrication de carrelages. Ils entrent aussi dans la composition des </a:t>
            </a:r>
            <a:r>
              <a:rPr lang="fr-FR" sz="1200" b="1" dirty="0"/>
              <a:t>verres plats ou creux utilisés pour l'emballage (bouteilles) </a:t>
            </a:r>
            <a:r>
              <a:rPr lang="fr-FR" sz="1200" dirty="0"/>
              <a:t>ainsi </a:t>
            </a:r>
            <a:r>
              <a:rPr lang="fr-FR" sz="1200" dirty="0" smtClean="0"/>
              <a:t>que </a:t>
            </a:r>
            <a:r>
              <a:rPr lang="fr-FR" sz="1200" dirty="0"/>
              <a:t>les </a:t>
            </a:r>
            <a:r>
              <a:rPr lang="fr-FR" sz="1200" b="1" dirty="0"/>
              <a:t>fibres de verre (laine de verre) </a:t>
            </a:r>
            <a:r>
              <a:rPr lang="fr-FR" sz="1200" dirty="0" smtClean="0"/>
              <a:t>et </a:t>
            </a:r>
            <a:r>
              <a:rPr lang="fr-FR" sz="1200" dirty="0"/>
              <a:t>dans la faïence. Le marché destiné à l’industrie céramique est essentiel, de la fabrication des </a:t>
            </a:r>
            <a:r>
              <a:rPr lang="fr-FR" sz="1200" b="1" dirty="0" smtClean="0">
                <a:solidFill>
                  <a:schemeClr val="tx2"/>
                </a:solidFill>
              </a:rPr>
              <a:t>frittes</a:t>
            </a:r>
            <a:r>
              <a:rPr lang="fr-FR" sz="1200" b="1" baseline="30000" dirty="0" smtClean="0">
                <a:solidFill>
                  <a:schemeClr val="tx2"/>
                </a:solidFill>
              </a:rPr>
              <a:t>(1)</a:t>
            </a:r>
            <a:r>
              <a:rPr lang="fr-FR" sz="1200" dirty="0" smtClean="0"/>
              <a:t> </a:t>
            </a:r>
            <a:r>
              <a:rPr lang="fr-FR" sz="1200" dirty="0"/>
              <a:t>et des </a:t>
            </a:r>
            <a:r>
              <a:rPr lang="fr-FR" sz="1200" b="1" dirty="0" smtClean="0">
                <a:solidFill>
                  <a:schemeClr val="tx2"/>
                </a:solidFill>
              </a:rPr>
              <a:t>émaux</a:t>
            </a:r>
            <a:r>
              <a:rPr lang="fr-FR" sz="1200" b="1" baseline="30000" dirty="0" smtClean="0">
                <a:solidFill>
                  <a:schemeClr val="tx2"/>
                </a:solidFill>
              </a:rPr>
              <a:t>(1)</a:t>
            </a:r>
            <a:r>
              <a:rPr lang="fr-FR" sz="1200" dirty="0" smtClean="0"/>
              <a:t>, </a:t>
            </a:r>
            <a:r>
              <a:rPr lang="fr-FR" sz="1200" dirty="0"/>
              <a:t>jusqu’à son introduction dans les pâtes céramiques pour  les sanitaires et les porcelaines.</a:t>
            </a:r>
          </a:p>
          <a:p>
            <a:pPr algn="just"/>
            <a:r>
              <a:rPr lang="fr-FR" sz="1200" dirty="0"/>
              <a:t>Ils sont aussi utilisés pour </a:t>
            </a:r>
            <a:r>
              <a:rPr lang="fr-FR" sz="1200" b="1" dirty="0"/>
              <a:t>l'amendement des sols, en agriculture</a:t>
            </a:r>
            <a:r>
              <a:rPr lang="fr-FR" sz="1200" dirty="0" smtClean="0"/>
              <a:t>.</a:t>
            </a:r>
          </a:p>
          <a:p>
            <a:pPr algn="just"/>
            <a:endParaRPr lang="fr-FR" sz="1200" dirty="0"/>
          </a:p>
          <a:p>
            <a:pPr algn="just"/>
            <a:r>
              <a:rPr lang="fr-FR" sz="1200" b="1" i="1" dirty="0" smtClean="0">
                <a:solidFill>
                  <a:schemeClr val="tx2"/>
                </a:solidFill>
              </a:rPr>
              <a:t>(1) La fritte ou l’émail</a:t>
            </a:r>
            <a:r>
              <a:rPr lang="fr-FR" sz="1200" i="1" dirty="0" smtClean="0">
                <a:solidFill>
                  <a:schemeClr val="tx2"/>
                </a:solidFill>
              </a:rPr>
              <a:t>: couche </a:t>
            </a:r>
            <a:r>
              <a:rPr lang="fr-FR" sz="1200" i="1" dirty="0">
                <a:solidFill>
                  <a:schemeClr val="tx2"/>
                </a:solidFill>
              </a:rPr>
              <a:t>de protection vitreuse utilisée en céramique ;</a:t>
            </a:r>
          </a:p>
          <a:p>
            <a:pPr algn="just"/>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988840"/>
            <a:ext cx="1829723" cy="2376264"/>
          </a:xfrm>
          <a:prstGeom prst="rect">
            <a:avLst/>
          </a:prstGeom>
        </p:spPr>
      </p:pic>
      <p:pic>
        <p:nvPicPr>
          <p:cNvPr id="8" name="Imag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1844824"/>
            <a:ext cx="1512168" cy="1512168"/>
          </a:xfrm>
          <a:prstGeom prst="rect">
            <a:avLst/>
          </a:prstGeom>
        </p:spPr>
      </p:pic>
      <p:pic>
        <p:nvPicPr>
          <p:cNvPr id="9" name="Imag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8144" y="3429000"/>
            <a:ext cx="1328936" cy="1328936"/>
          </a:xfrm>
          <a:prstGeom prst="rect">
            <a:avLst/>
          </a:prstGeom>
        </p:spPr>
      </p:pic>
      <p:pic>
        <p:nvPicPr>
          <p:cNvPr id="10" name="Imag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243462">
            <a:off x="6228946" y="1445489"/>
            <a:ext cx="3120008" cy="2340006"/>
          </a:xfrm>
          <a:prstGeom prst="rect">
            <a:avLst/>
          </a:prstGeom>
        </p:spPr>
      </p:pic>
      <p:pic>
        <p:nvPicPr>
          <p:cNvPr id="11" name="Image 10"/>
          <p:cNvPicPr>
            <a:picLocks noChangeAspect="1"/>
          </p:cNvPicPr>
          <p:nvPr/>
        </p:nvPicPr>
        <p:blipFill rotWithShape="1">
          <a:blip r:embed="rId6">
            <a:extLst>
              <a:ext uri="{28A0092B-C50C-407E-A947-70E740481C1C}">
                <a14:useLocalDpi xmlns:a14="http://schemas.microsoft.com/office/drawing/2010/main" val="0"/>
              </a:ext>
            </a:extLst>
          </a:blip>
          <a:srcRect l="-147" r="221"/>
          <a:stretch/>
        </p:blipFill>
        <p:spPr>
          <a:xfrm>
            <a:off x="3779912" y="4653136"/>
            <a:ext cx="4640580" cy="1793515"/>
          </a:xfrm>
          <a:prstGeom prst="rect">
            <a:avLst/>
          </a:prstGeom>
          <a:ln>
            <a:noFill/>
          </a:ln>
          <a:effectLst>
            <a:outerShdw blurRad="292100" dist="139700" dir="2700000" algn="tl" rotWithShape="0">
              <a:srgbClr val="333333">
                <a:alpha val="65000"/>
              </a:srgbClr>
            </a:outerShdw>
          </a:effectLst>
        </p:spPr>
      </p:pic>
      <p:sp>
        <p:nvSpPr>
          <p:cNvPr id="12" name="ZoneTexte 11"/>
          <p:cNvSpPr txBox="1"/>
          <p:nvPr/>
        </p:nvSpPr>
        <p:spPr>
          <a:xfrm rot="9192196">
            <a:off x="8128434" y="1147614"/>
            <a:ext cx="461665" cy="1512168"/>
          </a:xfrm>
          <a:prstGeom prst="rect">
            <a:avLst/>
          </a:prstGeom>
          <a:noFill/>
        </p:spPr>
        <p:txBody>
          <a:bodyPr vert="vert270" wrap="square" rtlCol="0">
            <a:spAutoFit/>
          </a:bodyPr>
          <a:lstStyle/>
          <a:p>
            <a:r>
              <a:rPr lang="fr-FR" dirty="0" smtClean="0">
                <a:solidFill>
                  <a:srgbClr val="FFC000"/>
                </a:solidFill>
              </a:rPr>
              <a:t>Laine de verre</a:t>
            </a:r>
            <a:endParaRPr lang="fr-FR" dirty="0">
              <a:solidFill>
                <a:srgbClr val="FFC000"/>
              </a:solidFill>
            </a:endParaRPr>
          </a:p>
        </p:txBody>
      </p:sp>
      <p:pic>
        <p:nvPicPr>
          <p:cNvPr id="13" name="Image 12"/>
          <p:cNvPicPr>
            <a:picLocks noChangeAspect="1"/>
          </p:cNvPicPr>
          <p:nvPr/>
        </p:nvPicPr>
        <p:blipFill rotWithShape="1">
          <a:blip r:embed="rId7" cstate="print">
            <a:clrChange>
              <a:clrFrom>
                <a:srgbClr val="F3F3F3"/>
              </a:clrFrom>
              <a:clrTo>
                <a:srgbClr val="F3F3F3">
                  <a:alpha val="0"/>
                </a:srgbClr>
              </a:clrTo>
            </a:clrChange>
            <a:extLst>
              <a:ext uri="{28A0092B-C50C-407E-A947-70E740481C1C}">
                <a14:useLocalDpi xmlns:a14="http://schemas.microsoft.com/office/drawing/2010/main" val="0"/>
              </a:ext>
            </a:extLst>
          </a:blip>
          <a:srcRect t="35938" b="22344"/>
          <a:stretch/>
        </p:blipFill>
        <p:spPr>
          <a:xfrm>
            <a:off x="1043608" y="5517232"/>
            <a:ext cx="2088232" cy="1161579"/>
          </a:xfrm>
          <a:prstGeom prst="rect">
            <a:avLst/>
          </a:prstGeom>
        </p:spPr>
      </p:pic>
      <p:sp>
        <p:nvSpPr>
          <p:cNvPr id="14" name="ZoneTexte 13"/>
          <p:cNvSpPr txBox="1"/>
          <p:nvPr/>
        </p:nvSpPr>
        <p:spPr>
          <a:xfrm>
            <a:off x="611560" y="1916832"/>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2783459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4" name="ZoneTexte 3"/>
          <p:cNvSpPr txBox="1"/>
          <p:nvPr/>
        </p:nvSpPr>
        <p:spPr>
          <a:xfrm>
            <a:off x="2418506" y="1196752"/>
            <a:ext cx="3888432" cy="677108"/>
          </a:xfrm>
          <a:prstGeom prst="rect">
            <a:avLst/>
          </a:prstGeom>
          <a:noFill/>
        </p:spPr>
        <p:txBody>
          <a:bodyPr wrap="square" rtlCol="0">
            <a:spAutoFit/>
          </a:bodyPr>
          <a:lstStyle/>
          <a:p>
            <a:pPr lvl="0"/>
            <a:r>
              <a:rPr lang="en-US" sz="2000" b="1" dirty="0" err="1" smtClean="0">
                <a:solidFill>
                  <a:srgbClr val="FF0000"/>
                </a:solidFill>
              </a:rPr>
              <a:t>Feldspath</a:t>
            </a:r>
            <a:r>
              <a:rPr lang="en-US" sz="2000" b="1" dirty="0" smtClean="0">
                <a:solidFill>
                  <a:srgbClr val="FF0000"/>
                </a:solidFill>
              </a:rPr>
              <a:t> </a:t>
            </a:r>
            <a:r>
              <a:rPr lang="en-US" sz="2000" b="1" dirty="0" err="1" smtClean="0">
                <a:solidFill>
                  <a:srgbClr val="FF0000"/>
                </a:solidFill>
              </a:rPr>
              <a:t>potassique</a:t>
            </a:r>
            <a:r>
              <a:rPr lang="fr-FR" sz="2000" dirty="0">
                <a:solidFill>
                  <a:srgbClr val="FF0000"/>
                </a:solidFill>
              </a:rPr>
              <a:t> (</a:t>
            </a:r>
            <a:r>
              <a:rPr lang="fr-FR" sz="2000" dirty="0" err="1">
                <a:solidFill>
                  <a:srgbClr val="FF0000"/>
                </a:solidFill>
              </a:rPr>
              <a:t>K,Na</a:t>
            </a:r>
            <a:r>
              <a:rPr lang="fr-FR" sz="2000" dirty="0">
                <a:solidFill>
                  <a:srgbClr val="FF0000"/>
                </a:solidFill>
              </a:rPr>
              <a:t>)AlSi</a:t>
            </a:r>
            <a:r>
              <a:rPr lang="fr-FR" sz="2000" baseline="-25000" dirty="0">
                <a:solidFill>
                  <a:srgbClr val="FF0000"/>
                </a:solidFill>
              </a:rPr>
              <a:t>3</a:t>
            </a:r>
            <a:r>
              <a:rPr lang="fr-FR" sz="2000" dirty="0">
                <a:solidFill>
                  <a:srgbClr val="FF0000"/>
                </a:solidFill>
              </a:rPr>
              <a:t>O</a:t>
            </a:r>
            <a:r>
              <a:rPr lang="fr-FR" sz="2000" baseline="-25000" dirty="0">
                <a:solidFill>
                  <a:srgbClr val="FF0000"/>
                </a:solidFill>
              </a:rPr>
              <a:t>8</a:t>
            </a:r>
            <a:r>
              <a:rPr lang="fr-FR" sz="2000" dirty="0">
                <a:solidFill>
                  <a:srgbClr val="FF0000"/>
                </a:solidFill>
              </a:rPr>
              <a:t> </a:t>
            </a:r>
            <a:r>
              <a:rPr lang="fr-FR" sz="2000" dirty="0"/>
              <a:t/>
            </a:r>
            <a:br>
              <a:rPr lang="fr-FR" sz="2000" dirty="0"/>
            </a:br>
            <a:endParaRPr lang="fr-FR" dirty="0"/>
          </a:p>
        </p:txBody>
      </p:sp>
      <p:sp>
        <p:nvSpPr>
          <p:cNvPr id="5" name="ZoneTexte 4"/>
          <p:cNvSpPr txBox="1"/>
          <p:nvPr/>
        </p:nvSpPr>
        <p:spPr>
          <a:xfrm>
            <a:off x="611560" y="2492896"/>
            <a:ext cx="1872208" cy="3785652"/>
          </a:xfrm>
          <a:prstGeom prst="rect">
            <a:avLst/>
          </a:prstGeom>
          <a:noFill/>
        </p:spPr>
        <p:txBody>
          <a:bodyPr wrap="square" rtlCol="0">
            <a:spAutoFit/>
          </a:bodyPr>
          <a:lstStyle/>
          <a:p>
            <a:pPr algn="just"/>
            <a:r>
              <a:rPr lang="fr-FR" sz="1200" dirty="0"/>
              <a:t>Le feldspath potassique est minéral commun dans les roches ignées, </a:t>
            </a:r>
            <a:r>
              <a:rPr lang="fr-FR" sz="1200" dirty="0" err="1" smtClean="0"/>
              <a:t>métamo-rphiques</a:t>
            </a:r>
            <a:r>
              <a:rPr lang="fr-FR" sz="1200" dirty="0" smtClean="0"/>
              <a:t> </a:t>
            </a:r>
            <a:r>
              <a:rPr lang="fr-FR" sz="1200" dirty="0"/>
              <a:t>et sédimentaires détritiques. Le feldspath potassique est un minéral constituant de la plupart des roches intrusives </a:t>
            </a:r>
            <a:r>
              <a:rPr lang="fr-FR" sz="1200" b="1" dirty="0" err="1"/>
              <a:t>felsiques</a:t>
            </a:r>
            <a:r>
              <a:rPr lang="fr-FR" sz="1200" dirty="0"/>
              <a:t> </a:t>
            </a:r>
            <a:r>
              <a:rPr lang="fr-FR" sz="1200" b="1" baseline="30000" dirty="0"/>
              <a:t>(1)</a:t>
            </a:r>
            <a:r>
              <a:rPr lang="fr-FR" sz="1200" b="1" dirty="0"/>
              <a:t> </a:t>
            </a:r>
            <a:r>
              <a:rPr lang="fr-FR" sz="1200" dirty="0"/>
              <a:t>comme le </a:t>
            </a:r>
            <a:r>
              <a:rPr lang="fr-FR" sz="1200" b="1" dirty="0">
                <a:solidFill>
                  <a:srgbClr val="C00000"/>
                </a:solidFill>
              </a:rPr>
              <a:t>granite, la syénite, la granodiorite la rhyolite, la trachyte</a:t>
            </a:r>
            <a:r>
              <a:rPr lang="fr-FR" sz="1200" dirty="0"/>
              <a:t>, et certains porphyres. Dans les roches sédimentaires, le feldspath potassique peut être abondant dans les </a:t>
            </a:r>
            <a:r>
              <a:rPr lang="fr-FR" sz="1200" b="1" dirty="0">
                <a:solidFill>
                  <a:schemeClr val="accent6">
                    <a:lumMod val="75000"/>
                  </a:schemeClr>
                </a:solidFill>
              </a:rPr>
              <a:t>arkoses</a:t>
            </a:r>
            <a:r>
              <a:rPr lang="fr-FR" sz="1200" dirty="0"/>
              <a:t>.</a:t>
            </a:r>
            <a:br>
              <a:rPr lang="fr-FR" sz="1200" dirty="0"/>
            </a:br>
            <a:r>
              <a:rPr lang="fr-FR" sz="1200" dirty="0" smtClean="0"/>
              <a:t>-----------</a:t>
            </a:r>
            <a:r>
              <a:rPr lang="fr-FR" sz="1200" dirty="0" smtClean="0">
                <a:solidFill>
                  <a:schemeClr val="bg1"/>
                </a:solidFill>
              </a:rPr>
              <a:t>……………………………</a:t>
            </a:r>
            <a:r>
              <a:rPr lang="fr-FR" sz="1200" dirty="0"/>
              <a:t/>
            </a:r>
            <a:br>
              <a:rPr lang="fr-FR" sz="1200" dirty="0"/>
            </a:br>
            <a:r>
              <a:rPr lang="fr-FR" sz="1200" dirty="0"/>
              <a:t>(1) </a:t>
            </a:r>
            <a:r>
              <a:rPr lang="fr-FR" sz="1200" b="1" dirty="0" err="1"/>
              <a:t>felsi</a:t>
            </a:r>
            <a:r>
              <a:rPr lang="fr-FR" sz="1200" dirty="0" err="1"/>
              <a:t>ques</a:t>
            </a:r>
            <a:r>
              <a:rPr lang="fr-FR" sz="1200" dirty="0"/>
              <a:t> : riches en </a:t>
            </a:r>
            <a:r>
              <a:rPr lang="fr-FR" sz="1200" b="1" dirty="0"/>
              <a:t>fel</a:t>
            </a:r>
            <a:r>
              <a:rPr lang="fr-FR" sz="1200" dirty="0"/>
              <a:t>dspath et </a:t>
            </a:r>
            <a:r>
              <a:rPr lang="fr-FR" sz="1200" b="1" dirty="0"/>
              <a:t>si</a:t>
            </a:r>
            <a:r>
              <a:rPr lang="fr-FR" sz="1200" dirty="0"/>
              <a:t>lice </a:t>
            </a:r>
            <a:r>
              <a:rPr lang="fr-FR" sz="1200" b="1" dirty="0"/>
              <a:t/>
            </a:r>
            <a:br>
              <a:rPr lang="fr-FR" sz="1200" b="1" dirty="0"/>
            </a:br>
            <a:endParaRPr lang="fr-FR" sz="1200" dirty="0"/>
          </a:p>
        </p:txBody>
      </p:sp>
      <p:sp>
        <p:nvSpPr>
          <p:cNvPr id="6" name="ZoneTexte 5"/>
          <p:cNvSpPr txBox="1"/>
          <p:nvPr/>
        </p:nvSpPr>
        <p:spPr>
          <a:xfrm>
            <a:off x="611560" y="2051556"/>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sp>
        <p:nvSpPr>
          <p:cNvPr id="7" name="ZoneTexte 6"/>
          <p:cNvSpPr txBox="1"/>
          <p:nvPr/>
        </p:nvSpPr>
        <p:spPr>
          <a:xfrm>
            <a:off x="2987824" y="1844824"/>
            <a:ext cx="2088232" cy="369332"/>
          </a:xfrm>
          <a:prstGeom prst="rect">
            <a:avLst/>
          </a:prstGeom>
          <a:noFill/>
        </p:spPr>
        <p:txBody>
          <a:bodyPr wrap="square" rtlCol="0">
            <a:spAutoFit/>
          </a:bodyPr>
          <a:lstStyle/>
          <a:p>
            <a:r>
              <a:rPr lang="fr-FR" dirty="0" smtClean="0">
                <a:solidFill>
                  <a:srgbClr val="C00000"/>
                </a:solidFill>
              </a:rPr>
              <a:t>Roches intrusives</a:t>
            </a:r>
            <a:endParaRPr lang="fr-FR" dirty="0">
              <a:solidFill>
                <a:srgbClr val="C00000"/>
              </a:solidFill>
            </a:endParaRPr>
          </a:p>
        </p:txBody>
      </p:sp>
      <p:sp>
        <p:nvSpPr>
          <p:cNvPr id="8" name="ZoneTexte 7"/>
          <p:cNvSpPr txBox="1"/>
          <p:nvPr/>
        </p:nvSpPr>
        <p:spPr>
          <a:xfrm>
            <a:off x="5652120" y="1844824"/>
            <a:ext cx="2736304" cy="369332"/>
          </a:xfrm>
          <a:prstGeom prst="rect">
            <a:avLst/>
          </a:prstGeom>
          <a:noFill/>
        </p:spPr>
        <p:txBody>
          <a:bodyPr wrap="square" rtlCol="0">
            <a:spAutoFit/>
          </a:bodyPr>
          <a:lstStyle/>
          <a:p>
            <a:r>
              <a:rPr lang="fr-FR" dirty="0" smtClean="0">
                <a:solidFill>
                  <a:schemeClr val="accent6">
                    <a:lumMod val="75000"/>
                  </a:schemeClr>
                </a:solidFill>
              </a:rPr>
              <a:t>Roches sédimentaires</a:t>
            </a:r>
            <a:endParaRPr lang="fr-FR" dirty="0">
              <a:solidFill>
                <a:schemeClr val="accent6">
                  <a:lumMod val="75000"/>
                </a:schemeClr>
              </a:solidFill>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596" y="2276872"/>
            <a:ext cx="940340" cy="864096"/>
          </a:xfrm>
          <a:prstGeom prst="rect">
            <a:avLst/>
          </a:prstGeom>
        </p:spPr>
      </p:pic>
      <p:sp>
        <p:nvSpPr>
          <p:cNvPr id="10" name="ZoneTexte 9"/>
          <p:cNvSpPr txBox="1"/>
          <p:nvPr/>
        </p:nvSpPr>
        <p:spPr>
          <a:xfrm>
            <a:off x="3995936" y="2564904"/>
            <a:ext cx="936104" cy="369332"/>
          </a:xfrm>
          <a:prstGeom prst="rect">
            <a:avLst/>
          </a:prstGeom>
          <a:noFill/>
        </p:spPr>
        <p:txBody>
          <a:bodyPr wrap="square" rtlCol="0">
            <a:spAutoFit/>
          </a:bodyPr>
          <a:lstStyle/>
          <a:p>
            <a:r>
              <a:rPr lang="fr-FR" dirty="0" smtClean="0">
                <a:solidFill>
                  <a:srgbClr val="C00000"/>
                </a:solidFill>
              </a:rPr>
              <a:t>Granite</a:t>
            </a:r>
            <a:endParaRPr lang="fr-FR" dirty="0">
              <a:solidFill>
                <a:srgbClr val="C00000"/>
              </a:solidFill>
            </a:endParaRPr>
          </a:p>
        </p:txBody>
      </p:sp>
      <p:pic>
        <p:nvPicPr>
          <p:cNvPr id="12" name="Image 11"/>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59832" y="3140968"/>
            <a:ext cx="864096" cy="725764"/>
          </a:xfrm>
          <a:prstGeom prst="rect">
            <a:avLst/>
          </a:prstGeom>
        </p:spPr>
      </p:pic>
      <p:sp>
        <p:nvSpPr>
          <p:cNvPr id="13" name="ZoneTexte 12"/>
          <p:cNvSpPr txBox="1"/>
          <p:nvPr/>
        </p:nvSpPr>
        <p:spPr>
          <a:xfrm>
            <a:off x="3995936" y="3356992"/>
            <a:ext cx="936104" cy="369332"/>
          </a:xfrm>
          <a:prstGeom prst="rect">
            <a:avLst/>
          </a:prstGeom>
          <a:noFill/>
        </p:spPr>
        <p:txBody>
          <a:bodyPr wrap="square" rtlCol="0">
            <a:spAutoFit/>
          </a:bodyPr>
          <a:lstStyle/>
          <a:p>
            <a:r>
              <a:rPr lang="fr-FR" dirty="0" smtClean="0">
                <a:solidFill>
                  <a:srgbClr val="C00000"/>
                </a:solidFill>
              </a:rPr>
              <a:t>Syénite</a:t>
            </a:r>
            <a:endParaRPr lang="fr-FR" dirty="0">
              <a:solidFill>
                <a:srgbClr val="C00000"/>
              </a:solidFill>
            </a:endParaRPr>
          </a:p>
        </p:txBody>
      </p:sp>
      <p:sp>
        <p:nvSpPr>
          <p:cNvPr id="14" name="ZoneTexte 13"/>
          <p:cNvSpPr txBox="1"/>
          <p:nvPr/>
        </p:nvSpPr>
        <p:spPr>
          <a:xfrm>
            <a:off x="3995936" y="4149080"/>
            <a:ext cx="1440160" cy="369332"/>
          </a:xfrm>
          <a:prstGeom prst="rect">
            <a:avLst/>
          </a:prstGeom>
          <a:noFill/>
        </p:spPr>
        <p:txBody>
          <a:bodyPr wrap="square" rtlCol="0">
            <a:spAutoFit/>
          </a:bodyPr>
          <a:lstStyle/>
          <a:p>
            <a:r>
              <a:rPr lang="fr-FR" dirty="0" smtClean="0">
                <a:solidFill>
                  <a:srgbClr val="C00000"/>
                </a:solidFill>
              </a:rPr>
              <a:t>Granodiorite</a:t>
            </a:r>
            <a:endParaRPr lang="fr-FR" dirty="0">
              <a:solidFill>
                <a:srgbClr val="C00000"/>
              </a:solidFill>
            </a:endParaRPr>
          </a:p>
        </p:txBody>
      </p:sp>
      <p:pic>
        <p:nvPicPr>
          <p:cNvPr id="15" name="Image 14"/>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987824" y="3933056"/>
            <a:ext cx="1008112" cy="762963"/>
          </a:xfrm>
          <a:prstGeom prst="rect">
            <a:avLst/>
          </a:prstGeom>
        </p:spPr>
      </p:pic>
      <p:sp>
        <p:nvSpPr>
          <p:cNvPr id="17" name="ZoneTexte 16"/>
          <p:cNvSpPr txBox="1"/>
          <p:nvPr/>
        </p:nvSpPr>
        <p:spPr>
          <a:xfrm>
            <a:off x="3995936" y="5949280"/>
            <a:ext cx="1440160" cy="369332"/>
          </a:xfrm>
          <a:prstGeom prst="rect">
            <a:avLst/>
          </a:prstGeom>
          <a:noFill/>
        </p:spPr>
        <p:txBody>
          <a:bodyPr wrap="square" rtlCol="0">
            <a:spAutoFit/>
          </a:bodyPr>
          <a:lstStyle/>
          <a:p>
            <a:r>
              <a:rPr lang="fr-FR" dirty="0" smtClean="0">
                <a:solidFill>
                  <a:srgbClr val="C00000"/>
                </a:solidFill>
              </a:rPr>
              <a:t>Trachyte</a:t>
            </a:r>
            <a:endParaRPr lang="fr-FR" dirty="0">
              <a:solidFill>
                <a:srgbClr val="C00000"/>
              </a:solidFill>
            </a:endParaRPr>
          </a:p>
        </p:txBody>
      </p:sp>
      <p:pic>
        <p:nvPicPr>
          <p:cNvPr id="19" name="Image 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7824" y="4725144"/>
            <a:ext cx="1008112" cy="1008112"/>
          </a:xfrm>
          <a:prstGeom prst="rect">
            <a:avLst/>
          </a:prstGeom>
        </p:spPr>
      </p:pic>
      <p:sp>
        <p:nvSpPr>
          <p:cNvPr id="20" name="ZoneTexte 19"/>
          <p:cNvSpPr txBox="1"/>
          <p:nvPr/>
        </p:nvSpPr>
        <p:spPr>
          <a:xfrm>
            <a:off x="3995936" y="5157192"/>
            <a:ext cx="1440160" cy="369332"/>
          </a:xfrm>
          <a:prstGeom prst="rect">
            <a:avLst/>
          </a:prstGeom>
          <a:noFill/>
        </p:spPr>
        <p:txBody>
          <a:bodyPr wrap="square" rtlCol="0">
            <a:spAutoFit/>
          </a:bodyPr>
          <a:lstStyle/>
          <a:p>
            <a:r>
              <a:rPr lang="fr-FR" dirty="0" smtClean="0">
                <a:solidFill>
                  <a:srgbClr val="C00000"/>
                </a:solidFill>
              </a:rPr>
              <a:t>Rhyolite</a:t>
            </a:r>
            <a:endParaRPr lang="fr-FR" dirty="0">
              <a:solidFill>
                <a:srgbClr val="C00000"/>
              </a:solidFill>
            </a:endParaRPr>
          </a:p>
        </p:txBody>
      </p:sp>
      <p:pic>
        <p:nvPicPr>
          <p:cNvPr id="21" name="Image 20"/>
          <p:cNvPicPr>
            <a:picLocks noChangeAspect="1"/>
          </p:cNvPicPr>
          <p:nvPr/>
        </p:nvPicPr>
        <p:blipFill rotWithShape="1">
          <a:blip r:embed="rId6">
            <a:extLst>
              <a:ext uri="{28A0092B-C50C-407E-A947-70E740481C1C}">
                <a14:useLocalDpi xmlns:a14="http://schemas.microsoft.com/office/drawing/2010/main" val="0"/>
              </a:ext>
            </a:extLst>
          </a:blip>
          <a:srcRect l="28336" r="14860"/>
          <a:stretch/>
        </p:blipFill>
        <p:spPr>
          <a:xfrm>
            <a:off x="5580112" y="2348880"/>
            <a:ext cx="3006090" cy="3969060"/>
          </a:xfrm>
          <a:prstGeom prst="rect">
            <a:avLst/>
          </a:prstGeom>
        </p:spPr>
      </p:pic>
      <p:sp>
        <p:nvSpPr>
          <p:cNvPr id="22" name="ZoneTexte 21"/>
          <p:cNvSpPr txBox="1"/>
          <p:nvPr/>
        </p:nvSpPr>
        <p:spPr>
          <a:xfrm>
            <a:off x="5652120" y="5805264"/>
            <a:ext cx="1584176" cy="369332"/>
          </a:xfrm>
          <a:prstGeom prst="rect">
            <a:avLst/>
          </a:prstGeom>
          <a:noFill/>
        </p:spPr>
        <p:txBody>
          <a:bodyPr wrap="square" rtlCol="0">
            <a:spAutoFit/>
          </a:bodyPr>
          <a:lstStyle/>
          <a:p>
            <a:r>
              <a:rPr lang="fr-FR" dirty="0" smtClean="0"/>
              <a:t>Arkose (Grès)</a:t>
            </a:r>
            <a:endParaRPr lang="fr-FR" dirty="0"/>
          </a:p>
        </p:txBody>
      </p:sp>
      <p:pic>
        <p:nvPicPr>
          <p:cNvPr id="23" name="Image 2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1904" y="5676499"/>
            <a:ext cx="1408048" cy="920853"/>
          </a:xfrm>
          <a:prstGeom prst="rect">
            <a:avLst/>
          </a:prstGeom>
        </p:spPr>
      </p:pic>
    </p:spTree>
    <p:extLst>
      <p:ext uri="{BB962C8B-B14F-4D97-AF65-F5344CB8AC3E}">
        <p14:creationId xmlns:p14="http://schemas.microsoft.com/office/powerpoint/2010/main" val="3548328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5" name="ZoneTexte 4"/>
          <p:cNvSpPr txBox="1"/>
          <p:nvPr/>
        </p:nvSpPr>
        <p:spPr>
          <a:xfrm>
            <a:off x="2411760" y="1196752"/>
            <a:ext cx="4536504" cy="400110"/>
          </a:xfrm>
          <a:prstGeom prst="rect">
            <a:avLst/>
          </a:prstGeom>
          <a:noFill/>
        </p:spPr>
        <p:txBody>
          <a:bodyPr wrap="square" rtlCol="0">
            <a:spAutoFit/>
          </a:bodyPr>
          <a:lstStyle/>
          <a:p>
            <a:r>
              <a:rPr lang="fr-FR" sz="2000" b="1" dirty="0" smtClean="0">
                <a:solidFill>
                  <a:srgbClr val="FF0000"/>
                </a:solidFill>
              </a:rPr>
              <a:t>Plagioclase</a:t>
            </a:r>
            <a:r>
              <a:rPr lang="fr-FR" sz="2000" dirty="0" smtClean="0"/>
              <a:t> </a:t>
            </a:r>
            <a:r>
              <a:rPr lang="fr-FR" sz="2000" dirty="0" smtClean="0">
                <a:solidFill>
                  <a:srgbClr val="FF0000"/>
                </a:solidFill>
              </a:rPr>
              <a:t>(</a:t>
            </a:r>
            <a:r>
              <a:rPr lang="fr-FR" sz="2000" dirty="0" smtClean="0">
                <a:solidFill>
                  <a:schemeClr val="tx2">
                    <a:lumMod val="60000"/>
                    <a:lumOff val="40000"/>
                  </a:schemeClr>
                </a:solidFill>
              </a:rPr>
              <a:t>%</a:t>
            </a:r>
            <a:r>
              <a:rPr lang="fr-FR" sz="2000" dirty="0">
                <a:solidFill>
                  <a:schemeClr val="tx2">
                    <a:lumMod val="60000"/>
                    <a:lumOff val="40000"/>
                  </a:schemeClr>
                </a:solidFill>
              </a:rPr>
              <a:t>NaAlSi</a:t>
            </a:r>
            <a:r>
              <a:rPr lang="fr-FR" sz="2000" baseline="-25000" dirty="0">
                <a:solidFill>
                  <a:schemeClr val="tx2">
                    <a:lumMod val="60000"/>
                    <a:lumOff val="40000"/>
                  </a:schemeClr>
                </a:solidFill>
              </a:rPr>
              <a:t>3</a:t>
            </a:r>
            <a:r>
              <a:rPr lang="fr-FR" sz="2000" dirty="0">
                <a:solidFill>
                  <a:schemeClr val="tx2">
                    <a:lumMod val="60000"/>
                    <a:lumOff val="40000"/>
                  </a:schemeClr>
                </a:solidFill>
              </a:rPr>
              <a:t>O</a:t>
            </a:r>
            <a:r>
              <a:rPr lang="fr-FR" sz="2000" baseline="-25000" dirty="0">
                <a:solidFill>
                  <a:schemeClr val="tx2">
                    <a:lumMod val="60000"/>
                    <a:lumOff val="40000"/>
                  </a:schemeClr>
                </a:solidFill>
              </a:rPr>
              <a:t>8</a:t>
            </a:r>
            <a:r>
              <a:rPr lang="fr-FR" sz="2000" dirty="0">
                <a:solidFill>
                  <a:srgbClr val="FF0000"/>
                </a:solidFill>
              </a:rPr>
              <a:t> et </a:t>
            </a:r>
            <a:r>
              <a:rPr lang="fr-FR" sz="2000" dirty="0">
                <a:solidFill>
                  <a:schemeClr val="accent6">
                    <a:lumMod val="50000"/>
                  </a:schemeClr>
                </a:solidFill>
              </a:rPr>
              <a:t>%CaAl</a:t>
            </a:r>
            <a:r>
              <a:rPr lang="fr-FR" sz="2000" baseline="-25000" dirty="0">
                <a:solidFill>
                  <a:schemeClr val="accent6">
                    <a:lumMod val="50000"/>
                  </a:schemeClr>
                </a:solidFill>
              </a:rPr>
              <a:t>2</a:t>
            </a:r>
            <a:r>
              <a:rPr lang="fr-FR" sz="2000" dirty="0">
                <a:solidFill>
                  <a:schemeClr val="accent6">
                    <a:lumMod val="50000"/>
                  </a:schemeClr>
                </a:solidFill>
              </a:rPr>
              <a:t>Si</a:t>
            </a:r>
            <a:r>
              <a:rPr lang="fr-FR" sz="2000" baseline="-25000" dirty="0">
                <a:solidFill>
                  <a:schemeClr val="accent6">
                    <a:lumMod val="50000"/>
                  </a:schemeClr>
                </a:solidFill>
              </a:rPr>
              <a:t>2</a:t>
            </a:r>
            <a:r>
              <a:rPr lang="fr-FR" sz="2000" dirty="0">
                <a:solidFill>
                  <a:schemeClr val="accent6">
                    <a:lumMod val="50000"/>
                  </a:schemeClr>
                </a:solidFill>
              </a:rPr>
              <a:t>O</a:t>
            </a:r>
            <a:r>
              <a:rPr lang="fr-FR" sz="2000" baseline="-25000" dirty="0">
                <a:solidFill>
                  <a:schemeClr val="accent6">
                    <a:lumMod val="50000"/>
                  </a:schemeClr>
                </a:solidFill>
              </a:rPr>
              <a:t>8</a:t>
            </a:r>
            <a:r>
              <a:rPr lang="fr-FR" sz="2000" dirty="0" smtClean="0">
                <a:solidFill>
                  <a:srgbClr val="FF0000"/>
                </a:solidFill>
              </a:rPr>
              <a:t>)</a:t>
            </a:r>
            <a:endParaRPr lang="fr-FR" sz="2000" dirty="0">
              <a:solidFill>
                <a:srgbClr val="FF0000"/>
              </a:solidFill>
            </a:endParaRPr>
          </a:p>
        </p:txBody>
      </p:sp>
      <p:sp>
        <p:nvSpPr>
          <p:cNvPr id="6" name="ZoneTexte 5"/>
          <p:cNvSpPr txBox="1"/>
          <p:nvPr/>
        </p:nvSpPr>
        <p:spPr>
          <a:xfrm>
            <a:off x="611560" y="2132856"/>
            <a:ext cx="2088232" cy="3662541"/>
          </a:xfrm>
          <a:prstGeom prst="rect">
            <a:avLst/>
          </a:prstGeom>
          <a:noFill/>
        </p:spPr>
        <p:txBody>
          <a:bodyPr wrap="square" rtlCol="0">
            <a:spAutoFit/>
          </a:bodyPr>
          <a:lstStyle/>
          <a:p>
            <a:pPr algn="just"/>
            <a:r>
              <a:rPr lang="fr-FR" sz="1200" dirty="0"/>
              <a:t>Le plagioclase forme une série chimique continue entre un pôle sodique (</a:t>
            </a:r>
            <a:r>
              <a:rPr lang="fr-FR" sz="1400" b="1" dirty="0">
                <a:solidFill>
                  <a:srgbClr val="0070C0"/>
                </a:solidFill>
              </a:rPr>
              <a:t>albite</a:t>
            </a:r>
            <a:r>
              <a:rPr lang="fr-FR" sz="1200" dirty="0"/>
              <a:t>) et un pôle calcique (</a:t>
            </a:r>
            <a:r>
              <a:rPr lang="fr-FR" sz="1400" b="1" dirty="0">
                <a:solidFill>
                  <a:schemeClr val="accent6">
                    <a:lumMod val="50000"/>
                  </a:schemeClr>
                </a:solidFill>
              </a:rPr>
              <a:t>anorthite</a:t>
            </a:r>
            <a:r>
              <a:rPr lang="fr-FR" sz="1200" dirty="0"/>
              <a:t>). Le plagioclase est arbitrairement divisé en six espèces, d'après la proportion en albite et anorthite de la composition (avec les compositions chimiques respectives NaAlSi</a:t>
            </a:r>
            <a:r>
              <a:rPr lang="fr-FR" sz="1200" baseline="-25000" dirty="0"/>
              <a:t>3</a:t>
            </a:r>
            <a:r>
              <a:rPr lang="fr-FR" sz="1200" dirty="0"/>
              <a:t>O</a:t>
            </a:r>
            <a:r>
              <a:rPr lang="fr-FR" sz="1200" baseline="-25000" dirty="0"/>
              <a:t>8</a:t>
            </a:r>
            <a:r>
              <a:rPr lang="fr-FR" sz="1200" dirty="0"/>
              <a:t> et </a:t>
            </a:r>
            <a:r>
              <a:rPr lang="fr-FR" sz="1200" dirty="0" smtClean="0"/>
              <a:t>CaAl</a:t>
            </a:r>
            <a:r>
              <a:rPr lang="fr-FR" sz="1200" baseline="-25000" dirty="0" smtClean="0"/>
              <a:t>2</a:t>
            </a:r>
            <a:r>
              <a:rPr lang="fr-FR" sz="1200" dirty="0" smtClean="0"/>
              <a:t>Si</a:t>
            </a:r>
            <a:r>
              <a:rPr lang="fr-FR" sz="1200" baseline="-25000" dirty="0" smtClean="0"/>
              <a:t>2</a:t>
            </a:r>
            <a:r>
              <a:rPr lang="fr-FR" sz="1200" dirty="0" smtClean="0"/>
              <a:t>O</a:t>
            </a:r>
            <a:r>
              <a:rPr lang="fr-FR" sz="1200" baseline="-25000" dirty="0" smtClean="0"/>
              <a:t>8</a:t>
            </a:r>
          </a:p>
          <a:p>
            <a:pPr algn="just"/>
            <a:r>
              <a:rPr lang="fr-FR" sz="1200" dirty="0"/>
              <a:t/>
            </a:r>
            <a:br>
              <a:rPr lang="fr-FR" sz="1200" dirty="0"/>
            </a:br>
            <a:r>
              <a:rPr lang="fr-FR" sz="1200" dirty="0" smtClean="0"/>
              <a:t>La </a:t>
            </a:r>
            <a:r>
              <a:rPr lang="fr-FR" sz="1200" dirty="0"/>
              <a:t>tendance actuelle est de ne nommer le plagioclase que d'après sa proportion albite et anorthite (Ab0-100% - An100-0%), plutôt que d'après le nom.</a:t>
            </a:r>
          </a:p>
          <a:p>
            <a:pPr algn="just"/>
            <a:endParaRPr lang="fr-FR" sz="1200" dirty="0"/>
          </a:p>
        </p:txBody>
      </p:sp>
      <p:graphicFrame>
        <p:nvGraphicFramePr>
          <p:cNvPr id="7" name="Tableau 6"/>
          <p:cNvGraphicFramePr>
            <a:graphicFrameLocks noGrp="1"/>
          </p:cNvGraphicFramePr>
          <p:nvPr>
            <p:extLst>
              <p:ext uri="{D42A27DB-BD31-4B8C-83A1-F6EECF244321}">
                <p14:modId xmlns:p14="http://schemas.microsoft.com/office/powerpoint/2010/main" val="3146014595"/>
              </p:ext>
            </p:extLst>
          </p:nvPr>
        </p:nvGraphicFramePr>
        <p:xfrm>
          <a:off x="3923928" y="1916832"/>
          <a:ext cx="4697492" cy="4464496"/>
        </p:xfrm>
        <a:graphic>
          <a:graphicData uri="http://schemas.openxmlformats.org/drawingml/2006/table">
            <a:tbl>
              <a:tblPr firstRow="1" firstCol="1" bandRow="1">
                <a:tableStyleId>{0505E3EF-67EA-436B-97B2-0124C06EBD24}</a:tableStyleId>
              </a:tblPr>
              <a:tblGrid>
                <a:gridCol w="792088"/>
                <a:gridCol w="1656184"/>
                <a:gridCol w="2249220"/>
              </a:tblGrid>
              <a:tr h="720080">
                <a:tc>
                  <a:txBody>
                    <a:bodyPr/>
                    <a:lstStyle/>
                    <a:p>
                      <a:pPr algn="ctr" fontAlgn="base">
                        <a:lnSpc>
                          <a:spcPct val="115000"/>
                        </a:lnSpc>
                        <a:spcBef>
                          <a:spcPts val="1680"/>
                        </a:spcBef>
                        <a:spcAft>
                          <a:spcPts val="0"/>
                        </a:spcAft>
                      </a:pPr>
                      <a:r>
                        <a:rPr lang="fr-FR" sz="1100" dirty="0">
                          <a:effectLst/>
                        </a:rPr>
                        <a:t>Albite</a:t>
                      </a:r>
                      <a:endParaRPr lang="fr-FR" sz="1100" dirty="0">
                        <a:effectLst/>
                        <a:latin typeface="Calibri"/>
                        <a:ea typeface="Times New Roman"/>
                        <a:cs typeface="Arial"/>
                      </a:endParaRPr>
                    </a:p>
                  </a:txBody>
                  <a:tcPr marL="36195" marR="36195" marT="0" marB="0" anchor="ctr"/>
                </a:tc>
                <a:tc>
                  <a:txBody>
                    <a:bodyPr/>
                    <a:lstStyle/>
                    <a:p>
                      <a:pPr algn="ctr" fontAlgn="base">
                        <a:lnSpc>
                          <a:spcPct val="115000"/>
                        </a:lnSpc>
                        <a:spcBef>
                          <a:spcPts val="1680"/>
                        </a:spcBef>
                        <a:spcAft>
                          <a:spcPts val="0"/>
                        </a:spcAft>
                      </a:pPr>
                      <a:r>
                        <a:rPr lang="fr-FR" sz="1100" b="1" dirty="0">
                          <a:solidFill>
                            <a:schemeClr val="tx2">
                              <a:lumMod val="60000"/>
                              <a:lumOff val="40000"/>
                            </a:schemeClr>
                          </a:solidFill>
                          <a:effectLst/>
                        </a:rPr>
                        <a:t>Ab 90-100% </a:t>
                      </a:r>
                      <a:r>
                        <a:rPr lang="fr-FR" sz="1100" b="1" dirty="0">
                          <a:effectLst/>
                        </a:rPr>
                        <a:t>- </a:t>
                      </a:r>
                      <a:r>
                        <a:rPr lang="fr-FR" sz="1100" b="1" dirty="0">
                          <a:solidFill>
                            <a:schemeClr val="accent6">
                              <a:lumMod val="50000"/>
                            </a:schemeClr>
                          </a:solidFill>
                          <a:effectLst/>
                        </a:rPr>
                        <a:t>An 0%-10%</a:t>
                      </a:r>
                      <a:endParaRPr lang="fr-FR" sz="1100" b="1" dirty="0">
                        <a:solidFill>
                          <a:schemeClr val="accent6">
                            <a:lumMod val="50000"/>
                          </a:schemeClr>
                        </a:solidFill>
                        <a:effectLst/>
                        <a:latin typeface="Calibri"/>
                        <a:ea typeface="Times New Roman"/>
                        <a:cs typeface="Arial"/>
                      </a:endParaRPr>
                    </a:p>
                  </a:txBody>
                  <a:tcPr marL="36195" marR="36195" marT="0" marB="0" anchor="ctr"/>
                </a:tc>
                <a:tc>
                  <a:txBody>
                    <a:bodyPr/>
                    <a:lstStyle/>
                    <a:p>
                      <a:pPr algn="l" fontAlgn="base">
                        <a:lnSpc>
                          <a:spcPct val="115000"/>
                        </a:lnSpc>
                        <a:spcBef>
                          <a:spcPts val="1680"/>
                        </a:spcBef>
                        <a:spcAft>
                          <a:spcPts val="0"/>
                        </a:spcAft>
                      </a:pPr>
                      <a:r>
                        <a:rPr lang="fr-FR" sz="1100" b="0" dirty="0">
                          <a:effectLst/>
                        </a:rPr>
                        <a:t>Feldspath commun dans les </a:t>
                      </a:r>
                      <a:r>
                        <a:rPr lang="fr-FR" sz="1100" b="1" dirty="0">
                          <a:effectLst/>
                        </a:rPr>
                        <a:t>granites</a:t>
                      </a:r>
                      <a:r>
                        <a:rPr lang="fr-FR" sz="1100" b="0" dirty="0">
                          <a:effectLst/>
                        </a:rPr>
                        <a:t>, </a:t>
                      </a:r>
                      <a:r>
                        <a:rPr lang="fr-FR" sz="1100" b="1" dirty="0">
                          <a:effectLst/>
                        </a:rPr>
                        <a:t>rhyolites, syénites et trachytes </a:t>
                      </a:r>
                      <a:r>
                        <a:rPr lang="fr-FR" sz="1100" b="0" dirty="0">
                          <a:effectLst/>
                        </a:rPr>
                        <a:t>ainsi que dans les </a:t>
                      </a:r>
                      <a:r>
                        <a:rPr lang="fr-FR" sz="1100" b="1" dirty="0">
                          <a:effectLst/>
                        </a:rPr>
                        <a:t>pegmatites</a:t>
                      </a:r>
                      <a:r>
                        <a:rPr lang="fr-FR" sz="1100" dirty="0">
                          <a:effectLst/>
                        </a:rPr>
                        <a:t>.</a:t>
                      </a:r>
                      <a:endParaRPr lang="fr-FR" sz="1100" dirty="0">
                        <a:effectLst/>
                        <a:latin typeface="Calibri"/>
                        <a:ea typeface="Times New Roman"/>
                        <a:cs typeface="Arial"/>
                      </a:endParaRPr>
                    </a:p>
                  </a:txBody>
                  <a:tcPr marL="36195" marR="36195" marT="0" marB="0"/>
                </a:tc>
              </a:tr>
              <a:tr h="720080">
                <a:tc>
                  <a:txBody>
                    <a:bodyPr/>
                    <a:lstStyle/>
                    <a:p>
                      <a:pPr algn="ctr" fontAlgn="base">
                        <a:lnSpc>
                          <a:spcPct val="115000"/>
                        </a:lnSpc>
                        <a:spcBef>
                          <a:spcPts val="1680"/>
                        </a:spcBef>
                        <a:spcAft>
                          <a:spcPts val="0"/>
                        </a:spcAft>
                      </a:pPr>
                      <a:r>
                        <a:rPr lang="fr-FR" sz="1100">
                          <a:effectLst/>
                        </a:rPr>
                        <a:t>Oligoclase</a:t>
                      </a:r>
                      <a:endParaRPr lang="fr-FR" sz="1100">
                        <a:effectLst/>
                        <a:latin typeface="Calibri"/>
                        <a:ea typeface="Times New Roman"/>
                        <a:cs typeface="Arial"/>
                      </a:endParaRPr>
                    </a:p>
                  </a:txBody>
                  <a:tcPr marL="36195" marR="36195" marT="0" marB="0" anchor="ctr"/>
                </a:tc>
                <a:tc>
                  <a:txBody>
                    <a:bodyPr/>
                    <a:lstStyle/>
                    <a:p>
                      <a:pPr algn="ctr" fontAlgn="base">
                        <a:lnSpc>
                          <a:spcPct val="115000"/>
                        </a:lnSpc>
                        <a:spcBef>
                          <a:spcPts val="1680"/>
                        </a:spcBef>
                        <a:spcAft>
                          <a:spcPts val="0"/>
                        </a:spcAft>
                      </a:pPr>
                      <a:r>
                        <a:rPr lang="fr-FR" sz="1100" b="1" dirty="0">
                          <a:solidFill>
                            <a:schemeClr val="tx2">
                              <a:lumMod val="60000"/>
                              <a:lumOff val="40000"/>
                            </a:schemeClr>
                          </a:solidFill>
                          <a:effectLst/>
                        </a:rPr>
                        <a:t>Ab 70-90% </a:t>
                      </a:r>
                      <a:r>
                        <a:rPr lang="fr-FR" sz="1100" b="1" dirty="0">
                          <a:effectLst/>
                        </a:rPr>
                        <a:t>- </a:t>
                      </a:r>
                      <a:r>
                        <a:rPr lang="fr-FR" sz="1100" b="1" dirty="0">
                          <a:solidFill>
                            <a:schemeClr val="accent6">
                              <a:lumMod val="50000"/>
                            </a:schemeClr>
                          </a:solidFill>
                          <a:effectLst/>
                        </a:rPr>
                        <a:t>An 10% -30%</a:t>
                      </a:r>
                      <a:endParaRPr lang="fr-FR" sz="1100" b="1" dirty="0">
                        <a:solidFill>
                          <a:schemeClr val="accent6">
                            <a:lumMod val="50000"/>
                          </a:schemeClr>
                        </a:solidFill>
                        <a:effectLst/>
                        <a:latin typeface="Calibri"/>
                        <a:ea typeface="Times New Roman"/>
                        <a:cs typeface="Arial"/>
                      </a:endParaRPr>
                    </a:p>
                  </a:txBody>
                  <a:tcPr marL="36195" marR="36195" marT="0" marB="0" anchor="ctr"/>
                </a:tc>
                <a:tc>
                  <a:txBody>
                    <a:bodyPr/>
                    <a:lstStyle/>
                    <a:p>
                      <a:pPr algn="l" fontAlgn="base">
                        <a:lnSpc>
                          <a:spcPct val="115000"/>
                        </a:lnSpc>
                        <a:spcBef>
                          <a:spcPts val="1680"/>
                        </a:spcBef>
                        <a:spcAft>
                          <a:spcPts val="0"/>
                        </a:spcAft>
                      </a:pPr>
                      <a:r>
                        <a:rPr lang="fr-FR" sz="1100" dirty="0">
                          <a:effectLst/>
                        </a:rPr>
                        <a:t>Feldspath commun dans les </a:t>
                      </a:r>
                      <a:r>
                        <a:rPr lang="fr-FR" sz="1100" b="1" dirty="0">
                          <a:effectLst/>
                        </a:rPr>
                        <a:t>granodiorites</a:t>
                      </a:r>
                      <a:r>
                        <a:rPr lang="fr-FR" sz="1100" dirty="0">
                          <a:effectLst/>
                        </a:rPr>
                        <a:t> et </a:t>
                      </a:r>
                      <a:r>
                        <a:rPr lang="fr-FR" sz="1100" b="1" dirty="0" err="1">
                          <a:effectLst/>
                        </a:rPr>
                        <a:t>monzonites</a:t>
                      </a:r>
                      <a:r>
                        <a:rPr lang="fr-FR" sz="1100" dirty="0">
                          <a:effectLst/>
                        </a:rPr>
                        <a:t>.</a:t>
                      </a:r>
                      <a:endParaRPr lang="fr-FR" sz="1100" dirty="0">
                        <a:effectLst/>
                        <a:latin typeface="Calibri"/>
                        <a:ea typeface="Times New Roman"/>
                        <a:cs typeface="Arial"/>
                      </a:endParaRPr>
                    </a:p>
                  </a:txBody>
                  <a:tcPr marL="36195" marR="36195" marT="0" marB="0"/>
                </a:tc>
              </a:tr>
              <a:tr h="648072">
                <a:tc>
                  <a:txBody>
                    <a:bodyPr/>
                    <a:lstStyle/>
                    <a:p>
                      <a:pPr algn="ctr" fontAlgn="base">
                        <a:lnSpc>
                          <a:spcPct val="115000"/>
                        </a:lnSpc>
                        <a:spcBef>
                          <a:spcPts val="1680"/>
                        </a:spcBef>
                        <a:spcAft>
                          <a:spcPts val="0"/>
                        </a:spcAft>
                      </a:pPr>
                      <a:r>
                        <a:rPr lang="fr-FR" sz="1100">
                          <a:effectLst/>
                        </a:rPr>
                        <a:t>Andésine</a:t>
                      </a:r>
                      <a:endParaRPr lang="fr-FR" sz="1100">
                        <a:effectLst/>
                        <a:latin typeface="Calibri"/>
                        <a:ea typeface="Times New Roman"/>
                        <a:cs typeface="Arial"/>
                      </a:endParaRPr>
                    </a:p>
                  </a:txBody>
                  <a:tcPr marL="36195" marR="36195" marT="0" marB="0" anchor="ctr"/>
                </a:tc>
                <a:tc>
                  <a:txBody>
                    <a:bodyPr/>
                    <a:lstStyle/>
                    <a:p>
                      <a:pPr algn="ctr" fontAlgn="base">
                        <a:lnSpc>
                          <a:spcPct val="115000"/>
                        </a:lnSpc>
                        <a:spcBef>
                          <a:spcPts val="1680"/>
                        </a:spcBef>
                        <a:spcAft>
                          <a:spcPts val="0"/>
                        </a:spcAft>
                      </a:pPr>
                      <a:r>
                        <a:rPr lang="fr-FR" sz="1100" b="1" dirty="0">
                          <a:solidFill>
                            <a:schemeClr val="tx2">
                              <a:lumMod val="60000"/>
                              <a:lumOff val="40000"/>
                            </a:schemeClr>
                          </a:solidFill>
                          <a:effectLst/>
                        </a:rPr>
                        <a:t>Ab 50-70%</a:t>
                      </a:r>
                      <a:r>
                        <a:rPr lang="fr-FR" sz="1100" b="1" dirty="0">
                          <a:effectLst/>
                        </a:rPr>
                        <a:t> - </a:t>
                      </a:r>
                      <a:r>
                        <a:rPr lang="fr-FR" sz="1100" b="1" dirty="0">
                          <a:solidFill>
                            <a:schemeClr val="accent6">
                              <a:lumMod val="50000"/>
                            </a:schemeClr>
                          </a:solidFill>
                          <a:effectLst/>
                        </a:rPr>
                        <a:t>An 30% -50%</a:t>
                      </a:r>
                      <a:endParaRPr lang="fr-FR" sz="1100" b="1" dirty="0">
                        <a:solidFill>
                          <a:schemeClr val="accent6">
                            <a:lumMod val="50000"/>
                          </a:schemeClr>
                        </a:solidFill>
                        <a:effectLst/>
                        <a:latin typeface="Calibri"/>
                        <a:ea typeface="Times New Roman"/>
                        <a:cs typeface="Arial"/>
                      </a:endParaRPr>
                    </a:p>
                  </a:txBody>
                  <a:tcPr marL="36195" marR="36195" marT="0" marB="0" anchor="ctr"/>
                </a:tc>
                <a:tc>
                  <a:txBody>
                    <a:bodyPr/>
                    <a:lstStyle/>
                    <a:p>
                      <a:pPr algn="l" fontAlgn="base">
                        <a:lnSpc>
                          <a:spcPct val="115000"/>
                        </a:lnSpc>
                        <a:spcBef>
                          <a:spcPts val="1680"/>
                        </a:spcBef>
                        <a:spcAft>
                          <a:spcPts val="0"/>
                        </a:spcAft>
                      </a:pPr>
                      <a:r>
                        <a:rPr lang="fr-FR" sz="1100" dirty="0">
                          <a:effectLst/>
                        </a:rPr>
                        <a:t>Feldspath commun dans les </a:t>
                      </a:r>
                      <a:r>
                        <a:rPr lang="fr-FR" sz="1100" b="1" dirty="0">
                          <a:effectLst/>
                        </a:rPr>
                        <a:t>diorites</a:t>
                      </a:r>
                      <a:r>
                        <a:rPr lang="fr-FR" sz="1100" dirty="0">
                          <a:effectLst/>
                        </a:rPr>
                        <a:t>, </a:t>
                      </a:r>
                      <a:r>
                        <a:rPr lang="fr-FR" sz="1100" b="1" dirty="0">
                          <a:effectLst/>
                        </a:rPr>
                        <a:t>andésites</a:t>
                      </a:r>
                      <a:r>
                        <a:rPr lang="fr-FR" sz="1100" dirty="0">
                          <a:effectLst/>
                        </a:rPr>
                        <a:t> et </a:t>
                      </a:r>
                      <a:r>
                        <a:rPr lang="fr-FR" sz="1100" b="1" dirty="0">
                          <a:effectLst/>
                        </a:rPr>
                        <a:t>anorthosites</a:t>
                      </a:r>
                      <a:r>
                        <a:rPr lang="fr-FR" sz="1100" dirty="0">
                          <a:effectLst/>
                        </a:rPr>
                        <a:t>.</a:t>
                      </a:r>
                      <a:endParaRPr lang="fr-FR" sz="1100" dirty="0">
                        <a:effectLst/>
                        <a:latin typeface="Calibri"/>
                        <a:ea typeface="Times New Roman"/>
                        <a:cs typeface="Arial"/>
                      </a:endParaRPr>
                    </a:p>
                  </a:txBody>
                  <a:tcPr marL="36195" marR="36195" marT="0" marB="0"/>
                </a:tc>
              </a:tr>
              <a:tr h="720080">
                <a:tc>
                  <a:txBody>
                    <a:bodyPr/>
                    <a:lstStyle/>
                    <a:p>
                      <a:pPr algn="ctr" fontAlgn="base">
                        <a:lnSpc>
                          <a:spcPct val="115000"/>
                        </a:lnSpc>
                        <a:spcBef>
                          <a:spcPts val="1680"/>
                        </a:spcBef>
                        <a:spcAft>
                          <a:spcPts val="0"/>
                        </a:spcAft>
                      </a:pPr>
                      <a:r>
                        <a:rPr lang="fr-FR" sz="1100">
                          <a:effectLst/>
                        </a:rPr>
                        <a:t>Labradorite</a:t>
                      </a:r>
                      <a:endParaRPr lang="fr-FR" sz="1100">
                        <a:effectLst/>
                        <a:latin typeface="Calibri"/>
                        <a:ea typeface="Times New Roman"/>
                        <a:cs typeface="Arial"/>
                      </a:endParaRPr>
                    </a:p>
                  </a:txBody>
                  <a:tcPr marL="36195" marR="36195" marT="0" marB="0" anchor="ctr"/>
                </a:tc>
                <a:tc>
                  <a:txBody>
                    <a:bodyPr/>
                    <a:lstStyle/>
                    <a:p>
                      <a:pPr algn="ctr" fontAlgn="base">
                        <a:lnSpc>
                          <a:spcPct val="115000"/>
                        </a:lnSpc>
                        <a:spcBef>
                          <a:spcPts val="1680"/>
                        </a:spcBef>
                        <a:spcAft>
                          <a:spcPts val="0"/>
                        </a:spcAft>
                      </a:pPr>
                      <a:r>
                        <a:rPr lang="fr-FR" sz="1100" b="1" dirty="0">
                          <a:solidFill>
                            <a:schemeClr val="tx2">
                              <a:lumMod val="60000"/>
                              <a:lumOff val="40000"/>
                            </a:schemeClr>
                          </a:solidFill>
                          <a:effectLst/>
                        </a:rPr>
                        <a:t>Ab 30-50%</a:t>
                      </a:r>
                      <a:r>
                        <a:rPr lang="fr-FR" sz="1100" b="1" dirty="0">
                          <a:effectLst/>
                        </a:rPr>
                        <a:t> - </a:t>
                      </a:r>
                      <a:r>
                        <a:rPr lang="fr-FR" sz="1100" b="1" dirty="0">
                          <a:solidFill>
                            <a:schemeClr val="accent6">
                              <a:lumMod val="50000"/>
                            </a:schemeClr>
                          </a:solidFill>
                          <a:effectLst/>
                        </a:rPr>
                        <a:t>An 50% -70%</a:t>
                      </a:r>
                      <a:endParaRPr lang="fr-FR" sz="1100" b="1" dirty="0">
                        <a:solidFill>
                          <a:schemeClr val="accent6">
                            <a:lumMod val="50000"/>
                          </a:schemeClr>
                        </a:solidFill>
                        <a:effectLst/>
                        <a:latin typeface="Calibri"/>
                        <a:ea typeface="Times New Roman"/>
                        <a:cs typeface="Arial"/>
                      </a:endParaRPr>
                    </a:p>
                  </a:txBody>
                  <a:tcPr marL="36195" marR="36195" marT="0" marB="0" anchor="ctr"/>
                </a:tc>
                <a:tc>
                  <a:txBody>
                    <a:bodyPr/>
                    <a:lstStyle/>
                    <a:p>
                      <a:pPr algn="l" fontAlgn="base">
                        <a:lnSpc>
                          <a:spcPct val="115000"/>
                        </a:lnSpc>
                        <a:spcBef>
                          <a:spcPts val="1680"/>
                        </a:spcBef>
                        <a:spcAft>
                          <a:spcPts val="0"/>
                        </a:spcAft>
                      </a:pPr>
                      <a:r>
                        <a:rPr lang="fr-FR" sz="1100" dirty="0">
                          <a:effectLst/>
                        </a:rPr>
                        <a:t>Feldspath commun dans les </a:t>
                      </a:r>
                      <a:r>
                        <a:rPr lang="fr-FR" sz="1100" b="1" dirty="0">
                          <a:effectLst/>
                        </a:rPr>
                        <a:t>gabbros</a:t>
                      </a:r>
                      <a:r>
                        <a:rPr lang="fr-FR" sz="1100" dirty="0">
                          <a:effectLst/>
                        </a:rPr>
                        <a:t>, </a:t>
                      </a:r>
                      <a:r>
                        <a:rPr lang="fr-FR" sz="1100" b="1" dirty="0">
                          <a:effectLst/>
                        </a:rPr>
                        <a:t>basaltes </a:t>
                      </a:r>
                      <a:r>
                        <a:rPr lang="fr-FR" sz="1100" dirty="0">
                          <a:effectLst/>
                        </a:rPr>
                        <a:t>et </a:t>
                      </a:r>
                      <a:r>
                        <a:rPr lang="fr-FR" sz="1100" b="1" dirty="0">
                          <a:effectLst/>
                        </a:rPr>
                        <a:t>anorthosites</a:t>
                      </a:r>
                      <a:r>
                        <a:rPr lang="fr-FR" sz="1100" dirty="0">
                          <a:effectLst/>
                        </a:rPr>
                        <a:t>.</a:t>
                      </a:r>
                      <a:endParaRPr lang="fr-FR" sz="1100" dirty="0">
                        <a:effectLst/>
                        <a:latin typeface="Calibri"/>
                        <a:ea typeface="Times New Roman"/>
                        <a:cs typeface="Arial"/>
                      </a:endParaRPr>
                    </a:p>
                  </a:txBody>
                  <a:tcPr marL="36195" marR="36195" marT="0" marB="0"/>
                </a:tc>
              </a:tr>
              <a:tr h="792088">
                <a:tc>
                  <a:txBody>
                    <a:bodyPr/>
                    <a:lstStyle/>
                    <a:p>
                      <a:pPr algn="ctr" fontAlgn="base">
                        <a:lnSpc>
                          <a:spcPct val="115000"/>
                        </a:lnSpc>
                        <a:spcBef>
                          <a:spcPts val="1680"/>
                        </a:spcBef>
                        <a:spcAft>
                          <a:spcPts val="0"/>
                        </a:spcAft>
                      </a:pPr>
                      <a:r>
                        <a:rPr lang="fr-FR" sz="1100">
                          <a:effectLst/>
                        </a:rPr>
                        <a:t>Bytownite</a:t>
                      </a:r>
                      <a:endParaRPr lang="fr-FR" sz="1100">
                        <a:effectLst/>
                        <a:latin typeface="Calibri"/>
                        <a:ea typeface="Times New Roman"/>
                        <a:cs typeface="Arial"/>
                      </a:endParaRPr>
                    </a:p>
                  </a:txBody>
                  <a:tcPr marL="36195" marR="36195" marT="0" marB="0" anchor="ctr"/>
                </a:tc>
                <a:tc>
                  <a:txBody>
                    <a:bodyPr/>
                    <a:lstStyle/>
                    <a:p>
                      <a:pPr algn="ctr" fontAlgn="base">
                        <a:lnSpc>
                          <a:spcPct val="115000"/>
                        </a:lnSpc>
                        <a:spcBef>
                          <a:spcPts val="1680"/>
                        </a:spcBef>
                        <a:spcAft>
                          <a:spcPts val="0"/>
                        </a:spcAft>
                      </a:pPr>
                      <a:r>
                        <a:rPr lang="fr-FR" sz="1100" b="1" dirty="0">
                          <a:solidFill>
                            <a:schemeClr val="tx2">
                              <a:lumMod val="60000"/>
                              <a:lumOff val="40000"/>
                            </a:schemeClr>
                          </a:solidFill>
                          <a:effectLst/>
                        </a:rPr>
                        <a:t>Ab 10-30%</a:t>
                      </a:r>
                      <a:r>
                        <a:rPr lang="fr-FR" sz="1100" b="1" dirty="0">
                          <a:effectLst/>
                        </a:rPr>
                        <a:t> - </a:t>
                      </a:r>
                      <a:r>
                        <a:rPr lang="fr-FR" sz="1100" b="1" dirty="0">
                          <a:solidFill>
                            <a:schemeClr val="accent6">
                              <a:lumMod val="50000"/>
                            </a:schemeClr>
                          </a:solidFill>
                          <a:effectLst/>
                        </a:rPr>
                        <a:t>An 70% -90%</a:t>
                      </a:r>
                      <a:endParaRPr lang="fr-FR" sz="1100" b="1" dirty="0">
                        <a:solidFill>
                          <a:schemeClr val="accent6">
                            <a:lumMod val="50000"/>
                          </a:schemeClr>
                        </a:solidFill>
                        <a:effectLst/>
                        <a:latin typeface="Calibri"/>
                        <a:ea typeface="Times New Roman"/>
                        <a:cs typeface="Arial"/>
                      </a:endParaRPr>
                    </a:p>
                  </a:txBody>
                  <a:tcPr marL="36195" marR="36195" marT="0" marB="0" anchor="ctr"/>
                </a:tc>
                <a:tc>
                  <a:txBody>
                    <a:bodyPr/>
                    <a:lstStyle/>
                    <a:p>
                      <a:pPr algn="l" fontAlgn="base">
                        <a:lnSpc>
                          <a:spcPct val="115000"/>
                        </a:lnSpc>
                        <a:spcBef>
                          <a:spcPts val="1680"/>
                        </a:spcBef>
                        <a:spcAft>
                          <a:spcPts val="0"/>
                        </a:spcAft>
                      </a:pPr>
                      <a:r>
                        <a:rPr lang="fr-FR" sz="1100" dirty="0">
                          <a:effectLst/>
                        </a:rPr>
                        <a:t>Feldspath moins commun, quelquefois présent en petits grains dans les </a:t>
                      </a:r>
                      <a:r>
                        <a:rPr lang="fr-FR" sz="1100" b="1" dirty="0">
                          <a:effectLst/>
                        </a:rPr>
                        <a:t>gabbros.</a:t>
                      </a:r>
                      <a:endParaRPr lang="fr-FR" sz="1100" b="1" dirty="0">
                        <a:effectLst/>
                        <a:latin typeface="Calibri"/>
                        <a:ea typeface="Times New Roman"/>
                        <a:cs typeface="Arial"/>
                      </a:endParaRPr>
                    </a:p>
                  </a:txBody>
                  <a:tcPr marL="36195" marR="36195" marT="0" marB="0"/>
                </a:tc>
              </a:tr>
              <a:tr h="864096">
                <a:tc>
                  <a:txBody>
                    <a:bodyPr/>
                    <a:lstStyle/>
                    <a:p>
                      <a:pPr algn="ctr" fontAlgn="base">
                        <a:lnSpc>
                          <a:spcPct val="115000"/>
                        </a:lnSpc>
                        <a:spcBef>
                          <a:spcPts val="1680"/>
                        </a:spcBef>
                        <a:spcAft>
                          <a:spcPts val="0"/>
                        </a:spcAft>
                      </a:pPr>
                      <a:r>
                        <a:rPr lang="fr-FR" sz="1100">
                          <a:effectLst/>
                        </a:rPr>
                        <a:t>Anorthite</a:t>
                      </a:r>
                      <a:endParaRPr lang="fr-FR" sz="1100">
                        <a:effectLst/>
                        <a:latin typeface="Calibri"/>
                        <a:ea typeface="Times New Roman"/>
                        <a:cs typeface="Arial"/>
                      </a:endParaRPr>
                    </a:p>
                  </a:txBody>
                  <a:tcPr marL="36195" marR="36195" marT="0" marB="0" anchor="ctr"/>
                </a:tc>
                <a:tc>
                  <a:txBody>
                    <a:bodyPr/>
                    <a:lstStyle/>
                    <a:p>
                      <a:pPr algn="ctr" fontAlgn="base">
                        <a:lnSpc>
                          <a:spcPct val="115000"/>
                        </a:lnSpc>
                        <a:spcBef>
                          <a:spcPts val="1680"/>
                        </a:spcBef>
                        <a:spcAft>
                          <a:spcPts val="0"/>
                        </a:spcAft>
                      </a:pPr>
                      <a:r>
                        <a:rPr lang="fr-FR" sz="1100" b="1" dirty="0">
                          <a:solidFill>
                            <a:schemeClr val="tx2">
                              <a:lumMod val="60000"/>
                              <a:lumOff val="40000"/>
                            </a:schemeClr>
                          </a:solidFill>
                          <a:effectLst/>
                        </a:rPr>
                        <a:t>Ab 0-10% </a:t>
                      </a:r>
                      <a:r>
                        <a:rPr lang="fr-FR" sz="1100" b="1" dirty="0">
                          <a:effectLst/>
                        </a:rPr>
                        <a:t>- </a:t>
                      </a:r>
                      <a:r>
                        <a:rPr lang="fr-FR" sz="1100" b="1" dirty="0">
                          <a:solidFill>
                            <a:schemeClr val="accent6">
                              <a:lumMod val="50000"/>
                            </a:schemeClr>
                          </a:solidFill>
                          <a:effectLst/>
                        </a:rPr>
                        <a:t>An 90% -100%</a:t>
                      </a:r>
                      <a:endParaRPr lang="fr-FR" sz="1100" b="1" dirty="0">
                        <a:solidFill>
                          <a:schemeClr val="accent6">
                            <a:lumMod val="50000"/>
                          </a:schemeClr>
                        </a:solidFill>
                        <a:effectLst/>
                        <a:latin typeface="Calibri"/>
                        <a:ea typeface="Times New Roman"/>
                        <a:cs typeface="Arial"/>
                      </a:endParaRPr>
                    </a:p>
                  </a:txBody>
                  <a:tcPr marL="36195" marR="36195" marT="0" marB="0" anchor="ctr"/>
                </a:tc>
                <a:tc>
                  <a:txBody>
                    <a:bodyPr/>
                    <a:lstStyle/>
                    <a:p>
                      <a:pPr algn="l" fontAlgn="base">
                        <a:lnSpc>
                          <a:spcPct val="115000"/>
                        </a:lnSpc>
                        <a:spcBef>
                          <a:spcPts val="1680"/>
                        </a:spcBef>
                        <a:spcAft>
                          <a:spcPts val="0"/>
                        </a:spcAft>
                      </a:pPr>
                      <a:r>
                        <a:rPr lang="fr-FR" sz="1100" dirty="0">
                          <a:effectLst/>
                        </a:rPr>
                        <a:t>Feldspath rare, présent dans les </a:t>
                      </a:r>
                      <a:r>
                        <a:rPr lang="fr-FR" sz="1100" b="1" dirty="0">
                          <a:effectLst/>
                        </a:rPr>
                        <a:t>roches volcaniques </a:t>
                      </a:r>
                      <a:r>
                        <a:rPr lang="fr-FR" sz="1100" b="1" dirty="0" err="1">
                          <a:effectLst/>
                        </a:rPr>
                        <a:t>mafiques</a:t>
                      </a:r>
                      <a:r>
                        <a:rPr lang="fr-FR" sz="1100" b="1" dirty="0">
                          <a:effectLst/>
                        </a:rPr>
                        <a:t> </a:t>
                      </a:r>
                      <a:r>
                        <a:rPr lang="fr-FR" sz="1100" dirty="0">
                          <a:effectLst/>
                        </a:rPr>
                        <a:t>et dans certains </a:t>
                      </a:r>
                      <a:r>
                        <a:rPr lang="fr-FR" sz="1100" b="1" dirty="0">
                          <a:effectLst/>
                        </a:rPr>
                        <a:t>marbres</a:t>
                      </a:r>
                      <a:r>
                        <a:rPr lang="fr-FR" sz="1100" dirty="0">
                          <a:effectLst/>
                        </a:rPr>
                        <a:t> de métamorphisme de contact.</a:t>
                      </a:r>
                      <a:endParaRPr lang="fr-FR" sz="1100" dirty="0">
                        <a:effectLst/>
                        <a:latin typeface="Calibri"/>
                        <a:ea typeface="Times New Roman"/>
                        <a:cs typeface="Arial"/>
                      </a:endParaRPr>
                    </a:p>
                  </a:txBody>
                  <a:tcPr marL="36195" marR="36195" marT="0" marB="0"/>
                </a:tc>
              </a:tr>
            </a:tbl>
          </a:graphicData>
        </a:graphic>
      </p:graphicFrame>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5517232"/>
            <a:ext cx="946882" cy="828873"/>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1562" y="1988840"/>
            <a:ext cx="1030505" cy="773889"/>
          </a:xfrm>
          <a:prstGeom prst="rect">
            <a:avLst/>
          </a:prstGeom>
        </p:spPr>
      </p:pic>
      <p:pic>
        <p:nvPicPr>
          <p:cNvPr id="10" name="Image 9"/>
          <p:cNvPicPr>
            <a:picLocks noChangeAspect="1"/>
          </p:cNvPicPr>
          <p:nvPr/>
        </p:nvPicPr>
        <p:blipFill>
          <a:blip r:embed="rId4" cstate="print">
            <a:clrChange>
              <a:clrFrom>
                <a:srgbClr val="DADEE5"/>
              </a:clrFrom>
              <a:clrTo>
                <a:srgbClr val="DADEE5">
                  <a:alpha val="0"/>
                </a:srgbClr>
              </a:clrTo>
            </a:clrChange>
            <a:extLst>
              <a:ext uri="{28A0092B-C50C-407E-A947-70E740481C1C}">
                <a14:useLocalDpi xmlns:a14="http://schemas.microsoft.com/office/drawing/2010/main" val="0"/>
              </a:ext>
            </a:extLst>
          </a:blip>
          <a:stretch>
            <a:fillRect/>
          </a:stretch>
        </p:blipFill>
        <p:spPr>
          <a:xfrm>
            <a:off x="2987824" y="2708920"/>
            <a:ext cx="909132" cy="661393"/>
          </a:xfrm>
          <a:prstGeom prst="rect">
            <a:avLst/>
          </a:prstGeom>
        </p:spPr>
      </p:pic>
      <p:pic>
        <p:nvPicPr>
          <p:cNvPr id="12" name="Image 11"/>
          <p:cNvPicPr>
            <a:picLocks noChangeAspect="1"/>
          </p:cNvPicPr>
          <p:nvPr/>
        </p:nvPicPr>
        <p:blipFill>
          <a:blip r:embed="rId5">
            <a:clrChange>
              <a:clrFrom>
                <a:srgbClr val="ADA99D"/>
              </a:clrFrom>
              <a:clrTo>
                <a:srgbClr val="ADA99D">
                  <a:alpha val="0"/>
                </a:srgbClr>
              </a:clrTo>
            </a:clrChange>
            <a:extLst>
              <a:ext uri="{28A0092B-C50C-407E-A947-70E740481C1C}">
                <a14:useLocalDpi xmlns:a14="http://schemas.microsoft.com/office/drawing/2010/main" val="0"/>
              </a:ext>
            </a:extLst>
          </a:blip>
          <a:stretch>
            <a:fillRect/>
          </a:stretch>
        </p:blipFill>
        <p:spPr>
          <a:xfrm>
            <a:off x="2987824" y="3501008"/>
            <a:ext cx="723900" cy="533400"/>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7824" y="4149080"/>
            <a:ext cx="803929" cy="576064"/>
          </a:xfrm>
          <a:prstGeom prst="rect">
            <a:avLst/>
          </a:prstGeom>
        </p:spPr>
      </p:pic>
      <p:pic>
        <p:nvPicPr>
          <p:cNvPr id="15" name="Image 14"/>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987824" y="4797152"/>
            <a:ext cx="818075" cy="634008"/>
          </a:xfrm>
          <a:prstGeom prst="rect">
            <a:avLst/>
          </a:prstGeom>
        </p:spPr>
      </p:pic>
    </p:spTree>
    <p:extLst>
      <p:ext uri="{BB962C8B-B14F-4D97-AF65-F5344CB8AC3E}">
        <p14:creationId xmlns:p14="http://schemas.microsoft.com/office/powerpoint/2010/main" val="223954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4" name="ZoneTexte 3"/>
          <p:cNvSpPr txBox="1"/>
          <p:nvPr/>
        </p:nvSpPr>
        <p:spPr>
          <a:xfrm>
            <a:off x="611560" y="2492896"/>
            <a:ext cx="3168352" cy="3508653"/>
          </a:xfrm>
          <a:prstGeom prst="rect">
            <a:avLst/>
          </a:prstGeom>
          <a:noFill/>
        </p:spPr>
        <p:txBody>
          <a:bodyPr wrap="square" rtlCol="0">
            <a:spAutoFit/>
          </a:bodyPr>
          <a:lstStyle/>
          <a:p>
            <a:pPr algn="just"/>
            <a:r>
              <a:rPr lang="fr-FR" sz="1200" dirty="0"/>
              <a:t>Les feldspaths, en raison de leur réaction à la cuisson (ils jouent le rôle de fondant) sont utilisés en </a:t>
            </a:r>
            <a:r>
              <a:rPr lang="fr-FR" sz="1200" b="1" dirty="0"/>
              <a:t>céramique</a:t>
            </a:r>
            <a:r>
              <a:rPr lang="fr-FR" sz="1200" dirty="0"/>
              <a:t>, en particulier pour la fabrication de carrelages. Ils entrent aussi dans la composition des </a:t>
            </a:r>
            <a:r>
              <a:rPr lang="fr-FR" sz="1200" b="1" dirty="0"/>
              <a:t>verres plats ou creux utilisés pour l'emballage (bouteilles) </a:t>
            </a:r>
            <a:r>
              <a:rPr lang="fr-FR" sz="1200" dirty="0"/>
              <a:t>ainsi </a:t>
            </a:r>
            <a:r>
              <a:rPr lang="fr-FR" sz="1200" dirty="0" smtClean="0"/>
              <a:t>que </a:t>
            </a:r>
            <a:r>
              <a:rPr lang="fr-FR" sz="1200" dirty="0"/>
              <a:t>les </a:t>
            </a:r>
            <a:r>
              <a:rPr lang="fr-FR" sz="1200" b="1" dirty="0"/>
              <a:t>fibres de verre (laine de verre) </a:t>
            </a:r>
            <a:r>
              <a:rPr lang="fr-FR" sz="1200" dirty="0" smtClean="0"/>
              <a:t>et </a:t>
            </a:r>
            <a:r>
              <a:rPr lang="fr-FR" sz="1200" dirty="0"/>
              <a:t>dans la faïence. Le marché destiné à l’industrie céramique est essentiel, de la fabrication des </a:t>
            </a:r>
            <a:r>
              <a:rPr lang="fr-FR" sz="1200" b="1" dirty="0" smtClean="0">
                <a:solidFill>
                  <a:schemeClr val="tx2"/>
                </a:solidFill>
              </a:rPr>
              <a:t>frittes</a:t>
            </a:r>
            <a:r>
              <a:rPr lang="fr-FR" sz="1200" b="1" baseline="30000" dirty="0" smtClean="0">
                <a:solidFill>
                  <a:schemeClr val="tx2"/>
                </a:solidFill>
              </a:rPr>
              <a:t>(1)</a:t>
            </a:r>
            <a:r>
              <a:rPr lang="fr-FR" sz="1200" dirty="0" smtClean="0"/>
              <a:t> </a:t>
            </a:r>
            <a:r>
              <a:rPr lang="fr-FR" sz="1200" dirty="0"/>
              <a:t>et des </a:t>
            </a:r>
            <a:r>
              <a:rPr lang="fr-FR" sz="1200" b="1" dirty="0" smtClean="0">
                <a:solidFill>
                  <a:schemeClr val="tx2"/>
                </a:solidFill>
              </a:rPr>
              <a:t>émaux</a:t>
            </a:r>
            <a:r>
              <a:rPr lang="fr-FR" sz="1200" b="1" baseline="30000" dirty="0" smtClean="0">
                <a:solidFill>
                  <a:schemeClr val="tx2"/>
                </a:solidFill>
              </a:rPr>
              <a:t>(1)</a:t>
            </a:r>
            <a:r>
              <a:rPr lang="fr-FR" sz="1200" dirty="0" smtClean="0"/>
              <a:t>, </a:t>
            </a:r>
            <a:r>
              <a:rPr lang="fr-FR" sz="1200" dirty="0"/>
              <a:t>jusqu’à son introduction dans les pâtes céramiques pour  les sanitaires et les porcelaines.</a:t>
            </a:r>
          </a:p>
          <a:p>
            <a:pPr algn="just"/>
            <a:r>
              <a:rPr lang="fr-FR" sz="1200" dirty="0"/>
              <a:t>Ils sont aussi utilisés pour </a:t>
            </a:r>
            <a:r>
              <a:rPr lang="fr-FR" sz="1200" b="1" dirty="0"/>
              <a:t>l'amendement des sols, en agriculture</a:t>
            </a:r>
            <a:r>
              <a:rPr lang="fr-FR" sz="1200" dirty="0" smtClean="0"/>
              <a:t>.</a:t>
            </a:r>
          </a:p>
          <a:p>
            <a:pPr algn="just"/>
            <a:endParaRPr lang="fr-FR" sz="1200" dirty="0"/>
          </a:p>
          <a:p>
            <a:pPr algn="just"/>
            <a:r>
              <a:rPr lang="fr-FR" sz="1200" b="1" i="1" dirty="0" smtClean="0">
                <a:solidFill>
                  <a:schemeClr val="tx2"/>
                </a:solidFill>
              </a:rPr>
              <a:t>(1) La fritte ou l’émail</a:t>
            </a:r>
            <a:r>
              <a:rPr lang="fr-FR" sz="1200" i="1" dirty="0" smtClean="0">
                <a:solidFill>
                  <a:schemeClr val="tx2"/>
                </a:solidFill>
              </a:rPr>
              <a:t>: couche </a:t>
            </a:r>
            <a:r>
              <a:rPr lang="fr-FR" sz="1200" i="1" dirty="0">
                <a:solidFill>
                  <a:schemeClr val="tx2"/>
                </a:solidFill>
              </a:rPr>
              <a:t>de protection vitreuse utilisée en céramique ;</a:t>
            </a:r>
          </a:p>
          <a:p>
            <a:pPr algn="just"/>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988840"/>
            <a:ext cx="1829723" cy="2376264"/>
          </a:xfrm>
          <a:prstGeom prst="rect">
            <a:avLst/>
          </a:prstGeom>
        </p:spPr>
      </p:pic>
      <p:pic>
        <p:nvPicPr>
          <p:cNvPr id="6" name="Imag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1844824"/>
            <a:ext cx="1512168" cy="1512168"/>
          </a:xfrm>
          <a:prstGeom prst="rect">
            <a:avLst/>
          </a:prstGeom>
        </p:spPr>
      </p:pic>
      <p:pic>
        <p:nvPicPr>
          <p:cNvPr id="7" name="Imag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8144" y="3429000"/>
            <a:ext cx="1328936" cy="1328936"/>
          </a:xfrm>
          <a:prstGeom prst="rect">
            <a:avLst/>
          </a:prstGeom>
        </p:spPr>
      </p:pic>
      <p:pic>
        <p:nvPicPr>
          <p:cNvPr id="8" name="Imag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243462">
            <a:off x="6228946" y="1445489"/>
            <a:ext cx="3120008" cy="2340006"/>
          </a:xfrm>
          <a:prstGeom prst="rect">
            <a:avLst/>
          </a:prstGeom>
        </p:spPr>
      </p:pic>
      <p:pic>
        <p:nvPicPr>
          <p:cNvPr id="9" name="Image 8"/>
          <p:cNvPicPr>
            <a:picLocks noChangeAspect="1"/>
          </p:cNvPicPr>
          <p:nvPr/>
        </p:nvPicPr>
        <p:blipFill rotWithShape="1">
          <a:blip r:embed="rId6">
            <a:extLst>
              <a:ext uri="{28A0092B-C50C-407E-A947-70E740481C1C}">
                <a14:useLocalDpi xmlns:a14="http://schemas.microsoft.com/office/drawing/2010/main" val="0"/>
              </a:ext>
            </a:extLst>
          </a:blip>
          <a:srcRect l="-147" r="221"/>
          <a:stretch/>
        </p:blipFill>
        <p:spPr>
          <a:xfrm>
            <a:off x="3779912" y="4653136"/>
            <a:ext cx="4640580" cy="1793515"/>
          </a:xfrm>
          <a:prstGeom prst="rect">
            <a:avLst/>
          </a:prstGeom>
          <a:ln>
            <a:noFill/>
          </a:ln>
          <a:effectLst>
            <a:outerShdw blurRad="292100" dist="139700" dir="2700000" algn="tl" rotWithShape="0">
              <a:srgbClr val="333333">
                <a:alpha val="65000"/>
              </a:srgbClr>
            </a:outerShdw>
          </a:effectLst>
        </p:spPr>
      </p:pic>
      <p:sp>
        <p:nvSpPr>
          <p:cNvPr id="10" name="ZoneTexte 9"/>
          <p:cNvSpPr txBox="1"/>
          <p:nvPr/>
        </p:nvSpPr>
        <p:spPr>
          <a:xfrm rot="9192196">
            <a:off x="8128434" y="1147614"/>
            <a:ext cx="461665" cy="1512168"/>
          </a:xfrm>
          <a:prstGeom prst="rect">
            <a:avLst/>
          </a:prstGeom>
          <a:noFill/>
        </p:spPr>
        <p:txBody>
          <a:bodyPr vert="vert270" wrap="square" rtlCol="0">
            <a:spAutoFit/>
          </a:bodyPr>
          <a:lstStyle/>
          <a:p>
            <a:r>
              <a:rPr lang="fr-FR" dirty="0" smtClean="0">
                <a:solidFill>
                  <a:srgbClr val="FFC000"/>
                </a:solidFill>
              </a:rPr>
              <a:t>Laine de verre</a:t>
            </a:r>
            <a:endParaRPr lang="fr-FR" dirty="0">
              <a:solidFill>
                <a:srgbClr val="FFC000"/>
              </a:solidFill>
            </a:endParaRPr>
          </a:p>
        </p:txBody>
      </p:sp>
      <p:pic>
        <p:nvPicPr>
          <p:cNvPr id="11" name="Image 10"/>
          <p:cNvPicPr>
            <a:picLocks noChangeAspect="1"/>
          </p:cNvPicPr>
          <p:nvPr/>
        </p:nvPicPr>
        <p:blipFill rotWithShape="1">
          <a:blip r:embed="rId7" cstate="print">
            <a:clrChange>
              <a:clrFrom>
                <a:srgbClr val="F3F3F3"/>
              </a:clrFrom>
              <a:clrTo>
                <a:srgbClr val="F3F3F3">
                  <a:alpha val="0"/>
                </a:srgbClr>
              </a:clrTo>
            </a:clrChange>
            <a:extLst>
              <a:ext uri="{28A0092B-C50C-407E-A947-70E740481C1C}">
                <a14:useLocalDpi xmlns:a14="http://schemas.microsoft.com/office/drawing/2010/main" val="0"/>
              </a:ext>
            </a:extLst>
          </a:blip>
          <a:srcRect t="35938" b="22344"/>
          <a:stretch/>
        </p:blipFill>
        <p:spPr>
          <a:xfrm>
            <a:off x="1043608" y="5651797"/>
            <a:ext cx="2088232" cy="1161579"/>
          </a:xfrm>
          <a:prstGeom prst="rect">
            <a:avLst/>
          </a:prstGeom>
        </p:spPr>
      </p:pic>
      <p:sp>
        <p:nvSpPr>
          <p:cNvPr id="12" name="ZoneTexte 11"/>
          <p:cNvSpPr txBox="1"/>
          <p:nvPr/>
        </p:nvSpPr>
        <p:spPr>
          <a:xfrm>
            <a:off x="611560" y="1916832"/>
            <a:ext cx="3024336" cy="646331"/>
          </a:xfrm>
          <a:prstGeom prst="rect">
            <a:avLst/>
          </a:prstGeom>
          <a:noFill/>
        </p:spPr>
        <p:txBody>
          <a:bodyPr wrap="square" rtlCol="0">
            <a:spAutoFit/>
          </a:bodyPr>
          <a:lstStyle/>
          <a:p>
            <a:r>
              <a:rPr lang="fr-FR" dirty="0" smtClean="0">
                <a:solidFill>
                  <a:srgbClr val="00B050"/>
                </a:solidFill>
              </a:rPr>
              <a:t>Utilisations (</a:t>
            </a:r>
            <a:r>
              <a:rPr lang="fr-FR" sz="1400" i="1" dirty="0" smtClean="0">
                <a:solidFill>
                  <a:srgbClr val="00B050"/>
                </a:solidFill>
              </a:rPr>
              <a:t>même que celles des feldspaths potassiques</a:t>
            </a:r>
            <a:r>
              <a:rPr lang="fr-FR" dirty="0" smtClean="0">
                <a:solidFill>
                  <a:srgbClr val="00B050"/>
                </a:solidFill>
              </a:rPr>
              <a:t>)</a:t>
            </a:r>
            <a:endParaRPr lang="fr-FR" dirty="0">
              <a:solidFill>
                <a:srgbClr val="00B050"/>
              </a:solidFill>
            </a:endParaRPr>
          </a:p>
        </p:txBody>
      </p:sp>
      <p:sp>
        <p:nvSpPr>
          <p:cNvPr id="13" name="ZoneTexte 12"/>
          <p:cNvSpPr txBox="1"/>
          <p:nvPr/>
        </p:nvSpPr>
        <p:spPr>
          <a:xfrm>
            <a:off x="2411760" y="1196752"/>
            <a:ext cx="4536504" cy="400110"/>
          </a:xfrm>
          <a:prstGeom prst="rect">
            <a:avLst/>
          </a:prstGeom>
          <a:noFill/>
        </p:spPr>
        <p:txBody>
          <a:bodyPr wrap="square" rtlCol="0">
            <a:spAutoFit/>
          </a:bodyPr>
          <a:lstStyle/>
          <a:p>
            <a:r>
              <a:rPr lang="fr-FR" sz="2000" b="1" dirty="0" smtClean="0">
                <a:solidFill>
                  <a:srgbClr val="FF0000"/>
                </a:solidFill>
              </a:rPr>
              <a:t>Plagioclase</a:t>
            </a:r>
            <a:r>
              <a:rPr lang="fr-FR" sz="2000" dirty="0" smtClean="0"/>
              <a:t> </a:t>
            </a:r>
            <a:r>
              <a:rPr lang="fr-FR" sz="2000" dirty="0" smtClean="0">
                <a:solidFill>
                  <a:srgbClr val="FF0000"/>
                </a:solidFill>
              </a:rPr>
              <a:t>(%</a:t>
            </a:r>
            <a:r>
              <a:rPr lang="fr-FR" sz="2000" dirty="0">
                <a:solidFill>
                  <a:srgbClr val="FF0000"/>
                </a:solidFill>
              </a:rPr>
              <a:t>NaAlSi</a:t>
            </a:r>
            <a:r>
              <a:rPr lang="fr-FR" sz="2000" baseline="-25000" dirty="0">
                <a:solidFill>
                  <a:srgbClr val="FF0000"/>
                </a:solidFill>
              </a:rPr>
              <a:t>3</a:t>
            </a:r>
            <a:r>
              <a:rPr lang="fr-FR" sz="2000" dirty="0">
                <a:solidFill>
                  <a:srgbClr val="FF0000"/>
                </a:solidFill>
              </a:rPr>
              <a:t>O</a:t>
            </a:r>
            <a:r>
              <a:rPr lang="fr-FR" sz="2000" baseline="-25000" dirty="0">
                <a:solidFill>
                  <a:srgbClr val="FF0000"/>
                </a:solidFill>
              </a:rPr>
              <a:t>8</a:t>
            </a:r>
            <a:r>
              <a:rPr lang="fr-FR" sz="2000" dirty="0">
                <a:solidFill>
                  <a:srgbClr val="FF0000"/>
                </a:solidFill>
              </a:rPr>
              <a:t> et %CaAl</a:t>
            </a:r>
            <a:r>
              <a:rPr lang="fr-FR" sz="2000" baseline="-25000" dirty="0">
                <a:solidFill>
                  <a:srgbClr val="FF0000"/>
                </a:solidFill>
              </a:rPr>
              <a:t>2</a:t>
            </a:r>
            <a:r>
              <a:rPr lang="fr-FR" sz="2000" dirty="0">
                <a:solidFill>
                  <a:srgbClr val="FF0000"/>
                </a:solidFill>
              </a:rPr>
              <a:t>Si</a:t>
            </a:r>
            <a:r>
              <a:rPr lang="fr-FR" sz="2000" baseline="-25000" dirty="0">
                <a:solidFill>
                  <a:srgbClr val="FF0000"/>
                </a:solidFill>
              </a:rPr>
              <a:t>2</a:t>
            </a:r>
            <a:r>
              <a:rPr lang="fr-FR" sz="2000" dirty="0">
                <a:solidFill>
                  <a:srgbClr val="FF0000"/>
                </a:solidFill>
              </a:rPr>
              <a:t>O</a:t>
            </a:r>
            <a:r>
              <a:rPr lang="fr-FR" sz="2000" baseline="-25000" dirty="0">
                <a:solidFill>
                  <a:srgbClr val="FF0000"/>
                </a:solidFill>
              </a:rPr>
              <a:t>8</a:t>
            </a:r>
            <a:r>
              <a:rPr lang="fr-FR" sz="2000" dirty="0" smtClean="0">
                <a:solidFill>
                  <a:srgbClr val="FF0000"/>
                </a:solidFill>
              </a:rPr>
              <a:t>)</a:t>
            </a:r>
            <a:endParaRPr lang="fr-FR" sz="2000" dirty="0">
              <a:solidFill>
                <a:srgbClr val="FF0000"/>
              </a:solidFill>
            </a:endParaRPr>
          </a:p>
        </p:txBody>
      </p:sp>
    </p:spTree>
    <p:extLst>
      <p:ext uri="{BB962C8B-B14F-4D97-AF65-F5344CB8AC3E}">
        <p14:creationId xmlns:p14="http://schemas.microsoft.com/office/powerpoint/2010/main" val="2139549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63688" y="692696"/>
            <a:ext cx="5328592" cy="5632311"/>
          </a:xfrm>
          <a:prstGeom prst="rect">
            <a:avLst/>
          </a:prstGeom>
          <a:noFill/>
        </p:spPr>
        <p:txBody>
          <a:bodyPr wrap="square" rtlCol="0">
            <a:spAutoFit/>
          </a:bodyPr>
          <a:lstStyle/>
          <a:p>
            <a:r>
              <a:rPr lang="fr-FR" b="1" cap="all" dirty="0"/>
              <a:t>Minéraux </a:t>
            </a:r>
            <a:r>
              <a:rPr lang="fr-FR" b="1" cap="all" dirty="0" smtClean="0"/>
              <a:t>industriels</a:t>
            </a:r>
            <a:r>
              <a:rPr lang="fr-FR" b="1" dirty="0" smtClean="0"/>
              <a:t/>
            </a:r>
            <a:br>
              <a:rPr lang="fr-FR" b="1" dirty="0" smtClean="0"/>
            </a:br>
            <a:r>
              <a:rPr lang="fr-FR" dirty="0" smtClean="0"/>
              <a:t/>
            </a:r>
            <a:br>
              <a:rPr lang="fr-FR" dirty="0" smtClean="0"/>
            </a:br>
            <a:r>
              <a:rPr lang="fr-FR" dirty="0" smtClean="0"/>
              <a:t>Programme </a:t>
            </a:r>
          </a:p>
          <a:p>
            <a:endParaRPr lang="fr-FR" dirty="0"/>
          </a:p>
          <a:p>
            <a:r>
              <a:rPr lang="fr-FR" b="1" i="1" u="sng" dirty="0"/>
              <a:t>Cour</a:t>
            </a:r>
            <a:r>
              <a:rPr lang="fr-FR" i="1" u="sng" dirty="0"/>
              <a:t>s</a:t>
            </a:r>
            <a:r>
              <a:rPr lang="fr-FR" u="sng" dirty="0"/>
              <a:t> </a:t>
            </a:r>
            <a:endParaRPr lang="fr-FR" u="sng" dirty="0" smtClean="0"/>
          </a:p>
          <a:p>
            <a:r>
              <a:rPr lang="fr-FR" dirty="0" smtClean="0"/>
              <a:t>Introduction </a:t>
            </a:r>
            <a:endParaRPr lang="fr-FR" dirty="0"/>
          </a:p>
          <a:p>
            <a:r>
              <a:rPr lang="fr-FR" dirty="0"/>
              <a:t>Définition</a:t>
            </a:r>
          </a:p>
          <a:p>
            <a:r>
              <a:rPr lang="fr-FR" dirty="0"/>
              <a:t>Applications industrielles</a:t>
            </a:r>
          </a:p>
          <a:p>
            <a:r>
              <a:rPr lang="fr-FR" dirty="0"/>
              <a:t>I/ Les  silicates</a:t>
            </a:r>
          </a:p>
          <a:p>
            <a:r>
              <a:rPr lang="fr-FR" dirty="0"/>
              <a:t>II/ Les carbonates</a:t>
            </a:r>
          </a:p>
          <a:p>
            <a:r>
              <a:rPr lang="fr-FR" dirty="0"/>
              <a:t>III/ Les sulfures</a:t>
            </a:r>
          </a:p>
          <a:p>
            <a:r>
              <a:rPr lang="fr-FR" dirty="0"/>
              <a:t>IV/ Les sulfates</a:t>
            </a:r>
          </a:p>
          <a:p>
            <a:r>
              <a:rPr lang="fr-FR" dirty="0"/>
              <a:t>V/ Les halogénures</a:t>
            </a:r>
          </a:p>
          <a:p>
            <a:r>
              <a:rPr lang="fr-FR" dirty="0"/>
              <a:t>VI/ Les </a:t>
            </a:r>
            <a:r>
              <a:rPr lang="fr-FR" dirty="0" smtClean="0"/>
              <a:t>argiles</a:t>
            </a:r>
          </a:p>
          <a:p>
            <a:endParaRPr lang="fr-FR" dirty="0"/>
          </a:p>
          <a:p>
            <a:r>
              <a:rPr lang="fr-FR" b="1" i="1" u="sng" dirty="0"/>
              <a:t>Travaux dirigés</a:t>
            </a:r>
            <a:r>
              <a:rPr lang="fr-FR" dirty="0"/>
              <a:t> </a:t>
            </a:r>
            <a:endParaRPr lang="fr-FR" dirty="0" smtClean="0"/>
          </a:p>
          <a:p>
            <a:r>
              <a:rPr lang="fr-FR" b="1" i="1" dirty="0" smtClean="0"/>
              <a:t>Séance1</a:t>
            </a:r>
            <a:r>
              <a:rPr lang="fr-FR" dirty="0"/>
              <a:t> : </a:t>
            </a:r>
            <a:r>
              <a:rPr lang="fr-FR" dirty="0" smtClean="0"/>
              <a:t>Étude </a:t>
            </a:r>
            <a:r>
              <a:rPr lang="fr-FR" dirty="0"/>
              <a:t>de quelques procédés d’exploitation  industrielle des minéraux non métalliques</a:t>
            </a:r>
          </a:p>
          <a:p>
            <a:r>
              <a:rPr lang="fr-FR" b="1" i="1" dirty="0"/>
              <a:t>Séance2</a:t>
            </a:r>
            <a:r>
              <a:rPr lang="fr-FR" dirty="0"/>
              <a:t> : </a:t>
            </a:r>
            <a:r>
              <a:rPr lang="fr-FR" dirty="0" smtClean="0"/>
              <a:t>Étude </a:t>
            </a:r>
            <a:r>
              <a:rPr lang="fr-FR" dirty="0"/>
              <a:t>de quelques gisements marocains</a:t>
            </a:r>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772816"/>
            <a:ext cx="2664296" cy="2664296"/>
          </a:xfrm>
          <a:prstGeom prst="rect">
            <a:avLst/>
          </a:prstGeom>
        </p:spPr>
      </p:pic>
    </p:spTree>
    <p:extLst>
      <p:ext uri="{BB962C8B-B14F-4D97-AF65-F5344CB8AC3E}">
        <p14:creationId xmlns:p14="http://schemas.microsoft.com/office/powerpoint/2010/main" val="2008445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4" name="ZoneTexte 3"/>
          <p:cNvSpPr txBox="1"/>
          <p:nvPr/>
        </p:nvSpPr>
        <p:spPr>
          <a:xfrm>
            <a:off x="611560" y="2492896"/>
            <a:ext cx="2952328" cy="2031325"/>
          </a:xfrm>
          <a:prstGeom prst="rect">
            <a:avLst/>
          </a:prstGeom>
          <a:noFill/>
        </p:spPr>
        <p:txBody>
          <a:bodyPr wrap="square" rtlCol="0">
            <a:spAutoFit/>
          </a:bodyPr>
          <a:lstStyle/>
          <a:p>
            <a:r>
              <a:rPr lang="fr-FR" sz="1400" dirty="0"/>
              <a:t>Le plagioclase est le minéral le plus abondant de la croûte terrestre, on trouve du plagioclase dans la plupart des roches </a:t>
            </a:r>
            <a:r>
              <a:rPr lang="fr-FR" sz="1400" b="1" dirty="0"/>
              <a:t>ignées intrusives</a:t>
            </a:r>
            <a:r>
              <a:rPr lang="fr-FR" sz="1400" dirty="0"/>
              <a:t>, </a:t>
            </a:r>
            <a:r>
              <a:rPr lang="fr-FR" sz="1400" b="1" dirty="0"/>
              <a:t>extrusives et métamorphiques</a:t>
            </a:r>
            <a:r>
              <a:rPr lang="fr-FR" sz="1400" dirty="0"/>
              <a:t>. Le plagioclase est relativement moins abondant dans les sédiments et les roches sédimentaires à cause de sa faible résistance à la météorisation.</a:t>
            </a:r>
          </a:p>
        </p:txBody>
      </p:sp>
      <p:sp>
        <p:nvSpPr>
          <p:cNvPr id="5" name="ZoneTexte 4"/>
          <p:cNvSpPr txBox="1"/>
          <p:nvPr/>
        </p:nvSpPr>
        <p:spPr>
          <a:xfrm>
            <a:off x="611560" y="2051556"/>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sp>
        <p:nvSpPr>
          <p:cNvPr id="6" name="ZoneTexte 5"/>
          <p:cNvSpPr txBox="1"/>
          <p:nvPr/>
        </p:nvSpPr>
        <p:spPr>
          <a:xfrm>
            <a:off x="2411760" y="1196752"/>
            <a:ext cx="4536504" cy="400110"/>
          </a:xfrm>
          <a:prstGeom prst="rect">
            <a:avLst/>
          </a:prstGeom>
          <a:noFill/>
        </p:spPr>
        <p:txBody>
          <a:bodyPr wrap="square" rtlCol="0">
            <a:spAutoFit/>
          </a:bodyPr>
          <a:lstStyle/>
          <a:p>
            <a:r>
              <a:rPr lang="fr-FR" sz="2000" b="1" dirty="0" smtClean="0">
                <a:solidFill>
                  <a:srgbClr val="FF0000"/>
                </a:solidFill>
              </a:rPr>
              <a:t>Plagioclase</a:t>
            </a:r>
            <a:r>
              <a:rPr lang="fr-FR" sz="2000" dirty="0" smtClean="0"/>
              <a:t> </a:t>
            </a:r>
            <a:r>
              <a:rPr lang="fr-FR" sz="2000" dirty="0" smtClean="0">
                <a:solidFill>
                  <a:srgbClr val="FF0000"/>
                </a:solidFill>
              </a:rPr>
              <a:t>(%</a:t>
            </a:r>
            <a:r>
              <a:rPr lang="fr-FR" sz="2000" dirty="0">
                <a:solidFill>
                  <a:srgbClr val="FF0000"/>
                </a:solidFill>
              </a:rPr>
              <a:t>NaAlSi</a:t>
            </a:r>
            <a:r>
              <a:rPr lang="fr-FR" sz="2000" baseline="-25000" dirty="0">
                <a:solidFill>
                  <a:srgbClr val="FF0000"/>
                </a:solidFill>
              </a:rPr>
              <a:t>3</a:t>
            </a:r>
            <a:r>
              <a:rPr lang="fr-FR" sz="2000" dirty="0">
                <a:solidFill>
                  <a:srgbClr val="FF0000"/>
                </a:solidFill>
              </a:rPr>
              <a:t>O</a:t>
            </a:r>
            <a:r>
              <a:rPr lang="fr-FR" sz="2000" baseline="-25000" dirty="0">
                <a:solidFill>
                  <a:srgbClr val="FF0000"/>
                </a:solidFill>
              </a:rPr>
              <a:t>8</a:t>
            </a:r>
            <a:r>
              <a:rPr lang="fr-FR" sz="2000" dirty="0">
                <a:solidFill>
                  <a:srgbClr val="FF0000"/>
                </a:solidFill>
              </a:rPr>
              <a:t> et %CaAl</a:t>
            </a:r>
            <a:r>
              <a:rPr lang="fr-FR" sz="2000" baseline="-25000" dirty="0">
                <a:solidFill>
                  <a:srgbClr val="FF0000"/>
                </a:solidFill>
              </a:rPr>
              <a:t>2</a:t>
            </a:r>
            <a:r>
              <a:rPr lang="fr-FR" sz="2000" dirty="0">
                <a:solidFill>
                  <a:srgbClr val="FF0000"/>
                </a:solidFill>
              </a:rPr>
              <a:t>Si</a:t>
            </a:r>
            <a:r>
              <a:rPr lang="fr-FR" sz="2000" baseline="-25000" dirty="0">
                <a:solidFill>
                  <a:srgbClr val="FF0000"/>
                </a:solidFill>
              </a:rPr>
              <a:t>2</a:t>
            </a:r>
            <a:r>
              <a:rPr lang="fr-FR" sz="2000" dirty="0">
                <a:solidFill>
                  <a:srgbClr val="FF0000"/>
                </a:solidFill>
              </a:rPr>
              <a:t>O</a:t>
            </a:r>
            <a:r>
              <a:rPr lang="fr-FR" sz="2000" baseline="-25000" dirty="0">
                <a:solidFill>
                  <a:srgbClr val="FF0000"/>
                </a:solidFill>
              </a:rPr>
              <a:t>8</a:t>
            </a:r>
            <a:r>
              <a:rPr lang="fr-FR" sz="2000" dirty="0" smtClean="0">
                <a:solidFill>
                  <a:srgbClr val="FF0000"/>
                </a:solidFill>
              </a:rPr>
              <a:t>)</a:t>
            </a:r>
            <a:endParaRPr lang="fr-FR" sz="2000" dirty="0">
              <a:solidFill>
                <a:srgbClr val="FF0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1988840"/>
            <a:ext cx="4684191" cy="3416424"/>
          </a:xfrm>
          <a:prstGeom prst="rect">
            <a:avLst/>
          </a:prstGeom>
        </p:spPr>
      </p:pic>
      <p:sp>
        <p:nvSpPr>
          <p:cNvPr id="9" name="Forme libre 8"/>
          <p:cNvSpPr/>
          <p:nvPr/>
        </p:nvSpPr>
        <p:spPr>
          <a:xfrm>
            <a:off x="4210334" y="3050276"/>
            <a:ext cx="2572603" cy="1637800"/>
          </a:xfrm>
          <a:custGeom>
            <a:avLst/>
            <a:gdLst>
              <a:gd name="connsiteX0" fmla="*/ 2572603 w 2572603"/>
              <a:gd name="connsiteY0" fmla="*/ 0 h 1426191"/>
              <a:gd name="connsiteX1" fmla="*/ 1596789 w 2572603"/>
              <a:gd name="connsiteY1" fmla="*/ 6824 h 1426191"/>
              <a:gd name="connsiteX2" fmla="*/ 1385248 w 2572603"/>
              <a:gd name="connsiteY2" fmla="*/ 143301 h 1426191"/>
              <a:gd name="connsiteX3" fmla="*/ 1153236 w 2572603"/>
              <a:gd name="connsiteY3" fmla="*/ 307074 h 1426191"/>
              <a:gd name="connsiteX4" fmla="*/ 934872 w 2572603"/>
              <a:gd name="connsiteY4" fmla="*/ 491319 h 1426191"/>
              <a:gd name="connsiteX5" fmla="*/ 757451 w 2572603"/>
              <a:gd name="connsiteY5" fmla="*/ 702859 h 1426191"/>
              <a:gd name="connsiteX6" fmla="*/ 607326 w 2572603"/>
              <a:gd name="connsiteY6" fmla="*/ 852985 h 1426191"/>
              <a:gd name="connsiteX7" fmla="*/ 491320 w 2572603"/>
              <a:gd name="connsiteY7" fmla="*/ 1003110 h 1426191"/>
              <a:gd name="connsiteX8" fmla="*/ 354842 w 2572603"/>
              <a:gd name="connsiteY8" fmla="*/ 1166883 h 1426191"/>
              <a:gd name="connsiteX9" fmla="*/ 232012 w 2572603"/>
              <a:gd name="connsiteY9" fmla="*/ 1276065 h 1426191"/>
              <a:gd name="connsiteX10" fmla="*/ 116006 w 2572603"/>
              <a:gd name="connsiteY10" fmla="*/ 1364776 h 1426191"/>
              <a:gd name="connsiteX11" fmla="*/ 54591 w 2572603"/>
              <a:gd name="connsiteY11" fmla="*/ 1378424 h 1426191"/>
              <a:gd name="connsiteX12" fmla="*/ 34120 w 2572603"/>
              <a:gd name="connsiteY12" fmla="*/ 1419367 h 1426191"/>
              <a:gd name="connsiteX13" fmla="*/ 20472 w 2572603"/>
              <a:gd name="connsiteY13" fmla="*/ 1426191 h 1426191"/>
              <a:gd name="connsiteX14" fmla="*/ 0 w 2572603"/>
              <a:gd name="connsiteY14" fmla="*/ 1426191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2579426 w 2579426"/>
              <a:gd name="connsiteY14"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2169993 w 2579426"/>
              <a:gd name="connsiteY14" fmla="*/ 341194 h 1426191"/>
              <a:gd name="connsiteX15" fmla="*/ 2579426 w 2579426"/>
              <a:gd name="connsiteY15"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92321 w 2579426"/>
              <a:gd name="connsiteY14" fmla="*/ 907576 h 1426191"/>
              <a:gd name="connsiteX15" fmla="*/ 2169993 w 2579426"/>
              <a:gd name="connsiteY15" fmla="*/ 341194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92321 w 2579426"/>
              <a:gd name="connsiteY14" fmla="*/ 907576 h 1426191"/>
              <a:gd name="connsiteX15" fmla="*/ 2169993 w 2579426"/>
              <a:gd name="connsiteY15" fmla="*/ 382137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10434 w 2579426"/>
              <a:gd name="connsiteY14" fmla="*/ 1153235 h 1426191"/>
              <a:gd name="connsiteX15" fmla="*/ 2169993 w 2579426"/>
              <a:gd name="connsiteY15" fmla="*/ 382137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255593 w 2579426"/>
              <a:gd name="connsiteY14" fmla="*/ 1330656 h 1426191"/>
              <a:gd name="connsiteX15" fmla="*/ 1610434 w 2579426"/>
              <a:gd name="connsiteY15" fmla="*/ 1153235 h 1426191"/>
              <a:gd name="connsiteX16" fmla="*/ 2169993 w 2579426"/>
              <a:gd name="connsiteY16" fmla="*/ 382137 h 1426191"/>
              <a:gd name="connsiteX17" fmla="*/ 2579426 w 2579426"/>
              <a:gd name="connsiteY17"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255593 w 2579426"/>
              <a:gd name="connsiteY14" fmla="*/ 1330656 h 1426191"/>
              <a:gd name="connsiteX15" fmla="*/ 1774207 w 2579426"/>
              <a:gd name="connsiteY15" fmla="*/ 1030405 h 1426191"/>
              <a:gd name="connsiteX16" fmla="*/ 2169993 w 2579426"/>
              <a:gd name="connsiteY16" fmla="*/ 382137 h 1426191"/>
              <a:gd name="connsiteX17" fmla="*/ 2579426 w 2579426"/>
              <a:gd name="connsiteY17"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873456 w 2579426"/>
              <a:gd name="connsiteY14" fmla="*/ 1330656 h 1426191"/>
              <a:gd name="connsiteX15" fmla="*/ 1255593 w 2579426"/>
              <a:gd name="connsiteY15" fmla="*/ 1330656 h 1426191"/>
              <a:gd name="connsiteX16" fmla="*/ 1774207 w 2579426"/>
              <a:gd name="connsiteY16" fmla="*/ 1030405 h 1426191"/>
              <a:gd name="connsiteX17" fmla="*/ 2169993 w 2579426"/>
              <a:gd name="connsiteY17" fmla="*/ 382137 h 1426191"/>
              <a:gd name="connsiteX18" fmla="*/ 2579426 w 2579426"/>
              <a:gd name="connsiteY18" fmla="*/ 13647 h 1426191"/>
              <a:gd name="connsiteX0" fmla="*/ 2552131 w 2579426"/>
              <a:gd name="connsiteY0" fmla="*/ 0 h 1450073"/>
              <a:gd name="connsiteX1" fmla="*/ 1576317 w 2579426"/>
              <a:gd name="connsiteY1" fmla="*/ 6824 h 1450073"/>
              <a:gd name="connsiteX2" fmla="*/ 1364776 w 2579426"/>
              <a:gd name="connsiteY2" fmla="*/ 143301 h 1450073"/>
              <a:gd name="connsiteX3" fmla="*/ 1132764 w 2579426"/>
              <a:gd name="connsiteY3" fmla="*/ 307074 h 1450073"/>
              <a:gd name="connsiteX4" fmla="*/ 914400 w 2579426"/>
              <a:gd name="connsiteY4" fmla="*/ 491319 h 1450073"/>
              <a:gd name="connsiteX5" fmla="*/ 736979 w 2579426"/>
              <a:gd name="connsiteY5" fmla="*/ 702859 h 1450073"/>
              <a:gd name="connsiteX6" fmla="*/ 586854 w 2579426"/>
              <a:gd name="connsiteY6" fmla="*/ 852985 h 1450073"/>
              <a:gd name="connsiteX7" fmla="*/ 470848 w 2579426"/>
              <a:gd name="connsiteY7" fmla="*/ 1003110 h 1450073"/>
              <a:gd name="connsiteX8" fmla="*/ 334370 w 2579426"/>
              <a:gd name="connsiteY8" fmla="*/ 1166883 h 1450073"/>
              <a:gd name="connsiteX9" fmla="*/ 211540 w 2579426"/>
              <a:gd name="connsiteY9" fmla="*/ 1276065 h 1450073"/>
              <a:gd name="connsiteX10" fmla="*/ 95534 w 2579426"/>
              <a:gd name="connsiteY10" fmla="*/ 1364776 h 1450073"/>
              <a:gd name="connsiteX11" fmla="*/ 34119 w 2579426"/>
              <a:gd name="connsiteY11" fmla="*/ 1378424 h 1450073"/>
              <a:gd name="connsiteX12" fmla="*/ 13648 w 2579426"/>
              <a:gd name="connsiteY12" fmla="*/ 1419367 h 1450073"/>
              <a:gd name="connsiteX13" fmla="*/ 0 w 2579426"/>
              <a:gd name="connsiteY13" fmla="*/ 1426191 h 1450073"/>
              <a:gd name="connsiteX14" fmla="*/ 382136 w 2579426"/>
              <a:gd name="connsiteY14" fmla="*/ 1446662 h 1450073"/>
              <a:gd name="connsiteX15" fmla="*/ 873456 w 2579426"/>
              <a:gd name="connsiteY15" fmla="*/ 1330656 h 1450073"/>
              <a:gd name="connsiteX16" fmla="*/ 1255593 w 2579426"/>
              <a:gd name="connsiteY16" fmla="*/ 1330656 h 1450073"/>
              <a:gd name="connsiteX17" fmla="*/ 1774207 w 2579426"/>
              <a:gd name="connsiteY17" fmla="*/ 1030405 h 1450073"/>
              <a:gd name="connsiteX18" fmla="*/ 2169993 w 2579426"/>
              <a:gd name="connsiteY18" fmla="*/ 382137 h 1450073"/>
              <a:gd name="connsiteX19" fmla="*/ 2579426 w 2579426"/>
              <a:gd name="connsiteY19" fmla="*/ 13647 h 1450073"/>
              <a:gd name="connsiteX0" fmla="*/ 2587967 w 2615262"/>
              <a:gd name="connsiteY0" fmla="*/ 0 h 1637779"/>
              <a:gd name="connsiteX1" fmla="*/ 1612153 w 2615262"/>
              <a:gd name="connsiteY1" fmla="*/ 6824 h 1637779"/>
              <a:gd name="connsiteX2" fmla="*/ 1400612 w 2615262"/>
              <a:gd name="connsiteY2" fmla="*/ 143301 h 1637779"/>
              <a:gd name="connsiteX3" fmla="*/ 1168600 w 2615262"/>
              <a:gd name="connsiteY3" fmla="*/ 307074 h 1637779"/>
              <a:gd name="connsiteX4" fmla="*/ 950236 w 2615262"/>
              <a:gd name="connsiteY4" fmla="*/ 491319 h 1637779"/>
              <a:gd name="connsiteX5" fmla="*/ 772815 w 2615262"/>
              <a:gd name="connsiteY5" fmla="*/ 702859 h 1637779"/>
              <a:gd name="connsiteX6" fmla="*/ 622690 w 2615262"/>
              <a:gd name="connsiteY6" fmla="*/ 852985 h 1637779"/>
              <a:gd name="connsiteX7" fmla="*/ 506684 w 2615262"/>
              <a:gd name="connsiteY7" fmla="*/ 1003110 h 1637779"/>
              <a:gd name="connsiteX8" fmla="*/ 370206 w 2615262"/>
              <a:gd name="connsiteY8" fmla="*/ 1166883 h 1637779"/>
              <a:gd name="connsiteX9" fmla="*/ 247376 w 2615262"/>
              <a:gd name="connsiteY9" fmla="*/ 1276065 h 1637779"/>
              <a:gd name="connsiteX10" fmla="*/ 131370 w 2615262"/>
              <a:gd name="connsiteY10" fmla="*/ 1364776 h 1637779"/>
              <a:gd name="connsiteX11" fmla="*/ 69955 w 2615262"/>
              <a:gd name="connsiteY11" fmla="*/ 1378424 h 1637779"/>
              <a:gd name="connsiteX12" fmla="*/ 49484 w 2615262"/>
              <a:gd name="connsiteY12" fmla="*/ 1419367 h 1637779"/>
              <a:gd name="connsiteX13" fmla="*/ 35836 w 2615262"/>
              <a:gd name="connsiteY13" fmla="*/ 1426191 h 1637779"/>
              <a:gd name="connsiteX14" fmla="*/ 22187 w 2615262"/>
              <a:gd name="connsiteY14" fmla="*/ 1637731 h 1637779"/>
              <a:gd name="connsiteX15" fmla="*/ 417972 w 2615262"/>
              <a:gd name="connsiteY15" fmla="*/ 1446662 h 1637779"/>
              <a:gd name="connsiteX16" fmla="*/ 909292 w 2615262"/>
              <a:gd name="connsiteY16" fmla="*/ 1330656 h 1637779"/>
              <a:gd name="connsiteX17" fmla="*/ 1291429 w 2615262"/>
              <a:gd name="connsiteY17" fmla="*/ 1330656 h 1637779"/>
              <a:gd name="connsiteX18" fmla="*/ 1810043 w 2615262"/>
              <a:gd name="connsiteY18" fmla="*/ 1030405 h 1637779"/>
              <a:gd name="connsiteX19" fmla="*/ 2205829 w 2615262"/>
              <a:gd name="connsiteY19" fmla="*/ 382137 h 1637779"/>
              <a:gd name="connsiteX20" fmla="*/ 2615262 w 2615262"/>
              <a:gd name="connsiteY20" fmla="*/ 13647 h 1637779"/>
              <a:gd name="connsiteX0" fmla="*/ 2587967 w 2615262"/>
              <a:gd name="connsiteY0" fmla="*/ 0 h 1637790"/>
              <a:gd name="connsiteX1" fmla="*/ 1612153 w 2615262"/>
              <a:gd name="connsiteY1" fmla="*/ 6824 h 1637790"/>
              <a:gd name="connsiteX2" fmla="*/ 1400612 w 2615262"/>
              <a:gd name="connsiteY2" fmla="*/ 143301 h 1637790"/>
              <a:gd name="connsiteX3" fmla="*/ 1168600 w 2615262"/>
              <a:gd name="connsiteY3" fmla="*/ 307074 h 1637790"/>
              <a:gd name="connsiteX4" fmla="*/ 950236 w 2615262"/>
              <a:gd name="connsiteY4" fmla="*/ 491319 h 1637790"/>
              <a:gd name="connsiteX5" fmla="*/ 772815 w 2615262"/>
              <a:gd name="connsiteY5" fmla="*/ 702859 h 1637790"/>
              <a:gd name="connsiteX6" fmla="*/ 622690 w 2615262"/>
              <a:gd name="connsiteY6" fmla="*/ 852985 h 1637790"/>
              <a:gd name="connsiteX7" fmla="*/ 506684 w 2615262"/>
              <a:gd name="connsiteY7" fmla="*/ 1003110 h 1637790"/>
              <a:gd name="connsiteX8" fmla="*/ 370206 w 2615262"/>
              <a:gd name="connsiteY8" fmla="*/ 1166883 h 1637790"/>
              <a:gd name="connsiteX9" fmla="*/ 247376 w 2615262"/>
              <a:gd name="connsiteY9" fmla="*/ 1276065 h 1637790"/>
              <a:gd name="connsiteX10" fmla="*/ 131370 w 2615262"/>
              <a:gd name="connsiteY10" fmla="*/ 1364776 h 1637790"/>
              <a:gd name="connsiteX11" fmla="*/ 69955 w 2615262"/>
              <a:gd name="connsiteY11" fmla="*/ 1378424 h 1637790"/>
              <a:gd name="connsiteX12" fmla="*/ 49484 w 2615262"/>
              <a:gd name="connsiteY12" fmla="*/ 1419367 h 1637790"/>
              <a:gd name="connsiteX13" fmla="*/ 35836 w 2615262"/>
              <a:gd name="connsiteY13" fmla="*/ 1426191 h 1637790"/>
              <a:gd name="connsiteX14" fmla="*/ 22187 w 2615262"/>
              <a:gd name="connsiteY14" fmla="*/ 1637731 h 1637790"/>
              <a:gd name="connsiteX15" fmla="*/ 397500 w 2615262"/>
              <a:gd name="connsiteY15" fmla="*/ 1480782 h 1637790"/>
              <a:gd name="connsiteX16" fmla="*/ 909292 w 2615262"/>
              <a:gd name="connsiteY16" fmla="*/ 1330656 h 1637790"/>
              <a:gd name="connsiteX17" fmla="*/ 1291429 w 2615262"/>
              <a:gd name="connsiteY17" fmla="*/ 1330656 h 1637790"/>
              <a:gd name="connsiteX18" fmla="*/ 1810043 w 2615262"/>
              <a:gd name="connsiteY18" fmla="*/ 1030405 h 1637790"/>
              <a:gd name="connsiteX19" fmla="*/ 2205829 w 2615262"/>
              <a:gd name="connsiteY19" fmla="*/ 382137 h 1637790"/>
              <a:gd name="connsiteX20" fmla="*/ 2615262 w 2615262"/>
              <a:gd name="connsiteY20" fmla="*/ 13647 h 1637790"/>
              <a:gd name="connsiteX0" fmla="*/ 2587967 w 2615262"/>
              <a:gd name="connsiteY0" fmla="*/ 0 h 1637790"/>
              <a:gd name="connsiteX1" fmla="*/ 1612153 w 2615262"/>
              <a:gd name="connsiteY1" fmla="*/ 6824 h 1637790"/>
              <a:gd name="connsiteX2" fmla="*/ 1400612 w 2615262"/>
              <a:gd name="connsiteY2" fmla="*/ 143301 h 1637790"/>
              <a:gd name="connsiteX3" fmla="*/ 1168600 w 2615262"/>
              <a:gd name="connsiteY3" fmla="*/ 307074 h 1637790"/>
              <a:gd name="connsiteX4" fmla="*/ 950236 w 2615262"/>
              <a:gd name="connsiteY4" fmla="*/ 491319 h 1637790"/>
              <a:gd name="connsiteX5" fmla="*/ 772815 w 2615262"/>
              <a:gd name="connsiteY5" fmla="*/ 702859 h 1637790"/>
              <a:gd name="connsiteX6" fmla="*/ 622690 w 2615262"/>
              <a:gd name="connsiteY6" fmla="*/ 852985 h 1637790"/>
              <a:gd name="connsiteX7" fmla="*/ 506684 w 2615262"/>
              <a:gd name="connsiteY7" fmla="*/ 1003110 h 1637790"/>
              <a:gd name="connsiteX8" fmla="*/ 370206 w 2615262"/>
              <a:gd name="connsiteY8" fmla="*/ 1166883 h 1637790"/>
              <a:gd name="connsiteX9" fmla="*/ 247376 w 2615262"/>
              <a:gd name="connsiteY9" fmla="*/ 1276065 h 1637790"/>
              <a:gd name="connsiteX10" fmla="*/ 131370 w 2615262"/>
              <a:gd name="connsiteY10" fmla="*/ 1364776 h 1637790"/>
              <a:gd name="connsiteX11" fmla="*/ 69955 w 2615262"/>
              <a:gd name="connsiteY11" fmla="*/ 1378424 h 1637790"/>
              <a:gd name="connsiteX12" fmla="*/ 49484 w 2615262"/>
              <a:gd name="connsiteY12" fmla="*/ 1419367 h 1637790"/>
              <a:gd name="connsiteX13" fmla="*/ 35836 w 2615262"/>
              <a:gd name="connsiteY13" fmla="*/ 1426191 h 1637790"/>
              <a:gd name="connsiteX14" fmla="*/ 22187 w 2615262"/>
              <a:gd name="connsiteY14" fmla="*/ 1637731 h 1637790"/>
              <a:gd name="connsiteX15" fmla="*/ 397500 w 2615262"/>
              <a:gd name="connsiteY15" fmla="*/ 1480782 h 1637790"/>
              <a:gd name="connsiteX16" fmla="*/ 909292 w 2615262"/>
              <a:gd name="connsiteY16" fmla="*/ 1330656 h 1637790"/>
              <a:gd name="connsiteX17" fmla="*/ 1291429 w 2615262"/>
              <a:gd name="connsiteY17" fmla="*/ 1330656 h 1637790"/>
              <a:gd name="connsiteX18" fmla="*/ 1810043 w 2615262"/>
              <a:gd name="connsiteY18" fmla="*/ 1030405 h 1637790"/>
              <a:gd name="connsiteX19" fmla="*/ 2205829 w 2615262"/>
              <a:gd name="connsiteY19" fmla="*/ 382137 h 1637790"/>
              <a:gd name="connsiteX20" fmla="*/ 2615262 w 2615262"/>
              <a:gd name="connsiteY20" fmla="*/ 13647 h 1637790"/>
              <a:gd name="connsiteX0" fmla="*/ 2587967 w 2615262"/>
              <a:gd name="connsiteY0" fmla="*/ 0 h 1637800"/>
              <a:gd name="connsiteX1" fmla="*/ 1612153 w 2615262"/>
              <a:gd name="connsiteY1" fmla="*/ 6824 h 1637800"/>
              <a:gd name="connsiteX2" fmla="*/ 1400612 w 2615262"/>
              <a:gd name="connsiteY2" fmla="*/ 143301 h 1637800"/>
              <a:gd name="connsiteX3" fmla="*/ 1168600 w 2615262"/>
              <a:gd name="connsiteY3" fmla="*/ 307074 h 1637800"/>
              <a:gd name="connsiteX4" fmla="*/ 950236 w 2615262"/>
              <a:gd name="connsiteY4" fmla="*/ 491319 h 1637800"/>
              <a:gd name="connsiteX5" fmla="*/ 772815 w 2615262"/>
              <a:gd name="connsiteY5" fmla="*/ 702859 h 1637800"/>
              <a:gd name="connsiteX6" fmla="*/ 622690 w 2615262"/>
              <a:gd name="connsiteY6" fmla="*/ 852985 h 1637800"/>
              <a:gd name="connsiteX7" fmla="*/ 506684 w 2615262"/>
              <a:gd name="connsiteY7" fmla="*/ 1003110 h 1637800"/>
              <a:gd name="connsiteX8" fmla="*/ 370206 w 2615262"/>
              <a:gd name="connsiteY8" fmla="*/ 1166883 h 1637800"/>
              <a:gd name="connsiteX9" fmla="*/ 247376 w 2615262"/>
              <a:gd name="connsiteY9" fmla="*/ 1276065 h 1637800"/>
              <a:gd name="connsiteX10" fmla="*/ 131370 w 2615262"/>
              <a:gd name="connsiteY10" fmla="*/ 1364776 h 1637800"/>
              <a:gd name="connsiteX11" fmla="*/ 69955 w 2615262"/>
              <a:gd name="connsiteY11" fmla="*/ 1378424 h 1637800"/>
              <a:gd name="connsiteX12" fmla="*/ 49484 w 2615262"/>
              <a:gd name="connsiteY12" fmla="*/ 1419367 h 1637800"/>
              <a:gd name="connsiteX13" fmla="*/ 35836 w 2615262"/>
              <a:gd name="connsiteY13" fmla="*/ 1426191 h 1637800"/>
              <a:gd name="connsiteX14" fmla="*/ 22187 w 2615262"/>
              <a:gd name="connsiteY14" fmla="*/ 1637731 h 1637800"/>
              <a:gd name="connsiteX15" fmla="*/ 397500 w 2615262"/>
              <a:gd name="connsiteY15" fmla="*/ 1480782 h 1637800"/>
              <a:gd name="connsiteX16" fmla="*/ 909292 w 2615262"/>
              <a:gd name="connsiteY16" fmla="*/ 1330656 h 1637800"/>
              <a:gd name="connsiteX17" fmla="*/ 1291429 w 2615262"/>
              <a:gd name="connsiteY17" fmla="*/ 1330656 h 1637800"/>
              <a:gd name="connsiteX18" fmla="*/ 1810043 w 2615262"/>
              <a:gd name="connsiteY18" fmla="*/ 1030405 h 1637800"/>
              <a:gd name="connsiteX19" fmla="*/ 2205829 w 2615262"/>
              <a:gd name="connsiteY19" fmla="*/ 382137 h 1637800"/>
              <a:gd name="connsiteX20" fmla="*/ 2615262 w 2615262"/>
              <a:gd name="connsiteY20"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269242 w 2593075"/>
              <a:gd name="connsiteY17" fmla="*/ 1330656 h 1637800"/>
              <a:gd name="connsiteX18" fmla="*/ 1787856 w 2593075"/>
              <a:gd name="connsiteY18" fmla="*/ 1030405 h 1637800"/>
              <a:gd name="connsiteX19" fmla="*/ 2183642 w 2593075"/>
              <a:gd name="connsiteY19" fmla="*/ 382137 h 1637800"/>
              <a:gd name="connsiteX20" fmla="*/ 2593075 w 2593075"/>
              <a:gd name="connsiteY20"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269242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317010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317010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27297 w 2593075"/>
              <a:gd name="connsiteY11" fmla="*/ 1419367 h 1637800"/>
              <a:gd name="connsiteX12" fmla="*/ 13649 w 2593075"/>
              <a:gd name="connsiteY12" fmla="*/ 1426191 h 1637800"/>
              <a:gd name="connsiteX13" fmla="*/ 0 w 2593075"/>
              <a:gd name="connsiteY13" fmla="*/ 1637731 h 1637800"/>
              <a:gd name="connsiteX14" fmla="*/ 375313 w 2593075"/>
              <a:gd name="connsiteY14" fmla="*/ 1480782 h 1637800"/>
              <a:gd name="connsiteX15" fmla="*/ 887105 w 2593075"/>
              <a:gd name="connsiteY15" fmla="*/ 1330656 h 1637800"/>
              <a:gd name="connsiteX16" fmla="*/ 1317010 w 2593075"/>
              <a:gd name="connsiteY16" fmla="*/ 1330656 h 1637800"/>
              <a:gd name="connsiteX17" fmla="*/ 1787856 w 2593075"/>
              <a:gd name="connsiteY17" fmla="*/ 1030405 h 1637800"/>
              <a:gd name="connsiteX18" fmla="*/ 2183642 w 2593075"/>
              <a:gd name="connsiteY18" fmla="*/ 382137 h 1637800"/>
              <a:gd name="connsiteX19" fmla="*/ 2388359 w 2593075"/>
              <a:gd name="connsiteY19" fmla="*/ 177420 h 1637800"/>
              <a:gd name="connsiteX20" fmla="*/ 2593075 w 2593075"/>
              <a:gd name="connsiteY20" fmla="*/ 13647 h 1637800"/>
              <a:gd name="connsiteX0" fmla="*/ 2588922 w 2616217"/>
              <a:gd name="connsiteY0" fmla="*/ 0 h 1637800"/>
              <a:gd name="connsiteX1" fmla="*/ 1613108 w 2616217"/>
              <a:gd name="connsiteY1" fmla="*/ 6824 h 1637800"/>
              <a:gd name="connsiteX2" fmla="*/ 1401567 w 2616217"/>
              <a:gd name="connsiteY2" fmla="*/ 143301 h 1637800"/>
              <a:gd name="connsiteX3" fmla="*/ 1169555 w 2616217"/>
              <a:gd name="connsiteY3" fmla="*/ 307074 h 1637800"/>
              <a:gd name="connsiteX4" fmla="*/ 951191 w 2616217"/>
              <a:gd name="connsiteY4" fmla="*/ 491319 h 1637800"/>
              <a:gd name="connsiteX5" fmla="*/ 773770 w 2616217"/>
              <a:gd name="connsiteY5" fmla="*/ 702859 h 1637800"/>
              <a:gd name="connsiteX6" fmla="*/ 623645 w 2616217"/>
              <a:gd name="connsiteY6" fmla="*/ 852985 h 1637800"/>
              <a:gd name="connsiteX7" fmla="*/ 507639 w 2616217"/>
              <a:gd name="connsiteY7" fmla="*/ 1003110 h 1637800"/>
              <a:gd name="connsiteX8" fmla="*/ 371161 w 2616217"/>
              <a:gd name="connsiteY8" fmla="*/ 1166883 h 1637800"/>
              <a:gd name="connsiteX9" fmla="*/ 248331 w 2616217"/>
              <a:gd name="connsiteY9" fmla="*/ 1276065 h 1637800"/>
              <a:gd name="connsiteX10" fmla="*/ 132325 w 2616217"/>
              <a:gd name="connsiteY10" fmla="*/ 1364776 h 1637800"/>
              <a:gd name="connsiteX11" fmla="*/ 50439 w 2616217"/>
              <a:gd name="connsiteY11" fmla="*/ 1419367 h 1637800"/>
              <a:gd name="connsiteX12" fmla="*/ 23142 w 2616217"/>
              <a:gd name="connsiteY12" fmla="*/ 1637731 h 1637800"/>
              <a:gd name="connsiteX13" fmla="*/ 398455 w 2616217"/>
              <a:gd name="connsiteY13" fmla="*/ 1480782 h 1637800"/>
              <a:gd name="connsiteX14" fmla="*/ 910247 w 2616217"/>
              <a:gd name="connsiteY14" fmla="*/ 1330656 h 1637800"/>
              <a:gd name="connsiteX15" fmla="*/ 1340152 w 2616217"/>
              <a:gd name="connsiteY15" fmla="*/ 1330656 h 1637800"/>
              <a:gd name="connsiteX16" fmla="*/ 1810998 w 2616217"/>
              <a:gd name="connsiteY16" fmla="*/ 1030405 h 1637800"/>
              <a:gd name="connsiteX17" fmla="*/ 2206784 w 2616217"/>
              <a:gd name="connsiteY17" fmla="*/ 382137 h 1637800"/>
              <a:gd name="connsiteX18" fmla="*/ 2411501 w 2616217"/>
              <a:gd name="connsiteY18" fmla="*/ 177420 h 1637800"/>
              <a:gd name="connsiteX19" fmla="*/ 2616217 w 2616217"/>
              <a:gd name="connsiteY19"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27297 w 2593075"/>
              <a:gd name="connsiteY11" fmla="*/ 1419367 h 1637800"/>
              <a:gd name="connsiteX12" fmla="*/ 0 w 2593075"/>
              <a:gd name="connsiteY12" fmla="*/ 1637731 h 1637800"/>
              <a:gd name="connsiteX13" fmla="*/ 375313 w 2593075"/>
              <a:gd name="connsiteY13" fmla="*/ 1480782 h 1637800"/>
              <a:gd name="connsiteX14" fmla="*/ 887105 w 2593075"/>
              <a:gd name="connsiteY14" fmla="*/ 1330656 h 1637800"/>
              <a:gd name="connsiteX15" fmla="*/ 1317010 w 2593075"/>
              <a:gd name="connsiteY15" fmla="*/ 1330656 h 1637800"/>
              <a:gd name="connsiteX16" fmla="*/ 1787856 w 2593075"/>
              <a:gd name="connsiteY16" fmla="*/ 1030405 h 1637800"/>
              <a:gd name="connsiteX17" fmla="*/ 2183642 w 2593075"/>
              <a:gd name="connsiteY17" fmla="*/ 382137 h 1637800"/>
              <a:gd name="connsiteX18" fmla="*/ 2388359 w 2593075"/>
              <a:gd name="connsiteY18" fmla="*/ 177420 h 1637800"/>
              <a:gd name="connsiteX19" fmla="*/ 2593075 w 2593075"/>
              <a:gd name="connsiteY19"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1 w 2593075"/>
              <a:gd name="connsiteY11" fmla="*/ 1433015 h 1637800"/>
              <a:gd name="connsiteX12" fmla="*/ 0 w 2593075"/>
              <a:gd name="connsiteY12" fmla="*/ 1637731 h 1637800"/>
              <a:gd name="connsiteX13" fmla="*/ 375313 w 2593075"/>
              <a:gd name="connsiteY13" fmla="*/ 1480782 h 1637800"/>
              <a:gd name="connsiteX14" fmla="*/ 887105 w 2593075"/>
              <a:gd name="connsiteY14" fmla="*/ 1330656 h 1637800"/>
              <a:gd name="connsiteX15" fmla="*/ 1317010 w 2593075"/>
              <a:gd name="connsiteY15" fmla="*/ 1330656 h 1637800"/>
              <a:gd name="connsiteX16" fmla="*/ 1787856 w 2593075"/>
              <a:gd name="connsiteY16" fmla="*/ 1030405 h 1637800"/>
              <a:gd name="connsiteX17" fmla="*/ 2183642 w 2593075"/>
              <a:gd name="connsiteY17" fmla="*/ 382137 h 1637800"/>
              <a:gd name="connsiteX18" fmla="*/ 2388359 w 2593075"/>
              <a:gd name="connsiteY18" fmla="*/ 177420 h 1637800"/>
              <a:gd name="connsiteX19" fmla="*/ 2593075 w 2593075"/>
              <a:gd name="connsiteY19" fmla="*/ 13647 h 1637800"/>
              <a:gd name="connsiteX0" fmla="*/ 2565780 w 2572603"/>
              <a:gd name="connsiteY0" fmla="*/ 0 h 1637800"/>
              <a:gd name="connsiteX1" fmla="*/ 1589966 w 2572603"/>
              <a:gd name="connsiteY1" fmla="*/ 6824 h 1637800"/>
              <a:gd name="connsiteX2" fmla="*/ 1378425 w 2572603"/>
              <a:gd name="connsiteY2" fmla="*/ 143301 h 1637800"/>
              <a:gd name="connsiteX3" fmla="*/ 1146413 w 2572603"/>
              <a:gd name="connsiteY3" fmla="*/ 307074 h 1637800"/>
              <a:gd name="connsiteX4" fmla="*/ 928049 w 2572603"/>
              <a:gd name="connsiteY4" fmla="*/ 491319 h 1637800"/>
              <a:gd name="connsiteX5" fmla="*/ 750628 w 2572603"/>
              <a:gd name="connsiteY5" fmla="*/ 702859 h 1637800"/>
              <a:gd name="connsiteX6" fmla="*/ 600503 w 2572603"/>
              <a:gd name="connsiteY6" fmla="*/ 852985 h 1637800"/>
              <a:gd name="connsiteX7" fmla="*/ 484497 w 2572603"/>
              <a:gd name="connsiteY7" fmla="*/ 1003110 h 1637800"/>
              <a:gd name="connsiteX8" fmla="*/ 348019 w 2572603"/>
              <a:gd name="connsiteY8" fmla="*/ 1166883 h 1637800"/>
              <a:gd name="connsiteX9" fmla="*/ 225189 w 2572603"/>
              <a:gd name="connsiteY9" fmla="*/ 1276065 h 1637800"/>
              <a:gd name="connsiteX10" fmla="*/ 109183 w 2572603"/>
              <a:gd name="connsiteY10" fmla="*/ 1364776 h 1637800"/>
              <a:gd name="connsiteX11" fmla="*/ 1 w 2572603"/>
              <a:gd name="connsiteY11" fmla="*/ 1433015 h 1637800"/>
              <a:gd name="connsiteX12" fmla="*/ 0 w 2572603"/>
              <a:gd name="connsiteY12" fmla="*/ 1637731 h 1637800"/>
              <a:gd name="connsiteX13" fmla="*/ 375313 w 2572603"/>
              <a:gd name="connsiteY13" fmla="*/ 1480782 h 1637800"/>
              <a:gd name="connsiteX14" fmla="*/ 887105 w 2572603"/>
              <a:gd name="connsiteY14" fmla="*/ 1330656 h 1637800"/>
              <a:gd name="connsiteX15" fmla="*/ 1317010 w 2572603"/>
              <a:gd name="connsiteY15" fmla="*/ 1330656 h 1637800"/>
              <a:gd name="connsiteX16" fmla="*/ 1787856 w 2572603"/>
              <a:gd name="connsiteY16" fmla="*/ 1030405 h 1637800"/>
              <a:gd name="connsiteX17" fmla="*/ 2183642 w 2572603"/>
              <a:gd name="connsiteY17" fmla="*/ 382137 h 1637800"/>
              <a:gd name="connsiteX18" fmla="*/ 2388359 w 2572603"/>
              <a:gd name="connsiteY18" fmla="*/ 177420 h 1637800"/>
              <a:gd name="connsiteX19" fmla="*/ 2572603 w 2572603"/>
              <a:gd name="connsiteY19" fmla="*/ 0 h 1637800"/>
              <a:gd name="connsiteX0" fmla="*/ 2565780 w 2572603"/>
              <a:gd name="connsiteY0" fmla="*/ 0 h 1637800"/>
              <a:gd name="connsiteX1" fmla="*/ 1589966 w 2572603"/>
              <a:gd name="connsiteY1" fmla="*/ 6824 h 1637800"/>
              <a:gd name="connsiteX2" fmla="*/ 1378425 w 2572603"/>
              <a:gd name="connsiteY2" fmla="*/ 143301 h 1637800"/>
              <a:gd name="connsiteX3" fmla="*/ 1146413 w 2572603"/>
              <a:gd name="connsiteY3" fmla="*/ 307074 h 1637800"/>
              <a:gd name="connsiteX4" fmla="*/ 928049 w 2572603"/>
              <a:gd name="connsiteY4" fmla="*/ 491319 h 1637800"/>
              <a:gd name="connsiteX5" fmla="*/ 750628 w 2572603"/>
              <a:gd name="connsiteY5" fmla="*/ 702859 h 1637800"/>
              <a:gd name="connsiteX6" fmla="*/ 600503 w 2572603"/>
              <a:gd name="connsiteY6" fmla="*/ 852985 h 1637800"/>
              <a:gd name="connsiteX7" fmla="*/ 484497 w 2572603"/>
              <a:gd name="connsiteY7" fmla="*/ 1003110 h 1637800"/>
              <a:gd name="connsiteX8" fmla="*/ 348019 w 2572603"/>
              <a:gd name="connsiteY8" fmla="*/ 1166883 h 1637800"/>
              <a:gd name="connsiteX9" fmla="*/ 225189 w 2572603"/>
              <a:gd name="connsiteY9" fmla="*/ 1276065 h 1637800"/>
              <a:gd name="connsiteX10" fmla="*/ 109183 w 2572603"/>
              <a:gd name="connsiteY10" fmla="*/ 1364776 h 1637800"/>
              <a:gd name="connsiteX11" fmla="*/ 1 w 2572603"/>
              <a:gd name="connsiteY11" fmla="*/ 1433015 h 1637800"/>
              <a:gd name="connsiteX12" fmla="*/ 0 w 2572603"/>
              <a:gd name="connsiteY12" fmla="*/ 1637731 h 1637800"/>
              <a:gd name="connsiteX13" fmla="*/ 375313 w 2572603"/>
              <a:gd name="connsiteY13" fmla="*/ 1480782 h 1637800"/>
              <a:gd name="connsiteX14" fmla="*/ 887105 w 2572603"/>
              <a:gd name="connsiteY14" fmla="*/ 1330656 h 1637800"/>
              <a:gd name="connsiteX15" fmla="*/ 1317010 w 2572603"/>
              <a:gd name="connsiteY15" fmla="*/ 1330656 h 1637800"/>
              <a:gd name="connsiteX16" fmla="*/ 1787856 w 2572603"/>
              <a:gd name="connsiteY16" fmla="*/ 1030405 h 1637800"/>
              <a:gd name="connsiteX17" fmla="*/ 2183642 w 2572603"/>
              <a:gd name="connsiteY17" fmla="*/ 382137 h 1637800"/>
              <a:gd name="connsiteX18" fmla="*/ 2388359 w 2572603"/>
              <a:gd name="connsiteY18" fmla="*/ 177420 h 1637800"/>
              <a:gd name="connsiteX19" fmla="*/ 2572603 w 2572603"/>
              <a:gd name="connsiteY19" fmla="*/ 0 h 1637800"/>
              <a:gd name="connsiteX20" fmla="*/ 2565780 w 2572603"/>
              <a:gd name="connsiteY20" fmla="*/ 0 h 16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72603" h="1637800">
                <a:moveTo>
                  <a:pt x="2565780" y="0"/>
                </a:moveTo>
                <a:lnTo>
                  <a:pt x="1589966" y="6824"/>
                </a:lnTo>
                <a:lnTo>
                  <a:pt x="1378425" y="143301"/>
                </a:lnTo>
                <a:lnTo>
                  <a:pt x="1146413" y="307074"/>
                </a:lnTo>
                <a:lnTo>
                  <a:pt x="928049" y="491319"/>
                </a:lnTo>
                <a:lnTo>
                  <a:pt x="750628" y="702859"/>
                </a:lnTo>
                <a:lnTo>
                  <a:pt x="600503" y="852985"/>
                </a:lnTo>
                <a:lnTo>
                  <a:pt x="484497" y="1003110"/>
                </a:lnTo>
                <a:lnTo>
                  <a:pt x="348019" y="1166883"/>
                </a:lnTo>
                <a:lnTo>
                  <a:pt x="225189" y="1276065"/>
                </a:lnTo>
                <a:lnTo>
                  <a:pt x="109183" y="1364776"/>
                </a:lnTo>
                <a:cubicBezTo>
                  <a:pt x="76201" y="1388660"/>
                  <a:pt x="18198" y="1387523"/>
                  <a:pt x="1" y="1433015"/>
                </a:cubicBezTo>
                <a:cubicBezTo>
                  <a:pt x="1" y="1501254"/>
                  <a:pt x="0" y="1569492"/>
                  <a:pt x="0" y="1637731"/>
                </a:cubicBezTo>
                <a:cubicBezTo>
                  <a:pt x="63689" y="1641143"/>
                  <a:pt x="216089" y="1517176"/>
                  <a:pt x="375313" y="1480782"/>
                </a:cubicBezTo>
                <a:cubicBezTo>
                  <a:pt x="514064" y="1417093"/>
                  <a:pt x="759726" y="1336343"/>
                  <a:pt x="887105" y="1330656"/>
                </a:cubicBezTo>
                <a:cubicBezTo>
                  <a:pt x="1014484" y="1324969"/>
                  <a:pt x="1143001" y="1338617"/>
                  <a:pt x="1317010" y="1330656"/>
                </a:cubicBezTo>
                <a:cubicBezTo>
                  <a:pt x="1463723" y="1274928"/>
                  <a:pt x="1645692" y="1172569"/>
                  <a:pt x="1787856" y="1030405"/>
                </a:cubicBezTo>
                <a:cubicBezTo>
                  <a:pt x="1930020" y="888241"/>
                  <a:pt x="2080146" y="524301"/>
                  <a:pt x="2183642" y="382137"/>
                </a:cubicBezTo>
                <a:cubicBezTo>
                  <a:pt x="2258705" y="313898"/>
                  <a:pt x="2313296" y="245659"/>
                  <a:pt x="2388359" y="177420"/>
                </a:cubicBezTo>
                <a:lnTo>
                  <a:pt x="2572603" y="0"/>
                </a:lnTo>
                <a:lnTo>
                  <a:pt x="2565780" y="0"/>
                </a:lnTo>
                <a:close/>
              </a:path>
            </a:pathLst>
          </a:custGeom>
          <a:solidFill>
            <a:srgbClr val="FF0000">
              <a:alpha val="5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581128"/>
            <a:ext cx="2466975" cy="1847850"/>
          </a:xfrm>
          <a:prstGeom prst="rect">
            <a:avLst/>
          </a:prstGeom>
        </p:spPr>
      </p:pic>
    </p:spTree>
    <p:extLst>
      <p:ext uri="{BB962C8B-B14F-4D97-AF65-F5344CB8AC3E}">
        <p14:creationId xmlns:p14="http://schemas.microsoft.com/office/powerpoint/2010/main" val="37172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6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4" name="ZoneTexte 3"/>
          <p:cNvSpPr txBox="1"/>
          <p:nvPr/>
        </p:nvSpPr>
        <p:spPr>
          <a:xfrm>
            <a:off x="2411760" y="1196752"/>
            <a:ext cx="4536504" cy="400110"/>
          </a:xfrm>
          <a:prstGeom prst="rect">
            <a:avLst/>
          </a:prstGeom>
          <a:noFill/>
        </p:spPr>
        <p:txBody>
          <a:bodyPr wrap="square" rtlCol="0">
            <a:spAutoFit/>
          </a:bodyPr>
          <a:lstStyle/>
          <a:p>
            <a:pPr lvl="0"/>
            <a:r>
              <a:rPr lang="fr-FR" sz="2000" b="1" dirty="0" smtClean="0">
                <a:solidFill>
                  <a:srgbClr val="FF0000"/>
                </a:solidFill>
              </a:rPr>
              <a:t>Muscovite</a:t>
            </a:r>
            <a:r>
              <a:rPr lang="fr-FR" sz="2000" dirty="0" smtClean="0"/>
              <a:t> </a:t>
            </a:r>
            <a:r>
              <a:rPr lang="en-US" sz="2000" dirty="0">
                <a:solidFill>
                  <a:srgbClr val="FF0000"/>
                </a:solidFill>
              </a:rPr>
              <a:t>KAl</a:t>
            </a:r>
            <a:r>
              <a:rPr lang="en-US" sz="2000" baseline="-25000" dirty="0">
                <a:solidFill>
                  <a:srgbClr val="FF0000"/>
                </a:solidFill>
              </a:rPr>
              <a:t>2</a:t>
            </a:r>
            <a:r>
              <a:rPr lang="en-US" sz="2000" dirty="0">
                <a:solidFill>
                  <a:srgbClr val="FF0000"/>
                </a:solidFill>
              </a:rPr>
              <a:t>(AlSi</a:t>
            </a:r>
            <a:r>
              <a:rPr lang="en-US" sz="2000" baseline="-25000" dirty="0">
                <a:solidFill>
                  <a:srgbClr val="FF0000"/>
                </a:solidFill>
              </a:rPr>
              <a:t>3</a:t>
            </a:r>
            <a:r>
              <a:rPr lang="en-US" sz="2000" dirty="0">
                <a:solidFill>
                  <a:srgbClr val="FF0000"/>
                </a:solidFill>
              </a:rPr>
              <a:t>O</a:t>
            </a:r>
            <a:r>
              <a:rPr lang="en-US" sz="2000" baseline="-25000" dirty="0">
                <a:solidFill>
                  <a:srgbClr val="FF0000"/>
                </a:solidFill>
              </a:rPr>
              <a:t>10</a:t>
            </a:r>
            <a:r>
              <a:rPr lang="en-US" sz="2000" dirty="0">
                <a:solidFill>
                  <a:srgbClr val="FF0000"/>
                </a:solidFill>
              </a:rPr>
              <a:t>)(OH,F)</a:t>
            </a:r>
            <a:r>
              <a:rPr lang="en-US" sz="2000" baseline="-25000" dirty="0">
                <a:solidFill>
                  <a:srgbClr val="FF0000"/>
                </a:solidFill>
              </a:rPr>
              <a:t>2</a:t>
            </a:r>
            <a:endParaRPr lang="fr-FR" sz="2000" dirty="0">
              <a:solidFill>
                <a:srgbClr val="FF0000"/>
              </a:solidFill>
            </a:endParaRPr>
          </a:p>
        </p:txBody>
      </p:sp>
      <p:sp>
        <p:nvSpPr>
          <p:cNvPr id="5" name="ZoneTexte 4"/>
          <p:cNvSpPr txBox="1"/>
          <p:nvPr/>
        </p:nvSpPr>
        <p:spPr>
          <a:xfrm>
            <a:off x="683568" y="2276872"/>
            <a:ext cx="2520280" cy="1600438"/>
          </a:xfrm>
          <a:prstGeom prst="rect">
            <a:avLst/>
          </a:prstGeom>
          <a:noFill/>
        </p:spPr>
        <p:txBody>
          <a:bodyPr wrap="square" rtlCol="0">
            <a:spAutoFit/>
          </a:bodyPr>
          <a:lstStyle/>
          <a:p>
            <a:r>
              <a:rPr lang="fr-FR" sz="1400" dirty="0"/>
              <a:t>La muscovite est un minéral du groupe des silicates (sous-groupe des phyllosilicates). C'est un </a:t>
            </a:r>
            <a:r>
              <a:rPr lang="fr-FR" sz="1400" b="1" dirty="0"/>
              <a:t>silicate hydroxylé </a:t>
            </a:r>
            <a:r>
              <a:rPr lang="fr-FR" sz="1400" dirty="0"/>
              <a:t>d'aluminium et de potassium.  C'est le minéral le plus commun du groupe des </a:t>
            </a:r>
            <a:r>
              <a:rPr lang="fr-FR" sz="1400" dirty="0" smtClean="0"/>
              <a:t>micas.</a:t>
            </a:r>
            <a:endParaRPr lang="fr-FR" sz="14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2276872"/>
            <a:ext cx="5715000" cy="3810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933056"/>
            <a:ext cx="2474680" cy="2124100"/>
          </a:xfrm>
          <a:prstGeom prst="rect">
            <a:avLst/>
          </a:prstGeom>
        </p:spPr>
      </p:pic>
    </p:spTree>
    <p:extLst>
      <p:ext uri="{BB962C8B-B14F-4D97-AF65-F5344CB8AC3E}">
        <p14:creationId xmlns:p14="http://schemas.microsoft.com/office/powerpoint/2010/main" val="291934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4" name="ZoneTexte 3"/>
          <p:cNvSpPr txBox="1"/>
          <p:nvPr/>
        </p:nvSpPr>
        <p:spPr>
          <a:xfrm>
            <a:off x="611560" y="2051556"/>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
        <p:nvSpPr>
          <p:cNvPr id="5" name="ZoneTexte 4"/>
          <p:cNvSpPr txBox="1"/>
          <p:nvPr/>
        </p:nvSpPr>
        <p:spPr>
          <a:xfrm>
            <a:off x="2411760" y="1196752"/>
            <a:ext cx="4536504" cy="400110"/>
          </a:xfrm>
          <a:prstGeom prst="rect">
            <a:avLst/>
          </a:prstGeom>
          <a:noFill/>
        </p:spPr>
        <p:txBody>
          <a:bodyPr wrap="square" rtlCol="0">
            <a:spAutoFit/>
          </a:bodyPr>
          <a:lstStyle/>
          <a:p>
            <a:pPr lvl="0"/>
            <a:r>
              <a:rPr lang="fr-FR" sz="2000" b="1" dirty="0" smtClean="0">
                <a:solidFill>
                  <a:srgbClr val="FF0000"/>
                </a:solidFill>
              </a:rPr>
              <a:t>Muscovite</a:t>
            </a:r>
            <a:r>
              <a:rPr lang="fr-FR" sz="2000" dirty="0" smtClean="0"/>
              <a:t> </a:t>
            </a:r>
            <a:r>
              <a:rPr lang="en-US" sz="2000" dirty="0">
                <a:solidFill>
                  <a:srgbClr val="FF0000"/>
                </a:solidFill>
              </a:rPr>
              <a:t>KA</a:t>
            </a:r>
            <a:r>
              <a:rPr lang="en-US" sz="2000" baseline="-25000" dirty="0">
                <a:solidFill>
                  <a:srgbClr val="FF0000"/>
                </a:solidFill>
              </a:rPr>
              <a:t>l2</a:t>
            </a:r>
            <a:r>
              <a:rPr lang="en-US" sz="2000" dirty="0">
                <a:solidFill>
                  <a:srgbClr val="FF0000"/>
                </a:solidFill>
              </a:rPr>
              <a:t>(AlSi</a:t>
            </a:r>
            <a:r>
              <a:rPr lang="en-US" sz="2000" baseline="-25000" dirty="0">
                <a:solidFill>
                  <a:srgbClr val="FF0000"/>
                </a:solidFill>
              </a:rPr>
              <a:t>3</a:t>
            </a:r>
            <a:r>
              <a:rPr lang="en-US" sz="2000" dirty="0">
                <a:solidFill>
                  <a:srgbClr val="FF0000"/>
                </a:solidFill>
              </a:rPr>
              <a:t>O</a:t>
            </a:r>
            <a:r>
              <a:rPr lang="en-US" sz="2000" baseline="-25000" dirty="0">
                <a:solidFill>
                  <a:srgbClr val="FF0000"/>
                </a:solidFill>
              </a:rPr>
              <a:t>10</a:t>
            </a:r>
            <a:r>
              <a:rPr lang="en-US" sz="2000" dirty="0">
                <a:solidFill>
                  <a:srgbClr val="FF0000"/>
                </a:solidFill>
              </a:rPr>
              <a:t>)(OH,F)</a:t>
            </a:r>
            <a:r>
              <a:rPr lang="en-US" sz="2000" baseline="-25000" dirty="0">
                <a:solidFill>
                  <a:srgbClr val="FF0000"/>
                </a:solidFill>
              </a:rPr>
              <a:t>2</a:t>
            </a:r>
            <a:endParaRPr lang="fr-FR" sz="2000" dirty="0">
              <a:solidFill>
                <a:srgbClr val="FF0000"/>
              </a:solidFill>
            </a:endParaRPr>
          </a:p>
        </p:txBody>
      </p:sp>
      <p:sp>
        <p:nvSpPr>
          <p:cNvPr id="6" name="ZoneTexte 5"/>
          <p:cNvSpPr txBox="1"/>
          <p:nvPr/>
        </p:nvSpPr>
        <p:spPr>
          <a:xfrm>
            <a:off x="611560" y="2420888"/>
            <a:ext cx="3312368" cy="2031325"/>
          </a:xfrm>
          <a:prstGeom prst="rect">
            <a:avLst/>
          </a:prstGeom>
          <a:noFill/>
        </p:spPr>
        <p:txBody>
          <a:bodyPr wrap="square" rtlCol="0">
            <a:spAutoFit/>
          </a:bodyPr>
          <a:lstStyle/>
          <a:p>
            <a:pPr algn="just"/>
            <a:r>
              <a:rPr lang="fr-FR" sz="1400" dirty="0"/>
              <a:t>La muscovite peut contenir du lithium, sodium, potassium, magnésium, aluminium,  zinc, fer, vanadium et d'autres métaux. L'application industrielle est variable suivant les caractéristiques du mica : </a:t>
            </a:r>
            <a:r>
              <a:rPr lang="fr-FR" sz="1400" b="1" dirty="0"/>
              <a:t>l'isolation électrique élevée</a:t>
            </a:r>
            <a:r>
              <a:rPr lang="fr-FR" sz="1400" dirty="0"/>
              <a:t>, un </a:t>
            </a:r>
            <a:r>
              <a:rPr lang="fr-FR" sz="1400" b="1" dirty="0"/>
              <a:t>meilleur transparent</a:t>
            </a:r>
            <a:r>
              <a:rPr lang="fr-FR" sz="1400" dirty="0"/>
              <a:t>, une </a:t>
            </a:r>
            <a:r>
              <a:rPr lang="fr-FR" sz="1400" b="1" dirty="0"/>
              <a:t>stabilité chimique plus élevée</a:t>
            </a:r>
            <a:r>
              <a:rPr lang="fr-FR" sz="1400" dirty="0"/>
              <a:t>, </a:t>
            </a:r>
            <a:r>
              <a:rPr lang="fr-FR" sz="1400" b="1" dirty="0"/>
              <a:t>meilleur réducteur</a:t>
            </a:r>
            <a:r>
              <a:rPr lang="fr-FR" sz="1400" dirty="0"/>
              <a:t>. </a:t>
            </a:r>
          </a:p>
          <a:p>
            <a:pPr algn="just"/>
            <a:endParaRPr lang="fr-FR" sz="1400" dirty="0"/>
          </a:p>
        </p:txBody>
      </p:sp>
      <p:pic>
        <p:nvPicPr>
          <p:cNvPr id="7" name="Image 6"/>
          <p:cNvPicPr/>
          <p:nvPr/>
        </p:nvPicPr>
        <p:blipFill rotWithShape="1">
          <a:blip r:embed="rId2">
            <a:extLst>
              <a:ext uri="{28A0092B-C50C-407E-A947-70E740481C1C}">
                <a14:useLocalDpi xmlns:a14="http://schemas.microsoft.com/office/drawing/2010/main" val="0"/>
              </a:ext>
            </a:extLst>
          </a:blip>
          <a:srcRect b="18550"/>
          <a:stretch/>
        </p:blipFill>
        <p:spPr>
          <a:xfrm>
            <a:off x="4644008" y="1628800"/>
            <a:ext cx="3990975" cy="334377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4293096"/>
            <a:ext cx="3696542" cy="2210304"/>
          </a:xfrm>
          <a:prstGeom prst="rect">
            <a:avLst/>
          </a:prstGeom>
          <a:ln>
            <a:solidFill>
              <a:srgbClr val="C00000"/>
            </a:solidFill>
          </a:ln>
        </p:spPr>
      </p:pic>
      <p:sp>
        <p:nvSpPr>
          <p:cNvPr id="9" name="ZoneTexte 8"/>
          <p:cNvSpPr txBox="1"/>
          <p:nvPr/>
        </p:nvSpPr>
        <p:spPr>
          <a:xfrm>
            <a:off x="4860032" y="5949280"/>
            <a:ext cx="2592288" cy="369332"/>
          </a:xfrm>
          <a:prstGeom prst="rect">
            <a:avLst/>
          </a:prstGeom>
          <a:noFill/>
        </p:spPr>
        <p:txBody>
          <a:bodyPr wrap="square" rtlCol="0">
            <a:spAutoFit/>
          </a:bodyPr>
          <a:lstStyle/>
          <a:p>
            <a:r>
              <a:rPr lang="fr-FR" b="1" dirty="0" smtClean="0">
                <a:solidFill>
                  <a:srgbClr val="C00000"/>
                </a:solidFill>
              </a:rPr>
              <a:t>Isolants à base de micas</a:t>
            </a:r>
            <a:endParaRPr lang="fr-FR" b="1" dirty="0">
              <a:solidFill>
                <a:srgbClr val="C00000"/>
              </a:solidFill>
            </a:endParaRPr>
          </a:p>
        </p:txBody>
      </p:sp>
      <p:sp>
        <p:nvSpPr>
          <p:cNvPr id="10" name="ZoneTexte 9"/>
          <p:cNvSpPr txBox="1"/>
          <p:nvPr/>
        </p:nvSpPr>
        <p:spPr>
          <a:xfrm>
            <a:off x="4860032" y="5157192"/>
            <a:ext cx="3240360" cy="646331"/>
          </a:xfrm>
          <a:prstGeom prst="rect">
            <a:avLst/>
          </a:prstGeom>
          <a:solidFill>
            <a:schemeClr val="bg1"/>
          </a:solidFill>
        </p:spPr>
        <p:txBody>
          <a:bodyPr wrap="square" rtlCol="0">
            <a:spAutoFit/>
          </a:bodyPr>
          <a:lstStyle/>
          <a:p>
            <a:r>
              <a:rPr lang="fr-FR" b="1" dirty="0" smtClean="0">
                <a:solidFill>
                  <a:schemeClr val="accent1">
                    <a:lumMod val="75000"/>
                  </a:schemeClr>
                </a:solidFill>
              </a:rPr>
              <a:t>Circuit intégré avec isolation </a:t>
            </a:r>
            <a:r>
              <a:rPr lang="fr-FR" b="1" dirty="0" err="1" smtClean="0">
                <a:solidFill>
                  <a:schemeClr val="accent1">
                    <a:lumMod val="75000"/>
                  </a:schemeClr>
                </a:solidFill>
              </a:rPr>
              <a:t>élecrique</a:t>
            </a:r>
            <a:r>
              <a:rPr lang="fr-FR" b="1" dirty="0" smtClean="0">
                <a:solidFill>
                  <a:schemeClr val="accent1">
                    <a:lumMod val="75000"/>
                  </a:schemeClr>
                </a:solidFill>
              </a:rPr>
              <a:t> à base de micas</a:t>
            </a:r>
            <a:endParaRPr lang="fr-FR" b="1" dirty="0">
              <a:solidFill>
                <a:schemeClr val="accent1">
                  <a:lumMod val="75000"/>
                </a:schemeClr>
              </a:solidFill>
            </a:endParaRPr>
          </a:p>
        </p:txBody>
      </p:sp>
      <p:sp>
        <p:nvSpPr>
          <p:cNvPr id="11" name="Flèche gauche 10"/>
          <p:cNvSpPr/>
          <p:nvPr/>
        </p:nvSpPr>
        <p:spPr>
          <a:xfrm>
            <a:off x="4355976" y="5949280"/>
            <a:ext cx="504056" cy="360040"/>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gauche 12"/>
          <p:cNvSpPr/>
          <p:nvPr/>
        </p:nvSpPr>
        <p:spPr>
          <a:xfrm rot="5400000">
            <a:off x="5580112" y="4725144"/>
            <a:ext cx="504056" cy="36004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667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4" name="ZoneTexte 3"/>
          <p:cNvSpPr txBox="1"/>
          <p:nvPr/>
        </p:nvSpPr>
        <p:spPr>
          <a:xfrm>
            <a:off x="2411760" y="1196752"/>
            <a:ext cx="4536504" cy="400110"/>
          </a:xfrm>
          <a:prstGeom prst="rect">
            <a:avLst/>
          </a:prstGeom>
          <a:noFill/>
        </p:spPr>
        <p:txBody>
          <a:bodyPr wrap="square" rtlCol="0">
            <a:spAutoFit/>
          </a:bodyPr>
          <a:lstStyle/>
          <a:p>
            <a:pPr lvl="0"/>
            <a:r>
              <a:rPr lang="fr-FR" sz="2000" b="1" dirty="0" smtClean="0">
                <a:solidFill>
                  <a:srgbClr val="FF0000"/>
                </a:solidFill>
              </a:rPr>
              <a:t>Muscovite</a:t>
            </a:r>
            <a:r>
              <a:rPr lang="fr-FR" sz="2000" dirty="0" smtClean="0"/>
              <a:t> </a:t>
            </a:r>
            <a:r>
              <a:rPr lang="en-US" sz="2000" dirty="0">
                <a:solidFill>
                  <a:srgbClr val="FF0000"/>
                </a:solidFill>
              </a:rPr>
              <a:t>KAl</a:t>
            </a:r>
            <a:r>
              <a:rPr lang="en-US" sz="2000" baseline="-25000" dirty="0">
                <a:solidFill>
                  <a:srgbClr val="FF0000"/>
                </a:solidFill>
              </a:rPr>
              <a:t>2</a:t>
            </a:r>
            <a:r>
              <a:rPr lang="en-US" sz="2000" dirty="0">
                <a:solidFill>
                  <a:srgbClr val="FF0000"/>
                </a:solidFill>
              </a:rPr>
              <a:t>(AlSi</a:t>
            </a:r>
            <a:r>
              <a:rPr lang="en-US" sz="2000" baseline="-25000" dirty="0">
                <a:solidFill>
                  <a:srgbClr val="FF0000"/>
                </a:solidFill>
              </a:rPr>
              <a:t>3</a:t>
            </a:r>
            <a:r>
              <a:rPr lang="en-US" sz="2000" dirty="0">
                <a:solidFill>
                  <a:srgbClr val="FF0000"/>
                </a:solidFill>
              </a:rPr>
              <a:t>O</a:t>
            </a:r>
            <a:r>
              <a:rPr lang="en-US" sz="2000" baseline="-25000" dirty="0">
                <a:solidFill>
                  <a:srgbClr val="FF0000"/>
                </a:solidFill>
              </a:rPr>
              <a:t>10</a:t>
            </a:r>
            <a:r>
              <a:rPr lang="en-US" sz="2000" dirty="0">
                <a:solidFill>
                  <a:srgbClr val="FF0000"/>
                </a:solidFill>
              </a:rPr>
              <a:t>)(OH,F)</a:t>
            </a:r>
            <a:r>
              <a:rPr lang="en-US" sz="2000" baseline="-25000" dirty="0">
                <a:solidFill>
                  <a:srgbClr val="FF0000"/>
                </a:solidFill>
              </a:rPr>
              <a:t>2</a:t>
            </a:r>
            <a:endParaRPr lang="fr-FR" sz="2000" dirty="0">
              <a:solidFill>
                <a:srgbClr val="FF0000"/>
              </a:solidFill>
            </a:endParaRPr>
          </a:p>
        </p:txBody>
      </p:sp>
      <p:sp>
        <p:nvSpPr>
          <p:cNvPr id="5" name="ZoneTexte 4"/>
          <p:cNvSpPr txBox="1"/>
          <p:nvPr/>
        </p:nvSpPr>
        <p:spPr>
          <a:xfrm>
            <a:off x="611560" y="2051556"/>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sp>
        <p:nvSpPr>
          <p:cNvPr id="6" name="ZoneTexte 5"/>
          <p:cNvSpPr txBox="1"/>
          <p:nvPr/>
        </p:nvSpPr>
        <p:spPr>
          <a:xfrm>
            <a:off x="683568" y="2564904"/>
            <a:ext cx="2520280" cy="2862322"/>
          </a:xfrm>
          <a:prstGeom prst="rect">
            <a:avLst/>
          </a:prstGeom>
          <a:noFill/>
        </p:spPr>
        <p:txBody>
          <a:bodyPr wrap="square" rtlCol="0">
            <a:spAutoFit/>
          </a:bodyPr>
          <a:lstStyle/>
          <a:p>
            <a:r>
              <a:rPr lang="fr-FR" sz="1200" dirty="0"/>
              <a:t>La muscovite est un minéral abondant et communément constituant des roches ignées. La muscovite est un des minéraux caractéristiques des g</a:t>
            </a:r>
            <a:r>
              <a:rPr lang="fr-FR" sz="1200" b="1" dirty="0"/>
              <a:t>ranites </a:t>
            </a:r>
            <a:r>
              <a:rPr lang="fr-FR" sz="1200" dirty="0"/>
              <a:t>et des </a:t>
            </a:r>
            <a:r>
              <a:rPr lang="fr-FR" sz="1200" b="1" dirty="0"/>
              <a:t>pegmatites granitiques</a:t>
            </a:r>
            <a:r>
              <a:rPr lang="fr-FR" sz="1200" dirty="0"/>
              <a:t>. La muscovite se forme également dans les roches métamorphiques et peut être le principal minéral dans certains </a:t>
            </a:r>
            <a:r>
              <a:rPr lang="fr-FR" sz="1200" b="1" dirty="0"/>
              <a:t>schistes à mica</a:t>
            </a:r>
            <a:r>
              <a:rPr lang="fr-FR" sz="1200" dirty="0"/>
              <a:t>. La </a:t>
            </a:r>
            <a:r>
              <a:rPr lang="fr-FR" sz="1200" b="1" dirty="0" err="1"/>
              <a:t>séricite</a:t>
            </a:r>
            <a:r>
              <a:rPr lang="fr-FR" sz="1200" b="1" dirty="0"/>
              <a:t> est une variété de muscovite q</a:t>
            </a:r>
            <a:r>
              <a:rPr lang="fr-FR" sz="1200" dirty="0"/>
              <a:t>ui se forme durant le métamorphisme rétrograde des feldspaths, topaze. </a:t>
            </a:r>
            <a:r>
              <a:rPr lang="fr-FR" sz="1200" dirty="0" err="1"/>
              <a:t>kyanite</a:t>
            </a:r>
            <a:r>
              <a:rPr lang="fr-FR" sz="1200" dirty="0"/>
              <a:t>, spodumène et andalousite.</a:t>
            </a:r>
            <a:br>
              <a:rPr lang="fr-FR" sz="1200" dirty="0"/>
            </a:br>
            <a:endParaRPr lang="fr-FR" sz="1200"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1844824"/>
            <a:ext cx="1880678" cy="1728191"/>
          </a:xfrm>
          <a:prstGeom prst="rect">
            <a:avLst/>
          </a:prstGeom>
        </p:spPr>
      </p:pic>
      <p:pic>
        <p:nvPicPr>
          <p:cNvPr id="8" name="Image 7"/>
          <p:cNvPicPr>
            <a:picLocks noChangeAspect="1"/>
          </p:cNvPicPr>
          <p:nvPr/>
        </p:nvPicPr>
        <p:blipFill>
          <a:blip r:embed="rId3" cstate="print">
            <a:clrChange>
              <a:clrFrom>
                <a:srgbClr val="F0F8FA"/>
              </a:clrFrom>
              <a:clrTo>
                <a:srgbClr val="F0F8FA">
                  <a:alpha val="0"/>
                </a:srgbClr>
              </a:clrTo>
            </a:clrChange>
            <a:extLst>
              <a:ext uri="{28A0092B-C50C-407E-A947-70E740481C1C}">
                <a14:useLocalDpi xmlns:a14="http://schemas.microsoft.com/office/drawing/2010/main" val="0"/>
              </a:ext>
            </a:extLst>
          </a:blip>
          <a:stretch>
            <a:fillRect/>
          </a:stretch>
        </p:blipFill>
        <p:spPr>
          <a:xfrm>
            <a:off x="6156176" y="1556792"/>
            <a:ext cx="2304256" cy="1730224"/>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4005064"/>
            <a:ext cx="2505075" cy="1828800"/>
          </a:xfrm>
          <a:prstGeom prst="rect">
            <a:avLst/>
          </a:prstGeom>
        </p:spPr>
      </p:pic>
      <p:sp>
        <p:nvSpPr>
          <p:cNvPr id="10" name="ZoneTexte 9"/>
          <p:cNvSpPr txBox="1"/>
          <p:nvPr/>
        </p:nvSpPr>
        <p:spPr>
          <a:xfrm>
            <a:off x="3995936" y="3356992"/>
            <a:ext cx="936104" cy="369332"/>
          </a:xfrm>
          <a:prstGeom prst="rect">
            <a:avLst/>
          </a:prstGeom>
          <a:noFill/>
        </p:spPr>
        <p:txBody>
          <a:bodyPr wrap="square" rtlCol="0">
            <a:spAutoFit/>
          </a:bodyPr>
          <a:lstStyle/>
          <a:p>
            <a:r>
              <a:rPr lang="fr-FR" dirty="0" smtClean="0"/>
              <a:t>Granite</a:t>
            </a:r>
            <a:endParaRPr lang="fr-FR" dirty="0"/>
          </a:p>
        </p:txBody>
      </p:sp>
      <p:sp>
        <p:nvSpPr>
          <p:cNvPr id="11" name="ZoneTexte 10"/>
          <p:cNvSpPr txBox="1"/>
          <p:nvPr/>
        </p:nvSpPr>
        <p:spPr>
          <a:xfrm>
            <a:off x="6660232" y="3356992"/>
            <a:ext cx="1296144" cy="369332"/>
          </a:xfrm>
          <a:prstGeom prst="rect">
            <a:avLst/>
          </a:prstGeom>
          <a:noFill/>
        </p:spPr>
        <p:txBody>
          <a:bodyPr wrap="square" rtlCol="0">
            <a:spAutoFit/>
          </a:bodyPr>
          <a:lstStyle/>
          <a:p>
            <a:r>
              <a:rPr lang="fr-FR" dirty="0" smtClean="0"/>
              <a:t>Pegmatite</a:t>
            </a:r>
            <a:endParaRPr lang="fr-FR" dirty="0"/>
          </a:p>
        </p:txBody>
      </p:sp>
      <p:sp>
        <p:nvSpPr>
          <p:cNvPr id="12" name="ZoneTexte 11"/>
          <p:cNvSpPr txBox="1"/>
          <p:nvPr/>
        </p:nvSpPr>
        <p:spPr>
          <a:xfrm>
            <a:off x="3851920" y="5805264"/>
            <a:ext cx="1872208" cy="369332"/>
          </a:xfrm>
          <a:prstGeom prst="rect">
            <a:avLst/>
          </a:prstGeom>
          <a:noFill/>
        </p:spPr>
        <p:txBody>
          <a:bodyPr wrap="square" rtlCol="0">
            <a:spAutoFit/>
          </a:bodyPr>
          <a:lstStyle/>
          <a:p>
            <a:r>
              <a:rPr lang="fr-FR" dirty="0" smtClean="0"/>
              <a:t>Micaschiste</a:t>
            </a:r>
            <a:endParaRPr lang="fr-FR" dirty="0"/>
          </a:p>
        </p:txBody>
      </p:sp>
      <p:pic>
        <p:nvPicPr>
          <p:cNvPr id="13" name="Image 12"/>
          <p:cNvPicPr>
            <a:picLocks noChangeAspect="1"/>
          </p:cNvPicPr>
          <p:nvPr/>
        </p:nvPicPr>
        <p:blipFill>
          <a:blip r:embed="rId5">
            <a:clrChange>
              <a:clrFrom>
                <a:srgbClr val="23439A"/>
              </a:clrFrom>
              <a:clrTo>
                <a:srgbClr val="23439A">
                  <a:alpha val="0"/>
                </a:srgbClr>
              </a:clrTo>
            </a:clrChange>
            <a:extLst>
              <a:ext uri="{28A0092B-C50C-407E-A947-70E740481C1C}">
                <a14:useLocalDpi xmlns:a14="http://schemas.microsoft.com/office/drawing/2010/main" val="0"/>
              </a:ext>
            </a:extLst>
          </a:blip>
          <a:stretch>
            <a:fillRect/>
          </a:stretch>
        </p:blipFill>
        <p:spPr>
          <a:xfrm>
            <a:off x="6156176" y="3789040"/>
            <a:ext cx="2696140" cy="2679800"/>
          </a:xfrm>
          <a:prstGeom prst="rect">
            <a:avLst/>
          </a:prstGeom>
        </p:spPr>
      </p:pic>
    </p:spTree>
    <p:extLst>
      <p:ext uri="{BB962C8B-B14F-4D97-AF65-F5344CB8AC3E}">
        <p14:creationId xmlns:p14="http://schemas.microsoft.com/office/powerpoint/2010/main" val="2612032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4536504" cy="400110"/>
          </a:xfrm>
          <a:prstGeom prst="rect">
            <a:avLst/>
          </a:prstGeom>
          <a:noFill/>
        </p:spPr>
        <p:txBody>
          <a:bodyPr wrap="square" rtlCol="0">
            <a:spAutoFit/>
          </a:bodyPr>
          <a:lstStyle/>
          <a:p>
            <a:pPr lvl="0"/>
            <a:r>
              <a:rPr lang="fr-FR" sz="2000" b="1" dirty="0" smtClean="0">
                <a:solidFill>
                  <a:srgbClr val="FF0000"/>
                </a:solidFill>
              </a:rPr>
              <a:t>Biotite</a:t>
            </a:r>
            <a:r>
              <a:rPr lang="fr-FR" sz="2000" dirty="0" smtClean="0"/>
              <a:t> </a:t>
            </a:r>
            <a:r>
              <a:rPr lang="en-US" sz="2000" dirty="0">
                <a:solidFill>
                  <a:srgbClr val="FF0000"/>
                </a:solidFill>
              </a:rPr>
              <a:t>K(</a:t>
            </a:r>
            <a:r>
              <a:rPr lang="en-US" sz="2000" dirty="0" err="1">
                <a:solidFill>
                  <a:srgbClr val="FF0000"/>
                </a:solidFill>
              </a:rPr>
              <a:t>Mg,Fe</a:t>
            </a:r>
            <a:r>
              <a:rPr lang="en-US" sz="2000" dirty="0">
                <a:solidFill>
                  <a:srgbClr val="FF0000"/>
                </a:solidFill>
              </a:rPr>
              <a:t>)</a:t>
            </a:r>
            <a:r>
              <a:rPr lang="en-US" sz="2000" baseline="-25000" dirty="0">
                <a:solidFill>
                  <a:srgbClr val="FF0000"/>
                </a:solidFill>
              </a:rPr>
              <a:t>3</a:t>
            </a:r>
            <a:r>
              <a:rPr lang="en-US" sz="2000" dirty="0">
                <a:solidFill>
                  <a:srgbClr val="FF0000"/>
                </a:solidFill>
              </a:rPr>
              <a:t>(OH,F)</a:t>
            </a:r>
            <a:r>
              <a:rPr lang="en-US" sz="2000" baseline="-25000" dirty="0">
                <a:solidFill>
                  <a:srgbClr val="FF0000"/>
                </a:solidFill>
              </a:rPr>
              <a:t>2</a:t>
            </a:r>
            <a:r>
              <a:rPr lang="en-US" sz="2000" dirty="0">
                <a:solidFill>
                  <a:srgbClr val="FF0000"/>
                </a:solidFill>
              </a:rPr>
              <a:t>(Si</a:t>
            </a:r>
            <a:r>
              <a:rPr lang="en-US" sz="2000" baseline="-25000" dirty="0">
                <a:solidFill>
                  <a:srgbClr val="FF0000"/>
                </a:solidFill>
              </a:rPr>
              <a:t>3</a:t>
            </a:r>
            <a:r>
              <a:rPr lang="en-US" sz="2000" dirty="0">
                <a:solidFill>
                  <a:srgbClr val="FF0000"/>
                </a:solidFill>
              </a:rPr>
              <a:t>AlO</a:t>
            </a:r>
            <a:r>
              <a:rPr lang="en-US" sz="2000" baseline="-25000" dirty="0">
                <a:solidFill>
                  <a:srgbClr val="FF0000"/>
                </a:solidFill>
              </a:rPr>
              <a:t>10</a:t>
            </a:r>
            <a:r>
              <a:rPr lang="en-US" sz="2000" dirty="0">
                <a:solidFill>
                  <a:srgbClr val="FF0000"/>
                </a:solidFill>
              </a:rPr>
              <a:t>)</a:t>
            </a:r>
            <a:endParaRPr lang="fr-FR" sz="2000" dirty="0">
              <a:solidFill>
                <a:srgbClr val="FF0000"/>
              </a:solidFill>
            </a:endParaRPr>
          </a:p>
        </p:txBody>
      </p:sp>
      <p:sp>
        <p:nvSpPr>
          <p:cNvPr id="5" name="ZoneTexte 4"/>
          <p:cNvSpPr txBox="1"/>
          <p:nvPr/>
        </p:nvSpPr>
        <p:spPr>
          <a:xfrm>
            <a:off x="755576" y="2276872"/>
            <a:ext cx="2520280" cy="1477328"/>
          </a:xfrm>
          <a:prstGeom prst="rect">
            <a:avLst/>
          </a:prstGeom>
          <a:noFill/>
        </p:spPr>
        <p:txBody>
          <a:bodyPr wrap="square" rtlCol="0">
            <a:spAutoFit/>
          </a:bodyPr>
          <a:lstStyle/>
          <a:p>
            <a:r>
              <a:rPr lang="fr-FR" dirty="0"/>
              <a:t>La biotite est un minéral, du groupe des silicates, sous-groupe des </a:t>
            </a:r>
            <a:r>
              <a:rPr lang="fr-FR" dirty="0" smtClean="0"/>
              <a:t>phyllo-silicates </a:t>
            </a:r>
            <a:r>
              <a:rPr lang="fr-FR" dirty="0"/>
              <a:t>de la famille des micas.</a:t>
            </a:r>
          </a:p>
        </p:txBody>
      </p:sp>
      <p:pic>
        <p:nvPicPr>
          <p:cNvPr id="6" name="Imag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723756" flipH="1">
            <a:off x="2927099" y="2276872"/>
            <a:ext cx="6238457" cy="3773914"/>
          </a:xfrm>
          <a:prstGeom prst="rect">
            <a:avLst/>
          </a:prstGeom>
        </p:spPr>
      </p:pic>
      <p:sp>
        <p:nvSpPr>
          <p:cNvPr id="7" name="ZoneTexte 6"/>
          <p:cNvSpPr txBox="1"/>
          <p:nvPr/>
        </p:nvSpPr>
        <p:spPr>
          <a:xfrm>
            <a:off x="755576" y="4149080"/>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
        <p:nvSpPr>
          <p:cNvPr id="8" name="ZoneTexte 7"/>
          <p:cNvSpPr txBox="1"/>
          <p:nvPr/>
        </p:nvSpPr>
        <p:spPr>
          <a:xfrm>
            <a:off x="755576" y="4509120"/>
            <a:ext cx="2520280" cy="369332"/>
          </a:xfrm>
          <a:prstGeom prst="rect">
            <a:avLst/>
          </a:prstGeom>
          <a:noFill/>
        </p:spPr>
        <p:txBody>
          <a:bodyPr wrap="square" rtlCol="0">
            <a:spAutoFit/>
          </a:bodyPr>
          <a:lstStyle/>
          <a:p>
            <a:r>
              <a:rPr lang="fr-FR" dirty="0" smtClean="0"/>
              <a:t>Même que la muscovite</a:t>
            </a:r>
            <a:endParaRPr lang="fr-FR" dirty="0"/>
          </a:p>
        </p:txBody>
      </p:sp>
    </p:spTree>
    <p:extLst>
      <p:ext uri="{BB962C8B-B14F-4D97-AF65-F5344CB8AC3E}">
        <p14:creationId xmlns:p14="http://schemas.microsoft.com/office/powerpoint/2010/main" val="370340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par>
                          <p:cTn id="11" fill="hold">
                            <p:stCondLst>
                              <p:cond delay="1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Effect transition="in" filter="fade">
                                      <p:cBhvr>
                                        <p:cTn id="16"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611560" y="2051556"/>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sp>
        <p:nvSpPr>
          <p:cNvPr id="5" name="ZoneTexte 4"/>
          <p:cNvSpPr txBox="1"/>
          <p:nvPr/>
        </p:nvSpPr>
        <p:spPr>
          <a:xfrm>
            <a:off x="683568" y="2492896"/>
            <a:ext cx="2016224" cy="3231654"/>
          </a:xfrm>
          <a:prstGeom prst="rect">
            <a:avLst/>
          </a:prstGeom>
          <a:noFill/>
        </p:spPr>
        <p:txBody>
          <a:bodyPr wrap="square" rtlCol="0">
            <a:spAutoFit/>
          </a:bodyPr>
          <a:lstStyle/>
          <a:p>
            <a:r>
              <a:rPr lang="fr-FR" sz="1200" dirty="0" smtClean="0"/>
              <a:t>La </a:t>
            </a:r>
            <a:r>
              <a:rPr lang="fr-FR" sz="1200" dirty="0"/>
              <a:t>biotite est un des minéraux constituant des roches </a:t>
            </a:r>
            <a:r>
              <a:rPr lang="fr-FR" sz="1200" b="1" dirty="0">
                <a:solidFill>
                  <a:srgbClr val="C00000"/>
                </a:solidFill>
              </a:rPr>
              <a:t>plutoniques </a:t>
            </a:r>
            <a:r>
              <a:rPr lang="fr-FR" sz="1200" dirty="0"/>
              <a:t>(</a:t>
            </a:r>
            <a:r>
              <a:rPr lang="fr-FR" sz="1200" b="1" dirty="0">
                <a:solidFill>
                  <a:srgbClr val="C00000"/>
                </a:solidFill>
              </a:rPr>
              <a:t>granites</a:t>
            </a:r>
            <a:r>
              <a:rPr lang="fr-FR" sz="1200" dirty="0">
                <a:solidFill>
                  <a:srgbClr val="C00000"/>
                </a:solidFill>
              </a:rPr>
              <a:t>, </a:t>
            </a:r>
            <a:r>
              <a:rPr lang="fr-FR" sz="1200" b="1" dirty="0">
                <a:solidFill>
                  <a:srgbClr val="C00000"/>
                </a:solidFill>
              </a:rPr>
              <a:t>diorites</a:t>
            </a:r>
            <a:r>
              <a:rPr lang="fr-FR" sz="1200" dirty="0">
                <a:solidFill>
                  <a:srgbClr val="C00000"/>
                </a:solidFill>
              </a:rPr>
              <a:t>, </a:t>
            </a:r>
            <a:r>
              <a:rPr lang="fr-FR" sz="1200" b="1" dirty="0">
                <a:solidFill>
                  <a:srgbClr val="C00000"/>
                </a:solidFill>
              </a:rPr>
              <a:t>syénites</a:t>
            </a:r>
            <a:r>
              <a:rPr lang="fr-FR" sz="1200" dirty="0"/>
              <a:t>, surtout dans les familles intermédiaires </a:t>
            </a:r>
            <a:r>
              <a:rPr lang="fr-FR" sz="1200" dirty="0" err="1"/>
              <a:t>calco</a:t>
            </a:r>
            <a:r>
              <a:rPr lang="fr-FR" sz="1200" dirty="0"/>
              <a:t>-alcalines), des roches </a:t>
            </a:r>
            <a:r>
              <a:rPr lang="fr-FR" sz="1200" b="1" dirty="0">
                <a:solidFill>
                  <a:schemeClr val="accent3">
                    <a:lumMod val="50000"/>
                  </a:schemeClr>
                </a:solidFill>
              </a:rPr>
              <a:t>métamorphiques</a:t>
            </a:r>
            <a:r>
              <a:rPr lang="fr-FR" sz="1200" dirty="0"/>
              <a:t> (</a:t>
            </a:r>
            <a:r>
              <a:rPr lang="fr-FR" sz="1200" b="1" dirty="0">
                <a:solidFill>
                  <a:schemeClr val="accent3">
                    <a:lumMod val="50000"/>
                  </a:schemeClr>
                </a:solidFill>
              </a:rPr>
              <a:t>schistes</a:t>
            </a:r>
            <a:r>
              <a:rPr lang="fr-FR" sz="1200" dirty="0">
                <a:solidFill>
                  <a:schemeClr val="accent3">
                    <a:lumMod val="50000"/>
                  </a:schemeClr>
                </a:solidFill>
              </a:rPr>
              <a:t>, </a:t>
            </a:r>
            <a:r>
              <a:rPr lang="fr-FR" sz="1200" b="1" dirty="0">
                <a:solidFill>
                  <a:schemeClr val="accent3">
                    <a:lumMod val="50000"/>
                  </a:schemeClr>
                </a:solidFill>
              </a:rPr>
              <a:t>gneiss</a:t>
            </a:r>
            <a:r>
              <a:rPr lang="fr-FR" sz="1200" dirty="0">
                <a:solidFill>
                  <a:schemeClr val="accent3">
                    <a:lumMod val="50000"/>
                  </a:schemeClr>
                </a:solidFill>
              </a:rPr>
              <a:t> et </a:t>
            </a:r>
            <a:r>
              <a:rPr lang="fr-FR" sz="1200" b="1" dirty="0">
                <a:solidFill>
                  <a:schemeClr val="accent3">
                    <a:lumMod val="50000"/>
                  </a:schemeClr>
                </a:solidFill>
              </a:rPr>
              <a:t>micaschistes</a:t>
            </a:r>
            <a:r>
              <a:rPr lang="fr-FR" sz="1200" dirty="0"/>
              <a:t>), et plus rarement dans les roches </a:t>
            </a:r>
            <a:r>
              <a:rPr lang="fr-FR" sz="1200" b="1" dirty="0">
                <a:solidFill>
                  <a:srgbClr val="FF0000"/>
                </a:solidFill>
              </a:rPr>
              <a:t>volcaniques </a:t>
            </a:r>
            <a:r>
              <a:rPr lang="fr-FR" sz="1200" dirty="0"/>
              <a:t>(</a:t>
            </a:r>
            <a:r>
              <a:rPr lang="fr-FR" sz="1200" b="1" dirty="0" err="1">
                <a:solidFill>
                  <a:srgbClr val="FF0000"/>
                </a:solidFill>
              </a:rPr>
              <a:t>ryolithes</a:t>
            </a:r>
            <a:r>
              <a:rPr lang="fr-FR" sz="1200" b="1" dirty="0">
                <a:solidFill>
                  <a:srgbClr val="FF0000"/>
                </a:solidFill>
              </a:rPr>
              <a:t>, dacites, trachytes, andésites)</a:t>
            </a:r>
            <a:r>
              <a:rPr lang="fr-FR" sz="1200" dirty="0"/>
              <a:t>. Comme ce minéral est peu résistant à la météorisation, il n'est jamais présent en abondance dans les roches sédimentaires.</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2195572"/>
            <a:ext cx="1097063" cy="1008112"/>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8797" y="5000859"/>
            <a:ext cx="992907" cy="724860"/>
          </a:xfrm>
          <a:prstGeom prst="rect">
            <a:avLst/>
          </a:prstGeom>
        </p:spPr>
      </p:pic>
      <p:sp>
        <p:nvSpPr>
          <p:cNvPr id="8" name="ZoneTexte 7"/>
          <p:cNvSpPr txBox="1"/>
          <p:nvPr/>
        </p:nvSpPr>
        <p:spPr>
          <a:xfrm>
            <a:off x="3419872" y="3107926"/>
            <a:ext cx="936104" cy="369332"/>
          </a:xfrm>
          <a:prstGeom prst="rect">
            <a:avLst/>
          </a:prstGeom>
          <a:noFill/>
        </p:spPr>
        <p:txBody>
          <a:bodyPr wrap="square" rtlCol="0">
            <a:spAutoFit/>
          </a:bodyPr>
          <a:lstStyle/>
          <a:p>
            <a:r>
              <a:rPr lang="fr-FR" dirty="0" smtClean="0">
                <a:solidFill>
                  <a:srgbClr val="C00000"/>
                </a:solidFill>
              </a:rPr>
              <a:t>Granite</a:t>
            </a:r>
            <a:endParaRPr lang="fr-FR" dirty="0">
              <a:solidFill>
                <a:srgbClr val="C00000"/>
              </a:solidFill>
            </a:endParaRPr>
          </a:p>
        </p:txBody>
      </p:sp>
      <p:sp>
        <p:nvSpPr>
          <p:cNvPr id="9" name="ZoneTexte 8"/>
          <p:cNvSpPr txBox="1"/>
          <p:nvPr/>
        </p:nvSpPr>
        <p:spPr>
          <a:xfrm>
            <a:off x="7165047" y="5733572"/>
            <a:ext cx="1296144" cy="369332"/>
          </a:xfrm>
          <a:prstGeom prst="rect">
            <a:avLst/>
          </a:prstGeom>
          <a:noFill/>
        </p:spPr>
        <p:txBody>
          <a:bodyPr wrap="square" rtlCol="0">
            <a:spAutoFit/>
          </a:bodyPr>
          <a:lstStyle/>
          <a:p>
            <a:r>
              <a:rPr lang="fr-FR" dirty="0" smtClean="0">
                <a:solidFill>
                  <a:schemeClr val="accent3">
                    <a:lumMod val="75000"/>
                  </a:schemeClr>
                </a:solidFill>
              </a:rPr>
              <a:t>Micaschiste</a:t>
            </a:r>
            <a:endParaRPr lang="fr-FR" dirty="0">
              <a:solidFill>
                <a:schemeClr val="accent3">
                  <a:lumMod val="75000"/>
                </a:schemeClr>
              </a:solidFill>
            </a:endParaRPr>
          </a:p>
        </p:txBody>
      </p:sp>
      <p:pic>
        <p:nvPicPr>
          <p:cNvPr id="10" name="Image 9"/>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19872" y="5026118"/>
            <a:ext cx="1057173" cy="887933"/>
          </a:xfrm>
          <a:prstGeom prst="rect">
            <a:avLst/>
          </a:prstGeom>
        </p:spPr>
      </p:pic>
      <p:sp>
        <p:nvSpPr>
          <p:cNvPr id="11" name="ZoneTexte 10"/>
          <p:cNvSpPr txBox="1"/>
          <p:nvPr/>
        </p:nvSpPr>
        <p:spPr>
          <a:xfrm>
            <a:off x="3491880" y="5867980"/>
            <a:ext cx="1872208" cy="369332"/>
          </a:xfrm>
          <a:prstGeom prst="rect">
            <a:avLst/>
          </a:prstGeom>
          <a:noFill/>
        </p:spPr>
        <p:txBody>
          <a:bodyPr wrap="square" rtlCol="0">
            <a:spAutoFit/>
          </a:bodyPr>
          <a:lstStyle/>
          <a:p>
            <a:r>
              <a:rPr lang="fr-FR" dirty="0" smtClean="0">
                <a:solidFill>
                  <a:srgbClr val="C00000"/>
                </a:solidFill>
              </a:rPr>
              <a:t>Syénite</a:t>
            </a:r>
            <a:endParaRPr lang="fr-FR" dirty="0">
              <a:solidFill>
                <a:srgbClr val="C00000"/>
              </a:solidFill>
            </a:endParaRP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1990665"/>
            <a:ext cx="1052736" cy="1052736"/>
          </a:xfrm>
          <a:prstGeom prst="rect">
            <a:avLst/>
          </a:prstGeom>
        </p:spPr>
      </p:pic>
      <p:sp>
        <p:nvSpPr>
          <p:cNvPr id="13" name="ZoneTexte 12"/>
          <p:cNvSpPr txBox="1"/>
          <p:nvPr/>
        </p:nvSpPr>
        <p:spPr>
          <a:xfrm>
            <a:off x="5364088" y="2915652"/>
            <a:ext cx="1872208" cy="369332"/>
          </a:xfrm>
          <a:prstGeom prst="rect">
            <a:avLst/>
          </a:prstGeom>
          <a:noFill/>
        </p:spPr>
        <p:txBody>
          <a:bodyPr wrap="square" rtlCol="0">
            <a:spAutoFit/>
          </a:bodyPr>
          <a:lstStyle/>
          <a:p>
            <a:r>
              <a:rPr lang="fr-FR" dirty="0" smtClean="0">
                <a:solidFill>
                  <a:srgbClr val="FF0000"/>
                </a:solidFill>
              </a:rPr>
              <a:t>Rhyolite</a:t>
            </a:r>
            <a:endParaRPr lang="fr-FR" dirty="0">
              <a:solidFill>
                <a:srgbClr val="FF0000"/>
              </a:solidFill>
            </a:endParaRPr>
          </a:p>
        </p:txBody>
      </p:sp>
      <p:pic>
        <p:nvPicPr>
          <p:cNvPr id="14" name="Image 13"/>
          <p:cNvPicPr>
            <a:picLocks noChangeAspect="1"/>
          </p:cNvPicPr>
          <p:nvPr/>
        </p:nvPicPr>
        <p:blipFill rotWithShape="1">
          <a:blip r:embed="rId6" cstate="print">
            <a:clrChange>
              <a:clrFrom>
                <a:srgbClr val="EFF1EE"/>
              </a:clrFrom>
              <a:clrTo>
                <a:srgbClr val="EFF1EE">
                  <a:alpha val="0"/>
                </a:srgbClr>
              </a:clrTo>
            </a:clrChange>
            <a:extLst>
              <a:ext uri="{28A0092B-C50C-407E-A947-70E740481C1C}">
                <a14:useLocalDpi xmlns:a14="http://schemas.microsoft.com/office/drawing/2010/main" val="0"/>
              </a:ext>
            </a:extLst>
          </a:blip>
          <a:srcRect r="3791"/>
          <a:stretch/>
        </p:blipFill>
        <p:spPr>
          <a:xfrm>
            <a:off x="5378237" y="5589240"/>
            <a:ext cx="792088" cy="752050"/>
          </a:xfrm>
          <a:prstGeom prst="rect">
            <a:avLst/>
          </a:prstGeom>
        </p:spPr>
      </p:pic>
      <p:sp>
        <p:nvSpPr>
          <p:cNvPr id="15" name="ZoneTexte 14"/>
          <p:cNvSpPr txBox="1"/>
          <p:nvPr/>
        </p:nvSpPr>
        <p:spPr>
          <a:xfrm>
            <a:off x="5306229" y="6237312"/>
            <a:ext cx="1872208" cy="369332"/>
          </a:xfrm>
          <a:prstGeom prst="rect">
            <a:avLst/>
          </a:prstGeom>
          <a:noFill/>
        </p:spPr>
        <p:txBody>
          <a:bodyPr wrap="square" rtlCol="0">
            <a:spAutoFit/>
          </a:bodyPr>
          <a:lstStyle/>
          <a:p>
            <a:r>
              <a:rPr lang="fr-FR" dirty="0" smtClean="0">
                <a:solidFill>
                  <a:srgbClr val="FF0000"/>
                </a:solidFill>
              </a:rPr>
              <a:t>Andésite</a:t>
            </a:r>
            <a:endParaRPr lang="fr-FR" dirty="0">
              <a:solidFill>
                <a:srgbClr val="FF0000"/>
              </a:solidFill>
            </a:endParaRPr>
          </a:p>
        </p:txBody>
      </p:sp>
      <p:pic>
        <p:nvPicPr>
          <p:cNvPr id="16" name="Image 15"/>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19872" y="3741091"/>
            <a:ext cx="1143397" cy="733008"/>
          </a:xfrm>
          <a:prstGeom prst="rect">
            <a:avLst/>
          </a:prstGeom>
        </p:spPr>
      </p:pic>
      <p:sp>
        <p:nvSpPr>
          <p:cNvPr id="17" name="ZoneTexte 16"/>
          <p:cNvSpPr txBox="1"/>
          <p:nvPr/>
        </p:nvSpPr>
        <p:spPr>
          <a:xfrm>
            <a:off x="3491880" y="4450054"/>
            <a:ext cx="1872208" cy="369332"/>
          </a:xfrm>
          <a:prstGeom prst="rect">
            <a:avLst/>
          </a:prstGeom>
          <a:noFill/>
        </p:spPr>
        <p:txBody>
          <a:bodyPr wrap="square" rtlCol="0">
            <a:spAutoFit/>
          </a:bodyPr>
          <a:lstStyle/>
          <a:p>
            <a:r>
              <a:rPr lang="fr-FR" dirty="0">
                <a:solidFill>
                  <a:srgbClr val="C00000"/>
                </a:solidFill>
              </a:rPr>
              <a:t>Diorite</a:t>
            </a:r>
          </a:p>
        </p:txBody>
      </p:sp>
      <p:pic>
        <p:nvPicPr>
          <p:cNvPr id="18" name="Image 17"/>
          <p:cNvPicPr>
            <a:picLocks noChangeAspect="1"/>
          </p:cNvPicPr>
          <p:nvPr/>
        </p:nvPicPr>
        <p:blipFill rotWithShape="1">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r="9468"/>
          <a:stretch/>
        </p:blipFill>
        <p:spPr>
          <a:xfrm>
            <a:off x="5280963" y="3347700"/>
            <a:ext cx="878331" cy="712480"/>
          </a:xfrm>
          <a:prstGeom prst="rect">
            <a:avLst/>
          </a:prstGeom>
        </p:spPr>
      </p:pic>
      <p:sp>
        <p:nvSpPr>
          <p:cNvPr id="19" name="ZoneTexte 18"/>
          <p:cNvSpPr txBox="1"/>
          <p:nvPr/>
        </p:nvSpPr>
        <p:spPr>
          <a:xfrm>
            <a:off x="5424979" y="4067780"/>
            <a:ext cx="1872208" cy="369332"/>
          </a:xfrm>
          <a:prstGeom prst="rect">
            <a:avLst/>
          </a:prstGeom>
          <a:noFill/>
        </p:spPr>
        <p:txBody>
          <a:bodyPr wrap="square" rtlCol="0">
            <a:spAutoFit/>
          </a:bodyPr>
          <a:lstStyle/>
          <a:p>
            <a:r>
              <a:rPr lang="fr-FR" dirty="0" smtClean="0">
                <a:solidFill>
                  <a:srgbClr val="FF0000"/>
                </a:solidFill>
              </a:rPr>
              <a:t>Dacite</a:t>
            </a:r>
            <a:endParaRPr lang="fr-FR" dirty="0">
              <a:solidFill>
                <a:srgbClr val="FF0000"/>
              </a:solidFill>
            </a:endParaRPr>
          </a:p>
        </p:txBody>
      </p:sp>
      <p:pic>
        <p:nvPicPr>
          <p:cNvPr id="20" name="Imag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1588" y="4572594"/>
            <a:ext cx="1224136" cy="486934"/>
          </a:xfrm>
          <a:prstGeom prst="rect">
            <a:avLst/>
          </a:prstGeom>
        </p:spPr>
      </p:pic>
      <p:sp>
        <p:nvSpPr>
          <p:cNvPr id="21" name="ZoneTexte 20"/>
          <p:cNvSpPr txBox="1"/>
          <p:nvPr/>
        </p:nvSpPr>
        <p:spPr>
          <a:xfrm>
            <a:off x="5365604" y="5069537"/>
            <a:ext cx="1872208" cy="369332"/>
          </a:xfrm>
          <a:prstGeom prst="rect">
            <a:avLst/>
          </a:prstGeom>
          <a:noFill/>
        </p:spPr>
        <p:txBody>
          <a:bodyPr wrap="square" rtlCol="0">
            <a:spAutoFit/>
          </a:bodyPr>
          <a:lstStyle/>
          <a:p>
            <a:r>
              <a:rPr lang="fr-FR" dirty="0" smtClean="0">
                <a:solidFill>
                  <a:srgbClr val="FF0000"/>
                </a:solidFill>
              </a:rPr>
              <a:t>Trachyte</a:t>
            </a:r>
            <a:endParaRPr lang="fr-FR" dirty="0">
              <a:solidFill>
                <a:srgbClr val="FF0000"/>
              </a:solidFill>
            </a:endParaRPr>
          </a:p>
        </p:txBody>
      </p:sp>
      <p:sp>
        <p:nvSpPr>
          <p:cNvPr id="22" name="ZoneTexte 21"/>
          <p:cNvSpPr txBox="1"/>
          <p:nvPr/>
        </p:nvSpPr>
        <p:spPr>
          <a:xfrm>
            <a:off x="7271922" y="4362079"/>
            <a:ext cx="1296144" cy="369332"/>
          </a:xfrm>
          <a:prstGeom prst="rect">
            <a:avLst/>
          </a:prstGeom>
          <a:noFill/>
        </p:spPr>
        <p:txBody>
          <a:bodyPr wrap="square" rtlCol="0">
            <a:spAutoFit/>
          </a:bodyPr>
          <a:lstStyle/>
          <a:p>
            <a:r>
              <a:rPr lang="fr-FR" dirty="0" smtClean="0">
                <a:solidFill>
                  <a:schemeClr val="accent3">
                    <a:lumMod val="75000"/>
                  </a:schemeClr>
                </a:solidFill>
              </a:rPr>
              <a:t>Gneiss</a:t>
            </a:r>
            <a:endParaRPr lang="fr-FR" dirty="0">
              <a:solidFill>
                <a:schemeClr val="accent3">
                  <a:lumMod val="75000"/>
                </a:schemeClr>
              </a:solidFill>
            </a:endParaRPr>
          </a:p>
        </p:txBody>
      </p:sp>
      <p:sp>
        <p:nvSpPr>
          <p:cNvPr id="23" name="ZoneTexte 22"/>
          <p:cNvSpPr txBox="1"/>
          <p:nvPr/>
        </p:nvSpPr>
        <p:spPr>
          <a:xfrm>
            <a:off x="7199914" y="3114193"/>
            <a:ext cx="1296144" cy="369332"/>
          </a:xfrm>
          <a:prstGeom prst="rect">
            <a:avLst/>
          </a:prstGeom>
          <a:noFill/>
        </p:spPr>
        <p:txBody>
          <a:bodyPr wrap="square" rtlCol="0">
            <a:spAutoFit/>
          </a:bodyPr>
          <a:lstStyle/>
          <a:p>
            <a:r>
              <a:rPr lang="fr-FR" dirty="0" smtClean="0">
                <a:solidFill>
                  <a:schemeClr val="accent3">
                    <a:lumMod val="75000"/>
                  </a:schemeClr>
                </a:solidFill>
              </a:rPr>
              <a:t>Schiste</a:t>
            </a:r>
            <a:endParaRPr lang="fr-FR" dirty="0">
              <a:solidFill>
                <a:schemeClr val="accent3">
                  <a:lumMod val="75000"/>
                </a:schemeClr>
              </a:solidFill>
            </a:endParaRPr>
          </a:p>
        </p:txBody>
      </p:sp>
      <p:pic>
        <p:nvPicPr>
          <p:cNvPr id="24" name="Image 23"/>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02640" y="2345855"/>
            <a:ext cx="1043608" cy="728390"/>
          </a:xfrm>
          <a:prstGeom prst="rect">
            <a:avLst/>
          </a:prstGeom>
        </p:spPr>
      </p:pic>
      <p:pic>
        <p:nvPicPr>
          <p:cNvPr id="25" name="Imag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11789" y="3569991"/>
            <a:ext cx="939018" cy="747190"/>
          </a:xfrm>
          <a:prstGeom prst="rect">
            <a:avLst/>
          </a:prstGeom>
        </p:spPr>
      </p:pic>
      <p:sp>
        <p:nvSpPr>
          <p:cNvPr id="26" name="ZoneTexte 25"/>
          <p:cNvSpPr txBox="1"/>
          <p:nvPr/>
        </p:nvSpPr>
        <p:spPr>
          <a:xfrm>
            <a:off x="6876256" y="1700808"/>
            <a:ext cx="1656184" cy="276999"/>
          </a:xfrm>
          <a:prstGeom prst="rect">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fr-FR"/>
            </a:defPPr>
            <a:lvl1pPr algn="ctr">
              <a:defRPr sz="1200" b="1">
                <a:solidFill>
                  <a:srgbClr val="C00000"/>
                </a:solidFill>
              </a:defRPr>
            </a:lvl1pPr>
          </a:lstStyle>
          <a:p>
            <a:r>
              <a:rPr lang="fr-FR" dirty="0">
                <a:solidFill>
                  <a:srgbClr val="92D050"/>
                </a:solidFill>
                <a:effectLst>
                  <a:outerShdw blurRad="38100" dist="38100" dir="2700000" algn="tl">
                    <a:srgbClr val="000000">
                      <a:alpha val="43137"/>
                    </a:srgbClr>
                  </a:outerShdw>
                </a:effectLst>
              </a:rPr>
              <a:t>R. métamorphiques</a:t>
            </a:r>
          </a:p>
        </p:txBody>
      </p:sp>
      <p:sp>
        <p:nvSpPr>
          <p:cNvPr id="27" name="ZoneTexte 26"/>
          <p:cNvSpPr txBox="1"/>
          <p:nvPr/>
        </p:nvSpPr>
        <p:spPr>
          <a:xfrm>
            <a:off x="3059832" y="1700808"/>
            <a:ext cx="1656184" cy="276999"/>
          </a:xfrm>
          <a:prstGeom prst="rect">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fr-FR" sz="1200" b="1" dirty="0" smtClean="0">
                <a:solidFill>
                  <a:srgbClr val="C00000"/>
                </a:solidFill>
              </a:rPr>
              <a:t>R. plutoniques</a:t>
            </a:r>
            <a:endParaRPr lang="fr-FR" sz="1200" b="1" dirty="0">
              <a:solidFill>
                <a:srgbClr val="C00000"/>
              </a:solidFill>
            </a:endParaRPr>
          </a:p>
        </p:txBody>
      </p:sp>
      <p:sp>
        <p:nvSpPr>
          <p:cNvPr id="28" name="ZoneTexte 27"/>
          <p:cNvSpPr txBox="1"/>
          <p:nvPr/>
        </p:nvSpPr>
        <p:spPr>
          <a:xfrm>
            <a:off x="5004048" y="1700808"/>
            <a:ext cx="1584176" cy="288032"/>
          </a:xfrm>
          <a:prstGeom prst="rect">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fr-FR"/>
            </a:defPPr>
            <a:lvl1pPr algn="ctr">
              <a:defRPr sz="1200" b="1">
                <a:solidFill>
                  <a:srgbClr val="C00000"/>
                </a:solidFill>
              </a:defRPr>
            </a:lvl1pPr>
          </a:lstStyle>
          <a:p>
            <a:r>
              <a:rPr lang="fr-FR" dirty="0">
                <a:solidFill>
                  <a:srgbClr val="FF0000"/>
                </a:solidFill>
              </a:rPr>
              <a:t>R. volcaniques</a:t>
            </a:r>
          </a:p>
        </p:txBody>
      </p:sp>
      <p:sp>
        <p:nvSpPr>
          <p:cNvPr id="29" name="ZoneTexte 28"/>
          <p:cNvSpPr txBox="1"/>
          <p:nvPr/>
        </p:nvSpPr>
        <p:spPr>
          <a:xfrm>
            <a:off x="2411760" y="1196752"/>
            <a:ext cx="4536504" cy="400110"/>
          </a:xfrm>
          <a:prstGeom prst="rect">
            <a:avLst/>
          </a:prstGeom>
          <a:noFill/>
        </p:spPr>
        <p:txBody>
          <a:bodyPr wrap="square" rtlCol="0">
            <a:spAutoFit/>
          </a:bodyPr>
          <a:lstStyle/>
          <a:p>
            <a:pPr lvl="0"/>
            <a:r>
              <a:rPr lang="fr-FR" sz="2000" b="1" dirty="0" smtClean="0">
                <a:solidFill>
                  <a:srgbClr val="FF0000"/>
                </a:solidFill>
              </a:rPr>
              <a:t>Biotite</a:t>
            </a:r>
            <a:r>
              <a:rPr lang="fr-FR" sz="2000" dirty="0" smtClean="0"/>
              <a:t> </a:t>
            </a:r>
            <a:r>
              <a:rPr lang="en-US" sz="2000" dirty="0">
                <a:solidFill>
                  <a:srgbClr val="FF0000"/>
                </a:solidFill>
              </a:rPr>
              <a:t>K(</a:t>
            </a:r>
            <a:r>
              <a:rPr lang="en-US" sz="2000" dirty="0" err="1">
                <a:solidFill>
                  <a:srgbClr val="FF0000"/>
                </a:solidFill>
              </a:rPr>
              <a:t>Mg,Fe</a:t>
            </a:r>
            <a:r>
              <a:rPr lang="en-US" sz="2000" baseline="-25000" dirty="0">
                <a:solidFill>
                  <a:srgbClr val="FF0000"/>
                </a:solidFill>
              </a:rPr>
              <a:t>)3</a:t>
            </a:r>
            <a:r>
              <a:rPr lang="en-US" sz="2000" dirty="0">
                <a:solidFill>
                  <a:srgbClr val="FF0000"/>
                </a:solidFill>
              </a:rPr>
              <a:t>(OH,F)</a:t>
            </a:r>
            <a:r>
              <a:rPr lang="en-US" sz="2000" baseline="-25000" dirty="0">
                <a:solidFill>
                  <a:srgbClr val="FF0000"/>
                </a:solidFill>
              </a:rPr>
              <a:t>2</a:t>
            </a:r>
            <a:r>
              <a:rPr lang="en-US" sz="2000" dirty="0">
                <a:solidFill>
                  <a:srgbClr val="FF0000"/>
                </a:solidFill>
              </a:rPr>
              <a:t>(Si</a:t>
            </a:r>
            <a:r>
              <a:rPr lang="en-US" sz="2000" baseline="-25000" dirty="0">
                <a:solidFill>
                  <a:srgbClr val="FF0000"/>
                </a:solidFill>
              </a:rPr>
              <a:t>3</a:t>
            </a:r>
            <a:r>
              <a:rPr lang="en-US" sz="2000" dirty="0">
                <a:solidFill>
                  <a:srgbClr val="FF0000"/>
                </a:solidFill>
              </a:rPr>
              <a:t>AlO</a:t>
            </a:r>
            <a:r>
              <a:rPr lang="en-US" sz="2000" baseline="-25000" dirty="0">
                <a:solidFill>
                  <a:srgbClr val="FF0000"/>
                </a:solidFill>
              </a:rPr>
              <a:t>10</a:t>
            </a:r>
            <a:r>
              <a:rPr lang="en-US" sz="2000" dirty="0">
                <a:solidFill>
                  <a:srgbClr val="FF0000"/>
                </a:solidFill>
              </a:rPr>
              <a:t>)</a:t>
            </a:r>
            <a:endParaRPr lang="fr-FR" sz="2000" dirty="0">
              <a:solidFill>
                <a:srgbClr val="FF0000"/>
              </a:solidFill>
            </a:endParaRPr>
          </a:p>
        </p:txBody>
      </p:sp>
      <p:cxnSp>
        <p:nvCxnSpPr>
          <p:cNvPr id="34" name="Connecteur droit 33"/>
          <p:cNvCxnSpPr/>
          <p:nvPr/>
        </p:nvCxnSpPr>
        <p:spPr>
          <a:xfrm flipH="1">
            <a:off x="4855607" y="2167258"/>
            <a:ext cx="5937" cy="4118742"/>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a:off x="6729929" y="2167258"/>
            <a:ext cx="3823" cy="416426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a:off x="8544874" y="2167258"/>
            <a:ext cx="3823" cy="416426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H="1">
            <a:off x="3080246" y="2167258"/>
            <a:ext cx="3823" cy="416426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105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59" y="1196752"/>
            <a:ext cx="4892807" cy="400110"/>
          </a:xfrm>
          <a:prstGeom prst="rect">
            <a:avLst/>
          </a:prstGeom>
          <a:noFill/>
        </p:spPr>
        <p:txBody>
          <a:bodyPr wrap="square" rtlCol="0">
            <a:spAutoFit/>
          </a:bodyPr>
          <a:lstStyle/>
          <a:p>
            <a:pPr lvl="0"/>
            <a:r>
              <a:rPr lang="fr-FR" sz="2000" b="1" dirty="0" smtClean="0">
                <a:solidFill>
                  <a:srgbClr val="FF0000"/>
                </a:solidFill>
              </a:rPr>
              <a:t>Amphiboles </a:t>
            </a:r>
            <a:r>
              <a:rPr lang="fr-FR" sz="2000" dirty="0">
                <a:solidFill>
                  <a:srgbClr val="FF0000"/>
                </a:solidFill>
              </a:rPr>
              <a:t>(</a:t>
            </a:r>
            <a:r>
              <a:rPr lang="fr-FR" sz="2000" dirty="0" err="1">
                <a:solidFill>
                  <a:srgbClr val="FF0000"/>
                </a:solidFill>
              </a:rPr>
              <a:t>Ca,Mg,Fe,Al,Na</a:t>
            </a:r>
            <a:r>
              <a:rPr lang="fr-FR" sz="2000" dirty="0">
                <a:solidFill>
                  <a:srgbClr val="FF0000"/>
                </a:solidFill>
              </a:rPr>
              <a:t>)</a:t>
            </a:r>
            <a:r>
              <a:rPr lang="fr-FR" sz="2000" baseline="-25000" dirty="0">
                <a:solidFill>
                  <a:srgbClr val="FF0000"/>
                </a:solidFill>
              </a:rPr>
              <a:t>7</a:t>
            </a:r>
            <a:r>
              <a:rPr lang="fr-FR" sz="2000" dirty="0">
                <a:solidFill>
                  <a:srgbClr val="FF0000"/>
                </a:solidFill>
              </a:rPr>
              <a:t> Si</a:t>
            </a:r>
            <a:r>
              <a:rPr lang="fr-FR" sz="2000" baseline="-25000" dirty="0">
                <a:solidFill>
                  <a:srgbClr val="FF0000"/>
                </a:solidFill>
              </a:rPr>
              <a:t>8</a:t>
            </a:r>
            <a:r>
              <a:rPr lang="fr-FR" sz="2000" dirty="0">
                <a:solidFill>
                  <a:srgbClr val="FF0000"/>
                </a:solidFill>
              </a:rPr>
              <a:t>O</a:t>
            </a:r>
            <a:r>
              <a:rPr lang="fr-FR" sz="2000" baseline="-25000" dirty="0">
                <a:solidFill>
                  <a:srgbClr val="FF0000"/>
                </a:solidFill>
              </a:rPr>
              <a:t>22</a:t>
            </a:r>
            <a:r>
              <a:rPr lang="fr-FR" sz="2000" dirty="0">
                <a:solidFill>
                  <a:srgbClr val="FF0000"/>
                </a:solidFill>
              </a:rPr>
              <a:t>(OH)</a:t>
            </a:r>
            <a:r>
              <a:rPr lang="fr-FR" sz="2000" baseline="-25000" dirty="0">
                <a:solidFill>
                  <a:srgbClr val="FF0000"/>
                </a:solidFill>
              </a:rPr>
              <a:t>2</a:t>
            </a:r>
          </a:p>
        </p:txBody>
      </p:sp>
      <p:sp>
        <p:nvSpPr>
          <p:cNvPr id="5" name="ZoneTexte 4"/>
          <p:cNvSpPr txBox="1"/>
          <p:nvPr/>
        </p:nvSpPr>
        <p:spPr>
          <a:xfrm>
            <a:off x="866899" y="2113808"/>
            <a:ext cx="3146961" cy="2123658"/>
          </a:xfrm>
          <a:prstGeom prst="rect">
            <a:avLst/>
          </a:prstGeom>
          <a:noFill/>
        </p:spPr>
        <p:txBody>
          <a:bodyPr wrap="square" rtlCol="0">
            <a:spAutoFit/>
          </a:bodyPr>
          <a:lstStyle/>
          <a:p>
            <a:r>
              <a:rPr lang="fr-FR" sz="1200" dirty="0"/>
              <a:t>Les amphiboles sont des </a:t>
            </a:r>
            <a:r>
              <a:rPr lang="fr-FR" sz="1200" dirty="0" err="1"/>
              <a:t>ferro-magnésiens</a:t>
            </a:r>
            <a:r>
              <a:rPr lang="fr-FR" sz="1200" dirty="0"/>
              <a:t> (présence de </a:t>
            </a:r>
            <a:r>
              <a:rPr lang="fr-FR" sz="1200" b="1" dirty="0"/>
              <a:t>Fe</a:t>
            </a:r>
            <a:r>
              <a:rPr lang="fr-FR" sz="1200" dirty="0"/>
              <a:t> et </a:t>
            </a:r>
            <a:r>
              <a:rPr lang="fr-FR" sz="1200" b="1" dirty="0"/>
              <a:t>Mg</a:t>
            </a:r>
            <a:r>
              <a:rPr lang="fr-FR" sz="1200" dirty="0"/>
              <a:t> dans leur composition chimique) et leur couleur varie selon la composition chimique. Les amphiboles de </a:t>
            </a:r>
            <a:r>
              <a:rPr lang="fr-FR" sz="1200" b="1" dirty="0"/>
              <a:t>teintes foncées </a:t>
            </a:r>
            <a:r>
              <a:rPr lang="fr-FR" sz="1200" dirty="0"/>
              <a:t>sont associées à l'abondance de </a:t>
            </a:r>
            <a:r>
              <a:rPr lang="fr-FR" sz="1200" b="1" dirty="0"/>
              <a:t>Fe</a:t>
            </a:r>
            <a:r>
              <a:rPr lang="fr-FR" sz="1200" dirty="0"/>
              <a:t> tandis que celles de </a:t>
            </a:r>
            <a:r>
              <a:rPr lang="fr-FR" sz="1200" b="1" dirty="0">
                <a:solidFill>
                  <a:schemeClr val="tx1">
                    <a:lumMod val="50000"/>
                    <a:lumOff val="50000"/>
                  </a:schemeClr>
                </a:solidFill>
              </a:rPr>
              <a:t>teintes claires </a:t>
            </a:r>
            <a:r>
              <a:rPr lang="fr-FR" sz="1200" dirty="0"/>
              <a:t>sont associées à l'abondance de </a:t>
            </a:r>
            <a:r>
              <a:rPr lang="fr-FR" sz="1200" b="1" dirty="0">
                <a:solidFill>
                  <a:schemeClr val="tx1">
                    <a:lumMod val="50000"/>
                    <a:lumOff val="50000"/>
                  </a:schemeClr>
                </a:solidFill>
              </a:rPr>
              <a:t>Mg</a:t>
            </a:r>
            <a:r>
              <a:rPr lang="fr-FR" sz="1200" dirty="0"/>
              <a:t>. Les cristaux d'amphiboles sont généralement de forme allongée, prismatique ou aciculaire. Le groupe des amphiboles est le représentant des </a:t>
            </a:r>
            <a:r>
              <a:rPr lang="fr-FR" sz="1200" dirty="0" err="1"/>
              <a:t>inosilicates</a:t>
            </a:r>
            <a:r>
              <a:rPr lang="fr-FR" sz="1200" dirty="0"/>
              <a:t> à chaînes doubles.</a:t>
            </a:r>
          </a:p>
        </p:txBody>
      </p:sp>
      <p:pic>
        <p:nvPicPr>
          <p:cNvPr id="6" name="Image 5"/>
          <p:cNvPicPr>
            <a:picLocks noChangeAspect="1"/>
          </p:cNvPicPr>
          <p:nvPr/>
        </p:nvPicPr>
        <p:blipFill rotWithShape="1">
          <a:blip r:embed="rId2">
            <a:clrChange>
              <a:clrFrom>
                <a:srgbClr val="F3F2EE"/>
              </a:clrFrom>
              <a:clrTo>
                <a:srgbClr val="F3F2EE">
                  <a:alpha val="0"/>
                </a:srgbClr>
              </a:clrTo>
            </a:clrChange>
            <a:extLst>
              <a:ext uri="{28A0092B-C50C-407E-A947-70E740481C1C}">
                <a14:useLocalDpi xmlns:a14="http://schemas.microsoft.com/office/drawing/2010/main" val="0"/>
              </a:ext>
            </a:extLst>
          </a:blip>
          <a:srcRect l="1256" r="4559"/>
          <a:stretch/>
        </p:blipFill>
        <p:spPr>
          <a:xfrm>
            <a:off x="5284519" y="2112596"/>
            <a:ext cx="3562598" cy="3457240"/>
          </a:xfrm>
          <a:prstGeom prst="rect">
            <a:avLst/>
          </a:prstGeom>
        </p:spPr>
      </p:pic>
      <p:pic>
        <p:nvPicPr>
          <p:cNvPr id="8" name="Image 7"/>
          <p:cNvPicPr>
            <a:picLocks noChangeAspect="1"/>
          </p:cNvPicPr>
          <p:nvPr/>
        </p:nvPicPr>
        <p:blipFill>
          <a:blip r:embed="rId3">
            <a:clrChange>
              <a:clrFrom>
                <a:srgbClr val="F4F5F0"/>
              </a:clrFrom>
              <a:clrTo>
                <a:srgbClr val="F4F5F0">
                  <a:alpha val="0"/>
                </a:srgbClr>
              </a:clrTo>
            </a:clrChange>
            <a:extLst>
              <a:ext uri="{28A0092B-C50C-407E-A947-70E740481C1C}">
                <a14:useLocalDpi xmlns:a14="http://schemas.microsoft.com/office/drawing/2010/main" val="0"/>
              </a:ext>
            </a:extLst>
          </a:blip>
          <a:stretch>
            <a:fillRect/>
          </a:stretch>
        </p:blipFill>
        <p:spPr>
          <a:xfrm>
            <a:off x="924342" y="4322617"/>
            <a:ext cx="3230032" cy="2226307"/>
          </a:xfrm>
          <a:prstGeom prst="rect">
            <a:avLst/>
          </a:prstGeom>
        </p:spPr>
      </p:pic>
    </p:spTree>
    <p:extLst>
      <p:ext uri="{BB962C8B-B14F-4D97-AF65-F5344CB8AC3E}">
        <p14:creationId xmlns:p14="http://schemas.microsoft.com/office/powerpoint/2010/main" val="33580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5247824" cy="400110"/>
          </a:xfrm>
          <a:prstGeom prst="rect">
            <a:avLst/>
          </a:prstGeom>
          <a:noFill/>
        </p:spPr>
        <p:txBody>
          <a:bodyPr wrap="square" rtlCol="0">
            <a:spAutoFit/>
          </a:bodyPr>
          <a:lstStyle/>
          <a:p>
            <a:pPr lvl="0"/>
            <a:r>
              <a:rPr lang="fr-FR" sz="2000" b="1" dirty="0" smtClean="0">
                <a:solidFill>
                  <a:srgbClr val="FF0000"/>
                </a:solidFill>
              </a:rPr>
              <a:t>Amphiboles </a:t>
            </a:r>
            <a:r>
              <a:rPr lang="fr-FR" sz="2000" dirty="0">
                <a:solidFill>
                  <a:srgbClr val="FF0000"/>
                </a:solidFill>
              </a:rPr>
              <a:t>(</a:t>
            </a:r>
            <a:r>
              <a:rPr lang="fr-FR" sz="2000" dirty="0" err="1">
                <a:solidFill>
                  <a:srgbClr val="FF0000"/>
                </a:solidFill>
              </a:rPr>
              <a:t>Ca,Mg,Fe,Al,Na</a:t>
            </a:r>
            <a:r>
              <a:rPr lang="fr-FR" sz="2000" dirty="0">
                <a:solidFill>
                  <a:srgbClr val="FF0000"/>
                </a:solidFill>
              </a:rPr>
              <a:t>)</a:t>
            </a:r>
            <a:r>
              <a:rPr lang="fr-FR" sz="2000" baseline="-25000" dirty="0">
                <a:solidFill>
                  <a:srgbClr val="FF0000"/>
                </a:solidFill>
              </a:rPr>
              <a:t>7</a:t>
            </a:r>
            <a:r>
              <a:rPr lang="fr-FR" sz="2000" dirty="0">
                <a:solidFill>
                  <a:srgbClr val="FF0000"/>
                </a:solidFill>
              </a:rPr>
              <a:t> Si</a:t>
            </a:r>
            <a:r>
              <a:rPr lang="fr-FR" sz="2000" baseline="-25000" dirty="0">
                <a:solidFill>
                  <a:srgbClr val="FF0000"/>
                </a:solidFill>
              </a:rPr>
              <a:t>8</a:t>
            </a:r>
            <a:r>
              <a:rPr lang="fr-FR" sz="2000" dirty="0">
                <a:solidFill>
                  <a:srgbClr val="FF0000"/>
                </a:solidFill>
              </a:rPr>
              <a:t>O</a:t>
            </a:r>
            <a:r>
              <a:rPr lang="fr-FR" sz="2000" baseline="-25000" dirty="0">
                <a:solidFill>
                  <a:srgbClr val="FF0000"/>
                </a:solidFill>
              </a:rPr>
              <a:t>22</a:t>
            </a:r>
            <a:r>
              <a:rPr lang="fr-FR" sz="2000" dirty="0">
                <a:solidFill>
                  <a:srgbClr val="FF0000"/>
                </a:solidFill>
              </a:rPr>
              <a:t>(OH)</a:t>
            </a:r>
            <a:r>
              <a:rPr lang="fr-FR" sz="2000" baseline="-25000" dirty="0">
                <a:solidFill>
                  <a:srgbClr val="FF0000"/>
                </a:solidFill>
              </a:rPr>
              <a:t>2</a:t>
            </a:r>
          </a:p>
        </p:txBody>
      </p:sp>
      <p:sp>
        <p:nvSpPr>
          <p:cNvPr id="5" name="ZoneTexte 4"/>
          <p:cNvSpPr txBox="1"/>
          <p:nvPr/>
        </p:nvSpPr>
        <p:spPr>
          <a:xfrm>
            <a:off x="577446" y="2070898"/>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
        <p:nvSpPr>
          <p:cNvPr id="6" name="ZoneTexte 5"/>
          <p:cNvSpPr txBox="1"/>
          <p:nvPr/>
        </p:nvSpPr>
        <p:spPr>
          <a:xfrm>
            <a:off x="2695697" y="2386939"/>
            <a:ext cx="2256313" cy="830997"/>
          </a:xfrm>
          <a:prstGeom prst="rect">
            <a:avLst/>
          </a:prstGeom>
          <a:noFill/>
        </p:spPr>
        <p:txBody>
          <a:bodyPr wrap="square" rtlCol="0">
            <a:spAutoFit/>
          </a:bodyPr>
          <a:lstStyle/>
          <a:p>
            <a:r>
              <a:rPr lang="fr-FR" sz="1600" dirty="0" smtClean="0"/>
              <a:t>Le nom d'amiante bleue est donné aux </a:t>
            </a:r>
            <a:r>
              <a:rPr lang="fr-FR" sz="1600" b="1" dirty="0" smtClean="0"/>
              <a:t>variétés fibreuses d'amphiboles. </a:t>
            </a:r>
            <a:endParaRPr lang="fr-FR" sz="1600" b="1" dirty="0">
              <a:solidFill>
                <a:srgbClr val="FF0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147" y="1679740"/>
            <a:ext cx="3180546" cy="212036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452" y="4536375"/>
            <a:ext cx="2366257" cy="1636098"/>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66" y="3391519"/>
            <a:ext cx="2095500" cy="142875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4473" y="4937538"/>
            <a:ext cx="1489402" cy="1473790"/>
          </a:xfrm>
          <a:prstGeom prst="rect">
            <a:avLst/>
          </a:prstGeom>
        </p:spPr>
      </p:pic>
      <p:sp>
        <p:nvSpPr>
          <p:cNvPr id="12" name="Flèche vers le bas 11"/>
          <p:cNvSpPr/>
          <p:nvPr/>
        </p:nvSpPr>
        <p:spPr>
          <a:xfrm rot="946318">
            <a:off x="6614556" y="3918857"/>
            <a:ext cx="356260" cy="534390"/>
          </a:xfrm>
          <a:prstGeom prst="downArrow">
            <a:avLst/>
          </a:prstGeom>
          <a:solidFill>
            <a:schemeClr val="bg2">
              <a:lumMod val="1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rot="5400000">
            <a:off x="4795651" y="5555672"/>
            <a:ext cx="356260" cy="534390"/>
          </a:xfrm>
          <a:prstGeom prst="downArrow">
            <a:avLst/>
          </a:prstGeom>
          <a:solidFill>
            <a:schemeClr val="bg2">
              <a:lumMod val="1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bas 13"/>
          <p:cNvSpPr/>
          <p:nvPr/>
        </p:nvSpPr>
        <p:spPr>
          <a:xfrm rot="8156281">
            <a:off x="2634343" y="4926280"/>
            <a:ext cx="356260" cy="534390"/>
          </a:xfrm>
          <a:prstGeom prst="downArrow">
            <a:avLst/>
          </a:prstGeom>
          <a:solidFill>
            <a:schemeClr val="bg2">
              <a:lumMod val="1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11326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5247824" cy="400110"/>
          </a:xfrm>
          <a:prstGeom prst="rect">
            <a:avLst/>
          </a:prstGeom>
          <a:noFill/>
        </p:spPr>
        <p:txBody>
          <a:bodyPr wrap="square" rtlCol="0">
            <a:spAutoFit/>
          </a:bodyPr>
          <a:lstStyle/>
          <a:p>
            <a:pPr lvl="0"/>
            <a:r>
              <a:rPr lang="fr-FR" sz="2000" b="1" dirty="0" smtClean="0">
                <a:solidFill>
                  <a:srgbClr val="FF0000"/>
                </a:solidFill>
              </a:rPr>
              <a:t>Amphiboles </a:t>
            </a:r>
            <a:r>
              <a:rPr lang="fr-FR" sz="2000" dirty="0">
                <a:solidFill>
                  <a:srgbClr val="FF0000"/>
                </a:solidFill>
              </a:rPr>
              <a:t>(</a:t>
            </a:r>
            <a:r>
              <a:rPr lang="fr-FR" sz="2000" dirty="0" err="1">
                <a:solidFill>
                  <a:srgbClr val="FF0000"/>
                </a:solidFill>
              </a:rPr>
              <a:t>Ca,Mg,Fe,Al,Na</a:t>
            </a:r>
            <a:r>
              <a:rPr lang="fr-FR" sz="2000" dirty="0">
                <a:solidFill>
                  <a:srgbClr val="FF0000"/>
                </a:solidFill>
              </a:rPr>
              <a:t>)</a:t>
            </a:r>
            <a:r>
              <a:rPr lang="fr-FR" sz="2000" baseline="-25000" dirty="0">
                <a:solidFill>
                  <a:srgbClr val="FF0000"/>
                </a:solidFill>
              </a:rPr>
              <a:t>7</a:t>
            </a:r>
            <a:r>
              <a:rPr lang="fr-FR" sz="2000" dirty="0">
                <a:solidFill>
                  <a:srgbClr val="FF0000"/>
                </a:solidFill>
              </a:rPr>
              <a:t> Si</a:t>
            </a:r>
            <a:r>
              <a:rPr lang="fr-FR" sz="2000" baseline="-25000" dirty="0">
                <a:solidFill>
                  <a:srgbClr val="FF0000"/>
                </a:solidFill>
              </a:rPr>
              <a:t>8</a:t>
            </a:r>
            <a:r>
              <a:rPr lang="fr-FR" sz="2000" dirty="0">
                <a:solidFill>
                  <a:srgbClr val="FF0000"/>
                </a:solidFill>
              </a:rPr>
              <a:t>O</a:t>
            </a:r>
            <a:r>
              <a:rPr lang="fr-FR" sz="2000" baseline="-25000" dirty="0">
                <a:solidFill>
                  <a:srgbClr val="FF0000"/>
                </a:solidFill>
              </a:rPr>
              <a:t>22</a:t>
            </a:r>
            <a:r>
              <a:rPr lang="fr-FR" sz="2000" dirty="0">
                <a:solidFill>
                  <a:srgbClr val="FF0000"/>
                </a:solidFill>
              </a:rPr>
              <a:t>(OH)</a:t>
            </a:r>
            <a:r>
              <a:rPr lang="fr-FR" sz="2000" baseline="-25000" dirty="0">
                <a:solidFill>
                  <a:srgbClr val="FF0000"/>
                </a:solidFill>
              </a:rPr>
              <a:t>2</a:t>
            </a:r>
          </a:p>
        </p:txBody>
      </p:sp>
      <p:sp>
        <p:nvSpPr>
          <p:cNvPr id="5" name="ZoneTexte 4"/>
          <p:cNvSpPr txBox="1"/>
          <p:nvPr/>
        </p:nvSpPr>
        <p:spPr>
          <a:xfrm>
            <a:off x="498765" y="2470063"/>
            <a:ext cx="3135086" cy="4493538"/>
          </a:xfrm>
          <a:prstGeom prst="rect">
            <a:avLst/>
          </a:prstGeom>
          <a:noFill/>
        </p:spPr>
        <p:txBody>
          <a:bodyPr wrap="square" rtlCol="0">
            <a:spAutoFit/>
          </a:bodyPr>
          <a:lstStyle/>
          <a:p>
            <a:pPr lvl="0" algn="just"/>
            <a:r>
              <a:rPr lang="fr-FR" sz="1200" dirty="0">
                <a:solidFill>
                  <a:prstClr val="black"/>
                </a:solidFill>
              </a:rPr>
              <a:t>Les amphiboles fibreuses ont ainsi servi à la fabrication </a:t>
            </a:r>
            <a:r>
              <a:rPr lang="fr-FR" sz="1200" b="1" dirty="0">
                <a:solidFill>
                  <a:prstClr val="black"/>
                </a:solidFill>
              </a:rPr>
              <a:t>d'isolants thermiques </a:t>
            </a:r>
            <a:r>
              <a:rPr lang="fr-FR" sz="1200" dirty="0">
                <a:solidFill>
                  <a:prstClr val="black"/>
                </a:solidFill>
              </a:rPr>
              <a:t>ou de </a:t>
            </a:r>
            <a:r>
              <a:rPr lang="fr-FR" sz="1200" b="1" dirty="0">
                <a:solidFill>
                  <a:prstClr val="black"/>
                </a:solidFill>
              </a:rPr>
              <a:t>vêtements résistants au feu</a:t>
            </a:r>
            <a:r>
              <a:rPr lang="fr-FR" sz="1200" dirty="0">
                <a:solidFill>
                  <a:prstClr val="black"/>
                </a:solidFill>
              </a:rPr>
              <a:t>, à la </a:t>
            </a:r>
            <a:r>
              <a:rPr lang="fr-FR" sz="1200" b="1" dirty="0">
                <a:solidFill>
                  <a:prstClr val="black"/>
                </a:solidFill>
              </a:rPr>
              <a:t>protection de câbles électriques,</a:t>
            </a:r>
            <a:r>
              <a:rPr lang="fr-FR" sz="1200" dirty="0">
                <a:solidFill>
                  <a:prstClr val="black"/>
                </a:solidFill>
              </a:rPr>
              <a:t> au </a:t>
            </a:r>
            <a:r>
              <a:rPr lang="fr-FR" sz="1200" b="1" dirty="0">
                <a:solidFill>
                  <a:prstClr val="black"/>
                </a:solidFill>
              </a:rPr>
              <a:t>flocage protecteur de poutrelles métalliques</a:t>
            </a:r>
            <a:r>
              <a:rPr lang="fr-FR" sz="1200" dirty="0">
                <a:solidFill>
                  <a:prstClr val="black"/>
                </a:solidFill>
              </a:rPr>
              <a:t>. On trouve l’amiante (forme non friable) </a:t>
            </a:r>
            <a:r>
              <a:rPr lang="fr-FR" sz="1200" b="1" dirty="0">
                <a:solidFill>
                  <a:prstClr val="black"/>
                </a:solidFill>
              </a:rPr>
              <a:t>incorporé dans des produits en ciment (amiante-ciment) </a:t>
            </a:r>
            <a:r>
              <a:rPr lang="fr-FR" sz="1200" dirty="0">
                <a:solidFill>
                  <a:prstClr val="black"/>
                </a:solidFill>
              </a:rPr>
              <a:t>ou dans des liants divers (</a:t>
            </a:r>
            <a:r>
              <a:rPr lang="fr-FR" sz="1200" b="1" dirty="0">
                <a:solidFill>
                  <a:prstClr val="black"/>
                </a:solidFill>
              </a:rPr>
              <a:t>colles, peintures,  joints, mortiers à base de plâtre, béton bitumineux, matériaux de friction et même asphaltes routiers ou d'étanchéité…). </a:t>
            </a:r>
            <a:r>
              <a:rPr lang="fr-FR" sz="1200" dirty="0">
                <a:solidFill>
                  <a:prstClr val="black"/>
                </a:solidFill>
              </a:rPr>
              <a:t>Il a aussi été utilisé pour les </a:t>
            </a:r>
            <a:r>
              <a:rPr lang="fr-FR" sz="1200" b="1" dirty="0">
                <a:solidFill>
                  <a:prstClr val="black"/>
                </a:solidFill>
              </a:rPr>
              <a:t>patins de freins </a:t>
            </a:r>
            <a:r>
              <a:rPr lang="fr-FR" sz="1200" dirty="0">
                <a:solidFill>
                  <a:prstClr val="black"/>
                </a:solidFill>
              </a:rPr>
              <a:t>ou en </a:t>
            </a:r>
            <a:r>
              <a:rPr lang="fr-FR" sz="1200" b="1" dirty="0">
                <a:solidFill>
                  <a:prstClr val="black"/>
                </a:solidFill>
              </a:rPr>
              <a:t>garniture de chaudière ou fours électriques,</a:t>
            </a:r>
            <a:r>
              <a:rPr lang="fr-FR" sz="1200" dirty="0">
                <a:solidFill>
                  <a:prstClr val="black"/>
                </a:solidFill>
              </a:rPr>
              <a:t> ou encore dans diverses installations électriques (ex. : </a:t>
            </a:r>
            <a:r>
              <a:rPr lang="fr-FR" sz="1200" b="1" dirty="0">
                <a:solidFill>
                  <a:prstClr val="black"/>
                </a:solidFill>
              </a:rPr>
              <a:t>plaques chauffantes</a:t>
            </a:r>
            <a:r>
              <a:rPr lang="fr-FR" sz="1200" dirty="0">
                <a:solidFill>
                  <a:prstClr val="black"/>
                </a:solidFill>
              </a:rPr>
              <a:t>) pour ses capacités d'isolation électrique à forte température. Il a été massivement utilisé dans les bâtiments pour ses propriétés ignifuges, isolantes, sa flexibilité, sa résistance à la tension et parfois pour sa résistance aux produits chimiques</a:t>
            </a:r>
            <a:r>
              <a:rPr lang="fr-FR" sz="1200" dirty="0" smtClean="0">
                <a:solidFill>
                  <a:prstClr val="black"/>
                </a:solidFill>
              </a:rPr>
              <a:t>.</a:t>
            </a:r>
            <a:br>
              <a:rPr lang="fr-FR" sz="1200" dirty="0" smtClean="0">
                <a:solidFill>
                  <a:prstClr val="black"/>
                </a:solidFill>
              </a:rPr>
            </a:br>
            <a:endParaRPr lang="fr-FR" sz="1200" dirty="0">
              <a:solidFill>
                <a:prstClr val="black"/>
              </a:solidFill>
            </a:endParaRPr>
          </a:p>
          <a:p>
            <a:pPr lvl="0"/>
            <a:r>
              <a:rPr lang="fr-FR" sz="1200" dirty="0">
                <a:solidFill>
                  <a:prstClr val="black"/>
                </a:solidFill>
              </a:rPr>
              <a:t>           </a:t>
            </a:r>
            <a:r>
              <a:rPr lang="fr-FR" sz="1600" b="1" dirty="0">
                <a:solidFill>
                  <a:srgbClr val="FF0000"/>
                </a:solidFill>
              </a:rPr>
              <a:t>Mais ce matériau est toxique</a:t>
            </a:r>
          </a:p>
          <a:p>
            <a:endParaRPr lang="fr-FR" dirty="0"/>
          </a:p>
        </p:txBody>
      </p:sp>
      <p:sp>
        <p:nvSpPr>
          <p:cNvPr id="6" name="ZoneTexte 5"/>
          <p:cNvSpPr txBox="1"/>
          <p:nvPr/>
        </p:nvSpPr>
        <p:spPr>
          <a:xfrm>
            <a:off x="577446" y="2070898"/>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3727" y="1846488"/>
            <a:ext cx="1709552" cy="1138202"/>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490" y="2230468"/>
            <a:ext cx="2438400" cy="1304544"/>
          </a:xfrm>
          <a:prstGeom prst="rect">
            <a:avLst/>
          </a:prstGeom>
        </p:spPr>
      </p:pic>
      <p:pic>
        <p:nvPicPr>
          <p:cNvPr id="9" name="Imag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3057" y="3472286"/>
            <a:ext cx="2109602" cy="1088827"/>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8441" y="5023263"/>
            <a:ext cx="1643898" cy="1570944"/>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2407" y="4334494"/>
            <a:ext cx="1760950" cy="1760950"/>
          </a:xfrm>
          <a:prstGeom prst="rect">
            <a:avLst/>
          </a:prstGeom>
        </p:spPr>
      </p:pic>
      <p:sp>
        <p:nvSpPr>
          <p:cNvPr id="12" name="ZoneTexte 11"/>
          <p:cNvSpPr txBox="1"/>
          <p:nvPr/>
        </p:nvSpPr>
        <p:spPr>
          <a:xfrm>
            <a:off x="6757060" y="3906982"/>
            <a:ext cx="1828800" cy="461665"/>
          </a:xfrm>
          <a:prstGeom prst="rect">
            <a:avLst/>
          </a:prstGeom>
          <a:noFill/>
        </p:spPr>
        <p:txBody>
          <a:bodyPr wrap="square" rtlCol="0">
            <a:spAutoFit/>
          </a:bodyPr>
          <a:lstStyle/>
          <a:p>
            <a:r>
              <a:rPr lang="fr-FR" sz="1200" dirty="0" smtClean="0"/>
              <a:t>Amiante floquée sur poutrelles métalliques</a:t>
            </a:r>
            <a:endParaRPr lang="fr-FR" sz="1200" dirty="0"/>
          </a:p>
        </p:txBody>
      </p:sp>
      <p:sp>
        <p:nvSpPr>
          <p:cNvPr id="13" name="ZoneTexte 12"/>
          <p:cNvSpPr txBox="1"/>
          <p:nvPr/>
        </p:nvSpPr>
        <p:spPr>
          <a:xfrm>
            <a:off x="5721927" y="6161314"/>
            <a:ext cx="2353294" cy="461665"/>
          </a:xfrm>
          <a:prstGeom prst="rect">
            <a:avLst/>
          </a:prstGeom>
          <a:noFill/>
        </p:spPr>
        <p:txBody>
          <a:bodyPr wrap="square" rtlCol="0">
            <a:spAutoFit/>
          </a:bodyPr>
          <a:lstStyle/>
          <a:p>
            <a:r>
              <a:rPr lang="fr-FR" sz="1200" dirty="0" smtClean="0"/>
              <a:t>Fibres d’amiante protecteurs câbles électriques</a:t>
            </a:r>
            <a:endParaRPr lang="fr-FR" sz="1200" dirty="0"/>
          </a:p>
        </p:txBody>
      </p:sp>
      <p:sp>
        <p:nvSpPr>
          <p:cNvPr id="14" name="ZoneTexte 13"/>
          <p:cNvSpPr txBox="1"/>
          <p:nvPr/>
        </p:nvSpPr>
        <p:spPr>
          <a:xfrm>
            <a:off x="5957449" y="1955470"/>
            <a:ext cx="2353294" cy="276999"/>
          </a:xfrm>
          <a:prstGeom prst="rect">
            <a:avLst/>
          </a:prstGeom>
          <a:noFill/>
        </p:spPr>
        <p:txBody>
          <a:bodyPr wrap="square" rtlCol="0">
            <a:spAutoFit/>
          </a:bodyPr>
          <a:lstStyle/>
          <a:p>
            <a:r>
              <a:rPr lang="fr-FR" sz="1200" dirty="0" smtClean="0"/>
              <a:t>Amiante incorporée dans le béton</a:t>
            </a:r>
            <a:endParaRPr lang="fr-FR" sz="1200" dirty="0"/>
          </a:p>
        </p:txBody>
      </p:sp>
      <p:sp>
        <p:nvSpPr>
          <p:cNvPr id="15" name="ZoneTexte 14"/>
          <p:cNvSpPr txBox="1"/>
          <p:nvPr/>
        </p:nvSpPr>
        <p:spPr>
          <a:xfrm>
            <a:off x="3843644" y="2941125"/>
            <a:ext cx="1797133" cy="461665"/>
          </a:xfrm>
          <a:prstGeom prst="rect">
            <a:avLst/>
          </a:prstGeom>
          <a:noFill/>
        </p:spPr>
        <p:txBody>
          <a:bodyPr wrap="square" rtlCol="0">
            <a:spAutoFit/>
          </a:bodyPr>
          <a:lstStyle/>
          <a:p>
            <a:r>
              <a:rPr lang="fr-FR" sz="1200" dirty="0" smtClean="0"/>
              <a:t>Amiante incorporée dans  toitures en </a:t>
            </a:r>
            <a:r>
              <a:rPr lang="fr-FR" sz="1200" dirty="0" err="1" smtClean="0"/>
              <a:t>fibro-ciment</a:t>
            </a:r>
            <a:endParaRPr lang="fr-FR" sz="1200" dirty="0"/>
          </a:p>
        </p:txBody>
      </p:sp>
      <p:sp>
        <p:nvSpPr>
          <p:cNvPr id="16" name="ZoneTexte 15"/>
          <p:cNvSpPr txBox="1"/>
          <p:nvPr/>
        </p:nvSpPr>
        <p:spPr>
          <a:xfrm>
            <a:off x="4140523" y="4461164"/>
            <a:ext cx="1642754" cy="461665"/>
          </a:xfrm>
          <a:prstGeom prst="rect">
            <a:avLst/>
          </a:prstGeom>
          <a:noFill/>
        </p:spPr>
        <p:txBody>
          <a:bodyPr wrap="square" rtlCol="0">
            <a:spAutoFit/>
          </a:bodyPr>
          <a:lstStyle/>
          <a:p>
            <a:r>
              <a:rPr lang="fr-FR" sz="1200" dirty="0" smtClean="0"/>
              <a:t>Plaquettes de freins auto à base d’amiante</a:t>
            </a:r>
            <a:endParaRPr lang="fr-FR" sz="1200" dirty="0"/>
          </a:p>
        </p:txBody>
      </p:sp>
    </p:spTree>
    <p:extLst>
      <p:ext uri="{BB962C8B-B14F-4D97-AF65-F5344CB8AC3E}">
        <p14:creationId xmlns:p14="http://schemas.microsoft.com/office/powerpoint/2010/main" val="929554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5247824" cy="400110"/>
          </a:xfrm>
          <a:prstGeom prst="rect">
            <a:avLst/>
          </a:prstGeom>
          <a:noFill/>
        </p:spPr>
        <p:txBody>
          <a:bodyPr wrap="square" rtlCol="0">
            <a:spAutoFit/>
          </a:bodyPr>
          <a:lstStyle/>
          <a:p>
            <a:pPr lvl="0"/>
            <a:r>
              <a:rPr lang="fr-FR" sz="2000" b="1" dirty="0" smtClean="0">
                <a:solidFill>
                  <a:srgbClr val="FF0000"/>
                </a:solidFill>
              </a:rPr>
              <a:t>Amphiboles </a:t>
            </a:r>
            <a:r>
              <a:rPr lang="fr-FR" sz="2000" dirty="0">
                <a:solidFill>
                  <a:srgbClr val="FF0000"/>
                </a:solidFill>
              </a:rPr>
              <a:t>(</a:t>
            </a:r>
            <a:r>
              <a:rPr lang="fr-FR" sz="2000" dirty="0" err="1">
                <a:solidFill>
                  <a:srgbClr val="FF0000"/>
                </a:solidFill>
              </a:rPr>
              <a:t>Ca,Mg,Fe,Al,Na</a:t>
            </a:r>
            <a:r>
              <a:rPr lang="fr-FR" sz="2000" dirty="0">
                <a:solidFill>
                  <a:srgbClr val="FF0000"/>
                </a:solidFill>
              </a:rPr>
              <a:t>)</a:t>
            </a:r>
            <a:r>
              <a:rPr lang="fr-FR" sz="2000" baseline="-25000" dirty="0">
                <a:solidFill>
                  <a:srgbClr val="FF0000"/>
                </a:solidFill>
              </a:rPr>
              <a:t>7</a:t>
            </a:r>
            <a:r>
              <a:rPr lang="fr-FR" sz="2000" dirty="0">
                <a:solidFill>
                  <a:srgbClr val="FF0000"/>
                </a:solidFill>
              </a:rPr>
              <a:t> Si</a:t>
            </a:r>
            <a:r>
              <a:rPr lang="fr-FR" sz="2000" baseline="-25000" dirty="0">
                <a:solidFill>
                  <a:srgbClr val="FF0000"/>
                </a:solidFill>
              </a:rPr>
              <a:t>8</a:t>
            </a:r>
            <a:r>
              <a:rPr lang="fr-FR" sz="2000" dirty="0">
                <a:solidFill>
                  <a:srgbClr val="FF0000"/>
                </a:solidFill>
              </a:rPr>
              <a:t>O</a:t>
            </a:r>
            <a:r>
              <a:rPr lang="fr-FR" sz="2000" baseline="-25000" dirty="0">
                <a:solidFill>
                  <a:srgbClr val="FF0000"/>
                </a:solidFill>
              </a:rPr>
              <a:t>22</a:t>
            </a:r>
            <a:r>
              <a:rPr lang="fr-FR" sz="2000" dirty="0">
                <a:solidFill>
                  <a:srgbClr val="FF0000"/>
                </a:solidFill>
              </a:rPr>
              <a:t>(OH)</a:t>
            </a:r>
            <a:r>
              <a:rPr lang="fr-FR" sz="2000" baseline="-25000" dirty="0">
                <a:solidFill>
                  <a:srgbClr val="FF0000"/>
                </a:solidFill>
              </a:rPr>
              <a:t>2</a:t>
            </a:r>
          </a:p>
        </p:txBody>
      </p:sp>
      <p:sp>
        <p:nvSpPr>
          <p:cNvPr id="6" name="ZoneTexte 5"/>
          <p:cNvSpPr txBox="1"/>
          <p:nvPr/>
        </p:nvSpPr>
        <p:spPr>
          <a:xfrm>
            <a:off x="577446" y="2070898"/>
            <a:ext cx="3448289" cy="307777"/>
          </a:xfrm>
          <a:prstGeom prst="rect">
            <a:avLst/>
          </a:prstGeom>
          <a:noFill/>
        </p:spPr>
        <p:txBody>
          <a:bodyPr wrap="square" rtlCol="0">
            <a:spAutoFit/>
          </a:bodyPr>
          <a:lstStyle/>
          <a:p>
            <a:r>
              <a:rPr lang="fr-FR" sz="1400" b="1" dirty="0" smtClean="0">
                <a:solidFill>
                  <a:srgbClr val="00B050"/>
                </a:solidFill>
              </a:rPr>
              <a:t>Maladies causées par les fibres d’amiante </a:t>
            </a:r>
            <a:endParaRPr lang="fr-FR" sz="1400" b="1" dirty="0">
              <a:solidFill>
                <a:srgbClr val="00B050"/>
              </a:solidFill>
            </a:endParaRPr>
          </a:p>
        </p:txBody>
      </p:sp>
      <p:pic>
        <p:nvPicPr>
          <p:cNvPr id="17" name="Image 16"/>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67241" y="2132173"/>
            <a:ext cx="3830159" cy="3781740"/>
          </a:xfrm>
          <a:prstGeom prst="rect">
            <a:avLst/>
          </a:prstGeom>
        </p:spPr>
      </p:pic>
      <p:sp>
        <p:nvSpPr>
          <p:cNvPr id="19" name="ZoneTexte 18"/>
          <p:cNvSpPr txBox="1"/>
          <p:nvPr/>
        </p:nvSpPr>
        <p:spPr>
          <a:xfrm>
            <a:off x="4999491" y="5999651"/>
            <a:ext cx="3550723" cy="307777"/>
          </a:xfrm>
          <a:prstGeom prst="rect">
            <a:avLst/>
          </a:prstGeom>
          <a:noFill/>
        </p:spPr>
        <p:txBody>
          <a:bodyPr wrap="square" rtlCol="0">
            <a:spAutoFit/>
          </a:bodyPr>
          <a:lstStyle/>
          <a:p>
            <a:r>
              <a:rPr lang="fr-FR" sz="1400" b="1" dirty="0" smtClean="0">
                <a:solidFill>
                  <a:schemeClr val="tx1">
                    <a:lumMod val="95000"/>
                    <a:lumOff val="5000"/>
                  </a:schemeClr>
                </a:solidFill>
              </a:rPr>
              <a:t>Maladies liées à l’amiante en France </a:t>
            </a:r>
            <a:endParaRPr lang="fr-FR" sz="1400" b="1" dirty="0">
              <a:solidFill>
                <a:schemeClr val="tx1">
                  <a:lumMod val="95000"/>
                  <a:lumOff val="5000"/>
                </a:schemeClr>
              </a:solidFill>
            </a:endParaRPr>
          </a:p>
        </p:txBody>
      </p:sp>
      <p:sp>
        <p:nvSpPr>
          <p:cNvPr id="18" name="ZoneTexte 17"/>
          <p:cNvSpPr txBox="1"/>
          <p:nvPr/>
        </p:nvSpPr>
        <p:spPr>
          <a:xfrm>
            <a:off x="391887" y="2529444"/>
            <a:ext cx="2161308" cy="4154984"/>
          </a:xfrm>
          <a:prstGeom prst="rect">
            <a:avLst/>
          </a:prstGeom>
          <a:noFill/>
        </p:spPr>
        <p:txBody>
          <a:bodyPr wrap="square" rtlCol="0">
            <a:spAutoFit/>
          </a:bodyPr>
          <a:lstStyle/>
          <a:p>
            <a:r>
              <a:rPr lang="fr-FR" sz="1200" b="1" dirty="0" smtClean="0"/>
              <a:t>L’asbestose</a:t>
            </a:r>
            <a:endParaRPr lang="fr-FR" sz="1200" b="1" dirty="0"/>
          </a:p>
          <a:p>
            <a:r>
              <a:rPr lang="fr-FR" sz="1200" dirty="0"/>
              <a:t>Provoquée par la présence </a:t>
            </a:r>
            <a:r>
              <a:rPr lang="fr-FR" sz="1200" dirty="0" smtClean="0"/>
              <a:t/>
            </a:r>
            <a:br>
              <a:rPr lang="fr-FR" sz="1200" dirty="0" smtClean="0"/>
            </a:br>
            <a:r>
              <a:rPr lang="fr-FR" sz="1200" dirty="0" smtClean="0"/>
              <a:t>des </a:t>
            </a:r>
            <a:r>
              <a:rPr lang="fr-FR" sz="1200" dirty="0"/>
              <a:t>fibres d’amiante dans les alvéoles des </a:t>
            </a:r>
            <a:r>
              <a:rPr lang="fr-FR" sz="1200" dirty="0" smtClean="0"/>
              <a:t>poumons;</a:t>
            </a:r>
            <a:br>
              <a:rPr lang="fr-FR" sz="1200" dirty="0" smtClean="0"/>
            </a:br>
            <a:r>
              <a:rPr lang="fr-FR" sz="1200" dirty="0" smtClean="0"/>
              <a:t/>
            </a:r>
            <a:br>
              <a:rPr lang="fr-FR" sz="1200" dirty="0" smtClean="0"/>
            </a:br>
            <a:endParaRPr lang="fr-FR" sz="1200" dirty="0" smtClean="0"/>
          </a:p>
          <a:p>
            <a:r>
              <a:rPr lang="fr-FR" sz="1200" b="1" dirty="0" smtClean="0"/>
              <a:t>Le </a:t>
            </a:r>
            <a:r>
              <a:rPr lang="fr-FR" sz="1200" b="1" dirty="0"/>
              <a:t>cancer du poumon</a:t>
            </a:r>
          </a:p>
          <a:p>
            <a:r>
              <a:rPr lang="fr-FR" sz="1200" dirty="0"/>
              <a:t>L’inhalation des fibres d’amiante multiple par 5 le risque de développer une maladie cancérogène, surtout le cancer du </a:t>
            </a:r>
            <a:r>
              <a:rPr lang="fr-FR" sz="1200" dirty="0" smtClean="0"/>
              <a:t>poumon;</a:t>
            </a:r>
            <a:br>
              <a:rPr lang="fr-FR" sz="1200" dirty="0" smtClean="0"/>
            </a:br>
            <a:r>
              <a:rPr lang="fr-FR" sz="1200" dirty="0"/>
              <a:t> </a:t>
            </a:r>
          </a:p>
          <a:p>
            <a:r>
              <a:rPr lang="fr-FR" sz="1200" b="1" dirty="0"/>
              <a:t>Le </a:t>
            </a:r>
            <a:r>
              <a:rPr lang="fr-FR" sz="1200" b="1" dirty="0" err="1" smtClean="0"/>
              <a:t>mésothéliome</a:t>
            </a:r>
            <a:r>
              <a:rPr lang="fr-FR" sz="1200" b="1" dirty="0" smtClean="0"/>
              <a:t/>
            </a:r>
            <a:br>
              <a:rPr lang="fr-FR" sz="1200" b="1" dirty="0" smtClean="0"/>
            </a:br>
            <a:r>
              <a:rPr lang="fr-FR" sz="1200" dirty="0" smtClean="0"/>
              <a:t>Encore </a:t>
            </a:r>
            <a:r>
              <a:rPr lang="fr-FR" sz="1200" dirty="0"/>
              <a:t>appelé « cancer de la plèvre », le </a:t>
            </a:r>
            <a:r>
              <a:rPr lang="fr-FR" sz="1200" dirty="0" err="1"/>
              <a:t>mésothéliome</a:t>
            </a:r>
            <a:r>
              <a:rPr lang="fr-FR" sz="1200" dirty="0"/>
              <a:t> est aussi l’une des maladies graves causées par l’exposition à l’amiante, dans 80 % des cas. Il s’agit d’une forme très rare de cancer des poumons, du cœur et la cavité abdominale. </a:t>
            </a:r>
          </a:p>
        </p:txBody>
      </p:sp>
      <p:pic>
        <p:nvPicPr>
          <p:cNvPr id="20" name="Imag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720" y="2382117"/>
            <a:ext cx="1428750" cy="1428750"/>
          </a:xfrm>
          <a:prstGeom prst="rect">
            <a:avLst/>
          </a:prstGeom>
        </p:spPr>
      </p:pic>
      <p:pic>
        <p:nvPicPr>
          <p:cNvPr id="21" name="Imag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18" y="3830908"/>
            <a:ext cx="1428750" cy="1428750"/>
          </a:xfrm>
          <a:prstGeom prst="rect">
            <a:avLst/>
          </a:prstGeom>
        </p:spPr>
      </p:pic>
      <p:pic>
        <p:nvPicPr>
          <p:cNvPr id="22" name="Imag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7594" y="5327196"/>
            <a:ext cx="1428750" cy="1428750"/>
          </a:xfrm>
          <a:prstGeom prst="rect">
            <a:avLst/>
          </a:prstGeom>
        </p:spPr>
      </p:pic>
    </p:spTree>
    <p:extLst>
      <p:ext uri="{BB962C8B-B14F-4D97-AF65-F5344CB8AC3E}">
        <p14:creationId xmlns:p14="http://schemas.microsoft.com/office/powerpoint/2010/main" val="1419167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548680"/>
            <a:ext cx="1800200" cy="369332"/>
          </a:xfrm>
          <a:prstGeom prst="rect">
            <a:avLst/>
          </a:prstGeom>
          <a:noFill/>
        </p:spPr>
        <p:txBody>
          <a:bodyPr wrap="square" rtlCol="0">
            <a:spAutoFit/>
          </a:bodyPr>
          <a:lstStyle/>
          <a:p>
            <a:r>
              <a:rPr lang="fr-FR" dirty="0" smtClean="0"/>
              <a:t>INTRODUCTION</a:t>
            </a:r>
            <a:endParaRPr lang="fr-FR" dirty="0"/>
          </a:p>
        </p:txBody>
      </p:sp>
      <p:grpSp>
        <p:nvGrpSpPr>
          <p:cNvPr id="21" name="Groupe 20"/>
          <p:cNvGrpSpPr/>
          <p:nvPr/>
        </p:nvGrpSpPr>
        <p:grpSpPr>
          <a:xfrm>
            <a:off x="323528" y="-747464"/>
            <a:ext cx="8513918" cy="6624736"/>
            <a:chOff x="323528" y="-387424"/>
            <a:chExt cx="8513918" cy="6858000"/>
          </a:xfrm>
        </p:grpSpPr>
        <p:pic>
          <p:nvPicPr>
            <p:cNvPr id="3" name="Imag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528" y="-387424"/>
              <a:ext cx="8513918" cy="6858000"/>
            </a:xfrm>
            <a:prstGeom prst="rect">
              <a:avLst/>
            </a:prstGeom>
          </p:spPr>
        </p:pic>
        <p:sp>
          <p:nvSpPr>
            <p:cNvPr id="10" name="Forme libre 9"/>
            <p:cNvSpPr/>
            <p:nvPr/>
          </p:nvSpPr>
          <p:spPr>
            <a:xfrm>
              <a:off x="1088660" y="2492896"/>
              <a:ext cx="1395107" cy="432048"/>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rot="20889598">
              <a:off x="1073091" y="3351504"/>
              <a:ext cx="1395107" cy="432048"/>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p:cNvSpPr/>
            <p:nvPr/>
          </p:nvSpPr>
          <p:spPr>
            <a:xfrm rot="18823747">
              <a:off x="2012446" y="4750259"/>
              <a:ext cx="613675" cy="352805"/>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rot="4192049">
              <a:off x="2694859" y="1340895"/>
              <a:ext cx="675544" cy="307961"/>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rot="19630551">
              <a:off x="1360404" y="4126461"/>
              <a:ext cx="1106530" cy="432048"/>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14"/>
            <p:cNvSpPr/>
            <p:nvPr/>
          </p:nvSpPr>
          <p:spPr>
            <a:xfrm rot="18602797">
              <a:off x="2380835" y="4997509"/>
              <a:ext cx="1100963" cy="432048"/>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15"/>
            <p:cNvSpPr/>
            <p:nvPr/>
          </p:nvSpPr>
          <p:spPr>
            <a:xfrm rot="9377174">
              <a:off x="5990550" y="3440501"/>
              <a:ext cx="864096" cy="432048"/>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16"/>
            <p:cNvSpPr/>
            <p:nvPr/>
          </p:nvSpPr>
          <p:spPr>
            <a:xfrm rot="12472735">
              <a:off x="6408277" y="4887066"/>
              <a:ext cx="470194" cy="344962"/>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rot="15011933">
              <a:off x="4161143" y="4913357"/>
              <a:ext cx="550658" cy="432048"/>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rot="5689999">
              <a:off x="6271693" y="1900949"/>
              <a:ext cx="450241" cy="645637"/>
            </a:xfrm>
            <a:custGeom>
              <a:avLst/>
              <a:gdLst>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05740 w 1177290"/>
                <a:gd name="connsiteY0" fmla="*/ 0 h 400050"/>
                <a:gd name="connsiteX1" fmla="*/ 982980 w 1177290"/>
                <a:gd name="connsiteY1" fmla="*/ 251460 h 400050"/>
                <a:gd name="connsiteX2" fmla="*/ 982980 w 1177290"/>
                <a:gd name="connsiteY2" fmla="*/ 171450 h 400050"/>
                <a:gd name="connsiteX3" fmla="*/ 1177290 w 1177290"/>
                <a:gd name="connsiteY3" fmla="*/ 365760 h 400050"/>
                <a:gd name="connsiteX4" fmla="*/ 960120 w 1177290"/>
                <a:gd name="connsiteY4" fmla="*/ 400050 h 400050"/>
                <a:gd name="connsiteX5" fmla="*/ 960120 w 1177290"/>
                <a:gd name="connsiteY5" fmla="*/ 320040 h 400050"/>
                <a:gd name="connsiteX6" fmla="*/ 0 w 1177290"/>
                <a:gd name="connsiteY6" fmla="*/ 114300 h 400050"/>
                <a:gd name="connsiteX7" fmla="*/ 171450 w 1177290"/>
                <a:gd name="connsiteY7" fmla="*/ 102870 h 400050"/>
                <a:gd name="connsiteX8" fmla="*/ 274320 w 1177290"/>
                <a:gd name="connsiteY8" fmla="*/ 102870 h 400050"/>
                <a:gd name="connsiteX9" fmla="*/ 274320 w 1177290"/>
                <a:gd name="connsiteY9" fmla="*/ 114300 h 400050"/>
                <a:gd name="connsiteX10" fmla="*/ 274320 w 1177290"/>
                <a:gd name="connsiteY10" fmla="*/ 114300 h 400050"/>
                <a:gd name="connsiteX11" fmla="*/ 205740 w 1177290"/>
                <a:gd name="connsiteY11" fmla="*/ 0 h 400050"/>
                <a:gd name="connsiteX0" fmla="*/ 228935 w 1200485"/>
                <a:gd name="connsiteY0" fmla="*/ 0 h 400050"/>
                <a:gd name="connsiteX1" fmla="*/ 1006175 w 1200485"/>
                <a:gd name="connsiteY1" fmla="*/ 251460 h 400050"/>
                <a:gd name="connsiteX2" fmla="*/ 1006175 w 1200485"/>
                <a:gd name="connsiteY2" fmla="*/ 171450 h 400050"/>
                <a:gd name="connsiteX3" fmla="*/ 1200485 w 1200485"/>
                <a:gd name="connsiteY3" fmla="*/ 365760 h 400050"/>
                <a:gd name="connsiteX4" fmla="*/ 983315 w 1200485"/>
                <a:gd name="connsiteY4" fmla="*/ 400050 h 400050"/>
                <a:gd name="connsiteX5" fmla="*/ 983315 w 1200485"/>
                <a:gd name="connsiteY5" fmla="*/ 320040 h 400050"/>
                <a:gd name="connsiteX6" fmla="*/ 23195 w 1200485"/>
                <a:gd name="connsiteY6" fmla="*/ 114300 h 400050"/>
                <a:gd name="connsiteX7" fmla="*/ 297515 w 1200485"/>
                <a:gd name="connsiteY7" fmla="*/ 102870 h 400050"/>
                <a:gd name="connsiteX8" fmla="*/ 297515 w 1200485"/>
                <a:gd name="connsiteY8" fmla="*/ 114300 h 400050"/>
                <a:gd name="connsiteX9" fmla="*/ 297515 w 1200485"/>
                <a:gd name="connsiteY9" fmla="*/ 114300 h 400050"/>
                <a:gd name="connsiteX10" fmla="*/ 228935 w 1200485"/>
                <a:gd name="connsiteY10"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485" h="400050">
                  <a:moveTo>
                    <a:pt x="228935" y="0"/>
                  </a:moveTo>
                  <a:lnTo>
                    <a:pt x="1006175" y="251460"/>
                  </a:lnTo>
                  <a:lnTo>
                    <a:pt x="1006175" y="171450"/>
                  </a:lnTo>
                  <a:lnTo>
                    <a:pt x="1200485" y="365760"/>
                  </a:lnTo>
                  <a:lnTo>
                    <a:pt x="983315" y="400050"/>
                  </a:lnTo>
                  <a:lnTo>
                    <a:pt x="983315" y="320040"/>
                  </a:lnTo>
                  <a:lnTo>
                    <a:pt x="23195" y="114300"/>
                  </a:lnTo>
                  <a:cubicBezTo>
                    <a:pt x="-91105" y="78105"/>
                    <a:pt x="251795" y="102870"/>
                    <a:pt x="297515" y="102870"/>
                  </a:cubicBezTo>
                  <a:cubicBezTo>
                    <a:pt x="343235" y="102870"/>
                    <a:pt x="297515" y="110490"/>
                    <a:pt x="297515" y="114300"/>
                  </a:cubicBezTo>
                  <a:lnTo>
                    <a:pt x="297515" y="114300"/>
                  </a:lnTo>
                  <a:lnTo>
                    <a:pt x="228935" y="0"/>
                  </a:lnTo>
                  <a:close/>
                </a:path>
              </a:pathLst>
            </a:cu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ZoneTexte 19"/>
          <p:cNvSpPr txBox="1"/>
          <p:nvPr/>
        </p:nvSpPr>
        <p:spPr>
          <a:xfrm>
            <a:off x="3347864" y="260648"/>
            <a:ext cx="3024336" cy="400110"/>
          </a:xfrm>
          <a:prstGeom prst="rect">
            <a:avLst/>
          </a:prstGeom>
          <a:noFill/>
        </p:spPr>
        <p:txBody>
          <a:bodyPr wrap="square" rtlCol="0">
            <a:spAutoFit/>
          </a:bodyPr>
          <a:lstStyle/>
          <a:p>
            <a:r>
              <a:rPr lang="fr-FR" sz="2000" b="1" dirty="0" smtClean="0">
                <a:effectLst>
                  <a:outerShdw blurRad="38100" dist="38100" dir="2700000" algn="tl">
                    <a:srgbClr val="000000">
                      <a:alpha val="43137"/>
                    </a:srgbClr>
                  </a:outerShdw>
                </a:effectLst>
              </a:rPr>
              <a:t>Besoins en matériaux</a:t>
            </a:r>
            <a:endParaRPr lang="fr-FR" sz="2000" b="1" dirty="0">
              <a:effectLst>
                <a:outerShdw blurRad="38100" dist="38100" dir="2700000" algn="tl">
                  <a:srgbClr val="000000">
                    <a:alpha val="43137"/>
                  </a:srgbClr>
                </a:outerShdw>
              </a:effectLst>
            </a:endParaRPr>
          </a:p>
        </p:txBody>
      </p:sp>
      <p:sp>
        <p:nvSpPr>
          <p:cNvPr id="22" name="ZoneTexte 21"/>
          <p:cNvSpPr txBox="1"/>
          <p:nvPr/>
        </p:nvSpPr>
        <p:spPr>
          <a:xfrm>
            <a:off x="179512" y="5661248"/>
            <a:ext cx="8856984" cy="92333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fr-FR" b="1" dirty="0">
                <a:solidFill>
                  <a:schemeClr val="tx2">
                    <a:lumMod val="60000"/>
                    <a:lumOff val="40000"/>
                  </a:schemeClr>
                </a:solidFill>
                <a:effectLst>
                  <a:outerShdw blurRad="38100" dist="38100" dir="2700000" algn="tl">
                    <a:srgbClr val="000000">
                      <a:alpha val="43137"/>
                    </a:srgbClr>
                  </a:outerShdw>
                </a:effectLst>
              </a:rPr>
              <a:t>Le terme « minéral industriel » désigne généralement les roches ou les minéraux dont les propriétés physiques ou chimiques sont mises à contribution dans divers usages, produits ou procédés industriels</a:t>
            </a:r>
            <a:r>
              <a:rPr lang="fr-FR" b="1" dirty="0" smtClean="0">
                <a:solidFill>
                  <a:schemeClr val="tx2">
                    <a:lumMod val="60000"/>
                    <a:lumOff val="40000"/>
                  </a:schemeClr>
                </a:solidFill>
                <a:effectLst>
                  <a:outerShdw blurRad="38100" dist="38100" dir="2700000" algn="tl">
                    <a:srgbClr val="000000">
                      <a:alpha val="43137"/>
                    </a:srgbClr>
                  </a:outerShdw>
                </a:effectLst>
              </a:rPr>
              <a:t>.</a:t>
            </a:r>
            <a:endParaRPr lang="fr-FR" dirty="0"/>
          </a:p>
        </p:txBody>
      </p:sp>
    </p:spTree>
    <p:extLst>
      <p:ext uri="{BB962C8B-B14F-4D97-AF65-F5344CB8AC3E}">
        <p14:creationId xmlns:p14="http://schemas.microsoft.com/office/powerpoint/2010/main" val="4283722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5247824" cy="400110"/>
          </a:xfrm>
          <a:prstGeom prst="rect">
            <a:avLst/>
          </a:prstGeom>
          <a:noFill/>
        </p:spPr>
        <p:txBody>
          <a:bodyPr wrap="square" rtlCol="0">
            <a:spAutoFit/>
          </a:bodyPr>
          <a:lstStyle/>
          <a:p>
            <a:pPr lvl="0"/>
            <a:r>
              <a:rPr lang="fr-FR" sz="2000" b="1" dirty="0" smtClean="0">
                <a:solidFill>
                  <a:srgbClr val="FF0000"/>
                </a:solidFill>
              </a:rPr>
              <a:t>Amphiboles </a:t>
            </a:r>
            <a:r>
              <a:rPr lang="fr-FR" sz="2000" dirty="0">
                <a:solidFill>
                  <a:srgbClr val="FF0000"/>
                </a:solidFill>
              </a:rPr>
              <a:t>(</a:t>
            </a:r>
            <a:r>
              <a:rPr lang="fr-FR" sz="2000" dirty="0" err="1">
                <a:solidFill>
                  <a:srgbClr val="FF0000"/>
                </a:solidFill>
              </a:rPr>
              <a:t>Ca,Mg,Fe,Al,Na</a:t>
            </a:r>
            <a:r>
              <a:rPr lang="fr-FR" sz="2000" dirty="0">
                <a:solidFill>
                  <a:srgbClr val="FF0000"/>
                </a:solidFill>
              </a:rPr>
              <a:t>)</a:t>
            </a:r>
            <a:r>
              <a:rPr lang="fr-FR" sz="2000" baseline="-25000" dirty="0">
                <a:solidFill>
                  <a:srgbClr val="FF0000"/>
                </a:solidFill>
              </a:rPr>
              <a:t>7</a:t>
            </a:r>
            <a:r>
              <a:rPr lang="fr-FR" sz="2000" dirty="0">
                <a:solidFill>
                  <a:srgbClr val="FF0000"/>
                </a:solidFill>
              </a:rPr>
              <a:t> Si</a:t>
            </a:r>
            <a:r>
              <a:rPr lang="fr-FR" sz="2000" baseline="-25000" dirty="0">
                <a:solidFill>
                  <a:srgbClr val="FF0000"/>
                </a:solidFill>
              </a:rPr>
              <a:t>8</a:t>
            </a:r>
            <a:r>
              <a:rPr lang="fr-FR" sz="2000" dirty="0">
                <a:solidFill>
                  <a:srgbClr val="FF0000"/>
                </a:solidFill>
              </a:rPr>
              <a:t>O</a:t>
            </a:r>
            <a:r>
              <a:rPr lang="fr-FR" sz="2000" baseline="-25000" dirty="0">
                <a:solidFill>
                  <a:srgbClr val="FF0000"/>
                </a:solidFill>
              </a:rPr>
              <a:t>22</a:t>
            </a:r>
            <a:r>
              <a:rPr lang="fr-FR" sz="2000" dirty="0">
                <a:solidFill>
                  <a:srgbClr val="FF0000"/>
                </a:solidFill>
              </a:rPr>
              <a:t>(OH)</a:t>
            </a:r>
            <a:r>
              <a:rPr lang="fr-FR" sz="2000" baseline="-25000" dirty="0">
                <a:solidFill>
                  <a:srgbClr val="FF0000"/>
                </a:solidFill>
              </a:rPr>
              <a:t>2</a:t>
            </a:r>
          </a:p>
        </p:txBody>
      </p:sp>
      <p:sp>
        <p:nvSpPr>
          <p:cNvPr id="5" name="ZoneTexte 4"/>
          <p:cNvSpPr txBox="1"/>
          <p:nvPr/>
        </p:nvSpPr>
        <p:spPr>
          <a:xfrm>
            <a:off x="653143" y="2719449"/>
            <a:ext cx="2030680" cy="2492990"/>
          </a:xfrm>
          <a:prstGeom prst="rect">
            <a:avLst/>
          </a:prstGeom>
          <a:noFill/>
        </p:spPr>
        <p:txBody>
          <a:bodyPr wrap="square" rtlCol="0">
            <a:spAutoFit/>
          </a:bodyPr>
          <a:lstStyle/>
          <a:p>
            <a:pPr algn="just"/>
            <a:r>
              <a:rPr lang="fr-FR" sz="1200" dirty="0"/>
              <a:t>Très largement répandues dans la nature, elles sont généralement de couleur sombre, mais peuvent varier du blanc au noir. En général, ce sont des minéraux durs et lourds. Ils entrent en partie dans la constitution des roches </a:t>
            </a:r>
            <a:r>
              <a:rPr lang="fr-FR" sz="1200" b="1" dirty="0"/>
              <a:t>magmatiques et métamorphiques</a:t>
            </a:r>
            <a:r>
              <a:rPr lang="fr-FR" sz="1200" dirty="0"/>
              <a:t>. Certaines roches appelées amphibolites sont constituées presque entièrement d'amphiboles.</a:t>
            </a:r>
          </a:p>
        </p:txBody>
      </p:sp>
      <p:pic>
        <p:nvPicPr>
          <p:cNvPr id="6" name="Imag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0356" y="1977295"/>
            <a:ext cx="5152104" cy="4055369"/>
          </a:xfrm>
          <a:prstGeom prst="rect">
            <a:avLst/>
          </a:prstGeom>
        </p:spPr>
      </p:pic>
      <p:sp>
        <p:nvSpPr>
          <p:cNvPr id="8" name="Forme libre 7"/>
          <p:cNvSpPr/>
          <p:nvPr/>
        </p:nvSpPr>
        <p:spPr>
          <a:xfrm>
            <a:off x="3577537" y="4710661"/>
            <a:ext cx="2123768" cy="468129"/>
          </a:xfrm>
          <a:custGeom>
            <a:avLst/>
            <a:gdLst>
              <a:gd name="connsiteX0" fmla="*/ 164623 w 2438093"/>
              <a:gd name="connsiteY0" fmla="*/ 324859 h 480252"/>
              <a:gd name="connsiteX1" fmla="*/ 371101 w 2438093"/>
              <a:gd name="connsiteY1" fmla="*/ 270079 h 480252"/>
              <a:gd name="connsiteX2" fmla="*/ 590220 w 2438093"/>
              <a:gd name="connsiteY2" fmla="*/ 223727 h 480252"/>
              <a:gd name="connsiteX3" fmla="*/ 821980 w 2438093"/>
              <a:gd name="connsiteY3" fmla="*/ 185803 h 480252"/>
              <a:gd name="connsiteX4" fmla="*/ 1057954 w 2438093"/>
              <a:gd name="connsiteY4" fmla="*/ 135237 h 480252"/>
              <a:gd name="connsiteX5" fmla="*/ 1306570 w 2438093"/>
              <a:gd name="connsiteY5" fmla="*/ 72029 h 480252"/>
              <a:gd name="connsiteX6" fmla="*/ 1508833 w 2438093"/>
              <a:gd name="connsiteY6" fmla="*/ 17250 h 480252"/>
              <a:gd name="connsiteX7" fmla="*/ 1647890 w 2438093"/>
              <a:gd name="connsiteY7" fmla="*/ 394 h 480252"/>
              <a:gd name="connsiteX8" fmla="*/ 1774304 w 2438093"/>
              <a:gd name="connsiteY8" fmla="*/ 13036 h 480252"/>
              <a:gd name="connsiteX9" fmla="*/ 1980782 w 2438093"/>
              <a:gd name="connsiteY9" fmla="*/ 88885 h 480252"/>
              <a:gd name="connsiteX10" fmla="*/ 2090341 w 2438093"/>
              <a:gd name="connsiteY10" fmla="*/ 147878 h 480252"/>
              <a:gd name="connsiteX11" fmla="*/ 2157762 w 2438093"/>
              <a:gd name="connsiteY11" fmla="*/ 253224 h 480252"/>
              <a:gd name="connsiteX12" fmla="*/ 2250467 w 2438093"/>
              <a:gd name="connsiteY12" fmla="*/ 400708 h 480252"/>
              <a:gd name="connsiteX13" fmla="*/ 2288391 w 2438093"/>
              <a:gd name="connsiteY13" fmla="*/ 463915 h 480252"/>
              <a:gd name="connsiteX14" fmla="*/ 164623 w 2438093"/>
              <a:gd name="connsiteY14" fmla="*/ 468129 h 480252"/>
              <a:gd name="connsiteX15" fmla="*/ 164623 w 2438093"/>
              <a:gd name="connsiteY15" fmla="*/ 324859 h 480252"/>
              <a:gd name="connsiteX0" fmla="*/ 0 w 2273470"/>
              <a:gd name="connsiteY0" fmla="*/ 324859 h 480252"/>
              <a:gd name="connsiteX1" fmla="*/ 206478 w 2273470"/>
              <a:gd name="connsiteY1" fmla="*/ 270079 h 480252"/>
              <a:gd name="connsiteX2" fmla="*/ 425597 w 2273470"/>
              <a:gd name="connsiteY2" fmla="*/ 223727 h 480252"/>
              <a:gd name="connsiteX3" fmla="*/ 657357 w 2273470"/>
              <a:gd name="connsiteY3" fmla="*/ 185803 h 480252"/>
              <a:gd name="connsiteX4" fmla="*/ 893331 w 2273470"/>
              <a:gd name="connsiteY4" fmla="*/ 135237 h 480252"/>
              <a:gd name="connsiteX5" fmla="*/ 1141947 w 2273470"/>
              <a:gd name="connsiteY5" fmla="*/ 72029 h 480252"/>
              <a:gd name="connsiteX6" fmla="*/ 1344210 w 2273470"/>
              <a:gd name="connsiteY6" fmla="*/ 17250 h 480252"/>
              <a:gd name="connsiteX7" fmla="*/ 1483267 w 2273470"/>
              <a:gd name="connsiteY7" fmla="*/ 394 h 480252"/>
              <a:gd name="connsiteX8" fmla="*/ 1609681 w 2273470"/>
              <a:gd name="connsiteY8" fmla="*/ 13036 h 480252"/>
              <a:gd name="connsiteX9" fmla="*/ 1816159 w 2273470"/>
              <a:gd name="connsiteY9" fmla="*/ 88885 h 480252"/>
              <a:gd name="connsiteX10" fmla="*/ 1925718 w 2273470"/>
              <a:gd name="connsiteY10" fmla="*/ 147878 h 480252"/>
              <a:gd name="connsiteX11" fmla="*/ 1993139 w 2273470"/>
              <a:gd name="connsiteY11" fmla="*/ 253224 h 480252"/>
              <a:gd name="connsiteX12" fmla="*/ 2085844 w 2273470"/>
              <a:gd name="connsiteY12" fmla="*/ 400708 h 480252"/>
              <a:gd name="connsiteX13" fmla="*/ 2123768 w 2273470"/>
              <a:gd name="connsiteY13" fmla="*/ 463915 h 480252"/>
              <a:gd name="connsiteX14" fmla="*/ 0 w 2273470"/>
              <a:gd name="connsiteY14" fmla="*/ 468129 h 480252"/>
              <a:gd name="connsiteX15" fmla="*/ 0 w 2273470"/>
              <a:gd name="connsiteY15" fmla="*/ 324859 h 480252"/>
              <a:gd name="connsiteX0" fmla="*/ 0 w 2273470"/>
              <a:gd name="connsiteY0" fmla="*/ 324859 h 468129"/>
              <a:gd name="connsiteX1" fmla="*/ 206478 w 2273470"/>
              <a:gd name="connsiteY1" fmla="*/ 270079 h 468129"/>
              <a:gd name="connsiteX2" fmla="*/ 425597 w 2273470"/>
              <a:gd name="connsiteY2" fmla="*/ 223727 h 468129"/>
              <a:gd name="connsiteX3" fmla="*/ 657357 w 2273470"/>
              <a:gd name="connsiteY3" fmla="*/ 185803 h 468129"/>
              <a:gd name="connsiteX4" fmla="*/ 893331 w 2273470"/>
              <a:gd name="connsiteY4" fmla="*/ 135237 h 468129"/>
              <a:gd name="connsiteX5" fmla="*/ 1141947 w 2273470"/>
              <a:gd name="connsiteY5" fmla="*/ 72029 h 468129"/>
              <a:gd name="connsiteX6" fmla="*/ 1344210 w 2273470"/>
              <a:gd name="connsiteY6" fmla="*/ 17250 h 468129"/>
              <a:gd name="connsiteX7" fmla="*/ 1483267 w 2273470"/>
              <a:gd name="connsiteY7" fmla="*/ 394 h 468129"/>
              <a:gd name="connsiteX8" fmla="*/ 1609681 w 2273470"/>
              <a:gd name="connsiteY8" fmla="*/ 13036 h 468129"/>
              <a:gd name="connsiteX9" fmla="*/ 1816159 w 2273470"/>
              <a:gd name="connsiteY9" fmla="*/ 88885 h 468129"/>
              <a:gd name="connsiteX10" fmla="*/ 1925718 w 2273470"/>
              <a:gd name="connsiteY10" fmla="*/ 147878 h 468129"/>
              <a:gd name="connsiteX11" fmla="*/ 1993139 w 2273470"/>
              <a:gd name="connsiteY11" fmla="*/ 253224 h 468129"/>
              <a:gd name="connsiteX12" fmla="*/ 2085844 w 2273470"/>
              <a:gd name="connsiteY12" fmla="*/ 400708 h 468129"/>
              <a:gd name="connsiteX13" fmla="*/ 2123768 w 2273470"/>
              <a:gd name="connsiteY13" fmla="*/ 463915 h 468129"/>
              <a:gd name="connsiteX14" fmla="*/ 0 w 2273470"/>
              <a:gd name="connsiteY14" fmla="*/ 468129 h 468129"/>
              <a:gd name="connsiteX15" fmla="*/ 0 w 2273470"/>
              <a:gd name="connsiteY15" fmla="*/ 324859 h 468129"/>
              <a:gd name="connsiteX0" fmla="*/ 0 w 2123768"/>
              <a:gd name="connsiteY0" fmla="*/ 324859 h 468129"/>
              <a:gd name="connsiteX1" fmla="*/ 206478 w 2123768"/>
              <a:gd name="connsiteY1" fmla="*/ 270079 h 468129"/>
              <a:gd name="connsiteX2" fmla="*/ 425597 w 2123768"/>
              <a:gd name="connsiteY2" fmla="*/ 223727 h 468129"/>
              <a:gd name="connsiteX3" fmla="*/ 657357 w 2123768"/>
              <a:gd name="connsiteY3" fmla="*/ 185803 h 468129"/>
              <a:gd name="connsiteX4" fmla="*/ 893331 w 2123768"/>
              <a:gd name="connsiteY4" fmla="*/ 135237 h 468129"/>
              <a:gd name="connsiteX5" fmla="*/ 1141947 w 2123768"/>
              <a:gd name="connsiteY5" fmla="*/ 72029 h 468129"/>
              <a:gd name="connsiteX6" fmla="*/ 1344210 w 2123768"/>
              <a:gd name="connsiteY6" fmla="*/ 17250 h 468129"/>
              <a:gd name="connsiteX7" fmla="*/ 1483267 w 2123768"/>
              <a:gd name="connsiteY7" fmla="*/ 394 h 468129"/>
              <a:gd name="connsiteX8" fmla="*/ 1609681 w 2123768"/>
              <a:gd name="connsiteY8" fmla="*/ 13036 h 468129"/>
              <a:gd name="connsiteX9" fmla="*/ 1816159 w 2123768"/>
              <a:gd name="connsiteY9" fmla="*/ 88885 h 468129"/>
              <a:gd name="connsiteX10" fmla="*/ 1925718 w 2123768"/>
              <a:gd name="connsiteY10" fmla="*/ 147878 h 468129"/>
              <a:gd name="connsiteX11" fmla="*/ 1993139 w 2123768"/>
              <a:gd name="connsiteY11" fmla="*/ 253224 h 468129"/>
              <a:gd name="connsiteX12" fmla="*/ 2085844 w 2123768"/>
              <a:gd name="connsiteY12" fmla="*/ 400708 h 468129"/>
              <a:gd name="connsiteX13" fmla="*/ 2123768 w 2123768"/>
              <a:gd name="connsiteY13" fmla="*/ 463915 h 468129"/>
              <a:gd name="connsiteX14" fmla="*/ 0 w 2123768"/>
              <a:gd name="connsiteY14" fmla="*/ 468129 h 468129"/>
              <a:gd name="connsiteX15" fmla="*/ 0 w 2123768"/>
              <a:gd name="connsiteY15" fmla="*/ 324859 h 468129"/>
              <a:gd name="connsiteX0" fmla="*/ 0 w 2123768"/>
              <a:gd name="connsiteY0" fmla="*/ 324859 h 468129"/>
              <a:gd name="connsiteX1" fmla="*/ 206478 w 2123768"/>
              <a:gd name="connsiteY1" fmla="*/ 270079 h 468129"/>
              <a:gd name="connsiteX2" fmla="*/ 425597 w 2123768"/>
              <a:gd name="connsiteY2" fmla="*/ 223727 h 468129"/>
              <a:gd name="connsiteX3" fmla="*/ 657357 w 2123768"/>
              <a:gd name="connsiteY3" fmla="*/ 185803 h 468129"/>
              <a:gd name="connsiteX4" fmla="*/ 893331 w 2123768"/>
              <a:gd name="connsiteY4" fmla="*/ 135237 h 468129"/>
              <a:gd name="connsiteX5" fmla="*/ 1141947 w 2123768"/>
              <a:gd name="connsiteY5" fmla="*/ 72029 h 468129"/>
              <a:gd name="connsiteX6" fmla="*/ 1254481 w 2123768"/>
              <a:gd name="connsiteY6" fmla="*/ 43352 h 468129"/>
              <a:gd name="connsiteX7" fmla="*/ 1344210 w 2123768"/>
              <a:gd name="connsiteY7" fmla="*/ 17250 h 468129"/>
              <a:gd name="connsiteX8" fmla="*/ 1483267 w 2123768"/>
              <a:gd name="connsiteY8" fmla="*/ 394 h 468129"/>
              <a:gd name="connsiteX9" fmla="*/ 1609681 w 2123768"/>
              <a:gd name="connsiteY9" fmla="*/ 13036 h 468129"/>
              <a:gd name="connsiteX10" fmla="*/ 1816159 w 2123768"/>
              <a:gd name="connsiteY10" fmla="*/ 88885 h 468129"/>
              <a:gd name="connsiteX11" fmla="*/ 1925718 w 2123768"/>
              <a:gd name="connsiteY11" fmla="*/ 147878 h 468129"/>
              <a:gd name="connsiteX12" fmla="*/ 1993139 w 2123768"/>
              <a:gd name="connsiteY12" fmla="*/ 253224 h 468129"/>
              <a:gd name="connsiteX13" fmla="*/ 2085844 w 2123768"/>
              <a:gd name="connsiteY13" fmla="*/ 400708 h 468129"/>
              <a:gd name="connsiteX14" fmla="*/ 2123768 w 2123768"/>
              <a:gd name="connsiteY14" fmla="*/ 463915 h 468129"/>
              <a:gd name="connsiteX15" fmla="*/ 0 w 2123768"/>
              <a:gd name="connsiteY15" fmla="*/ 468129 h 468129"/>
              <a:gd name="connsiteX16" fmla="*/ 0 w 2123768"/>
              <a:gd name="connsiteY16" fmla="*/ 324859 h 4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3768" h="468129">
                <a:moveTo>
                  <a:pt x="0" y="324859"/>
                </a:moveTo>
                <a:cubicBezTo>
                  <a:pt x="34413" y="291851"/>
                  <a:pt x="135545" y="286934"/>
                  <a:pt x="206478" y="270079"/>
                </a:cubicBezTo>
                <a:cubicBezTo>
                  <a:pt x="277411" y="253224"/>
                  <a:pt x="350451" y="237773"/>
                  <a:pt x="425597" y="223727"/>
                </a:cubicBezTo>
                <a:cubicBezTo>
                  <a:pt x="500743" y="209681"/>
                  <a:pt x="579401" y="200551"/>
                  <a:pt x="657357" y="185803"/>
                </a:cubicBezTo>
                <a:cubicBezTo>
                  <a:pt x="735313" y="171055"/>
                  <a:pt x="812566" y="154199"/>
                  <a:pt x="893331" y="135237"/>
                </a:cubicBezTo>
                <a:cubicBezTo>
                  <a:pt x="974096" y="116275"/>
                  <a:pt x="1081756" y="87343"/>
                  <a:pt x="1141947" y="72029"/>
                </a:cubicBezTo>
                <a:lnTo>
                  <a:pt x="1254481" y="43352"/>
                </a:lnTo>
                <a:cubicBezTo>
                  <a:pt x="1288191" y="34222"/>
                  <a:pt x="1306079" y="24410"/>
                  <a:pt x="1344210" y="17250"/>
                </a:cubicBezTo>
                <a:cubicBezTo>
                  <a:pt x="1382341" y="10090"/>
                  <a:pt x="1439022" y="1096"/>
                  <a:pt x="1483267" y="394"/>
                </a:cubicBezTo>
                <a:cubicBezTo>
                  <a:pt x="1527512" y="-308"/>
                  <a:pt x="1554199" y="-1712"/>
                  <a:pt x="1609681" y="13036"/>
                </a:cubicBezTo>
                <a:cubicBezTo>
                  <a:pt x="1665163" y="27784"/>
                  <a:pt x="1763486" y="66411"/>
                  <a:pt x="1816159" y="88885"/>
                </a:cubicBezTo>
                <a:cubicBezTo>
                  <a:pt x="1868832" y="111359"/>
                  <a:pt x="1896221" y="120488"/>
                  <a:pt x="1925718" y="147878"/>
                </a:cubicBezTo>
                <a:cubicBezTo>
                  <a:pt x="1955215" y="175268"/>
                  <a:pt x="1966451" y="211086"/>
                  <a:pt x="1993139" y="253224"/>
                </a:cubicBezTo>
                <a:cubicBezTo>
                  <a:pt x="2019827" y="295362"/>
                  <a:pt x="2064073" y="365593"/>
                  <a:pt x="2085844" y="400708"/>
                </a:cubicBezTo>
                <a:lnTo>
                  <a:pt x="2123768" y="463915"/>
                </a:lnTo>
                <a:lnTo>
                  <a:pt x="0" y="468129"/>
                </a:lnTo>
                <a:lnTo>
                  <a:pt x="0" y="324859"/>
                </a:lnTo>
                <a:close/>
              </a:path>
            </a:pathLst>
          </a:custGeom>
          <a:pattFill prst="ltVert">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4428873" y="4882100"/>
            <a:ext cx="1431235" cy="276999"/>
          </a:xfrm>
          <a:prstGeom prst="rect">
            <a:avLst/>
          </a:prstGeom>
          <a:noFill/>
        </p:spPr>
        <p:txBody>
          <a:bodyPr wrap="square" rtlCol="0">
            <a:spAutoFit/>
          </a:bodyPr>
          <a:lstStyle/>
          <a:p>
            <a:r>
              <a:rPr lang="fr-FR" sz="1200" b="1" dirty="0" smtClean="0">
                <a:solidFill>
                  <a:srgbClr val="C00000"/>
                </a:solidFill>
              </a:rPr>
              <a:t>Amphiboles</a:t>
            </a:r>
            <a:endParaRPr lang="fr-FR" sz="1200" b="1" dirty="0">
              <a:solidFill>
                <a:srgbClr val="C00000"/>
              </a:solidFill>
            </a:endParaRPr>
          </a:p>
        </p:txBody>
      </p:sp>
      <p:sp>
        <p:nvSpPr>
          <p:cNvPr id="10" name="Rectangle 9"/>
          <p:cNvSpPr/>
          <p:nvPr/>
        </p:nvSpPr>
        <p:spPr>
          <a:xfrm>
            <a:off x="3579875" y="2009318"/>
            <a:ext cx="2087499" cy="110459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1560" y="2147249"/>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spTree>
    <p:extLst>
      <p:ext uri="{BB962C8B-B14F-4D97-AF65-F5344CB8AC3E}">
        <p14:creationId xmlns:p14="http://schemas.microsoft.com/office/powerpoint/2010/main" val="97277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3000"/>
                            </p:stCondLst>
                            <p:childTnLst>
                              <p:par>
                                <p:cTn id="17" presetID="21" presetClass="emph" presetSubtype="0" repeatCount="indefinite" fill="hold" grpId="1" nodeType="afterEffect">
                                  <p:stCondLst>
                                    <p:cond delay="0"/>
                                  </p:stCondLst>
                                  <p:endCondLst>
                                    <p:cond evt="onNext" delay="0">
                                      <p:tgtEl>
                                        <p:sldTgt/>
                                      </p:tgtEl>
                                    </p:cond>
                                  </p:endCondLst>
                                  <p:childTnLst>
                                    <p:animClr clrSpc="hsl" dir="cw">
                                      <p:cBhvr override="childStyle">
                                        <p:cTn id="18" dur="500" fill="hold"/>
                                        <p:tgtEl>
                                          <p:spTgt spid="10"/>
                                        </p:tgtEl>
                                        <p:attrNameLst>
                                          <p:attrName>style.color</p:attrName>
                                        </p:attrNameLst>
                                      </p:cBhvr>
                                      <p:by>
                                        <p:hsl h="7200000" s="0" l="0"/>
                                      </p:by>
                                    </p:animClr>
                                    <p:animClr clrSpc="hsl" dir="cw">
                                      <p:cBhvr>
                                        <p:cTn id="19" dur="500" fill="hold"/>
                                        <p:tgtEl>
                                          <p:spTgt spid="10"/>
                                        </p:tgtEl>
                                        <p:attrNameLst>
                                          <p:attrName>fillcolor</p:attrName>
                                        </p:attrNameLst>
                                      </p:cBhvr>
                                      <p:by>
                                        <p:hsl h="7200000" s="0" l="0"/>
                                      </p:by>
                                    </p:animClr>
                                    <p:animClr clrSpc="hsl" dir="cw">
                                      <p:cBhvr>
                                        <p:cTn id="20" dur="500" fill="hold"/>
                                        <p:tgtEl>
                                          <p:spTgt spid="10"/>
                                        </p:tgtEl>
                                        <p:attrNameLst>
                                          <p:attrName>stroke.color</p:attrName>
                                        </p:attrNameLst>
                                      </p:cBhvr>
                                      <p:by>
                                        <p:hsl h="7200000" s="0" l="0"/>
                                      </p:by>
                                    </p:animClr>
                                    <p:set>
                                      <p:cBhvr>
                                        <p:cTn id="21"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iangle isocèle 13"/>
          <p:cNvSpPr/>
          <p:nvPr/>
        </p:nvSpPr>
        <p:spPr>
          <a:xfrm>
            <a:off x="4037611" y="2291938"/>
            <a:ext cx="4275117" cy="2802576"/>
          </a:xfrm>
          <a:prstGeom prst="triangle">
            <a:avLst>
              <a:gd name="adj" fmla="val 50292"/>
            </a:avLst>
          </a:prstGeom>
          <a:gradFill flip="none" rotWithShape="0">
            <a:gsLst>
              <a:gs pos="54000">
                <a:srgbClr val="BFBFBF"/>
              </a:gs>
              <a:gs pos="92000">
                <a:schemeClr val="tx1">
                  <a:lumMod val="85000"/>
                  <a:lumOff val="15000"/>
                </a:schemeClr>
              </a:gs>
              <a:gs pos="33000">
                <a:schemeClr val="bg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45732" y="1793174"/>
            <a:ext cx="5066311" cy="3754570"/>
          </a:xfrm>
          <a:prstGeom prst="rect">
            <a:avLst/>
          </a:prstGeom>
          <a:ln>
            <a:noFill/>
          </a:ln>
        </p:spPr>
      </p:pic>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5247824" cy="400110"/>
          </a:xfrm>
          <a:prstGeom prst="rect">
            <a:avLst/>
          </a:prstGeom>
          <a:noFill/>
        </p:spPr>
        <p:txBody>
          <a:bodyPr wrap="square" rtlCol="0">
            <a:spAutoFit/>
          </a:bodyPr>
          <a:lstStyle/>
          <a:p>
            <a:pPr lvl="0"/>
            <a:r>
              <a:rPr lang="fr-FR" sz="2000" b="1" dirty="0" smtClean="0">
                <a:solidFill>
                  <a:srgbClr val="FF0000"/>
                </a:solidFill>
              </a:rPr>
              <a:t>Pyroxènes </a:t>
            </a:r>
            <a:r>
              <a:rPr lang="fr-FR" sz="2000" dirty="0">
                <a:solidFill>
                  <a:srgbClr val="FF0000"/>
                </a:solidFill>
              </a:rPr>
              <a:t>(</a:t>
            </a:r>
            <a:r>
              <a:rPr lang="fr-FR" sz="2000" dirty="0" err="1">
                <a:solidFill>
                  <a:srgbClr val="FF0000"/>
                </a:solidFill>
              </a:rPr>
              <a:t>Ca,Mg,Fe,Al,Na</a:t>
            </a:r>
            <a:r>
              <a:rPr lang="fr-FR" sz="2000" dirty="0">
                <a:solidFill>
                  <a:srgbClr val="FF0000"/>
                </a:solidFill>
              </a:rPr>
              <a:t>)</a:t>
            </a:r>
            <a:r>
              <a:rPr lang="fr-FR" sz="2000" baseline="-25000" dirty="0">
                <a:solidFill>
                  <a:srgbClr val="FF0000"/>
                </a:solidFill>
              </a:rPr>
              <a:t>7</a:t>
            </a:r>
            <a:r>
              <a:rPr lang="fr-FR" sz="2000" dirty="0">
                <a:solidFill>
                  <a:srgbClr val="FF0000"/>
                </a:solidFill>
              </a:rPr>
              <a:t> Si</a:t>
            </a:r>
            <a:r>
              <a:rPr lang="fr-FR" sz="2000" baseline="-25000" dirty="0">
                <a:solidFill>
                  <a:srgbClr val="FF0000"/>
                </a:solidFill>
              </a:rPr>
              <a:t>8</a:t>
            </a:r>
            <a:r>
              <a:rPr lang="fr-FR" sz="2000" dirty="0">
                <a:solidFill>
                  <a:srgbClr val="FF0000"/>
                </a:solidFill>
              </a:rPr>
              <a:t>O</a:t>
            </a:r>
            <a:r>
              <a:rPr lang="fr-FR" sz="2000" baseline="-25000" dirty="0">
                <a:solidFill>
                  <a:srgbClr val="FF0000"/>
                </a:solidFill>
              </a:rPr>
              <a:t>22</a:t>
            </a:r>
            <a:r>
              <a:rPr lang="fr-FR" sz="2000" dirty="0">
                <a:solidFill>
                  <a:srgbClr val="FF0000"/>
                </a:solidFill>
              </a:rPr>
              <a:t>(OH)</a:t>
            </a:r>
            <a:r>
              <a:rPr lang="fr-FR" sz="2000" baseline="-25000" dirty="0">
                <a:solidFill>
                  <a:srgbClr val="FF0000"/>
                </a:solidFill>
              </a:rPr>
              <a:t>2</a:t>
            </a:r>
          </a:p>
        </p:txBody>
      </p:sp>
      <p:sp>
        <p:nvSpPr>
          <p:cNvPr id="5" name="ZoneTexte 4"/>
          <p:cNvSpPr txBox="1"/>
          <p:nvPr/>
        </p:nvSpPr>
        <p:spPr>
          <a:xfrm>
            <a:off x="665018" y="2208810"/>
            <a:ext cx="2838203" cy="2616101"/>
          </a:xfrm>
          <a:prstGeom prst="rect">
            <a:avLst/>
          </a:prstGeom>
          <a:noFill/>
        </p:spPr>
        <p:txBody>
          <a:bodyPr wrap="square" rtlCol="0">
            <a:spAutoFit/>
          </a:bodyPr>
          <a:lstStyle/>
          <a:p>
            <a:pPr algn="just"/>
            <a:r>
              <a:rPr lang="fr-FR" sz="1200" dirty="0"/>
              <a:t>Les pyroxènes sont des </a:t>
            </a:r>
            <a:r>
              <a:rPr lang="fr-FR" sz="1200" dirty="0" err="1"/>
              <a:t>ferro-magnésiens</a:t>
            </a:r>
            <a:r>
              <a:rPr lang="fr-FR" sz="1200" dirty="0"/>
              <a:t> (présence de Fe et Mg dans leur composition chimique) et leur couleur varie selon la composition chimique. Les pyroxènes de </a:t>
            </a:r>
            <a:r>
              <a:rPr lang="fr-FR" sz="1400" b="1" dirty="0"/>
              <a:t>teintes foncées </a:t>
            </a:r>
            <a:r>
              <a:rPr lang="fr-FR" sz="1200" dirty="0"/>
              <a:t>sont associés à l'abondance de </a:t>
            </a:r>
            <a:r>
              <a:rPr lang="fr-FR" sz="1200" b="1" dirty="0"/>
              <a:t>Fe</a:t>
            </a:r>
            <a:r>
              <a:rPr lang="fr-FR" sz="1200" dirty="0"/>
              <a:t> dans la composition tandis que ceux de </a:t>
            </a:r>
            <a:r>
              <a:rPr lang="fr-FR" sz="1400" b="1" dirty="0">
                <a:solidFill>
                  <a:schemeClr val="tx1">
                    <a:lumMod val="65000"/>
                    <a:lumOff val="35000"/>
                  </a:schemeClr>
                </a:solidFill>
                <a:effectLst>
                  <a:outerShdw blurRad="38100" dist="38100" dir="2700000" algn="tl">
                    <a:srgbClr val="000000">
                      <a:alpha val="43137"/>
                    </a:srgbClr>
                  </a:outerShdw>
                </a:effectLst>
              </a:rPr>
              <a:t>teintes claires</a:t>
            </a:r>
            <a:r>
              <a:rPr lang="fr-FR" sz="1400" b="1" dirty="0">
                <a:solidFill>
                  <a:schemeClr val="tx1">
                    <a:lumMod val="65000"/>
                    <a:lumOff val="35000"/>
                  </a:schemeClr>
                </a:solidFill>
              </a:rPr>
              <a:t> </a:t>
            </a:r>
            <a:r>
              <a:rPr lang="fr-FR" sz="1200" dirty="0"/>
              <a:t>sont associés à l'abondance de </a:t>
            </a:r>
            <a:r>
              <a:rPr lang="fr-FR" sz="1400" b="1" dirty="0">
                <a:solidFill>
                  <a:schemeClr val="tx1">
                    <a:lumMod val="65000"/>
                    <a:lumOff val="35000"/>
                  </a:schemeClr>
                </a:solidFill>
                <a:effectLst>
                  <a:outerShdw blurRad="38100" dist="38100" dir="2700000" algn="tl">
                    <a:srgbClr val="000000">
                      <a:alpha val="43137"/>
                    </a:srgbClr>
                  </a:outerShdw>
                </a:effectLst>
              </a:rPr>
              <a:t>Mg</a:t>
            </a:r>
            <a:r>
              <a:rPr lang="fr-FR" sz="1200" dirty="0"/>
              <a:t>. Les cristaux de pyroxènes sont généralement de forme prismatique plus ou moins trapu. Le groupe des pyroxènes est le représentant des </a:t>
            </a:r>
            <a:r>
              <a:rPr lang="fr-FR" sz="1200" dirty="0" err="1"/>
              <a:t>inosilicates</a:t>
            </a:r>
            <a:r>
              <a:rPr lang="fr-FR" sz="1200" dirty="0"/>
              <a:t> à chaînes simple.</a:t>
            </a:r>
          </a:p>
        </p:txBody>
      </p:sp>
      <p:pic>
        <p:nvPicPr>
          <p:cNvPr id="6" name="Imag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583" y="4824578"/>
            <a:ext cx="3074640" cy="1680131"/>
          </a:xfrm>
          <a:prstGeom prst="rect">
            <a:avLst/>
          </a:prstGeom>
        </p:spPr>
      </p:pic>
      <p:pic>
        <p:nvPicPr>
          <p:cNvPr id="11" name="Imag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724638" flipH="1" flipV="1">
            <a:off x="5022747" y="1679178"/>
            <a:ext cx="973313" cy="824716"/>
          </a:xfrm>
          <a:prstGeom prst="rect">
            <a:avLst/>
          </a:prstGeom>
        </p:spPr>
      </p:pic>
      <p:pic>
        <p:nvPicPr>
          <p:cNvPr id="12" name="Image 11"/>
          <p:cNvPicPr>
            <a:picLocks noChangeAspect="1"/>
          </p:cNvPicPr>
          <p:nvPr/>
        </p:nvPicPr>
        <p:blipFill>
          <a:blip r:embed="rId5" cstate="print">
            <a:clrChange>
              <a:clrFrom>
                <a:srgbClr val="E2E9E2"/>
              </a:clrFrom>
              <a:clrTo>
                <a:srgbClr val="E2E9E2">
                  <a:alpha val="0"/>
                </a:srgbClr>
              </a:clrTo>
            </a:clrChange>
            <a:extLst>
              <a:ext uri="{28A0092B-C50C-407E-A947-70E740481C1C}">
                <a14:useLocalDpi xmlns:a14="http://schemas.microsoft.com/office/drawing/2010/main" val="0"/>
              </a:ext>
            </a:extLst>
          </a:blip>
          <a:stretch>
            <a:fillRect/>
          </a:stretch>
        </p:blipFill>
        <p:spPr>
          <a:xfrm>
            <a:off x="3788228" y="5483712"/>
            <a:ext cx="926093" cy="750833"/>
          </a:xfrm>
          <a:prstGeom prst="rect">
            <a:avLst/>
          </a:prstGeom>
        </p:spPr>
      </p:pic>
      <p:pic>
        <p:nvPicPr>
          <p:cNvPr id="13" name="Imag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806" t="933" r="39414" b="6047"/>
          <a:stretch/>
        </p:blipFill>
        <p:spPr>
          <a:xfrm rot="3716864">
            <a:off x="7667436" y="5369684"/>
            <a:ext cx="658016" cy="959397"/>
          </a:xfrm>
          <a:prstGeom prst="rect">
            <a:avLst/>
          </a:prstGeom>
        </p:spPr>
      </p:pic>
      <p:pic>
        <p:nvPicPr>
          <p:cNvPr id="15" name="Image 14"/>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6469" r="26339" b="64069"/>
          <a:stretch/>
        </p:blipFill>
        <p:spPr>
          <a:xfrm>
            <a:off x="4999512" y="3742468"/>
            <a:ext cx="902525" cy="544526"/>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6237" y="2601306"/>
            <a:ext cx="650854" cy="747392"/>
          </a:xfrm>
          <a:prstGeom prst="rect">
            <a:avLst/>
          </a:prstGeom>
        </p:spPr>
      </p:pic>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3989" y="2861953"/>
            <a:ext cx="572368" cy="991590"/>
          </a:xfrm>
          <a:prstGeom prst="rect">
            <a:avLst/>
          </a:prstGeom>
        </p:spPr>
      </p:pic>
    </p:spTree>
    <p:extLst>
      <p:ext uri="{BB962C8B-B14F-4D97-AF65-F5344CB8AC3E}">
        <p14:creationId xmlns:p14="http://schemas.microsoft.com/office/powerpoint/2010/main" val="192473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22021" y="1422070"/>
            <a:ext cx="7121979" cy="5233802"/>
          </a:xfrm>
          <a:prstGeom prst="rect">
            <a:avLst/>
          </a:prstGeom>
        </p:spPr>
      </p:pic>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5247824" cy="400110"/>
          </a:xfrm>
          <a:prstGeom prst="rect">
            <a:avLst/>
          </a:prstGeom>
          <a:noFill/>
        </p:spPr>
        <p:txBody>
          <a:bodyPr wrap="square" rtlCol="0">
            <a:spAutoFit/>
          </a:bodyPr>
          <a:lstStyle/>
          <a:p>
            <a:pPr lvl="0"/>
            <a:r>
              <a:rPr lang="fr-FR" sz="2000" b="1" dirty="0" smtClean="0">
                <a:solidFill>
                  <a:srgbClr val="FF0000"/>
                </a:solidFill>
              </a:rPr>
              <a:t>Pyroxènes </a:t>
            </a:r>
            <a:r>
              <a:rPr lang="fr-FR" sz="2000" dirty="0">
                <a:solidFill>
                  <a:srgbClr val="FF0000"/>
                </a:solidFill>
              </a:rPr>
              <a:t>(</a:t>
            </a:r>
            <a:r>
              <a:rPr lang="fr-FR" sz="2000" dirty="0" err="1">
                <a:solidFill>
                  <a:srgbClr val="FF0000"/>
                </a:solidFill>
              </a:rPr>
              <a:t>Ca,Mg,Fe,Al,Na</a:t>
            </a:r>
            <a:r>
              <a:rPr lang="fr-FR" sz="2000" dirty="0">
                <a:solidFill>
                  <a:srgbClr val="FF0000"/>
                </a:solidFill>
              </a:rPr>
              <a:t>)</a:t>
            </a:r>
            <a:r>
              <a:rPr lang="fr-FR" sz="2000" baseline="-25000" dirty="0">
                <a:solidFill>
                  <a:srgbClr val="FF0000"/>
                </a:solidFill>
              </a:rPr>
              <a:t>7</a:t>
            </a:r>
            <a:r>
              <a:rPr lang="fr-FR" sz="2000" dirty="0">
                <a:solidFill>
                  <a:srgbClr val="FF0000"/>
                </a:solidFill>
              </a:rPr>
              <a:t> Si</a:t>
            </a:r>
            <a:r>
              <a:rPr lang="fr-FR" sz="2000" baseline="-25000" dirty="0">
                <a:solidFill>
                  <a:srgbClr val="FF0000"/>
                </a:solidFill>
              </a:rPr>
              <a:t>8</a:t>
            </a:r>
            <a:r>
              <a:rPr lang="fr-FR" sz="2000" dirty="0">
                <a:solidFill>
                  <a:srgbClr val="FF0000"/>
                </a:solidFill>
              </a:rPr>
              <a:t>O</a:t>
            </a:r>
            <a:r>
              <a:rPr lang="fr-FR" sz="2000" baseline="-25000" dirty="0">
                <a:solidFill>
                  <a:srgbClr val="FF0000"/>
                </a:solidFill>
              </a:rPr>
              <a:t>22</a:t>
            </a:r>
            <a:r>
              <a:rPr lang="fr-FR" sz="2000" dirty="0">
                <a:solidFill>
                  <a:srgbClr val="FF0000"/>
                </a:solidFill>
              </a:rPr>
              <a:t>(OH)</a:t>
            </a:r>
            <a:r>
              <a:rPr lang="fr-FR" sz="2000" baseline="-25000" dirty="0">
                <a:solidFill>
                  <a:srgbClr val="FF0000"/>
                </a:solidFill>
              </a:rPr>
              <a:t>2</a:t>
            </a:r>
          </a:p>
        </p:txBody>
      </p:sp>
      <p:sp>
        <p:nvSpPr>
          <p:cNvPr id="5" name="ZoneTexte 4"/>
          <p:cNvSpPr txBox="1"/>
          <p:nvPr/>
        </p:nvSpPr>
        <p:spPr>
          <a:xfrm>
            <a:off x="688768" y="2885704"/>
            <a:ext cx="1923803" cy="2739211"/>
          </a:xfrm>
          <a:prstGeom prst="rect">
            <a:avLst/>
          </a:prstGeom>
          <a:noFill/>
        </p:spPr>
        <p:txBody>
          <a:bodyPr wrap="square" rtlCol="0">
            <a:spAutoFit/>
          </a:bodyPr>
          <a:lstStyle/>
          <a:p>
            <a:r>
              <a:rPr lang="fr-FR" sz="1600" dirty="0"/>
              <a:t>Le pyroxène lithique (riche en oxyde et </a:t>
            </a:r>
            <a:r>
              <a:rPr lang="fr-FR" sz="1600" dirty="0" smtClean="0"/>
              <a:t>manganèse</a:t>
            </a:r>
            <a:r>
              <a:rPr lang="fr-FR" sz="1600" dirty="0"/>
              <a:t>) </a:t>
            </a:r>
            <a:r>
              <a:rPr lang="fr-FR" sz="1600" dirty="0" smtClean="0"/>
              <a:t> ainsi </a:t>
            </a:r>
            <a:r>
              <a:rPr lang="fr-FR" sz="1600" dirty="0"/>
              <a:t>que Les pyroxènes de type </a:t>
            </a:r>
            <a:r>
              <a:rPr lang="fr-FR" sz="1600" dirty="0" err="1"/>
              <a:t>jadéitique</a:t>
            </a:r>
            <a:r>
              <a:rPr lang="fr-FR" sz="1600" dirty="0"/>
              <a:t> (jade : NaAlSi</a:t>
            </a:r>
            <a:r>
              <a:rPr lang="fr-FR" sz="1600" baseline="-25000" dirty="0"/>
              <a:t>2</a:t>
            </a:r>
            <a:r>
              <a:rPr lang="fr-FR" sz="1600" dirty="0"/>
              <a:t>O</a:t>
            </a:r>
            <a:r>
              <a:rPr lang="fr-FR" sz="1600" baseline="-25000" dirty="0"/>
              <a:t>6</a:t>
            </a:r>
            <a:r>
              <a:rPr lang="fr-FR" sz="1600" dirty="0"/>
              <a:t>) sont appréciés dans </a:t>
            </a:r>
            <a:r>
              <a:rPr lang="fr-FR" sz="1600" b="1" dirty="0"/>
              <a:t>l’art lapidaire</a:t>
            </a:r>
            <a:r>
              <a:rPr lang="fr-FR" sz="1600" dirty="0"/>
              <a:t> (</a:t>
            </a:r>
            <a:r>
              <a:rPr lang="fr-FR" sz="1600" b="1" dirty="0"/>
              <a:t>collection des pierres précieuses</a:t>
            </a:r>
            <a:r>
              <a:rPr lang="fr-FR" sz="1600" dirty="0"/>
              <a:t>).</a:t>
            </a:r>
          </a:p>
          <a:p>
            <a:endParaRPr lang="fr-FR" sz="1200" dirty="0"/>
          </a:p>
        </p:txBody>
      </p:sp>
      <p:sp>
        <p:nvSpPr>
          <p:cNvPr id="6" name="ZoneTexte 5"/>
          <p:cNvSpPr txBox="1"/>
          <p:nvPr/>
        </p:nvSpPr>
        <p:spPr>
          <a:xfrm>
            <a:off x="708075" y="2296529"/>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pic>
        <p:nvPicPr>
          <p:cNvPr id="7" name="Imag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1356" y="2458785"/>
            <a:ext cx="1654134" cy="1819547"/>
          </a:xfrm>
          <a:prstGeom prst="rect">
            <a:avLst/>
          </a:prstGeom>
        </p:spPr>
      </p:pic>
      <p:pic>
        <p:nvPicPr>
          <p:cNvPr id="9" name="Image 8"/>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569527" y="2576945"/>
            <a:ext cx="1781538" cy="1822028"/>
          </a:xfrm>
          <a:prstGeom prst="rect">
            <a:avLst/>
          </a:prstGeom>
        </p:spPr>
      </p:pic>
      <p:pic>
        <p:nvPicPr>
          <p:cNvPr id="11" name="Image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3956" y="4400983"/>
            <a:ext cx="1381125" cy="1381125"/>
          </a:xfrm>
          <a:prstGeom prst="rect">
            <a:avLst/>
          </a:prstGeom>
        </p:spPr>
      </p:pic>
    </p:spTree>
    <p:extLst>
      <p:ext uri="{BB962C8B-B14F-4D97-AF65-F5344CB8AC3E}">
        <p14:creationId xmlns:p14="http://schemas.microsoft.com/office/powerpoint/2010/main" val="1618738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0356" y="1977295"/>
            <a:ext cx="5152104" cy="4055369"/>
          </a:xfrm>
          <a:prstGeom prst="rect">
            <a:avLst/>
          </a:prstGeom>
        </p:spPr>
      </p:pic>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5247824" cy="400110"/>
          </a:xfrm>
          <a:prstGeom prst="rect">
            <a:avLst/>
          </a:prstGeom>
          <a:noFill/>
        </p:spPr>
        <p:txBody>
          <a:bodyPr wrap="square" rtlCol="0">
            <a:spAutoFit/>
          </a:bodyPr>
          <a:lstStyle/>
          <a:p>
            <a:pPr lvl="0"/>
            <a:r>
              <a:rPr lang="fr-FR" sz="2000" b="1" dirty="0" smtClean="0">
                <a:solidFill>
                  <a:srgbClr val="FF0000"/>
                </a:solidFill>
              </a:rPr>
              <a:t>Pyroxènes </a:t>
            </a:r>
            <a:r>
              <a:rPr lang="fr-FR" sz="2000" dirty="0">
                <a:solidFill>
                  <a:srgbClr val="FF0000"/>
                </a:solidFill>
              </a:rPr>
              <a:t>(</a:t>
            </a:r>
            <a:r>
              <a:rPr lang="fr-FR" sz="2000" dirty="0" err="1">
                <a:solidFill>
                  <a:srgbClr val="FF0000"/>
                </a:solidFill>
              </a:rPr>
              <a:t>Ca,Mg,Fe,Al,Na</a:t>
            </a:r>
            <a:r>
              <a:rPr lang="fr-FR" sz="2000" dirty="0">
                <a:solidFill>
                  <a:srgbClr val="FF0000"/>
                </a:solidFill>
              </a:rPr>
              <a:t>)</a:t>
            </a:r>
            <a:r>
              <a:rPr lang="fr-FR" sz="2000" baseline="-25000" dirty="0">
                <a:solidFill>
                  <a:srgbClr val="FF0000"/>
                </a:solidFill>
              </a:rPr>
              <a:t>7</a:t>
            </a:r>
            <a:r>
              <a:rPr lang="fr-FR" sz="2000" dirty="0">
                <a:solidFill>
                  <a:srgbClr val="FF0000"/>
                </a:solidFill>
              </a:rPr>
              <a:t> Si</a:t>
            </a:r>
            <a:r>
              <a:rPr lang="fr-FR" sz="2000" baseline="-25000" dirty="0">
                <a:solidFill>
                  <a:srgbClr val="FF0000"/>
                </a:solidFill>
              </a:rPr>
              <a:t>8</a:t>
            </a:r>
            <a:r>
              <a:rPr lang="fr-FR" sz="2000" dirty="0">
                <a:solidFill>
                  <a:srgbClr val="FF0000"/>
                </a:solidFill>
              </a:rPr>
              <a:t>O</a:t>
            </a:r>
            <a:r>
              <a:rPr lang="fr-FR" sz="2000" baseline="-25000" dirty="0">
                <a:solidFill>
                  <a:srgbClr val="FF0000"/>
                </a:solidFill>
              </a:rPr>
              <a:t>22</a:t>
            </a:r>
            <a:r>
              <a:rPr lang="fr-FR" sz="2000" dirty="0">
                <a:solidFill>
                  <a:srgbClr val="FF0000"/>
                </a:solidFill>
              </a:rPr>
              <a:t>(OH)</a:t>
            </a:r>
            <a:r>
              <a:rPr lang="fr-FR" sz="2000" baseline="-25000" dirty="0">
                <a:solidFill>
                  <a:srgbClr val="FF0000"/>
                </a:solidFill>
              </a:rPr>
              <a:t>2</a:t>
            </a:r>
          </a:p>
        </p:txBody>
      </p:sp>
      <p:sp>
        <p:nvSpPr>
          <p:cNvPr id="5" name="Rectangle 4"/>
          <p:cNvSpPr/>
          <p:nvPr/>
        </p:nvSpPr>
        <p:spPr>
          <a:xfrm>
            <a:off x="5056251" y="1943100"/>
            <a:ext cx="1792224" cy="11898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p:cNvSpPr/>
          <p:nvPr/>
        </p:nvSpPr>
        <p:spPr>
          <a:xfrm>
            <a:off x="5018529" y="3126477"/>
            <a:ext cx="1840609" cy="2035506"/>
          </a:xfrm>
          <a:custGeom>
            <a:avLst/>
            <a:gdLst>
              <a:gd name="connsiteX0" fmla="*/ 2572603 w 2572603"/>
              <a:gd name="connsiteY0" fmla="*/ 0 h 1426191"/>
              <a:gd name="connsiteX1" fmla="*/ 1596789 w 2572603"/>
              <a:gd name="connsiteY1" fmla="*/ 6824 h 1426191"/>
              <a:gd name="connsiteX2" fmla="*/ 1385248 w 2572603"/>
              <a:gd name="connsiteY2" fmla="*/ 143301 h 1426191"/>
              <a:gd name="connsiteX3" fmla="*/ 1153236 w 2572603"/>
              <a:gd name="connsiteY3" fmla="*/ 307074 h 1426191"/>
              <a:gd name="connsiteX4" fmla="*/ 934872 w 2572603"/>
              <a:gd name="connsiteY4" fmla="*/ 491319 h 1426191"/>
              <a:gd name="connsiteX5" fmla="*/ 757451 w 2572603"/>
              <a:gd name="connsiteY5" fmla="*/ 702859 h 1426191"/>
              <a:gd name="connsiteX6" fmla="*/ 607326 w 2572603"/>
              <a:gd name="connsiteY6" fmla="*/ 852985 h 1426191"/>
              <a:gd name="connsiteX7" fmla="*/ 491320 w 2572603"/>
              <a:gd name="connsiteY7" fmla="*/ 1003110 h 1426191"/>
              <a:gd name="connsiteX8" fmla="*/ 354842 w 2572603"/>
              <a:gd name="connsiteY8" fmla="*/ 1166883 h 1426191"/>
              <a:gd name="connsiteX9" fmla="*/ 232012 w 2572603"/>
              <a:gd name="connsiteY9" fmla="*/ 1276065 h 1426191"/>
              <a:gd name="connsiteX10" fmla="*/ 116006 w 2572603"/>
              <a:gd name="connsiteY10" fmla="*/ 1364776 h 1426191"/>
              <a:gd name="connsiteX11" fmla="*/ 54591 w 2572603"/>
              <a:gd name="connsiteY11" fmla="*/ 1378424 h 1426191"/>
              <a:gd name="connsiteX12" fmla="*/ 34120 w 2572603"/>
              <a:gd name="connsiteY12" fmla="*/ 1419367 h 1426191"/>
              <a:gd name="connsiteX13" fmla="*/ 20472 w 2572603"/>
              <a:gd name="connsiteY13" fmla="*/ 1426191 h 1426191"/>
              <a:gd name="connsiteX14" fmla="*/ 0 w 2572603"/>
              <a:gd name="connsiteY14" fmla="*/ 1426191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2579426 w 2579426"/>
              <a:gd name="connsiteY14"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2169993 w 2579426"/>
              <a:gd name="connsiteY14" fmla="*/ 341194 h 1426191"/>
              <a:gd name="connsiteX15" fmla="*/ 2579426 w 2579426"/>
              <a:gd name="connsiteY15"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92321 w 2579426"/>
              <a:gd name="connsiteY14" fmla="*/ 907576 h 1426191"/>
              <a:gd name="connsiteX15" fmla="*/ 2169993 w 2579426"/>
              <a:gd name="connsiteY15" fmla="*/ 341194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92321 w 2579426"/>
              <a:gd name="connsiteY14" fmla="*/ 907576 h 1426191"/>
              <a:gd name="connsiteX15" fmla="*/ 2169993 w 2579426"/>
              <a:gd name="connsiteY15" fmla="*/ 382137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10434 w 2579426"/>
              <a:gd name="connsiteY14" fmla="*/ 1153235 h 1426191"/>
              <a:gd name="connsiteX15" fmla="*/ 2169993 w 2579426"/>
              <a:gd name="connsiteY15" fmla="*/ 382137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255593 w 2579426"/>
              <a:gd name="connsiteY14" fmla="*/ 1330656 h 1426191"/>
              <a:gd name="connsiteX15" fmla="*/ 1610434 w 2579426"/>
              <a:gd name="connsiteY15" fmla="*/ 1153235 h 1426191"/>
              <a:gd name="connsiteX16" fmla="*/ 2169993 w 2579426"/>
              <a:gd name="connsiteY16" fmla="*/ 382137 h 1426191"/>
              <a:gd name="connsiteX17" fmla="*/ 2579426 w 2579426"/>
              <a:gd name="connsiteY17"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255593 w 2579426"/>
              <a:gd name="connsiteY14" fmla="*/ 1330656 h 1426191"/>
              <a:gd name="connsiteX15" fmla="*/ 1774207 w 2579426"/>
              <a:gd name="connsiteY15" fmla="*/ 1030405 h 1426191"/>
              <a:gd name="connsiteX16" fmla="*/ 2169993 w 2579426"/>
              <a:gd name="connsiteY16" fmla="*/ 382137 h 1426191"/>
              <a:gd name="connsiteX17" fmla="*/ 2579426 w 2579426"/>
              <a:gd name="connsiteY17"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873456 w 2579426"/>
              <a:gd name="connsiteY14" fmla="*/ 1330656 h 1426191"/>
              <a:gd name="connsiteX15" fmla="*/ 1255593 w 2579426"/>
              <a:gd name="connsiteY15" fmla="*/ 1330656 h 1426191"/>
              <a:gd name="connsiteX16" fmla="*/ 1774207 w 2579426"/>
              <a:gd name="connsiteY16" fmla="*/ 1030405 h 1426191"/>
              <a:gd name="connsiteX17" fmla="*/ 2169993 w 2579426"/>
              <a:gd name="connsiteY17" fmla="*/ 382137 h 1426191"/>
              <a:gd name="connsiteX18" fmla="*/ 2579426 w 2579426"/>
              <a:gd name="connsiteY18" fmla="*/ 13647 h 1426191"/>
              <a:gd name="connsiteX0" fmla="*/ 2552131 w 2579426"/>
              <a:gd name="connsiteY0" fmla="*/ 0 h 1450073"/>
              <a:gd name="connsiteX1" fmla="*/ 1576317 w 2579426"/>
              <a:gd name="connsiteY1" fmla="*/ 6824 h 1450073"/>
              <a:gd name="connsiteX2" fmla="*/ 1364776 w 2579426"/>
              <a:gd name="connsiteY2" fmla="*/ 143301 h 1450073"/>
              <a:gd name="connsiteX3" fmla="*/ 1132764 w 2579426"/>
              <a:gd name="connsiteY3" fmla="*/ 307074 h 1450073"/>
              <a:gd name="connsiteX4" fmla="*/ 914400 w 2579426"/>
              <a:gd name="connsiteY4" fmla="*/ 491319 h 1450073"/>
              <a:gd name="connsiteX5" fmla="*/ 736979 w 2579426"/>
              <a:gd name="connsiteY5" fmla="*/ 702859 h 1450073"/>
              <a:gd name="connsiteX6" fmla="*/ 586854 w 2579426"/>
              <a:gd name="connsiteY6" fmla="*/ 852985 h 1450073"/>
              <a:gd name="connsiteX7" fmla="*/ 470848 w 2579426"/>
              <a:gd name="connsiteY7" fmla="*/ 1003110 h 1450073"/>
              <a:gd name="connsiteX8" fmla="*/ 334370 w 2579426"/>
              <a:gd name="connsiteY8" fmla="*/ 1166883 h 1450073"/>
              <a:gd name="connsiteX9" fmla="*/ 211540 w 2579426"/>
              <a:gd name="connsiteY9" fmla="*/ 1276065 h 1450073"/>
              <a:gd name="connsiteX10" fmla="*/ 95534 w 2579426"/>
              <a:gd name="connsiteY10" fmla="*/ 1364776 h 1450073"/>
              <a:gd name="connsiteX11" fmla="*/ 34119 w 2579426"/>
              <a:gd name="connsiteY11" fmla="*/ 1378424 h 1450073"/>
              <a:gd name="connsiteX12" fmla="*/ 13648 w 2579426"/>
              <a:gd name="connsiteY12" fmla="*/ 1419367 h 1450073"/>
              <a:gd name="connsiteX13" fmla="*/ 0 w 2579426"/>
              <a:gd name="connsiteY13" fmla="*/ 1426191 h 1450073"/>
              <a:gd name="connsiteX14" fmla="*/ 382136 w 2579426"/>
              <a:gd name="connsiteY14" fmla="*/ 1446662 h 1450073"/>
              <a:gd name="connsiteX15" fmla="*/ 873456 w 2579426"/>
              <a:gd name="connsiteY15" fmla="*/ 1330656 h 1450073"/>
              <a:gd name="connsiteX16" fmla="*/ 1255593 w 2579426"/>
              <a:gd name="connsiteY16" fmla="*/ 1330656 h 1450073"/>
              <a:gd name="connsiteX17" fmla="*/ 1774207 w 2579426"/>
              <a:gd name="connsiteY17" fmla="*/ 1030405 h 1450073"/>
              <a:gd name="connsiteX18" fmla="*/ 2169993 w 2579426"/>
              <a:gd name="connsiteY18" fmla="*/ 382137 h 1450073"/>
              <a:gd name="connsiteX19" fmla="*/ 2579426 w 2579426"/>
              <a:gd name="connsiteY19" fmla="*/ 13647 h 1450073"/>
              <a:gd name="connsiteX0" fmla="*/ 2587967 w 2615262"/>
              <a:gd name="connsiteY0" fmla="*/ 0 h 1637779"/>
              <a:gd name="connsiteX1" fmla="*/ 1612153 w 2615262"/>
              <a:gd name="connsiteY1" fmla="*/ 6824 h 1637779"/>
              <a:gd name="connsiteX2" fmla="*/ 1400612 w 2615262"/>
              <a:gd name="connsiteY2" fmla="*/ 143301 h 1637779"/>
              <a:gd name="connsiteX3" fmla="*/ 1168600 w 2615262"/>
              <a:gd name="connsiteY3" fmla="*/ 307074 h 1637779"/>
              <a:gd name="connsiteX4" fmla="*/ 950236 w 2615262"/>
              <a:gd name="connsiteY4" fmla="*/ 491319 h 1637779"/>
              <a:gd name="connsiteX5" fmla="*/ 772815 w 2615262"/>
              <a:gd name="connsiteY5" fmla="*/ 702859 h 1637779"/>
              <a:gd name="connsiteX6" fmla="*/ 622690 w 2615262"/>
              <a:gd name="connsiteY6" fmla="*/ 852985 h 1637779"/>
              <a:gd name="connsiteX7" fmla="*/ 506684 w 2615262"/>
              <a:gd name="connsiteY7" fmla="*/ 1003110 h 1637779"/>
              <a:gd name="connsiteX8" fmla="*/ 370206 w 2615262"/>
              <a:gd name="connsiteY8" fmla="*/ 1166883 h 1637779"/>
              <a:gd name="connsiteX9" fmla="*/ 247376 w 2615262"/>
              <a:gd name="connsiteY9" fmla="*/ 1276065 h 1637779"/>
              <a:gd name="connsiteX10" fmla="*/ 131370 w 2615262"/>
              <a:gd name="connsiteY10" fmla="*/ 1364776 h 1637779"/>
              <a:gd name="connsiteX11" fmla="*/ 69955 w 2615262"/>
              <a:gd name="connsiteY11" fmla="*/ 1378424 h 1637779"/>
              <a:gd name="connsiteX12" fmla="*/ 49484 w 2615262"/>
              <a:gd name="connsiteY12" fmla="*/ 1419367 h 1637779"/>
              <a:gd name="connsiteX13" fmla="*/ 35836 w 2615262"/>
              <a:gd name="connsiteY13" fmla="*/ 1426191 h 1637779"/>
              <a:gd name="connsiteX14" fmla="*/ 22187 w 2615262"/>
              <a:gd name="connsiteY14" fmla="*/ 1637731 h 1637779"/>
              <a:gd name="connsiteX15" fmla="*/ 417972 w 2615262"/>
              <a:gd name="connsiteY15" fmla="*/ 1446662 h 1637779"/>
              <a:gd name="connsiteX16" fmla="*/ 909292 w 2615262"/>
              <a:gd name="connsiteY16" fmla="*/ 1330656 h 1637779"/>
              <a:gd name="connsiteX17" fmla="*/ 1291429 w 2615262"/>
              <a:gd name="connsiteY17" fmla="*/ 1330656 h 1637779"/>
              <a:gd name="connsiteX18" fmla="*/ 1810043 w 2615262"/>
              <a:gd name="connsiteY18" fmla="*/ 1030405 h 1637779"/>
              <a:gd name="connsiteX19" fmla="*/ 2205829 w 2615262"/>
              <a:gd name="connsiteY19" fmla="*/ 382137 h 1637779"/>
              <a:gd name="connsiteX20" fmla="*/ 2615262 w 2615262"/>
              <a:gd name="connsiteY20" fmla="*/ 13647 h 1637779"/>
              <a:gd name="connsiteX0" fmla="*/ 2587967 w 2615262"/>
              <a:gd name="connsiteY0" fmla="*/ 0 h 1637790"/>
              <a:gd name="connsiteX1" fmla="*/ 1612153 w 2615262"/>
              <a:gd name="connsiteY1" fmla="*/ 6824 h 1637790"/>
              <a:gd name="connsiteX2" fmla="*/ 1400612 w 2615262"/>
              <a:gd name="connsiteY2" fmla="*/ 143301 h 1637790"/>
              <a:gd name="connsiteX3" fmla="*/ 1168600 w 2615262"/>
              <a:gd name="connsiteY3" fmla="*/ 307074 h 1637790"/>
              <a:gd name="connsiteX4" fmla="*/ 950236 w 2615262"/>
              <a:gd name="connsiteY4" fmla="*/ 491319 h 1637790"/>
              <a:gd name="connsiteX5" fmla="*/ 772815 w 2615262"/>
              <a:gd name="connsiteY5" fmla="*/ 702859 h 1637790"/>
              <a:gd name="connsiteX6" fmla="*/ 622690 w 2615262"/>
              <a:gd name="connsiteY6" fmla="*/ 852985 h 1637790"/>
              <a:gd name="connsiteX7" fmla="*/ 506684 w 2615262"/>
              <a:gd name="connsiteY7" fmla="*/ 1003110 h 1637790"/>
              <a:gd name="connsiteX8" fmla="*/ 370206 w 2615262"/>
              <a:gd name="connsiteY8" fmla="*/ 1166883 h 1637790"/>
              <a:gd name="connsiteX9" fmla="*/ 247376 w 2615262"/>
              <a:gd name="connsiteY9" fmla="*/ 1276065 h 1637790"/>
              <a:gd name="connsiteX10" fmla="*/ 131370 w 2615262"/>
              <a:gd name="connsiteY10" fmla="*/ 1364776 h 1637790"/>
              <a:gd name="connsiteX11" fmla="*/ 69955 w 2615262"/>
              <a:gd name="connsiteY11" fmla="*/ 1378424 h 1637790"/>
              <a:gd name="connsiteX12" fmla="*/ 49484 w 2615262"/>
              <a:gd name="connsiteY12" fmla="*/ 1419367 h 1637790"/>
              <a:gd name="connsiteX13" fmla="*/ 35836 w 2615262"/>
              <a:gd name="connsiteY13" fmla="*/ 1426191 h 1637790"/>
              <a:gd name="connsiteX14" fmla="*/ 22187 w 2615262"/>
              <a:gd name="connsiteY14" fmla="*/ 1637731 h 1637790"/>
              <a:gd name="connsiteX15" fmla="*/ 397500 w 2615262"/>
              <a:gd name="connsiteY15" fmla="*/ 1480782 h 1637790"/>
              <a:gd name="connsiteX16" fmla="*/ 909292 w 2615262"/>
              <a:gd name="connsiteY16" fmla="*/ 1330656 h 1637790"/>
              <a:gd name="connsiteX17" fmla="*/ 1291429 w 2615262"/>
              <a:gd name="connsiteY17" fmla="*/ 1330656 h 1637790"/>
              <a:gd name="connsiteX18" fmla="*/ 1810043 w 2615262"/>
              <a:gd name="connsiteY18" fmla="*/ 1030405 h 1637790"/>
              <a:gd name="connsiteX19" fmla="*/ 2205829 w 2615262"/>
              <a:gd name="connsiteY19" fmla="*/ 382137 h 1637790"/>
              <a:gd name="connsiteX20" fmla="*/ 2615262 w 2615262"/>
              <a:gd name="connsiteY20" fmla="*/ 13647 h 1637790"/>
              <a:gd name="connsiteX0" fmla="*/ 2587967 w 2615262"/>
              <a:gd name="connsiteY0" fmla="*/ 0 h 1637790"/>
              <a:gd name="connsiteX1" fmla="*/ 1612153 w 2615262"/>
              <a:gd name="connsiteY1" fmla="*/ 6824 h 1637790"/>
              <a:gd name="connsiteX2" fmla="*/ 1400612 w 2615262"/>
              <a:gd name="connsiteY2" fmla="*/ 143301 h 1637790"/>
              <a:gd name="connsiteX3" fmla="*/ 1168600 w 2615262"/>
              <a:gd name="connsiteY3" fmla="*/ 307074 h 1637790"/>
              <a:gd name="connsiteX4" fmla="*/ 950236 w 2615262"/>
              <a:gd name="connsiteY4" fmla="*/ 491319 h 1637790"/>
              <a:gd name="connsiteX5" fmla="*/ 772815 w 2615262"/>
              <a:gd name="connsiteY5" fmla="*/ 702859 h 1637790"/>
              <a:gd name="connsiteX6" fmla="*/ 622690 w 2615262"/>
              <a:gd name="connsiteY6" fmla="*/ 852985 h 1637790"/>
              <a:gd name="connsiteX7" fmla="*/ 506684 w 2615262"/>
              <a:gd name="connsiteY7" fmla="*/ 1003110 h 1637790"/>
              <a:gd name="connsiteX8" fmla="*/ 370206 w 2615262"/>
              <a:gd name="connsiteY8" fmla="*/ 1166883 h 1637790"/>
              <a:gd name="connsiteX9" fmla="*/ 247376 w 2615262"/>
              <a:gd name="connsiteY9" fmla="*/ 1276065 h 1637790"/>
              <a:gd name="connsiteX10" fmla="*/ 131370 w 2615262"/>
              <a:gd name="connsiteY10" fmla="*/ 1364776 h 1637790"/>
              <a:gd name="connsiteX11" fmla="*/ 69955 w 2615262"/>
              <a:gd name="connsiteY11" fmla="*/ 1378424 h 1637790"/>
              <a:gd name="connsiteX12" fmla="*/ 49484 w 2615262"/>
              <a:gd name="connsiteY12" fmla="*/ 1419367 h 1637790"/>
              <a:gd name="connsiteX13" fmla="*/ 35836 w 2615262"/>
              <a:gd name="connsiteY13" fmla="*/ 1426191 h 1637790"/>
              <a:gd name="connsiteX14" fmla="*/ 22187 w 2615262"/>
              <a:gd name="connsiteY14" fmla="*/ 1637731 h 1637790"/>
              <a:gd name="connsiteX15" fmla="*/ 397500 w 2615262"/>
              <a:gd name="connsiteY15" fmla="*/ 1480782 h 1637790"/>
              <a:gd name="connsiteX16" fmla="*/ 909292 w 2615262"/>
              <a:gd name="connsiteY16" fmla="*/ 1330656 h 1637790"/>
              <a:gd name="connsiteX17" fmla="*/ 1291429 w 2615262"/>
              <a:gd name="connsiteY17" fmla="*/ 1330656 h 1637790"/>
              <a:gd name="connsiteX18" fmla="*/ 1810043 w 2615262"/>
              <a:gd name="connsiteY18" fmla="*/ 1030405 h 1637790"/>
              <a:gd name="connsiteX19" fmla="*/ 2205829 w 2615262"/>
              <a:gd name="connsiteY19" fmla="*/ 382137 h 1637790"/>
              <a:gd name="connsiteX20" fmla="*/ 2615262 w 2615262"/>
              <a:gd name="connsiteY20" fmla="*/ 13647 h 1637790"/>
              <a:gd name="connsiteX0" fmla="*/ 2587967 w 2615262"/>
              <a:gd name="connsiteY0" fmla="*/ 0 h 1637800"/>
              <a:gd name="connsiteX1" fmla="*/ 1612153 w 2615262"/>
              <a:gd name="connsiteY1" fmla="*/ 6824 h 1637800"/>
              <a:gd name="connsiteX2" fmla="*/ 1400612 w 2615262"/>
              <a:gd name="connsiteY2" fmla="*/ 143301 h 1637800"/>
              <a:gd name="connsiteX3" fmla="*/ 1168600 w 2615262"/>
              <a:gd name="connsiteY3" fmla="*/ 307074 h 1637800"/>
              <a:gd name="connsiteX4" fmla="*/ 950236 w 2615262"/>
              <a:gd name="connsiteY4" fmla="*/ 491319 h 1637800"/>
              <a:gd name="connsiteX5" fmla="*/ 772815 w 2615262"/>
              <a:gd name="connsiteY5" fmla="*/ 702859 h 1637800"/>
              <a:gd name="connsiteX6" fmla="*/ 622690 w 2615262"/>
              <a:gd name="connsiteY6" fmla="*/ 852985 h 1637800"/>
              <a:gd name="connsiteX7" fmla="*/ 506684 w 2615262"/>
              <a:gd name="connsiteY7" fmla="*/ 1003110 h 1637800"/>
              <a:gd name="connsiteX8" fmla="*/ 370206 w 2615262"/>
              <a:gd name="connsiteY8" fmla="*/ 1166883 h 1637800"/>
              <a:gd name="connsiteX9" fmla="*/ 247376 w 2615262"/>
              <a:gd name="connsiteY9" fmla="*/ 1276065 h 1637800"/>
              <a:gd name="connsiteX10" fmla="*/ 131370 w 2615262"/>
              <a:gd name="connsiteY10" fmla="*/ 1364776 h 1637800"/>
              <a:gd name="connsiteX11" fmla="*/ 69955 w 2615262"/>
              <a:gd name="connsiteY11" fmla="*/ 1378424 h 1637800"/>
              <a:gd name="connsiteX12" fmla="*/ 49484 w 2615262"/>
              <a:gd name="connsiteY12" fmla="*/ 1419367 h 1637800"/>
              <a:gd name="connsiteX13" fmla="*/ 35836 w 2615262"/>
              <a:gd name="connsiteY13" fmla="*/ 1426191 h 1637800"/>
              <a:gd name="connsiteX14" fmla="*/ 22187 w 2615262"/>
              <a:gd name="connsiteY14" fmla="*/ 1637731 h 1637800"/>
              <a:gd name="connsiteX15" fmla="*/ 397500 w 2615262"/>
              <a:gd name="connsiteY15" fmla="*/ 1480782 h 1637800"/>
              <a:gd name="connsiteX16" fmla="*/ 909292 w 2615262"/>
              <a:gd name="connsiteY16" fmla="*/ 1330656 h 1637800"/>
              <a:gd name="connsiteX17" fmla="*/ 1291429 w 2615262"/>
              <a:gd name="connsiteY17" fmla="*/ 1330656 h 1637800"/>
              <a:gd name="connsiteX18" fmla="*/ 1810043 w 2615262"/>
              <a:gd name="connsiteY18" fmla="*/ 1030405 h 1637800"/>
              <a:gd name="connsiteX19" fmla="*/ 2205829 w 2615262"/>
              <a:gd name="connsiteY19" fmla="*/ 382137 h 1637800"/>
              <a:gd name="connsiteX20" fmla="*/ 2615262 w 2615262"/>
              <a:gd name="connsiteY20"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269242 w 2593075"/>
              <a:gd name="connsiteY17" fmla="*/ 1330656 h 1637800"/>
              <a:gd name="connsiteX18" fmla="*/ 1787856 w 2593075"/>
              <a:gd name="connsiteY18" fmla="*/ 1030405 h 1637800"/>
              <a:gd name="connsiteX19" fmla="*/ 2183642 w 2593075"/>
              <a:gd name="connsiteY19" fmla="*/ 382137 h 1637800"/>
              <a:gd name="connsiteX20" fmla="*/ 2593075 w 2593075"/>
              <a:gd name="connsiteY20"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269242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317010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317010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27297 w 2593075"/>
              <a:gd name="connsiteY11" fmla="*/ 1419367 h 1637800"/>
              <a:gd name="connsiteX12" fmla="*/ 13649 w 2593075"/>
              <a:gd name="connsiteY12" fmla="*/ 1426191 h 1637800"/>
              <a:gd name="connsiteX13" fmla="*/ 0 w 2593075"/>
              <a:gd name="connsiteY13" fmla="*/ 1637731 h 1637800"/>
              <a:gd name="connsiteX14" fmla="*/ 375313 w 2593075"/>
              <a:gd name="connsiteY14" fmla="*/ 1480782 h 1637800"/>
              <a:gd name="connsiteX15" fmla="*/ 887105 w 2593075"/>
              <a:gd name="connsiteY15" fmla="*/ 1330656 h 1637800"/>
              <a:gd name="connsiteX16" fmla="*/ 1317010 w 2593075"/>
              <a:gd name="connsiteY16" fmla="*/ 1330656 h 1637800"/>
              <a:gd name="connsiteX17" fmla="*/ 1787856 w 2593075"/>
              <a:gd name="connsiteY17" fmla="*/ 1030405 h 1637800"/>
              <a:gd name="connsiteX18" fmla="*/ 2183642 w 2593075"/>
              <a:gd name="connsiteY18" fmla="*/ 382137 h 1637800"/>
              <a:gd name="connsiteX19" fmla="*/ 2388359 w 2593075"/>
              <a:gd name="connsiteY19" fmla="*/ 177420 h 1637800"/>
              <a:gd name="connsiteX20" fmla="*/ 2593075 w 2593075"/>
              <a:gd name="connsiteY20" fmla="*/ 13647 h 1637800"/>
              <a:gd name="connsiteX0" fmla="*/ 2588922 w 2616217"/>
              <a:gd name="connsiteY0" fmla="*/ 0 h 1637800"/>
              <a:gd name="connsiteX1" fmla="*/ 1613108 w 2616217"/>
              <a:gd name="connsiteY1" fmla="*/ 6824 h 1637800"/>
              <a:gd name="connsiteX2" fmla="*/ 1401567 w 2616217"/>
              <a:gd name="connsiteY2" fmla="*/ 143301 h 1637800"/>
              <a:gd name="connsiteX3" fmla="*/ 1169555 w 2616217"/>
              <a:gd name="connsiteY3" fmla="*/ 307074 h 1637800"/>
              <a:gd name="connsiteX4" fmla="*/ 951191 w 2616217"/>
              <a:gd name="connsiteY4" fmla="*/ 491319 h 1637800"/>
              <a:gd name="connsiteX5" fmla="*/ 773770 w 2616217"/>
              <a:gd name="connsiteY5" fmla="*/ 702859 h 1637800"/>
              <a:gd name="connsiteX6" fmla="*/ 623645 w 2616217"/>
              <a:gd name="connsiteY6" fmla="*/ 852985 h 1637800"/>
              <a:gd name="connsiteX7" fmla="*/ 507639 w 2616217"/>
              <a:gd name="connsiteY7" fmla="*/ 1003110 h 1637800"/>
              <a:gd name="connsiteX8" fmla="*/ 371161 w 2616217"/>
              <a:gd name="connsiteY8" fmla="*/ 1166883 h 1637800"/>
              <a:gd name="connsiteX9" fmla="*/ 248331 w 2616217"/>
              <a:gd name="connsiteY9" fmla="*/ 1276065 h 1637800"/>
              <a:gd name="connsiteX10" fmla="*/ 132325 w 2616217"/>
              <a:gd name="connsiteY10" fmla="*/ 1364776 h 1637800"/>
              <a:gd name="connsiteX11" fmla="*/ 50439 w 2616217"/>
              <a:gd name="connsiteY11" fmla="*/ 1419367 h 1637800"/>
              <a:gd name="connsiteX12" fmla="*/ 23142 w 2616217"/>
              <a:gd name="connsiteY12" fmla="*/ 1637731 h 1637800"/>
              <a:gd name="connsiteX13" fmla="*/ 398455 w 2616217"/>
              <a:gd name="connsiteY13" fmla="*/ 1480782 h 1637800"/>
              <a:gd name="connsiteX14" fmla="*/ 910247 w 2616217"/>
              <a:gd name="connsiteY14" fmla="*/ 1330656 h 1637800"/>
              <a:gd name="connsiteX15" fmla="*/ 1340152 w 2616217"/>
              <a:gd name="connsiteY15" fmla="*/ 1330656 h 1637800"/>
              <a:gd name="connsiteX16" fmla="*/ 1810998 w 2616217"/>
              <a:gd name="connsiteY16" fmla="*/ 1030405 h 1637800"/>
              <a:gd name="connsiteX17" fmla="*/ 2206784 w 2616217"/>
              <a:gd name="connsiteY17" fmla="*/ 382137 h 1637800"/>
              <a:gd name="connsiteX18" fmla="*/ 2411501 w 2616217"/>
              <a:gd name="connsiteY18" fmla="*/ 177420 h 1637800"/>
              <a:gd name="connsiteX19" fmla="*/ 2616217 w 2616217"/>
              <a:gd name="connsiteY19"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27297 w 2593075"/>
              <a:gd name="connsiteY11" fmla="*/ 1419367 h 1637800"/>
              <a:gd name="connsiteX12" fmla="*/ 0 w 2593075"/>
              <a:gd name="connsiteY12" fmla="*/ 1637731 h 1637800"/>
              <a:gd name="connsiteX13" fmla="*/ 375313 w 2593075"/>
              <a:gd name="connsiteY13" fmla="*/ 1480782 h 1637800"/>
              <a:gd name="connsiteX14" fmla="*/ 887105 w 2593075"/>
              <a:gd name="connsiteY14" fmla="*/ 1330656 h 1637800"/>
              <a:gd name="connsiteX15" fmla="*/ 1317010 w 2593075"/>
              <a:gd name="connsiteY15" fmla="*/ 1330656 h 1637800"/>
              <a:gd name="connsiteX16" fmla="*/ 1787856 w 2593075"/>
              <a:gd name="connsiteY16" fmla="*/ 1030405 h 1637800"/>
              <a:gd name="connsiteX17" fmla="*/ 2183642 w 2593075"/>
              <a:gd name="connsiteY17" fmla="*/ 382137 h 1637800"/>
              <a:gd name="connsiteX18" fmla="*/ 2388359 w 2593075"/>
              <a:gd name="connsiteY18" fmla="*/ 177420 h 1637800"/>
              <a:gd name="connsiteX19" fmla="*/ 2593075 w 2593075"/>
              <a:gd name="connsiteY19"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1 w 2593075"/>
              <a:gd name="connsiteY11" fmla="*/ 1433015 h 1637800"/>
              <a:gd name="connsiteX12" fmla="*/ 0 w 2593075"/>
              <a:gd name="connsiteY12" fmla="*/ 1637731 h 1637800"/>
              <a:gd name="connsiteX13" fmla="*/ 375313 w 2593075"/>
              <a:gd name="connsiteY13" fmla="*/ 1480782 h 1637800"/>
              <a:gd name="connsiteX14" fmla="*/ 887105 w 2593075"/>
              <a:gd name="connsiteY14" fmla="*/ 1330656 h 1637800"/>
              <a:gd name="connsiteX15" fmla="*/ 1317010 w 2593075"/>
              <a:gd name="connsiteY15" fmla="*/ 1330656 h 1637800"/>
              <a:gd name="connsiteX16" fmla="*/ 1787856 w 2593075"/>
              <a:gd name="connsiteY16" fmla="*/ 1030405 h 1637800"/>
              <a:gd name="connsiteX17" fmla="*/ 2183642 w 2593075"/>
              <a:gd name="connsiteY17" fmla="*/ 382137 h 1637800"/>
              <a:gd name="connsiteX18" fmla="*/ 2388359 w 2593075"/>
              <a:gd name="connsiteY18" fmla="*/ 177420 h 1637800"/>
              <a:gd name="connsiteX19" fmla="*/ 2593075 w 2593075"/>
              <a:gd name="connsiteY19" fmla="*/ 13647 h 1637800"/>
              <a:gd name="connsiteX0" fmla="*/ 2565780 w 2572603"/>
              <a:gd name="connsiteY0" fmla="*/ 0 h 1637800"/>
              <a:gd name="connsiteX1" fmla="*/ 1589966 w 2572603"/>
              <a:gd name="connsiteY1" fmla="*/ 6824 h 1637800"/>
              <a:gd name="connsiteX2" fmla="*/ 1378425 w 2572603"/>
              <a:gd name="connsiteY2" fmla="*/ 143301 h 1637800"/>
              <a:gd name="connsiteX3" fmla="*/ 1146413 w 2572603"/>
              <a:gd name="connsiteY3" fmla="*/ 307074 h 1637800"/>
              <a:gd name="connsiteX4" fmla="*/ 928049 w 2572603"/>
              <a:gd name="connsiteY4" fmla="*/ 491319 h 1637800"/>
              <a:gd name="connsiteX5" fmla="*/ 750628 w 2572603"/>
              <a:gd name="connsiteY5" fmla="*/ 702859 h 1637800"/>
              <a:gd name="connsiteX6" fmla="*/ 600503 w 2572603"/>
              <a:gd name="connsiteY6" fmla="*/ 852985 h 1637800"/>
              <a:gd name="connsiteX7" fmla="*/ 484497 w 2572603"/>
              <a:gd name="connsiteY7" fmla="*/ 1003110 h 1637800"/>
              <a:gd name="connsiteX8" fmla="*/ 348019 w 2572603"/>
              <a:gd name="connsiteY8" fmla="*/ 1166883 h 1637800"/>
              <a:gd name="connsiteX9" fmla="*/ 225189 w 2572603"/>
              <a:gd name="connsiteY9" fmla="*/ 1276065 h 1637800"/>
              <a:gd name="connsiteX10" fmla="*/ 109183 w 2572603"/>
              <a:gd name="connsiteY10" fmla="*/ 1364776 h 1637800"/>
              <a:gd name="connsiteX11" fmla="*/ 1 w 2572603"/>
              <a:gd name="connsiteY11" fmla="*/ 1433015 h 1637800"/>
              <a:gd name="connsiteX12" fmla="*/ 0 w 2572603"/>
              <a:gd name="connsiteY12" fmla="*/ 1637731 h 1637800"/>
              <a:gd name="connsiteX13" fmla="*/ 375313 w 2572603"/>
              <a:gd name="connsiteY13" fmla="*/ 1480782 h 1637800"/>
              <a:gd name="connsiteX14" fmla="*/ 887105 w 2572603"/>
              <a:gd name="connsiteY14" fmla="*/ 1330656 h 1637800"/>
              <a:gd name="connsiteX15" fmla="*/ 1317010 w 2572603"/>
              <a:gd name="connsiteY15" fmla="*/ 1330656 h 1637800"/>
              <a:gd name="connsiteX16" fmla="*/ 1787856 w 2572603"/>
              <a:gd name="connsiteY16" fmla="*/ 1030405 h 1637800"/>
              <a:gd name="connsiteX17" fmla="*/ 2183642 w 2572603"/>
              <a:gd name="connsiteY17" fmla="*/ 382137 h 1637800"/>
              <a:gd name="connsiteX18" fmla="*/ 2388359 w 2572603"/>
              <a:gd name="connsiteY18" fmla="*/ 177420 h 1637800"/>
              <a:gd name="connsiteX19" fmla="*/ 2572603 w 2572603"/>
              <a:gd name="connsiteY19" fmla="*/ 0 h 1637800"/>
              <a:gd name="connsiteX0" fmla="*/ 2565780 w 2572603"/>
              <a:gd name="connsiteY0" fmla="*/ 0 h 1637800"/>
              <a:gd name="connsiteX1" fmla="*/ 1589966 w 2572603"/>
              <a:gd name="connsiteY1" fmla="*/ 6824 h 1637800"/>
              <a:gd name="connsiteX2" fmla="*/ 1378425 w 2572603"/>
              <a:gd name="connsiteY2" fmla="*/ 143301 h 1637800"/>
              <a:gd name="connsiteX3" fmla="*/ 1146413 w 2572603"/>
              <a:gd name="connsiteY3" fmla="*/ 307074 h 1637800"/>
              <a:gd name="connsiteX4" fmla="*/ 928049 w 2572603"/>
              <a:gd name="connsiteY4" fmla="*/ 491319 h 1637800"/>
              <a:gd name="connsiteX5" fmla="*/ 750628 w 2572603"/>
              <a:gd name="connsiteY5" fmla="*/ 702859 h 1637800"/>
              <a:gd name="connsiteX6" fmla="*/ 600503 w 2572603"/>
              <a:gd name="connsiteY6" fmla="*/ 852985 h 1637800"/>
              <a:gd name="connsiteX7" fmla="*/ 484497 w 2572603"/>
              <a:gd name="connsiteY7" fmla="*/ 1003110 h 1637800"/>
              <a:gd name="connsiteX8" fmla="*/ 348019 w 2572603"/>
              <a:gd name="connsiteY8" fmla="*/ 1166883 h 1637800"/>
              <a:gd name="connsiteX9" fmla="*/ 225189 w 2572603"/>
              <a:gd name="connsiteY9" fmla="*/ 1276065 h 1637800"/>
              <a:gd name="connsiteX10" fmla="*/ 109183 w 2572603"/>
              <a:gd name="connsiteY10" fmla="*/ 1364776 h 1637800"/>
              <a:gd name="connsiteX11" fmla="*/ 1 w 2572603"/>
              <a:gd name="connsiteY11" fmla="*/ 1433015 h 1637800"/>
              <a:gd name="connsiteX12" fmla="*/ 0 w 2572603"/>
              <a:gd name="connsiteY12" fmla="*/ 1637731 h 1637800"/>
              <a:gd name="connsiteX13" fmla="*/ 375313 w 2572603"/>
              <a:gd name="connsiteY13" fmla="*/ 1480782 h 1637800"/>
              <a:gd name="connsiteX14" fmla="*/ 887105 w 2572603"/>
              <a:gd name="connsiteY14" fmla="*/ 1330656 h 1637800"/>
              <a:gd name="connsiteX15" fmla="*/ 1317010 w 2572603"/>
              <a:gd name="connsiteY15" fmla="*/ 1330656 h 1637800"/>
              <a:gd name="connsiteX16" fmla="*/ 1787856 w 2572603"/>
              <a:gd name="connsiteY16" fmla="*/ 1030405 h 1637800"/>
              <a:gd name="connsiteX17" fmla="*/ 2183642 w 2572603"/>
              <a:gd name="connsiteY17" fmla="*/ 382137 h 1637800"/>
              <a:gd name="connsiteX18" fmla="*/ 2388359 w 2572603"/>
              <a:gd name="connsiteY18" fmla="*/ 177420 h 1637800"/>
              <a:gd name="connsiteX19" fmla="*/ 2572603 w 2572603"/>
              <a:gd name="connsiteY19" fmla="*/ 0 h 1637800"/>
              <a:gd name="connsiteX20" fmla="*/ 2565780 w 2572603"/>
              <a:gd name="connsiteY20" fmla="*/ 0 h 1637800"/>
              <a:gd name="connsiteX0" fmla="*/ 2565780 w 2572603"/>
              <a:gd name="connsiteY0" fmla="*/ 0 h 2035581"/>
              <a:gd name="connsiteX1" fmla="*/ 1589966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1787856 w 2572603"/>
              <a:gd name="connsiteY16" fmla="*/ 1030405 h 2035581"/>
              <a:gd name="connsiteX17" fmla="*/ 2183642 w 2572603"/>
              <a:gd name="connsiteY17" fmla="*/ 382137 h 2035581"/>
              <a:gd name="connsiteX18" fmla="*/ 2388359 w 2572603"/>
              <a:gd name="connsiteY18" fmla="*/ 177420 h 2035581"/>
              <a:gd name="connsiteX19" fmla="*/ 2572603 w 2572603"/>
              <a:gd name="connsiteY19" fmla="*/ 0 h 2035581"/>
              <a:gd name="connsiteX20" fmla="*/ 2565780 w 2572603"/>
              <a:gd name="connsiteY20" fmla="*/ 0 h 2035581"/>
              <a:gd name="connsiteX0" fmla="*/ 2565780 w 2572603"/>
              <a:gd name="connsiteY0" fmla="*/ 0 h 2035581"/>
              <a:gd name="connsiteX1" fmla="*/ 1589966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2035506 w 2572603"/>
              <a:gd name="connsiteY16" fmla="*/ 1278055 h 2035581"/>
              <a:gd name="connsiteX17" fmla="*/ 2183642 w 2572603"/>
              <a:gd name="connsiteY17" fmla="*/ 382137 h 2035581"/>
              <a:gd name="connsiteX18" fmla="*/ 2388359 w 2572603"/>
              <a:gd name="connsiteY18" fmla="*/ 177420 h 2035581"/>
              <a:gd name="connsiteX19" fmla="*/ 2572603 w 2572603"/>
              <a:gd name="connsiteY19" fmla="*/ 0 h 2035581"/>
              <a:gd name="connsiteX20" fmla="*/ 2565780 w 2572603"/>
              <a:gd name="connsiteY20" fmla="*/ 0 h 2035581"/>
              <a:gd name="connsiteX0" fmla="*/ 2565780 w 2572603"/>
              <a:gd name="connsiteY0" fmla="*/ 0 h 2035581"/>
              <a:gd name="connsiteX1" fmla="*/ 1589966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2035506 w 2572603"/>
              <a:gd name="connsiteY16" fmla="*/ 1278055 h 2035581"/>
              <a:gd name="connsiteX17" fmla="*/ 2364617 w 2572603"/>
              <a:gd name="connsiteY17" fmla="*/ 439287 h 2035581"/>
              <a:gd name="connsiteX18" fmla="*/ 2388359 w 2572603"/>
              <a:gd name="connsiteY18" fmla="*/ 177420 h 2035581"/>
              <a:gd name="connsiteX19" fmla="*/ 2572603 w 2572603"/>
              <a:gd name="connsiteY19" fmla="*/ 0 h 2035581"/>
              <a:gd name="connsiteX20" fmla="*/ 2565780 w 2572603"/>
              <a:gd name="connsiteY20" fmla="*/ 0 h 2035581"/>
              <a:gd name="connsiteX0" fmla="*/ 2565780 w 2572603"/>
              <a:gd name="connsiteY0" fmla="*/ 0 h 2035581"/>
              <a:gd name="connsiteX1" fmla="*/ 1589966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2035506 w 2572603"/>
              <a:gd name="connsiteY16" fmla="*/ 1278055 h 2035581"/>
              <a:gd name="connsiteX17" fmla="*/ 2364617 w 2572603"/>
              <a:gd name="connsiteY17" fmla="*/ 439287 h 2035581"/>
              <a:gd name="connsiteX18" fmla="*/ 2572603 w 2572603"/>
              <a:gd name="connsiteY18" fmla="*/ 0 h 2035581"/>
              <a:gd name="connsiteX19" fmla="*/ 2565780 w 2572603"/>
              <a:gd name="connsiteY19" fmla="*/ 0 h 2035581"/>
              <a:gd name="connsiteX0" fmla="*/ 2565780 w 2572603"/>
              <a:gd name="connsiteY0" fmla="*/ 0 h 2035581"/>
              <a:gd name="connsiteX1" fmla="*/ 2075741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2035506 w 2572603"/>
              <a:gd name="connsiteY16" fmla="*/ 1278055 h 2035581"/>
              <a:gd name="connsiteX17" fmla="*/ 2364617 w 2572603"/>
              <a:gd name="connsiteY17" fmla="*/ 439287 h 2035581"/>
              <a:gd name="connsiteX18" fmla="*/ 2572603 w 2572603"/>
              <a:gd name="connsiteY18" fmla="*/ 0 h 2035581"/>
              <a:gd name="connsiteX19" fmla="*/ 2565780 w 2572603"/>
              <a:gd name="connsiteY19" fmla="*/ 0 h 2035581"/>
              <a:gd name="connsiteX0" fmla="*/ 2565780 w 2572603"/>
              <a:gd name="connsiteY0" fmla="*/ 0 h 2035581"/>
              <a:gd name="connsiteX1" fmla="*/ 2075741 w 2572603"/>
              <a:gd name="connsiteY1" fmla="*/ 6824 h 2035581"/>
              <a:gd name="connsiteX2" fmla="*/ 1146413 w 2572603"/>
              <a:gd name="connsiteY2" fmla="*/ 307074 h 2035581"/>
              <a:gd name="connsiteX3" fmla="*/ 928049 w 2572603"/>
              <a:gd name="connsiteY3" fmla="*/ 491319 h 2035581"/>
              <a:gd name="connsiteX4" fmla="*/ 750628 w 2572603"/>
              <a:gd name="connsiteY4" fmla="*/ 702859 h 2035581"/>
              <a:gd name="connsiteX5" fmla="*/ 600503 w 2572603"/>
              <a:gd name="connsiteY5" fmla="*/ 852985 h 2035581"/>
              <a:gd name="connsiteX6" fmla="*/ 484497 w 2572603"/>
              <a:gd name="connsiteY6" fmla="*/ 1003110 h 2035581"/>
              <a:gd name="connsiteX7" fmla="*/ 348019 w 2572603"/>
              <a:gd name="connsiteY7" fmla="*/ 1166883 h 2035581"/>
              <a:gd name="connsiteX8" fmla="*/ 225189 w 2572603"/>
              <a:gd name="connsiteY8" fmla="*/ 1276065 h 2035581"/>
              <a:gd name="connsiteX9" fmla="*/ 109183 w 2572603"/>
              <a:gd name="connsiteY9" fmla="*/ 1364776 h 2035581"/>
              <a:gd name="connsiteX10" fmla="*/ 1 w 2572603"/>
              <a:gd name="connsiteY10" fmla="*/ 1433015 h 2035581"/>
              <a:gd name="connsiteX11" fmla="*/ 0 w 2572603"/>
              <a:gd name="connsiteY11" fmla="*/ 1637731 h 2035581"/>
              <a:gd name="connsiteX12" fmla="*/ 375313 w 2572603"/>
              <a:gd name="connsiteY12" fmla="*/ 1480782 h 2035581"/>
              <a:gd name="connsiteX13" fmla="*/ 887105 w 2572603"/>
              <a:gd name="connsiteY13" fmla="*/ 1330656 h 2035581"/>
              <a:gd name="connsiteX14" fmla="*/ 1421785 w 2572603"/>
              <a:gd name="connsiteY14" fmla="*/ 2035506 h 2035581"/>
              <a:gd name="connsiteX15" fmla="*/ 2035506 w 2572603"/>
              <a:gd name="connsiteY15" fmla="*/ 1278055 h 2035581"/>
              <a:gd name="connsiteX16" fmla="*/ 2364617 w 2572603"/>
              <a:gd name="connsiteY16" fmla="*/ 439287 h 2035581"/>
              <a:gd name="connsiteX17" fmla="*/ 2572603 w 2572603"/>
              <a:gd name="connsiteY17" fmla="*/ 0 h 2035581"/>
              <a:gd name="connsiteX18" fmla="*/ 2565780 w 2572603"/>
              <a:gd name="connsiteY18" fmla="*/ 0 h 2035581"/>
              <a:gd name="connsiteX0" fmla="*/ 2565780 w 2572603"/>
              <a:gd name="connsiteY0" fmla="*/ 0 h 2035581"/>
              <a:gd name="connsiteX1" fmla="*/ 2075741 w 2572603"/>
              <a:gd name="connsiteY1" fmla="*/ 6824 h 2035581"/>
              <a:gd name="connsiteX2" fmla="*/ 928049 w 2572603"/>
              <a:gd name="connsiteY2" fmla="*/ 491319 h 2035581"/>
              <a:gd name="connsiteX3" fmla="*/ 750628 w 2572603"/>
              <a:gd name="connsiteY3" fmla="*/ 702859 h 2035581"/>
              <a:gd name="connsiteX4" fmla="*/ 600503 w 2572603"/>
              <a:gd name="connsiteY4" fmla="*/ 852985 h 2035581"/>
              <a:gd name="connsiteX5" fmla="*/ 484497 w 2572603"/>
              <a:gd name="connsiteY5" fmla="*/ 1003110 h 2035581"/>
              <a:gd name="connsiteX6" fmla="*/ 348019 w 2572603"/>
              <a:gd name="connsiteY6" fmla="*/ 1166883 h 2035581"/>
              <a:gd name="connsiteX7" fmla="*/ 225189 w 2572603"/>
              <a:gd name="connsiteY7" fmla="*/ 1276065 h 2035581"/>
              <a:gd name="connsiteX8" fmla="*/ 109183 w 2572603"/>
              <a:gd name="connsiteY8" fmla="*/ 1364776 h 2035581"/>
              <a:gd name="connsiteX9" fmla="*/ 1 w 2572603"/>
              <a:gd name="connsiteY9" fmla="*/ 1433015 h 2035581"/>
              <a:gd name="connsiteX10" fmla="*/ 0 w 2572603"/>
              <a:gd name="connsiteY10" fmla="*/ 1637731 h 2035581"/>
              <a:gd name="connsiteX11" fmla="*/ 375313 w 2572603"/>
              <a:gd name="connsiteY11" fmla="*/ 1480782 h 2035581"/>
              <a:gd name="connsiteX12" fmla="*/ 887105 w 2572603"/>
              <a:gd name="connsiteY12" fmla="*/ 1330656 h 2035581"/>
              <a:gd name="connsiteX13" fmla="*/ 1421785 w 2572603"/>
              <a:gd name="connsiteY13" fmla="*/ 2035506 h 2035581"/>
              <a:gd name="connsiteX14" fmla="*/ 2035506 w 2572603"/>
              <a:gd name="connsiteY14" fmla="*/ 1278055 h 2035581"/>
              <a:gd name="connsiteX15" fmla="*/ 2364617 w 2572603"/>
              <a:gd name="connsiteY15" fmla="*/ 439287 h 2035581"/>
              <a:gd name="connsiteX16" fmla="*/ 2572603 w 2572603"/>
              <a:gd name="connsiteY16" fmla="*/ 0 h 2035581"/>
              <a:gd name="connsiteX17" fmla="*/ 2565780 w 2572603"/>
              <a:gd name="connsiteY17" fmla="*/ 0 h 2035581"/>
              <a:gd name="connsiteX0" fmla="*/ 2565780 w 2572603"/>
              <a:gd name="connsiteY0" fmla="*/ 0 h 2035581"/>
              <a:gd name="connsiteX1" fmla="*/ 2075741 w 2572603"/>
              <a:gd name="connsiteY1" fmla="*/ 6824 h 2035581"/>
              <a:gd name="connsiteX2" fmla="*/ 750628 w 2572603"/>
              <a:gd name="connsiteY2" fmla="*/ 702859 h 2035581"/>
              <a:gd name="connsiteX3" fmla="*/ 600503 w 2572603"/>
              <a:gd name="connsiteY3" fmla="*/ 852985 h 2035581"/>
              <a:gd name="connsiteX4" fmla="*/ 484497 w 2572603"/>
              <a:gd name="connsiteY4" fmla="*/ 1003110 h 2035581"/>
              <a:gd name="connsiteX5" fmla="*/ 348019 w 2572603"/>
              <a:gd name="connsiteY5" fmla="*/ 1166883 h 2035581"/>
              <a:gd name="connsiteX6" fmla="*/ 225189 w 2572603"/>
              <a:gd name="connsiteY6" fmla="*/ 1276065 h 2035581"/>
              <a:gd name="connsiteX7" fmla="*/ 109183 w 2572603"/>
              <a:gd name="connsiteY7" fmla="*/ 1364776 h 2035581"/>
              <a:gd name="connsiteX8" fmla="*/ 1 w 2572603"/>
              <a:gd name="connsiteY8" fmla="*/ 1433015 h 2035581"/>
              <a:gd name="connsiteX9" fmla="*/ 0 w 2572603"/>
              <a:gd name="connsiteY9" fmla="*/ 1637731 h 2035581"/>
              <a:gd name="connsiteX10" fmla="*/ 375313 w 2572603"/>
              <a:gd name="connsiteY10" fmla="*/ 1480782 h 2035581"/>
              <a:gd name="connsiteX11" fmla="*/ 887105 w 2572603"/>
              <a:gd name="connsiteY11" fmla="*/ 1330656 h 2035581"/>
              <a:gd name="connsiteX12" fmla="*/ 1421785 w 2572603"/>
              <a:gd name="connsiteY12" fmla="*/ 2035506 h 2035581"/>
              <a:gd name="connsiteX13" fmla="*/ 2035506 w 2572603"/>
              <a:gd name="connsiteY13" fmla="*/ 1278055 h 2035581"/>
              <a:gd name="connsiteX14" fmla="*/ 2364617 w 2572603"/>
              <a:gd name="connsiteY14" fmla="*/ 439287 h 2035581"/>
              <a:gd name="connsiteX15" fmla="*/ 2572603 w 2572603"/>
              <a:gd name="connsiteY15" fmla="*/ 0 h 2035581"/>
              <a:gd name="connsiteX16" fmla="*/ 2565780 w 2572603"/>
              <a:gd name="connsiteY16" fmla="*/ 0 h 2035581"/>
              <a:gd name="connsiteX0" fmla="*/ 2565780 w 2572603"/>
              <a:gd name="connsiteY0" fmla="*/ 0 h 2035581"/>
              <a:gd name="connsiteX1" fmla="*/ 2075741 w 2572603"/>
              <a:gd name="connsiteY1" fmla="*/ 6824 h 2035581"/>
              <a:gd name="connsiteX2" fmla="*/ 600503 w 2572603"/>
              <a:gd name="connsiteY2" fmla="*/ 852985 h 2035581"/>
              <a:gd name="connsiteX3" fmla="*/ 484497 w 2572603"/>
              <a:gd name="connsiteY3" fmla="*/ 1003110 h 2035581"/>
              <a:gd name="connsiteX4" fmla="*/ 348019 w 2572603"/>
              <a:gd name="connsiteY4" fmla="*/ 1166883 h 2035581"/>
              <a:gd name="connsiteX5" fmla="*/ 225189 w 2572603"/>
              <a:gd name="connsiteY5" fmla="*/ 12760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484497 w 2572603"/>
              <a:gd name="connsiteY3" fmla="*/ 1003110 h 2035581"/>
              <a:gd name="connsiteX4" fmla="*/ 348019 w 2572603"/>
              <a:gd name="connsiteY4" fmla="*/ 1166883 h 2035581"/>
              <a:gd name="connsiteX5" fmla="*/ 225189 w 2572603"/>
              <a:gd name="connsiteY5" fmla="*/ 12760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348019 w 2572603"/>
              <a:gd name="connsiteY4" fmla="*/ 1166883 h 2035581"/>
              <a:gd name="connsiteX5" fmla="*/ 225189 w 2572603"/>
              <a:gd name="connsiteY5" fmla="*/ 12760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1443394 w 2572603"/>
              <a:gd name="connsiteY4" fmla="*/ 738258 h 2035581"/>
              <a:gd name="connsiteX5" fmla="*/ 225189 w 2572603"/>
              <a:gd name="connsiteY5" fmla="*/ 12760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1443394 w 2572603"/>
              <a:gd name="connsiteY4" fmla="*/ 738258 h 2035581"/>
              <a:gd name="connsiteX5" fmla="*/ 1291989 w 2572603"/>
              <a:gd name="connsiteY5" fmla="*/ 10093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1443394 w 2572603"/>
              <a:gd name="connsiteY4" fmla="*/ 738258 h 2035581"/>
              <a:gd name="connsiteX5" fmla="*/ 1291989 w 2572603"/>
              <a:gd name="connsiteY5" fmla="*/ 1009365 h 2035581"/>
              <a:gd name="connsiteX6" fmla="*/ 1128358 w 2572603"/>
              <a:gd name="connsiteY6" fmla="*/ 1221901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1443394 w 2572603"/>
              <a:gd name="connsiteY4" fmla="*/ 738258 h 2035581"/>
              <a:gd name="connsiteX5" fmla="*/ 1291989 w 2572603"/>
              <a:gd name="connsiteY5" fmla="*/ 1009365 h 2035581"/>
              <a:gd name="connsiteX6" fmla="*/ 1128358 w 2572603"/>
              <a:gd name="connsiteY6" fmla="*/ 1221901 h 2035581"/>
              <a:gd name="connsiteX7" fmla="*/ 0 w 2572603"/>
              <a:gd name="connsiteY7" fmla="*/ 1637731 h 2035581"/>
              <a:gd name="connsiteX8" fmla="*/ 375313 w 2572603"/>
              <a:gd name="connsiteY8" fmla="*/ 1480782 h 2035581"/>
              <a:gd name="connsiteX9" fmla="*/ 887105 w 2572603"/>
              <a:gd name="connsiteY9" fmla="*/ 1330656 h 2035581"/>
              <a:gd name="connsiteX10" fmla="*/ 1421785 w 2572603"/>
              <a:gd name="connsiteY10" fmla="*/ 2035506 h 2035581"/>
              <a:gd name="connsiteX11" fmla="*/ 2035506 w 2572603"/>
              <a:gd name="connsiteY11" fmla="*/ 1278055 h 2035581"/>
              <a:gd name="connsiteX12" fmla="*/ 2364617 w 2572603"/>
              <a:gd name="connsiteY12" fmla="*/ 439287 h 2035581"/>
              <a:gd name="connsiteX13" fmla="*/ 2572603 w 2572603"/>
              <a:gd name="connsiteY13" fmla="*/ 0 h 2035581"/>
              <a:gd name="connsiteX14" fmla="*/ 2565780 w 2572603"/>
              <a:gd name="connsiteY14" fmla="*/ 0 h 2035581"/>
              <a:gd name="connsiteX0" fmla="*/ 2193443 w 2200266"/>
              <a:gd name="connsiteY0" fmla="*/ 0 h 2035581"/>
              <a:gd name="connsiteX1" fmla="*/ 1703404 w 2200266"/>
              <a:gd name="connsiteY1" fmla="*/ 6824 h 2035581"/>
              <a:gd name="connsiteX2" fmla="*/ 1380691 w 2200266"/>
              <a:gd name="connsiteY2" fmla="*/ 271960 h 2035581"/>
              <a:gd name="connsiteX3" fmla="*/ 1245635 w 2200266"/>
              <a:gd name="connsiteY3" fmla="*/ 460185 h 2035581"/>
              <a:gd name="connsiteX4" fmla="*/ 1071057 w 2200266"/>
              <a:gd name="connsiteY4" fmla="*/ 738258 h 2035581"/>
              <a:gd name="connsiteX5" fmla="*/ 919652 w 2200266"/>
              <a:gd name="connsiteY5" fmla="*/ 1009365 h 2035581"/>
              <a:gd name="connsiteX6" fmla="*/ 756021 w 2200266"/>
              <a:gd name="connsiteY6" fmla="*/ 1221901 h 2035581"/>
              <a:gd name="connsiteX7" fmla="*/ 2976 w 2200266"/>
              <a:gd name="connsiteY7" fmla="*/ 1480782 h 2035581"/>
              <a:gd name="connsiteX8" fmla="*/ 514768 w 2200266"/>
              <a:gd name="connsiteY8" fmla="*/ 1330656 h 2035581"/>
              <a:gd name="connsiteX9" fmla="*/ 1049448 w 2200266"/>
              <a:gd name="connsiteY9" fmla="*/ 2035506 h 2035581"/>
              <a:gd name="connsiteX10" fmla="*/ 1663169 w 2200266"/>
              <a:gd name="connsiteY10" fmla="*/ 1278055 h 2035581"/>
              <a:gd name="connsiteX11" fmla="*/ 1992280 w 2200266"/>
              <a:gd name="connsiteY11" fmla="*/ 439287 h 2035581"/>
              <a:gd name="connsiteX12" fmla="*/ 2200266 w 2200266"/>
              <a:gd name="connsiteY12" fmla="*/ 0 h 2035581"/>
              <a:gd name="connsiteX13" fmla="*/ 2193443 w 2200266"/>
              <a:gd name="connsiteY13" fmla="*/ 0 h 2035581"/>
              <a:gd name="connsiteX0" fmla="*/ 1685630 w 1692453"/>
              <a:gd name="connsiteY0" fmla="*/ 0 h 2035581"/>
              <a:gd name="connsiteX1" fmla="*/ 1195591 w 1692453"/>
              <a:gd name="connsiteY1" fmla="*/ 6824 h 2035581"/>
              <a:gd name="connsiteX2" fmla="*/ 872878 w 1692453"/>
              <a:gd name="connsiteY2" fmla="*/ 271960 h 2035581"/>
              <a:gd name="connsiteX3" fmla="*/ 737822 w 1692453"/>
              <a:gd name="connsiteY3" fmla="*/ 460185 h 2035581"/>
              <a:gd name="connsiteX4" fmla="*/ 563244 w 1692453"/>
              <a:gd name="connsiteY4" fmla="*/ 738258 h 2035581"/>
              <a:gd name="connsiteX5" fmla="*/ 411839 w 1692453"/>
              <a:gd name="connsiteY5" fmla="*/ 1009365 h 2035581"/>
              <a:gd name="connsiteX6" fmla="*/ 248208 w 1692453"/>
              <a:gd name="connsiteY6" fmla="*/ 1221901 h 2035581"/>
              <a:gd name="connsiteX7" fmla="*/ 6955 w 1692453"/>
              <a:gd name="connsiteY7" fmla="*/ 1330656 h 2035581"/>
              <a:gd name="connsiteX8" fmla="*/ 541635 w 1692453"/>
              <a:gd name="connsiteY8" fmla="*/ 2035506 h 2035581"/>
              <a:gd name="connsiteX9" fmla="*/ 1155356 w 1692453"/>
              <a:gd name="connsiteY9" fmla="*/ 1278055 h 2035581"/>
              <a:gd name="connsiteX10" fmla="*/ 1484467 w 1692453"/>
              <a:gd name="connsiteY10" fmla="*/ 439287 h 2035581"/>
              <a:gd name="connsiteX11" fmla="*/ 1692453 w 1692453"/>
              <a:gd name="connsiteY11" fmla="*/ 0 h 2035581"/>
              <a:gd name="connsiteX12" fmla="*/ 1685630 w 1692453"/>
              <a:gd name="connsiteY12" fmla="*/ 0 h 2035581"/>
              <a:gd name="connsiteX0" fmla="*/ 1844883 w 1851706"/>
              <a:gd name="connsiteY0" fmla="*/ 0 h 2035597"/>
              <a:gd name="connsiteX1" fmla="*/ 1354844 w 1851706"/>
              <a:gd name="connsiteY1" fmla="*/ 6824 h 2035597"/>
              <a:gd name="connsiteX2" fmla="*/ 1032131 w 1851706"/>
              <a:gd name="connsiteY2" fmla="*/ 271960 h 2035597"/>
              <a:gd name="connsiteX3" fmla="*/ 897075 w 1851706"/>
              <a:gd name="connsiteY3" fmla="*/ 460185 h 2035597"/>
              <a:gd name="connsiteX4" fmla="*/ 722497 w 1851706"/>
              <a:gd name="connsiteY4" fmla="*/ 738258 h 2035597"/>
              <a:gd name="connsiteX5" fmla="*/ 571092 w 1851706"/>
              <a:gd name="connsiteY5" fmla="*/ 1009365 h 2035597"/>
              <a:gd name="connsiteX6" fmla="*/ 407461 w 1851706"/>
              <a:gd name="connsiteY6" fmla="*/ 1221901 h 2035597"/>
              <a:gd name="connsiteX7" fmla="*/ 4283 w 1851706"/>
              <a:gd name="connsiteY7" fmla="*/ 1435431 h 2035597"/>
              <a:gd name="connsiteX8" fmla="*/ 700888 w 1851706"/>
              <a:gd name="connsiteY8" fmla="*/ 2035506 h 2035597"/>
              <a:gd name="connsiteX9" fmla="*/ 1314609 w 1851706"/>
              <a:gd name="connsiteY9" fmla="*/ 1278055 h 2035597"/>
              <a:gd name="connsiteX10" fmla="*/ 1643720 w 1851706"/>
              <a:gd name="connsiteY10" fmla="*/ 439287 h 2035597"/>
              <a:gd name="connsiteX11" fmla="*/ 1851706 w 1851706"/>
              <a:gd name="connsiteY11" fmla="*/ 0 h 2035597"/>
              <a:gd name="connsiteX12" fmla="*/ 1844883 w 1851706"/>
              <a:gd name="connsiteY12" fmla="*/ 0 h 2035597"/>
              <a:gd name="connsiteX0" fmla="*/ 1840616 w 1847439"/>
              <a:gd name="connsiteY0" fmla="*/ 0 h 2043572"/>
              <a:gd name="connsiteX1" fmla="*/ 1350577 w 1847439"/>
              <a:gd name="connsiteY1" fmla="*/ 6824 h 2043572"/>
              <a:gd name="connsiteX2" fmla="*/ 1027864 w 1847439"/>
              <a:gd name="connsiteY2" fmla="*/ 271960 h 2043572"/>
              <a:gd name="connsiteX3" fmla="*/ 892808 w 1847439"/>
              <a:gd name="connsiteY3" fmla="*/ 460185 h 2043572"/>
              <a:gd name="connsiteX4" fmla="*/ 718230 w 1847439"/>
              <a:gd name="connsiteY4" fmla="*/ 738258 h 2043572"/>
              <a:gd name="connsiteX5" fmla="*/ 566825 w 1847439"/>
              <a:gd name="connsiteY5" fmla="*/ 1009365 h 2043572"/>
              <a:gd name="connsiteX6" fmla="*/ 403194 w 1847439"/>
              <a:gd name="connsiteY6" fmla="*/ 1221901 h 2043572"/>
              <a:gd name="connsiteX7" fmla="*/ 16 w 1847439"/>
              <a:gd name="connsiteY7" fmla="*/ 1435431 h 2043572"/>
              <a:gd name="connsiteX8" fmla="*/ 388976 w 1847439"/>
              <a:gd name="connsiteY8" fmla="*/ 1626499 h 2043572"/>
              <a:gd name="connsiteX9" fmla="*/ 696621 w 1847439"/>
              <a:gd name="connsiteY9" fmla="*/ 2035506 h 2043572"/>
              <a:gd name="connsiteX10" fmla="*/ 1310342 w 1847439"/>
              <a:gd name="connsiteY10" fmla="*/ 1278055 h 2043572"/>
              <a:gd name="connsiteX11" fmla="*/ 1639453 w 1847439"/>
              <a:gd name="connsiteY11" fmla="*/ 439287 h 2043572"/>
              <a:gd name="connsiteX12" fmla="*/ 1847439 w 1847439"/>
              <a:gd name="connsiteY12" fmla="*/ 0 h 2043572"/>
              <a:gd name="connsiteX13" fmla="*/ 1840616 w 1847439"/>
              <a:gd name="connsiteY13" fmla="*/ 0 h 2043572"/>
              <a:gd name="connsiteX0" fmla="*/ 1840616 w 1847439"/>
              <a:gd name="connsiteY0" fmla="*/ 0 h 2035506"/>
              <a:gd name="connsiteX1" fmla="*/ 1350577 w 1847439"/>
              <a:gd name="connsiteY1" fmla="*/ 6824 h 2035506"/>
              <a:gd name="connsiteX2" fmla="*/ 1027864 w 1847439"/>
              <a:gd name="connsiteY2" fmla="*/ 271960 h 2035506"/>
              <a:gd name="connsiteX3" fmla="*/ 892808 w 1847439"/>
              <a:gd name="connsiteY3" fmla="*/ 460185 h 2035506"/>
              <a:gd name="connsiteX4" fmla="*/ 718230 w 1847439"/>
              <a:gd name="connsiteY4" fmla="*/ 738258 h 2035506"/>
              <a:gd name="connsiteX5" fmla="*/ 566825 w 1847439"/>
              <a:gd name="connsiteY5" fmla="*/ 1009365 h 2035506"/>
              <a:gd name="connsiteX6" fmla="*/ 403194 w 1847439"/>
              <a:gd name="connsiteY6" fmla="*/ 1221901 h 2035506"/>
              <a:gd name="connsiteX7" fmla="*/ 16 w 1847439"/>
              <a:gd name="connsiteY7" fmla="*/ 1435431 h 2035506"/>
              <a:gd name="connsiteX8" fmla="*/ 388976 w 1847439"/>
              <a:gd name="connsiteY8" fmla="*/ 1626499 h 2035506"/>
              <a:gd name="connsiteX9" fmla="*/ 696621 w 1847439"/>
              <a:gd name="connsiteY9" fmla="*/ 2035506 h 2035506"/>
              <a:gd name="connsiteX10" fmla="*/ 1310342 w 1847439"/>
              <a:gd name="connsiteY10" fmla="*/ 1278055 h 2035506"/>
              <a:gd name="connsiteX11" fmla="*/ 1639453 w 1847439"/>
              <a:gd name="connsiteY11" fmla="*/ 439287 h 2035506"/>
              <a:gd name="connsiteX12" fmla="*/ 1847439 w 1847439"/>
              <a:gd name="connsiteY12" fmla="*/ 0 h 2035506"/>
              <a:gd name="connsiteX13" fmla="*/ 1840616 w 1847439"/>
              <a:gd name="connsiteY13" fmla="*/ 0 h 2035506"/>
              <a:gd name="connsiteX0" fmla="*/ 1840616 w 1847439"/>
              <a:gd name="connsiteY0" fmla="*/ 0 h 2035506"/>
              <a:gd name="connsiteX1" fmla="*/ 1350577 w 1847439"/>
              <a:gd name="connsiteY1" fmla="*/ 6824 h 2035506"/>
              <a:gd name="connsiteX2" fmla="*/ 1027864 w 1847439"/>
              <a:gd name="connsiteY2" fmla="*/ 271960 h 2035506"/>
              <a:gd name="connsiteX3" fmla="*/ 892808 w 1847439"/>
              <a:gd name="connsiteY3" fmla="*/ 460185 h 2035506"/>
              <a:gd name="connsiteX4" fmla="*/ 718230 w 1847439"/>
              <a:gd name="connsiteY4" fmla="*/ 738258 h 2035506"/>
              <a:gd name="connsiteX5" fmla="*/ 566825 w 1847439"/>
              <a:gd name="connsiteY5" fmla="*/ 1009365 h 2035506"/>
              <a:gd name="connsiteX6" fmla="*/ 403194 w 1847439"/>
              <a:gd name="connsiteY6" fmla="*/ 1221901 h 2035506"/>
              <a:gd name="connsiteX7" fmla="*/ 16 w 1847439"/>
              <a:gd name="connsiteY7" fmla="*/ 1435431 h 2035506"/>
              <a:gd name="connsiteX8" fmla="*/ 388976 w 1847439"/>
              <a:gd name="connsiteY8" fmla="*/ 1626499 h 2035506"/>
              <a:gd name="connsiteX9" fmla="*/ 696621 w 1847439"/>
              <a:gd name="connsiteY9" fmla="*/ 2035506 h 2035506"/>
              <a:gd name="connsiteX10" fmla="*/ 1310342 w 1847439"/>
              <a:gd name="connsiteY10" fmla="*/ 1278055 h 2035506"/>
              <a:gd name="connsiteX11" fmla="*/ 1639453 w 1847439"/>
              <a:gd name="connsiteY11" fmla="*/ 439287 h 2035506"/>
              <a:gd name="connsiteX12" fmla="*/ 1847439 w 1847439"/>
              <a:gd name="connsiteY12" fmla="*/ 0 h 2035506"/>
              <a:gd name="connsiteX13" fmla="*/ 1840616 w 1847439"/>
              <a:gd name="connsiteY13" fmla="*/ 0 h 2035506"/>
              <a:gd name="connsiteX0" fmla="*/ 1847570 w 1854393"/>
              <a:gd name="connsiteY0" fmla="*/ 0 h 2035506"/>
              <a:gd name="connsiteX1" fmla="*/ 1357531 w 1854393"/>
              <a:gd name="connsiteY1" fmla="*/ 6824 h 2035506"/>
              <a:gd name="connsiteX2" fmla="*/ 1034818 w 1854393"/>
              <a:gd name="connsiteY2" fmla="*/ 271960 h 2035506"/>
              <a:gd name="connsiteX3" fmla="*/ 899762 w 1854393"/>
              <a:gd name="connsiteY3" fmla="*/ 460185 h 2035506"/>
              <a:gd name="connsiteX4" fmla="*/ 725184 w 1854393"/>
              <a:gd name="connsiteY4" fmla="*/ 738258 h 2035506"/>
              <a:gd name="connsiteX5" fmla="*/ 573779 w 1854393"/>
              <a:gd name="connsiteY5" fmla="*/ 1009365 h 2035506"/>
              <a:gd name="connsiteX6" fmla="*/ 410148 w 1854393"/>
              <a:gd name="connsiteY6" fmla="*/ 1221901 h 2035506"/>
              <a:gd name="connsiteX7" fmla="*/ 6970 w 1854393"/>
              <a:gd name="connsiteY7" fmla="*/ 1435431 h 2035506"/>
              <a:gd name="connsiteX8" fmla="*/ 395930 w 1854393"/>
              <a:gd name="connsiteY8" fmla="*/ 1626499 h 2035506"/>
              <a:gd name="connsiteX9" fmla="*/ 703575 w 1854393"/>
              <a:gd name="connsiteY9" fmla="*/ 2035506 h 2035506"/>
              <a:gd name="connsiteX10" fmla="*/ 1317296 w 1854393"/>
              <a:gd name="connsiteY10" fmla="*/ 1278055 h 2035506"/>
              <a:gd name="connsiteX11" fmla="*/ 1646407 w 1854393"/>
              <a:gd name="connsiteY11" fmla="*/ 439287 h 2035506"/>
              <a:gd name="connsiteX12" fmla="*/ 1854393 w 1854393"/>
              <a:gd name="connsiteY12" fmla="*/ 0 h 2035506"/>
              <a:gd name="connsiteX13" fmla="*/ 1847570 w 1854393"/>
              <a:gd name="connsiteY13" fmla="*/ 0 h 2035506"/>
              <a:gd name="connsiteX0" fmla="*/ 1840614 w 1847437"/>
              <a:gd name="connsiteY0" fmla="*/ 0 h 2035506"/>
              <a:gd name="connsiteX1" fmla="*/ 1350575 w 1847437"/>
              <a:gd name="connsiteY1" fmla="*/ 6824 h 2035506"/>
              <a:gd name="connsiteX2" fmla="*/ 1027862 w 1847437"/>
              <a:gd name="connsiteY2" fmla="*/ 271960 h 2035506"/>
              <a:gd name="connsiteX3" fmla="*/ 892806 w 1847437"/>
              <a:gd name="connsiteY3" fmla="*/ 460185 h 2035506"/>
              <a:gd name="connsiteX4" fmla="*/ 718228 w 1847437"/>
              <a:gd name="connsiteY4" fmla="*/ 738258 h 2035506"/>
              <a:gd name="connsiteX5" fmla="*/ 566823 w 1847437"/>
              <a:gd name="connsiteY5" fmla="*/ 1009365 h 2035506"/>
              <a:gd name="connsiteX6" fmla="*/ 374617 w 1847437"/>
              <a:gd name="connsiteY6" fmla="*/ 1231426 h 2035506"/>
              <a:gd name="connsiteX7" fmla="*/ 14 w 1847437"/>
              <a:gd name="connsiteY7" fmla="*/ 1435431 h 2035506"/>
              <a:gd name="connsiteX8" fmla="*/ 388974 w 1847437"/>
              <a:gd name="connsiteY8" fmla="*/ 1626499 h 2035506"/>
              <a:gd name="connsiteX9" fmla="*/ 696619 w 1847437"/>
              <a:gd name="connsiteY9" fmla="*/ 2035506 h 2035506"/>
              <a:gd name="connsiteX10" fmla="*/ 1310340 w 1847437"/>
              <a:gd name="connsiteY10" fmla="*/ 1278055 h 2035506"/>
              <a:gd name="connsiteX11" fmla="*/ 1639451 w 1847437"/>
              <a:gd name="connsiteY11" fmla="*/ 439287 h 2035506"/>
              <a:gd name="connsiteX12" fmla="*/ 1847437 w 1847437"/>
              <a:gd name="connsiteY12" fmla="*/ 0 h 2035506"/>
              <a:gd name="connsiteX13" fmla="*/ 1840614 w 1847437"/>
              <a:gd name="connsiteY13" fmla="*/ 0 h 2035506"/>
              <a:gd name="connsiteX0" fmla="*/ 1847111 w 1853934"/>
              <a:gd name="connsiteY0" fmla="*/ 0 h 2035506"/>
              <a:gd name="connsiteX1" fmla="*/ 1357072 w 1853934"/>
              <a:gd name="connsiteY1" fmla="*/ 6824 h 2035506"/>
              <a:gd name="connsiteX2" fmla="*/ 1034359 w 1853934"/>
              <a:gd name="connsiteY2" fmla="*/ 271960 h 2035506"/>
              <a:gd name="connsiteX3" fmla="*/ 899303 w 1853934"/>
              <a:gd name="connsiteY3" fmla="*/ 460185 h 2035506"/>
              <a:gd name="connsiteX4" fmla="*/ 724725 w 1853934"/>
              <a:gd name="connsiteY4" fmla="*/ 738258 h 2035506"/>
              <a:gd name="connsiteX5" fmla="*/ 573320 w 1853934"/>
              <a:gd name="connsiteY5" fmla="*/ 1009365 h 2035506"/>
              <a:gd name="connsiteX6" fmla="*/ 381114 w 1853934"/>
              <a:gd name="connsiteY6" fmla="*/ 1231426 h 2035506"/>
              <a:gd name="connsiteX7" fmla="*/ 6511 w 1853934"/>
              <a:gd name="connsiteY7" fmla="*/ 1435431 h 2035506"/>
              <a:gd name="connsiteX8" fmla="*/ 395471 w 1853934"/>
              <a:gd name="connsiteY8" fmla="*/ 1626499 h 2035506"/>
              <a:gd name="connsiteX9" fmla="*/ 703116 w 1853934"/>
              <a:gd name="connsiteY9" fmla="*/ 2035506 h 2035506"/>
              <a:gd name="connsiteX10" fmla="*/ 1316837 w 1853934"/>
              <a:gd name="connsiteY10" fmla="*/ 1278055 h 2035506"/>
              <a:gd name="connsiteX11" fmla="*/ 1645948 w 1853934"/>
              <a:gd name="connsiteY11" fmla="*/ 439287 h 2035506"/>
              <a:gd name="connsiteX12" fmla="*/ 1853934 w 1853934"/>
              <a:gd name="connsiteY12" fmla="*/ 0 h 2035506"/>
              <a:gd name="connsiteX13" fmla="*/ 1847111 w 1853934"/>
              <a:gd name="connsiteY13" fmla="*/ 0 h 2035506"/>
              <a:gd name="connsiteX0" fmla="*/ 1847111 w 1853934"/>
              <a:gd name="connsiteY0" fmla="*/ 0 h 2035506"/>
              <a:gd name="connsiteX1" fmla="*/ 1357072 w 1853934"/>
              <a:gd name="connsiteY1" fmla="*/ 6824 h 2035506"/>
              <a:gd name="connsiteX2" fmla="*/ 1034359 w 1853934"/>
              <a:gd name="connsiteY2" fmla="*/ 271960 h 2035506"/>
              <a:gd name="connsiteX3" fmla="*/ 870728 w 1853934"/>
              <a:gd name="connsiteY3" fmla="*/ 479235 h 2035506"/>
              <a:gd name="connsiteX4" fmla="*/ 724725 w 1853934"/>
              <a:gd name="connsiteY4" fmla="*/ 738258 h 2035506"/>
              <a:gd name="connsiteX5" fmla="*/ 573320 w 1853934"/>
              <a:gd name="connsiteY5" fmla="*/ 1009365 h 2035506"/>
              <a:gd name="connsiteX6" fmla="*/ 381114 w 1853934"/>
              <a:gd name="connsiteY6" fmla="*/ 1231426 h 2035506"/>
              <a:gd name="connsiteX7" fmla="*/ 6511 w 1853934"/>
              <a:gd name="connsiteY7" fmla="*/ 1435431 h 2035506"/>
              <a:gd name="connsiteX8" fmla="*/ 395471 w 1853934"/>
              <a:gd name="connsiteY8" fmla="*/ 1626499 h 2035506"/>
              <a:gd name="connsiteX9" fmla="*/ 703116 w 1853934"/>
              <a:gd name="connsiteY9" fmla="*/ 2035506 h 2035506"/>
              <a:gd name="connsiteX10" fmla="*/ 1316837 w 1853934"/>
              <a:gd name="connsiteY10" fmla="*/ 1278055 h 2035506"/>
              <a:gd name="connsiteX11" fmla="*/ 1645948 w 1853934"/>
              <a:gd name="connsiteY11" fmla="*/ 439287 h 2035506"/>
              <a:gd name="connsiteX12" fmla="*/ 1853934 w 1853934"/>
              <a:gd name="connsiteY12" fmla="*/ 0 h 2035506"/>
              <a:gd name="connsiteX13" fmla="*/ 1847111 w 1853934"/>
              <a:gd name="connsiteY13" fmla="*/ 0 h 2035506"/>
              <a:gd name="connsiteX0" fmla="*/ 1847111 w 1853934"/>
              <a:gd name="connsiteY0" fmla="*/ 0 h 2035506"/>
              <a:gd name="connsiteX1" fmla="*/ 1357072 w 1853934"/>
              <a:gd name="connsiteY1" fmla="*/ 6824 h 2035506"/>
              <a:gd name="connsiteX2" fmla="*/ 1034359 w 1853934"/>
              <a:gd name="connsiteY2" fmla="*/ 271960 h 2035506"/>
              <a:gd name="connsiteX3" fmla="*/ 870728 w 1853934"/>
              <a:gd name="connsiteY3" fmla="*/ 479235 h 2035506"/>
              <a:gd name="connsiteX4" fmla="*/ 724725 w 1853934"/>
              <a:gd name="connsiteY4" fmla="*/ 738258 h 2035506"/>
              <a:gd name="connsiteX5" fmla="*/ 573320 w 1853934"/>
              <a:gd name="connsiteY5" fmla="*/ 1009365 h 2035506"/>
              <a:gd name="connsiteX6" fmla="*/ 381114 w 1853934"/>
              <a:gd name="connsiteY6" fmla="*/ 1231426 h 2035506"/>
              <a:gd name="connsiteX7" fmla="*/ 6511 w 1853934"/>
              <a:gd name="connsiteY7" fmla="*/ 1435431 h 2035506"/>
              <a:gd name="connsiteX8" fmla="*/ 395471 w 1853934"/>
              <a:gd name="connsiteY8" fmla="*/ 1626499 h 2035506"/>
              <a:gd name="connsiteX9" fmla="*/ 703116 w 1853934"/>
              <a:gd name="connsiteY9" fmla="*/ 2035506 h 2035506"/>
              <a:gd name="connsiteX10" fmla="*/ 1300007 w 1853934"/>
              <a:gd name="connsiteY10" fmla="*/ 1345373 h 2035506"/>
              <a:gd name="connsiteX11" fmla="*/ 1645948 w 1853934"/>
              <a:gd name="connsiteY11" fmla="*/ 439287 h 2035506"/>
              <a:gd name="connsiteX12" fmla="*/ 1853934 w 1853934"/>
              <a:gd name="connsiteY12" fmla="*/ 0 h 2035506"/>
              <a:gd name="connsiteX13" fmla="*/ 1847111 w 1853934"/>
              <a:gd name="connsiteY13" fmla="*/ 0 h 2035506"/>
              <a:gd name="connsiteX0" fmla="*/ 1847111 w 1853934"/>
              <a:gd name="connsiteY0" fmla="*/ 0 h 2035506"/>
              <a:gd name="connsiteX1" fmla="*/ 1357072 w 1853934"/>
              <a:gd name="connsiteY1" fmla="*/ 6824 h 2035506"/>
              <a:gd name="connsiteX2" fmla="*/ 1034359 w 1853934"/>
              <a:gd name="connsiteY2" fmla="*/ 271960 h 2035506"/>
              <a:gd name="connsiteX3" fmla="*/ 870728 w 1853934"/>
              <a:gd name="connsiteY3" fmla="*/ 479235 h 2035506"/>
              <a:gd name="connsiteX4" fmla="*/ 724725 w 1853934"/>
              <a:gd name="connsiteY4" fmla="*/ 738258 h 2035506"/>
              <a:gd name="connsiteX5" fmla="*/ 573320 w 1853934"/>
              <a:gd name="connsiteY5" fmla="*/ 1009365 h 2035506"/>
              <a:gd name="connsiteX6" fmla="*/ 381114 w 1853934"/>
              <a:gd name="connsiteY6" fmla="*/ 1231426 h 2035506"/>
              <a:gd name="connsiteX7" fmla="*/ 6511 w 1853934"/>
              <a:gd name="connsiteY7" fmla="*/ 1435431 h 2035506"/>
              <a:gd name="connsiteX8" fmla="*/ 395471 w 1853934"/>
              <a:gd name="connsiteY8" fmla="*/ 1626499 h 2035506"/>
              <a:gd name="connsiteX9" fmla="*/ 703116 w 1853934"/>
              <a:gd name="connsiteY9" fmla="*/ 2035506 h 2035506"/>
              <a:gd name="connsiteX10" fmla="*/ 1300007 w 1853934"/>
              <a:gd name="connsiteY10" fmla="*/ 1345373 h 2035506"/>
              <a:gd name="connsiteX11" fmla="*/ 1645948 w 1853934"/>
              <a:gd name="connsiteY11" fmla="*/ 439287 h 2035506"/>
              <a:gd name="connsiteX12" fmla="*/ 1853934 w 1853934"/>
              <a:gd name="connsiteY12" fmla="*/ 0 h 2035506"/>
              <a:gd name="connsiteX13" fmla="*/ 1847111 w 1853934"/>
              <a:gd name="connsiteY13" fmla="*/ 0 h 2035506"/>
              <a:gd name="connsiteX0" fmla="*/ 1845373 w 1852196"/>
              <a:gd name="connsiteY0" fmla="*/ 0 h 2035506"/>
              <a:gd name="connsiteX1" fmla="*/ 1355334 w 1852196"/>
              <a:gd name="connsiteY1" fmla="*/ 6824 h 2035506"/>
              <a:gd name="connsiteX2" fmla="*/ 1032621 w 1852196"/>
              <a:gd name="connsiteY2" fmla="*/ 271960 h 2035506"/>
              <a:gd name="connsiteX3" fmla="*/ 868990 w 1852196"/>
              <a:gd name="connsiteY3" fmla="*/ 479235 h 2035506"/>
              <a:gd name="connsiteX4" fmla="*/ 722987 w 1852196"/>
              <a:gd name="connsiteY4" fmla="*/ 738258 h 2035506"/>
              <a:gd name="connsiteX5" fmla="*/ 571582 w 1852196"/>
              <a:gd name="connsiteY5" fmla="*/ 1009365 h 2035506"/>
              <a:gd name="connsiteX6" fmla="*/ 379376 w 1852196"/>
              <a:gd name="connsiteY6" fmla="*/ 1231426 h 2035506"/>
              <a:gd name="connsiteX7" fmla="*/ 4773 w 1852196"/>
              <a:gd name="connsiteY7" fmla="*/ 1435431 h 2035506"/>
              <a:gd name="connsiteX8" fmla="*/ 182138 w 1852196"/>
              <a:gd name="connsiteY8" fmla="*/ 1490402 h 2035506"/>
              <a:gd name="connsiteX9" fmla="*/ 393733 w 1852196"/>
              <a:gd name="connsiteY9" fmla="*/ 1626499 h 2035506"/>
              <a:gd name="connsiteX10" fmla="*/ 701378 w 1852196"/>
              <a:gd name="connsiteY10" fmla="*/ 2035506 h 2035506"/>
              <a:gd name="connsiteX11" fmla="*/ 1298269 w 1852196"/>
              <a:gd name="connsiteY11" fmla="*/ 1345373 h 2035506"/>
              <a:gd name="connsiteX12" fmla="*/ 1644210 w 1852196"/>
              <a:gd name="connsiteY12" fmla="*/ 439287 h 2035506"/>
              <a:gd name="connsiteX13" fmla="*/ 1852196 w 1852196"/>
              <a:gd name="connsiteY13" fmla="*/ 0 h 2035506"/>
              <a:gd name="connsiteX14" fmla="*/ 1845373 w 1852196"/>
              <a:gd name="connsiteY14" fmla="*/ 0 h 2035506"/>
              <a:gd name="connsiteX0" fmla="*/ 1834485 w 1841308"/>
              <a:gd name="connsiteY0" fmla="*/ 0 h 2035506"/>
              <a:gd name="connsiteX1" fmla="*/ 1344446 w 1841308"/>
              <a:gd name="connsiteY1" fmla="*/ 6824 h 2035506"/>
              <a:gd name="connsiteX2" fmla="*/ 1021733 w 1841308"/>
              <a:gd name="connsiteY2" fmla="*/ 271960 h 2035506"/>
              <a:gd name="connsiteX3" fmla="*/ 858102 w 1841308"/>
              <a:gd name="connsiteY3" fmla="*/ 479235 h 2035506"/>
              <a:gd name="connsiteX4" fmla="*/ 712099 w 1841308"/>
              <a:gd name="connsiteY4" fmla="*/ 738258 h 2035506"/>
              <a:gd name="connsiteX5" fmla="*/ 560694 w 1841308"/>
              <a:gd name="connsiteY5" fmla="*/ 1009365 h 2035506"/>
              <a:gd name="connsiteX6" fmla="*/ 368488 w 1841308"/>
              <a:gd name="connsiteY6" fmla="*/ 1231426 h 2035506"/>
              <a:gd name="connsiteX7" fmla="*/ 5104 w 1841308"/>
              <a:gd name="connsiteY7" fmla="*/ 1412992 h 2035506"/>
              <a:gd name="connsiteX8" fmla="*/ 171250 w 1841308"/>
              <a:gd name="connsiteY8" fmla="*/ 1490402 h 2035506"/>
              <a:gd name="connsiteX9" fmla="*/ 382845 w 1841308"/>
              <a:gd name="connsiteY9" fmla="*/ 1626499 h 2035506"/>
              <a:gd name="connsiteX10" fmla="*/ 690490 w 1841308"/>
              <a:gd name="connsiteY10" fmla="*/ 2035506 h 2035506"/>
              <a:gd name="connsiteX11" fmla="*/ 1287381 w 1841308"/>
              <a:gd name="connsiteY11" fmla="*/ 1345373 h 2035506"/>
              <a:gd name="connsiteX12" fmla="*/ 1633322 w 1841308"/>
              <a:gd name="connsiteY12" fmla="*/ 439287 h 2035506"/>
              <a:gd name="connsiteX13" fmla="*/ 1841308 w 1841308"/>
              <a:gd name="connsiteY13" fmla="*/ 0 h 2035506"/>
              <a:gd name="connsiteX14" fmla="*/ 1834485 w 1841308"/>
              <a:gd name="connsiteY14" fmla="*/ 0 h 2035506"/>
              <a:gd name="connsiteX0" fmla="*/ 1833786 w 1840609"/>
              <a:gd name="connsiteY0" fmla="*/ 0 h 2035506"/>
              <a:gd name="connsiteX1" fmla="*/ 1343747 w 1840609"/>
              <a:gd name="connsiteY1" fmla="*/ 6824 h 2035506"/>
              <a:gd name="connsiteX2" fmla="*/ 1021034 w 1840609"/>
              <a:gd name="connsiteY2" fmla="*/ 271960 h 2035506"/>
              <a:gd name="connsiteX3" fmla="*/ 857403 w 1840609"/>
              <a:gd name="connsiteY3" fmla="*/ 479235 h 2035506"/>
              <a:gd name="connsiteX4" fmla="*/ 711400 w 1840609"/>
              <a:gd name="connsiteY4" fmla="*/ 738258 h 2035506"/>
              <a:gd name="connsiteX5" fmla="*/ 559995 w 1840609"/>
              <a:gd name="connsiteY5" fmla="*/ 1009365 h 2035506"/>
              <a:gd name="connsiteX6" fmla="*/ 350960 w 1840609"/>
              <a:gd name="connsiteY6" fmla="*/ 1231426 h 2035506"/>
              <a:gd name="connsiteX7" fmla="*/ 4405 w 1840609"/>
              <a:gd name="connsiteY7" fmla="*/ 1412992 h 2035506"/>
              <a:gd name="connsiteX8" fmla="*/ 170551 w 1840609"/>
              <a:gd name="connsiteY8" fmla="*/ 1490402 h 2035506"/>
              <a:gd name="connsiteX9" fmla="*/ 382146 w 1840609"/>
              <a:gd name="connsiteY9" fmla="*/ 1626499 h 2035506"/>
              <a:gd name="connsiteX10" fmla="*/ 689791 w 1840609"/>
              <a:gd name="connsiteY10" fmla="*/ 2035506 h 2035506"/>
              <a:gd name="connsiteX11" fmla="*/ 1286682 w 1840609"/>
              <a:gd name="connsiteY11" fmla="*/ 1345373 h 2035506"/>
              <a:gd name="connsiteX12" fmla="*/ 1632623 w 1840609"/>
              <a:gd name="connsiteY12" fmla="*/ 439287 h 2035506"/>
              <a:gd name="connsiteX13" fmla="*/ 1840609 w 1840609"/>
              <a:gd name="connsiteY13" fmla="*/ 0 h 2035506"/>
              <a:gd name="connsiteX14" fmla="*/ 1833786 w 1840609"/>
              <a:gd name="connsiteY14" fmla="*/ 0 h 203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0609" h="2035506">
                <a:moveTo>
                  <a:pt x="1833786" y="0"/>
                </a:moveTo>
                <a:lnTo>
                  <a:pt x="1343747" y="6824"/>
                </a:lnTo>
                <a:lnTo>
                  <a:pt x="1021034" y="271960"/>
                </a:lnTo>
                <a:lnTo>
                  <a:pt x="857403" y="479235"/>
                </a:lnTo>
                <a:lnTo>
                  <a:pt x="711400" y="738258"/>
                </a:lnTo>
                <a:lnTo>
                  <a:pt x="559995" y="1009365"/>
                </a:lnTo>
                <a:lnTo>
                  <a:pt x="350960" y="1231426"/>
                </a:lnTo>
                <a:cubicBezTo>
                  <a:pt x="283479" y="1284975"/>
                  <a:pt x="34473" y="1369829"/>
                  <a:pt x="4405" y="1412992"/>
                </a:cubicBezTo>
                <a:cubicBezTo>
                  <a:pt x="-25663" y="1456155"/>
                  <a:pt x="105724" y="1458557"/>
                  <a:pt x="170551" y="1490402"/>
                </a:cubicBezTo>
                <a:cubicBezTo>
                  <a:pt x="235378" y="1522247"/>
                  <a:pt x="294671" y="1539388"/>
                  <a:pt x="382146" y="1626499"/>
                </a:cubicBezTo>
                <a:cubicBezTo>
                  <a:pt x="469621" y="1713610"/>
                  <a:pt x="582268" y="1893555"/>
                  <a:pt x="689791" y="2035506"/>
                </a:cubicBezTo>
                <a:cubicBezTo>
                  <a:pt x="846029" y="2008353"/>
                  <a:pt x="1151982" y="1617019"/>
                  <a:pt x="1286682" y="1345373"/>
                </a:cubicBezTo>
                <a:cubicBezTo>
                  <a:pt x="1421382" y="1073727"/>
                  <a:pt x="1529127" y="581451"/>
                  <a:pt x="1632623" y="439287"/>
                </a:cubicBezTo>
                <a:cubicBezTo>
                  <a:pt x="1722139" y="226278"/>
                  <a:pt x="1807082" y="73214"/>
                  <a:pt x="1840609" y="0"/>
                </a:cubicBezTo>
                <a:lnTo>
                  <a:pt x="1833786" y="0"/>
                </a:lnTo>
                <a:close/>
              </a:path>
            </a:pathLst>
          </a:custGeom>
          <a:solidFill>
            <a:srgbClr val="FFC000">
              <a:alpha val="54000"/>
            </a:srgb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5766892" y="3910052"/>
            <a:ext cx="813423" cy="246221"/>
          </a:xfrm>
          <a:prstGeom prst="rect">
            <a:avLst/>
          </a:prstGeom>
          <a:noFill/>
        </p:spPr>
        <p:txBody>
          <a:bodyPr wrap="square" rtlCol="0">
            <a:spAutoFit/>
          </a:bodyPr>
          <a:lstStyle/>
          <a:p>
            <a:r>
              <a:rPr lang="fr-FR" sz="1000" b="1" i="1" spc="-50" dirty="0" smtClean="0"/>
              <a:t>Pyroxènes</a:t>
            </a:r>
            <a:endParaRPr lang="fr-FR" sz="1000" b="1" i="1" spc="-50" dirty="0"/>
          </a:p>
        </p:txBody>
      </p:sp>
      <p:sp>
        <p:nvSpPr>
          <p:cNvPr id="9" name="ZoneTexte 8"/>
          <p:cNvSpPr txBox="1"/>
          <p:nvPr/>
        </p:nvSpPr>
        <p:spPr>
          <a:xfrm>
            <a:off x="489097" y="2785730"/>
            <a:ext cx="2137144" cy="738664"/>
          </a:xfrm>
          <a:prstGeom prst="rect">
            <a:avLst/>
          </a:prstGeom>
          <a:noFill/>
        </p:spPr>
        <p:txBody>
          <a:bodyPr wrap="square" rtlCol="0">
            <a:spAutoFit/>
          </a:bodyPr>
          <a:lstStyle/>
          <a:p>
            <a:pPr algn="just"/>
            <a:r>
              <a:rPr lang="fr-FR" sz="1400" dirty="0"/>
              <a:t>Ce sont des composants courants des roches ignées et métamorphiques</a:t>
            </a:r>
          </a:p>
        </p:txBody>
      </p:sp>
      <p:sp>
        <p:nvSpPr>
          <p:cNvPr id="10" name="ZoneTexte 9"/>
          <p:cNvSpPr txBox="1"/>
          <p:nvPr/>
        </p:nvSpPr>
        <p:spPr>
          <a:xfrm>
            <a:off x="558397" y="2211044"/>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0" y="4219621"/>
            <a:ext cx="2466975" cy="1847850"/>
          </a:xfrm>
          <a:prstGeom prst="rect">
            <a:avLst/>
          </a:prstGeom>
        </p:spPr>
      </p:pic>
    </p:spTree>
    <p:extLst>
      <p:ext uri="{BB962C8B-B14F-4D97-AF65-F5344CB8AC3E}">
        <p14:creationId xmlns:p14="http://schemas.microsoft.com/office/powerpoint/2010/main" val="205990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1" presetClass="emph" presetSubtype="0" repeatCount="indefinite" fill="hold" grpId="1" nodeType="afterEffect">
                                  <p:stCondLst>
                                    <p:cond delay="0"/>
                                  </p:stCondLst>
                                  <p:endCondLst>
                                    <p:cond evt="onNext" delay="0">
                                      <p:tgtEl>
                                        <p:sldTgt/>
                                      </p:tgtEl>
                                    </p:cond>
                                  </p:endCondLst>
                                  <p:childTnLst>
                                    <p:animClr clrSpc="hsl" dir="cw">
                                      <p:cBhvr override="childStyle">
                                        <p:cTn id="9" dur="500" fill="hold"/>
                                        <p:tgtEl>
                                          <p:spTgt spid="5"/>
                                        </p:tgtEl>
                                        <p:attrNameLst>
                                          <p:attrName>style.color</p:attrName>
                                        </p:attrNameLst>
                                      </p:cBhvr>
                                      <p:by>
                                        <p:hsl h="7200000" s="0" l="0"/>
                                      </p:by>
                                    </p:animClr>
                                    <p:animClr clrSpc="hsl" dir="cw">
                                      <p:cBhvr>
                                        <p:cTn id="10" dur="500" fill="hold"/>
                                        <p:tgtEl>
                                          <p:spTgt spid="5"/>
                                        </p:tgtEl>
                                        <p:attrNameLst>
                                          <p:attrName>fillcolor</p:attrName>
                                        </p:attrNameLst>
                                      </p:cBhvr>
                                      <p:by>
                                        <p:hsl h="7200000" s="0" l="0"/>
                                      </p:by>
                                    </p:animClr>
                                    <p:animClr clrSpc="hsl" dir="cw">
                                      <p:cBhvr>
                                        <p:cTn id="11" dur="500" fill="hold"/>
                                        <p:tgtEl>
                                          <p:spTgt spid="5"/>
                                        </p:tgtEl>
                                        <p:attrNameLst>
                                          <p:attrName>stroke.color</p:attrName>
                                        </p:attrNameLst>
                                      </p:cBhvr>
                                      <p:by>
                                        <p:hsl h="7200000" s="0" l="0"/>
                                      </p:by>
                                    </p:animClr>
                                    <p:set>
                                      <p:cBhvr>
                                        <p:cTn id="12" dur="500" fill="hold"/>
                                        <p:tgtEl>
                                          <p:spTgt spid="5"/>
                                        </p:tgtEl>
                                        <p:attrNameLst>
                                          <p:attrName>fill.type</p:attrName>
                                        </p:attrNameLst>
                                      </p:cBhvr>
                                      <p:to>
                                        <p:strVal val="solid"/>
                                      </p:to>
                                    </p:se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6000"/>
                                        <p:tgtEl>
                                          <p:spTgt spid="7"/>
                                        </p:tgtEl>
                                      </p:cBhvr>
                                    </p:animEffect>
                                  </p:childTnLst>
                                </p:cTn>
                              </p:par>
                            </p:childTnLst>
                          </p:cTn>
                        </p:par>
                        <p:par>
                          <p:cTn id="16" fill="hold">
                            <p:stCondLst>
                              <p:cond delay="60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31960" t="16476" r="30549" b="25603"/>
          <a:stretch/>
        </p:blipFill>
        <p:spPr>
          <a:xfrm>
            <a:off x="467833" y="4933508"/>
            <a:ext cx="1414130" cy="1754371"/>
          </a:xfrm>
          <a:prstGeom prst="rect">
            <a:avLst/>
          </a:prstGeom>
        </p:spPr>
      </p:pic>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2638705" cy="400110"/>
          </a:xfrm>
          <a:prstGeom prst="rect">
            <a:avLst/>
          </a:prstGeom>
          <a:noFill/>
        </p:spPr>
        <p:txBody>
          <a:bodyPr wrap="square" rtlCol="0">
            <a:spAutoFit/>
          </a:bodyPr>
          <a:lstStyle/>
          <a:p>
            <a:pPr lvl="0"/>
            <a:r>
              <a:rPr lang="fr-FR" sz="2000" b="1" dirty="0" smtClean="0">
                <a:solidFill>
                  <a:srgbClr val="FF0000"/>
                </a:solidFill>
              </a:rPr>
              <a:t>Olivine </a:t>
            </a:r>
            <a:r>
              <a:rPr lang="fr-FR" sz="2000" dirty="0">
                <a:solidFill>
                  <a:srgbClr val="FF0000"/>
                </a:solidFill>
              </a:rPr>
              <a:t>(</a:t>
            </a:r>
            <a:r>
              <a:rPr lang="fr-FR" sz="2000" dirty="0" err="1">
                <a:solidFill>
                  <a:srgbClr val="FF0000"/>
                </a:solidFill>
              </a:rPr>
              <a:t>Mg,Fe</a:t>
            </a:r>
            <a:r>
              <a:rPr lang="fr-FR" sz="2000" dirty="0">
                <a:solidFill>
                  <a:srgbClr val="FF0000"/>
                </a:solidFill>
              </a:rPr>
              <a:t>)</a:t>
            </a:r>
            <a:r>
              <a:rPr lang="fr-FR" sz="2000" baseline="-25000" dirty="0">
                <a:solidFill>
                  <a:srgbClr val="FF0000"/>
                </a:solidFill>
              </a:rPr>
              <a:t>2</a:t>
            </a:r>
            <a:r>
              <a:rPr lang="fr-FR" sz="2000" dirty="0">
                <a:solidFill>
                  <a:srgbClr val="FF0000"/>
                </a:solidFill>
              </a:rPr>
              <a:t>SiO</a:t>
            </a:r>
            <a:r>
              <a:rPr lang="fr-FR" sz="2000" baseline="-25000" dirty="0">
                <a:solidFill>
                  <a:srgbClr val="FF0000"/>
                </a:solidFill>
              </a:rPr>
              <a:t>4</a:t>
            </a:r>
          </a:p>
        </p:txBody>
      </p:sp>
      <p:sp>
        <p:nvSpPr>
          <p:cNvPr id="5" name="ZoneTexte 4"/>
          <p:cNvSpPr txBox="1"/>
          <p:nvPr/>
        </p:nvSpPr>
        <p:spPr>
          <a:xfrm>
            <a:off x="595422" y="2317898"/>
            <a:ext cx="2562447" cy="1815882"/>
          </a:xfrm>
          <a:prstGeom prst="rect">
            <a:avLst/>
          </a:prstGeom>
          <a:noFill/>
        </p:spPr>
        <p:txBody>
          <a:bodyPr wrap="square" rtlCol="0">
            <a:spAutoFit/>
          </a:bodyPr>
          <a:lstStyle/>
          <a:p>
            <a:r>
              <a:rPr lang="fr-FR" sz="1400" dirty="0"/>
              <a:t>L’olivine est un minéral du groupe des silicates, sous-groupe des </a:t>
            </a:r>
            <a:r>
              <a:rPr lang="fr-FR" sz="1400" b="1" dirty="0" err="1"/>
              <a:t>nésosilicates</a:t>
            </a:r>
            <a:r>
              <a:rPr lang="fr-FR" sz="1400" dirty="0"/>
              <a:t> </a:t>
            </a:r>
          </a:p>
          <a:p>
            <a:r>
              <a:rPr lang="fr-FR" sz="1400" dirty="0"/>
              <a:t>(=du grec </a:t>
            </a:r>
            <a:r>
              <a:rPr lang="fr-FR" sz="1400" dirty="0" err="1"/>
              <a:t>nesos</a:t>
            </a:r>
            <a:r>
              <a:rPr lang="fr-FR" sz="1400" dirty="0"/>
              <a:t> (île), car ils sont formés de tétraèdres [SiO4] isolés, non reliés entre eux)</a:t>
            </a:r>
          </a:p>
          <a:p>
            <a:endParaRPr lang="fr-FR" sz="1400" dirty="0"/>
          </a:p>
          <a:p>
            <a:endParaRPr lang="fr-FR" sz="1400" dirty="0"/>
          </a:p>
        </p:txBody>
      </p:sp>
      <p:pic>
        <p:nvPicPr>
          <p:cNvPr id="6" name="Imag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31758" y="1606845"/>
            <a:ext cx="4672898" cy="4894735"/>
          </a:xfrm>
          <a:prstGeom prst="rect">
            <a:avLst/>
          </a:prstGeom>
        </p:spPr>
      </p:pic>
      <p:sp>
        <p:nvSpPr>
          <p:cNvPr id="7" name="ZoneTexte 6"/>
          <p:cNvSpPr txBox="1"/>
          <p:nvPr/>
        </p:nvSpPr>
        <p:spPr>
          <a:xfrm>
            <a:off x="637953" y="3923414"/>
            <a:ext cx="3859619" cy="1200329"/>
          </a:xfrm>
          <a:prstGeom prst="rect">
            <a:avLst/>
          </a:prstGeom>
          <a:noFill/>
        </p:spPr>
        <p:txBody>
          <a:bodyPr wrap="square" rtlCol="0">
            <a:spAutoFit/>
          </a:bodyPr>
          <a:lstStyle/>
          <a:p>
            <a:r>
              <a:rPr lang="fr-FR" sz="1600" dirty="0"/>
              <a:t>Série : </a:t>
            </a:r>
            <a:r>
              <a:rPr lang="fr-FR" dirty="0" smtClean="0"/>
              <a:t/>
            </a:r>
            <a:br>
              <a:rPr lang="fr-FR" dirty="0" smtClean="0"/>
            </a:br>
            <a:r>
              <a:rPr lang="fr-FR" dirty="0"/>
              <a:t>Fe2SiO4 </a:t>
            </a:r>
            <a:r>
              <a:rPr lang="fr-FR" dirty="0" smtClean="0"/>
              <a:t>                      Mg2SiO4 </a:t>
            </a:r>
            <a:r>
              <a:rPr lang="fr-FR" dirty="0"/>
              <a:t/>
            </a:r>
            <a:br>
              <a:rPr lang="fr-FR" dirty="0"/>
            </a:br>
            <a:r>
              <a:rPr lang="fr-FR" b="1" dirty="0" err="1" smtClean="0"/>
              <a:t>fayalite</a:t>
            </a:r>
            <a:r>
              <a:rPr lang="fr-FR" b="1" dirty="0" smtClean="0"/>
              <a:t> </a:t>
            </a:r>
            <a:r>
              <a:rPr lang="fr-FR" dirty="0" smtClean="0"/>
              <a:t>                        </a:t>
            </a:r>
            <a:r>
              <a:rPr lang="fr-FR" b="1" dirty="0" err="1" smtClean="0"/>
              <a:t>forstérite</a:t>
            </a:r>
            <a:endParaRPr lang="fr-FR" b="1" dirty="0"/>
          </a:p>
          <a:p>
            <a:endParaRPr lang="fr-FR" dirty="0"/>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7507" y="5025433"/>
            <a:ext cx="1384121" cy="1205245"/>
          </a:xfrm>
          <a:prstGeom prst="rect">
            <a:avLst/>
          </a:prstGeom>
        </p:spPr>
      </p:pic>
      <p:cxnSp>
        <p:nvCxnSpPr>
          <p:cNvPr id="13" name="Connecteur droit avec flèche 12"/>
          <p:cNvCxnSpPr/>
          <p:nvPr/>
        </p:nvCxnSpPr>
        <p:spPr>
          <a:xfrm>
            <a:off x="1605516" y="4338084"/>
            <a:ext cx="9781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658679" y="3923414"/>
            <a:ext cx="925033" cy="276999"/>
          </a:xfrm>
          <a:prstGeom prst="rect">
            <a:avLst/>
          </a:prstGeom>
          <a:noFill/>
        </p:spPr>
        <p:txBody>
          <a:bodyPr wrap="square" rtlCol="0">
            <a:spAutoFit/>
          </a:bodyPr>
          <a:lstStyle/>
          <a:p>
            <a:r>
              <a:rPr lang="fr-FR" sz="1200" i="1" dirty="0" smtClean="0">
                <a:latin typeface="+mj-lt"/>
              </a:rPr>
              <a:t># teintes</a:t>
            </a:r>
            <a:endParaRPr lang="fr-FR" sz="1200" i="1" dirty="0">
              <a:latin typeface="+mj-lt"/>
            </a:endParaRPr>
          </a:p>
        </p:txBody>
      </p:sp>
    </p:spTree>
    <p:extLst>
      <p:ext uri="{BB962C8B-B14F-4D97-AF65-F5344CB8AC3E}">
        <p14:creationId xmlns:p14="http://schemas.microsoft.com/office/powerpoint/2010/main" val="174461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648585" y="2424224"/>
            <a:ext cx="3678866" cy="2031325"/>
          </a:xfrm>
          <a:prstGeom prst="rect">
            <a:avLst/>
          </a:prstGeom>
          <a:noFill/>
        </p:spPr>
        <p:txBody>
          <a:bodyPr wrap="square" rtlCol="0">
            <a:spAutoFit/>
          </a:bodyPr>
          <a:lstStyle/>
          <a:p>
            <a:r>
              <a:rPr lang="fr-FR" sz="1400" dirty="0"/>
              <a:t>L'olivine est utilisée comme </a:t>
            </a:r>
            <a:r>
              <a:rPr lang="fr-FR" sz="1400" b="1" dirty="0"/>
              <a:t>additif dans la sidérurgie</a:t>
            </a:r>
            <a:r>
              <a:rPr lang="fr-FR" sz="1400" dirty="0"/>
              <a:t>, où elle entre dans la préparation de l'aggloméré. Elle apporte de la </a:t>
            </a:r>
            <a:r>
              <a:rPr lang="fr-FR" sz="1400" b="1" i="1" dirty="0"/>
              <a:t>magnésie</a:t>
            </a:r>
            <a:r>
              <a:rPr lang="fr-FR" sz="1400" dirty="0"/>
              <a:t> au minerai de fer enfourné au haut fourneau, afin de servir de fondant et de contrôler les caractéristiques du laitier. La consommation d'olivine dépend essentiellement du procédé par </a:t>
            </a:r>
            <a:r>
              <a:rPr lang="fr-FR" sz="1400" dirty="0" smtClean="0"/>
              <a:t>haut fourneau.</a:t>
            </a:r>
            <a:br>
              <a:rPr lang="fr-FR" sz="1400" dirty="0" smtClean="0"/>
            </a:br>
            <a:endParaRPr lang="fr-FR" sz="1400" dirty="0"/>
          </a:p>
        </p:txBody>
      </p:sp>
      <p:sp>
        <p:nvSpPr>
          <p:cNvPr id="5" name="ZoneTexte 4"/>
          <p:cNvSpPr txBox="1"/>
          <p:nvPr/>
        </p:nvSpPr>
        <p:spPr>
          <a:xfrm>
            <a:off x="761237" y="2051981"/>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10" y="4271267"/>
            <a:ext cx="1586887" cy="1300194"/>
          </a:xfrm>
          <a:prstGeom prst="rect">
            <a:avLst/>
          </a:prstGeom>
        </p:spPr>
      </p:pic>
      <p:sp>
        <p:nvSpPr>
          <p:cNvPr id="7" name="ZoneTexte 6"/>
          <p:cNvSpPr txBox="1"/>
          <p:nvPr/>
        </p:nvSpPr>
        <p:spPr>
          <a:xfrm>
            <a:off x="2409274" y="5222872"/>
            <a:ext cx="4905915" cy="1261884"/>
          </a:xfrm>
          <a:prstGeom prst="rect">
            <a:avLst/>
          </a:prstGeom>
          <a:noFill/>
          <a:ln>
            <a:solidFill>
              <a:srgbClr val="FF0000"/>
            </a:solidFill>
          </a:ln>
        </p:spPr>
        <p:txBody>
          <a:bodyPr wrap="square" rtlCol="0">
            <a:spAutoFit/>
          </a:bodyPr>
          <a:lstStyle/>
          <a:p>
            <a:r>
              <a:rPr lang="fr-FR" sz="1400" dirty="0" smtClean="0"/>
              <a:t>Morceau d’aggloméré:</a:t>
            </a:r>
          </a:p>
          <a:p>
            <a:r>
              <a:rPr lang="fr-FR" sz="1200" dirty="0">
                <a:solidFill>
                  <a:srgbClr val="FF0000"/>
                </a:solidFill>
              </a:rPr>
              <a:t>L'aggloméré est une matière composée d'oxydes de fer et de gangue grillés (en) et frittés dans une usine d'agglomération. Ce produit est obtenu par combustion de charbon préalablement mélangé avec du minerai de fer et des oxydes. Il s'agit d'un conditionnement du minerai de fer qui optimise son utilisation au haut fourneau</a:t>
            </a:r>
            <a:r>
              <a:rPr lang="fr-FR" sz="1200" dirty="0">
                <a:solidFill>
                  <a:srgbClr val="00B050"/>
                </a:solidFill>
              </a:rPr>
              <a:t>. </a:t>
            </a:r>
          </a:p>
        </p:txBody>
      </p:sp>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2427" t="2239" r="2427"/>
          <a:stretch/>
        </p:blipFill>
        <p:spPr>
          <a:xfrm>
            <a:off x="4476308" y="1616149"/>
            <a:ext cx="4167963" cy="3855210"/>
          </a:xfrm>
          <a:prstGeom prst="rect">
            <a:avLst/>
          </a:prstGeom>
          <a:ln>
            <a:solidFill>
              <a:srgbClr val="FF0000"/>
            </a:solidFill>
          </a:ln>
        </p:spPr>
      </p:pic>
      <p:sp>
        <p:nvSpPr>
          <p:cNvPr id="9" name="ZoneTexte 8"/>
          <p:cNvSpPr txBox="1"/>
          <p:nvPr/>
        </p:nvSpPr>
        <p:spPr>
          <a:xfrm>
            <a:off x="2411760" y="1196752"/>
            <a:ext cx="2638705" cy="400110"/>
          </a:xfrm>
          <a:prstGeom prst="rect">
            <a:avLst/>
          </a:prstGeom>
          <a:noFill/>
        </p:spPr>
        <p:txBody>
          <a:bodyPr wrap="square" rtlCol="0">
            <a:spAutoFit/>
          </a:bodyPr>
          <a:lstStyle/>
          <a:p>
            <a:pPr lvl="0"/>
            <a:r>
              <a:rPr lang="fr-FR" sz="2000" b="1" dirty="0" smtClean="0">
                <a:solidFill>
                  <a:srgbClr val="FF0000"/>
                </a:solidFill>
              </a:rPr>
              <a:t>Olivine </a:t>
            </a:r>
            <a:r>
              <a:rPr lang="fr-FR" sz="2000" dirty="0">
                <a:solidFill>
                  <a:srgbClr val="FF0000"/>
                </a:solidFill>
              </a:rPr>
              <a:t>(</a:t>
            </a:r>
            <a:r>
              <a:rPr lang="fr-FR" sz="2000" dirty="0" err="1">
                <a:solidFill>
                  <a:srgbClr val="FF0000"/>
                </a:solidFill>
              </a:rPr>
              <a:t>Mg,Fe</a:t>
            </a:r>
            <a:r>
              <a:rPr lang="fr-FR" sz="2000" dirty="0">
                <a:solidFill>
                  <a:srgbClr val="FF0000"/>
                </a:solidFill>
              </a:rPr>
              <a:t>)</a:t>
            </a:r>
            <a:r>
              <a:rPr lang="fr-FR" sz="2000" baseline="-25000" dirty="0">
                <a:solidFill>
                  <a:srgbClr val="FF0000"/>
                </a:solidFill>
              </a:rPr>
              <a:t>2</a:t>
            </a:r>
            <a:r>
              <a:rPr lang="fr-FR" sz="2000" dirty="0">
                <a:solidFill>
                  <a:srgbClr val="FF0000"/>
                </a:solidFill>
              </a:rPr>
              <a:t>SiO</a:t>
            </a:r>
            <a:r>
              <a:rPr lang="fr-FR" sz="2000" baseline="-25000" dirty="0">
                <a:solidFill>
                  <a:srgbClr val="FF0000"/>
                </a:solidFill>
              </a:rPr>
              <a:t>4</a:t>
            </a:r>
          </a:p>
        </p:txBody>
      </p:sp>
    </p:spTree>
    <p:extLst>
      <p:ext uri="{BB962C8B-B14F-4D97-AF65-F5344CB8AC3E}">
        <p14:creationId xmlns:p14="http://schemas.microsoft.com/office/powerpoint/2010/main" val="943082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Rectangle 3"/>
          <p:cNvSpPr/>
          <p:nvPr/>
        </p:nvSpPr>
        <p:spPr>
          <a:xfrm>
            <a:off x="520995" y="2796939"/>
            <a:ext cx="2349796" cy="1169551"/>
          </a:xfrm>
          <a:prstGeom prst="rect">
            <a:avLst/>
          </a:prstGeom>
        </p:spPr>
        <p:txBody>
          <a:bodyPr wrap="square">
            <a:spAutoFit/>
          </a:bodyPr>
          <a:lstStyle/>
          <a:p>
            <a:r>
              <a:rPr lang="fr-FR" sz="1400" dirty="0"/>
              <a:t>La variété </a:t>
            </a:r>
            <a:r>
              <a:rPr lang="fr-FR" sz="1400" b="1" dirty="0"/>
              <a:t>gemme</a:t>
            </a:r>
            <a:r>
              <a:rPr lang="fr-FR" sz="1400" dirty="0"/>
              <a:t> (= pierre précieuse) de la </a:t>
            </a:r>
            <a:r>
              <a:rPr lang="fr-FR" sz="1400" dirty="0" err="1"/>
              <a:t>forstérite</a:t>
            </a:r>
            <a:r>
              <a:rPr lang="fr-FR" sz="1400" dirty="0"/>
              <a:t> est utilisée comme pierre fine en joaillerie sous le </a:t>
            </a:r>
            <a:r>
              <a:rPr lang="fr-FR" sz="1400" dirty="0" smtClean="0"/>
              <a:t>nom de </a:t>
            </a:r>
            <a:r>
              <a:rPr lang="fr-FR" sz="1400" dirty="0"/>
              <a:t/>
            </a:r>
            <a:br>
              <a:rPr lang="fr-FR" sz="1400" dirty="0"/>
            </a:br>
            <a:r>
              <a:rPr lang="fr-FR" sz="1400" dirty="0"/>
              <a:t>« </a:t>
            </a:r>
            <a:r>
              <a:rPr lang="fr-FR" sz="1400" b="1" dirty="0" err="1" smtClean="0">
                <a:solidFill>
                  <a:schemeClr val="accent2">
                    <a:lumMod val="75000"/>
                  </a:schemeClr>
                </a:solidFill>
              </a:rPr>
              <a:t>peridot</a:t>
            </a:r>
            <a:r>
              <a:rPr lang="fr-FR" sz="1400" dirty="0" smtClean="0"/>
              <a:t> </a:t>
            </a:r>
            <a:r>
              <a:rPr lang="fr-FR" sz="1400" dirty="0"/>
              <a:t>».</a:t>
            </a:r>
          </a:p>
        </p:txBody>
      </p:sp>
      <p:sp>
        <p:nvSpPr>
          <p:cNvPr id="5" name="ZoneTexte 4"/>
          <p:cNvSpPr txBox="1"/>
          <p:nvPr/>
        </p:nvSpPr>
        <p:spPr>
          <a:xfrm>
            <a:off x="527322" y="2317795"/>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
        <p:nvSpPr>
          <p:cNvPr id="6" name="ZoneTexte 5"/>
          <p:cNvSpPr txBox="1"/>
          <p:nvPr/>
        </p:nvSpPr>
        <p:spPr>
          <a:xfrm>
            <a:off x="2411760" y="1196752"/>
            <a:ext cx="2638705" cy="400110"/>
          </a:xfrm>
          <a:prstGeom prst="rect">
            <a:avLst/>
          </a:prstGeom>
          <a:noFill/>
        </p:spPr>
        <p:txBody>
          <a:bodyPr wrap="square" rtlCol="0">
            <a:spAutoFit/>
          </a:bodyPr>
          <a:lstStyle/>
          <a:p>
            <a:pPr lvl="0"/>
            <a:r>
              <a:rPr lang="fr-FR" sz="2000" b="1" dirty="0" smtClean="0">
                <a:solidFill>
                  <a:srgbClr val="FF0000"/>
                </a:solidFill>
              </a:rPr>
              <a:t>Olivine </a:t>
            </a:r>
            <a:r>
              <a:rPr lang="fr-FR" sz="2000" dirty="0">
                <a:solidFill>
                  <a:srgbClr val="FF0000"/>
                </a:solidFill>
              </a:rPr>
              <a:t>(</a:t>
            </a:r>
            <a:r>
              <a:rPr lang="fr-FR" sz="2000" dirty="0" err="1">
                <a:solidFill>
                  <a:srgbClr val="FF0000"/>
                </a:solidFill>
              </a:rPr>
              <a:t>Mg,Fe</a:t>
            </a:r>
            <a:r>
              <a:rPr lang="fr-FR" sz="2000" dirty="0">
                <a:solidFill>
                  <a:srgbClr val="FF0000"/>
                </a:solidFill>
              </a:rPr>
              <a:t>)</a:t>
            </a:r>
            <a:r>
              <a:rPr lang="fr-FR" sz="2000" baseline="-25000" dirty="0">
                <a:solidFill>
                  <a:srgbClr val="FF0000"/>
                </a:solidFill>
              </a:rPr>
              <a:t>2</a:t>
            </a:r>
            <a:r>
              <a:rPr lang="fr-FR" sz="2000" dirty="0">
                <a:solidFill>
                  <a:srgbClr val="FF0000"/>
                </a:solidFill>
              </a:rPr>
              <a:t>SiO</a:t>
            </a:r>
            <a:r>
              <a:rPr lang="fr-FR" sz="2000" baseline="-25000" dirty="0">
                <a:solidFill>
                  <a:srgbClr val="FF0000"/>
                </a:solidFill>
              </a:rPr>
              <a:t>4</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403" y="2668772"/>
            <a:ext cx="4695160" cy="2347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p:cNvPicPr>
            <a:picLocks noChangeAspect="1"/>
          </p:cNvPicPr>
          <p:nvPr/>
        </p:nvPicPr>
        <p:blipFill>
          <a:blip r:embed="rId3">
            <a:clrChange>
              <a:clrFrom>
                <a:srgbClr val="F2EFEA"/>
              </a:clrFrom>
              <a:clrTo>
                <a:srgbClr val="F2EFEA">
                  <a:alpha val="0"/>
                </a:srgbClr>
              </a:clrTo>
            </a:clrChange>
            <a:extLst>
              <a:ext uri="{28A0092B-C50C-407E-A947-70E740481C1C}">
                <a14:useLocalDpi xmlns:a14="http://schemas.microsoft.com/office/drawing/2010/main" val="0"/>
              </a:ext>
            </a:extLst>
          </a:blip>
          <a:stretch>
            <a:fillRect/>
          </a:stretch>
        </p:blipFill>
        <p:spPr>
          <a:xfrm>
            <a:off x="754911" y="4395143"/>
            <a:ext cx="2024173" cy="1956701"/>
          </a:xfrm>
          <a:prstGeom prst="rect">
            <a:avLst/>
          </a:prstGeom>
        </p:spPr>
      </p:pic>
    </p:spTree>
    <p:extLst>
      <p:ext uri="{BB962C8B-B14F-4D97-AF65-F5344CB8AC3E}">
        <p14:creationId xmlns:p14="http://schemas.microsoft.com/office/powerpoint/2010/main" val="1013808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546268" y="2565070"/>
            <a:ext cx="2549357" cy="2339102"/>
          </a:xfrm>
          <a:prstGeom prst="rect">
            <a:avLst/>
          </a:prstGeom>
          <a:noFill/>
        </p:spPr>
        <p:txBody>
          <a:bodyPr wrap="square" rtlCol="0">
            <a:spAutoFit/>
          </a:bodyPr>
          <a:lstStyle/>
          <a:p>
            <a:pPr algn="just"/>
            <a:r>
              <a:rPr lang="fr-FR" sz="1200" dirty="0"/>
              <a:t>L'olivine est un minéral constituant ou accessoire des roches </a:t>
            </a:r>
            <a:r>
              <a:rPr lang="fr-FR" sz="1200" b="1" dirty="0"/>
              <a:t>ignées </a:t>
            </a:r>
            <a:r>
              <a:rPr lang="fr-FR" sz="1200" b="1" dirty="0" err="1"/>
              <a:t>mafiques</a:t>
            </a:r>
            <a:r>
              <a:rPr lang="fr-FR" sz="1200" b="1" dirty="0"/>
              <a:t> </a:t>
            </a:r>
            <a:r>
              <a:rPr lang="fr-FR" sz="1200" dirty="0"/>
              <a:t>comme les </a:t>
            </a:r>
            <a:r>
              <a:rPr lang="fr-FR" sz="1200" b="1" dirty="0"/>
              <a:t>gabbros</a:t>
            </a:r>
            <a:r>
              <a:rPr lang="fr-FR" sz="1200" dirty="0"/>
              <a:t>, </a:t>
            </a:r>
            <a:r>
              <a:rPr lang="fr-FR" sz="1200" b="1" dirty="0"/>
              <a:t>basaltes</a:t>
            </a:r>
            <a:r>
              <a:rPr lang="fr-FR" sz="1200" dirty="0"/>
              <a:t> et </a:t>
            </a:r>
            <a:r>
              <a:rPr lang="fr-FR" sz="1200" b="1" dirty="0"/>
              <a:t>péridotites</a:t>
            </a:r>
            <a:r>
              <a:rPr lang="fr-FR" sz="1200" dirty="0"/>
              <a:t>, en association avec le plagioclase et le pyroxène. L'olivine peut également se former dans les roches </a:t>
            </a:r>
            <a:r>
              <a:rPr lang="fr-FR" sz="1200" b="1" dirty="0"/>
              <a:t>métamorphiques</a:t>
            </a:r>
            <a:r>
              <a:rPr lang="fr-FR" sz="1200" dirty="0"/>
              <a:t> comme </a:t>
            </a:r>
            <a:r>
              <a:rPr lang="fr-FR" sz="1200" dirty="0" smtClean="0"/>
              <a:t>le </a:t>
            </a:r>
            <a:r>
              <a:rPr lang="fr-FR" sz="1200" b="1" dirty="0" smtClean="0"/>
              <a:t>marbre.</a:t>
            </a:r>
            <a:r>
              <a:rPr lang="fr-FR" sz="1200" b="1" dirty="0" smtClean="0">
                <a:solidFill>
                  <a:schemeClr val="bg1"/>
                </a:solidFill>
              </a:rPr>
              <a:t>………………………….</a:t>
            </a:r>
            <a:r>
              <a:rPr lang="fr-FR" sz="1200" dirty="0" smtClean="0"/>
              <a:t/>
            </a:r>
            <a:br>
              <a:rPr lang="fr-FR" sz="1200" dirty="0" smtClean="0"/>
            </a:br>
            <a:endParaRPr lang="fr-FR" sz="1200" dirty="0"/>
          </a:p>
          <a:p>
            <a:pPr algn="just"/>
            <a:r>
              <a:rPr lang="fr-FR" sz="1200" dirty="0" smtClean="0"/>
              <a:t>Lors </a:t>
            </a:r>
            <a:r>
              <a:rPr lang="fr-FR" sz="1200" dirty="0"/>
              <a:t>de l’altération olivine = </a:t>
            </a:r>
            <a:r>
              <a:rPr lang="fr-FR" sz="1400" b="1" u="sng" dirty="0">
                <a:solidFill>
                  <a:schemeClr val="tx1">
                    <a:lumMod val="85000"/>
                    <a:lumOff val="15000"/>
                  </a:schemeClr>
                </a:solidFill>
              </a:rPr>
              <a:t>serpentines</a:t>
            </a:r>
            <a:r>
              <a:rPr lang="fr-FR" sz="1200" dirty="0"/>
              <a:t> (</a:t>
            </a:r>
            <a:r>
              <a:rPr lang="fr-FR" sz="1200" dirty="0" smtClean="0"/>
              <a:t>amiante blanche).</a:t>
            </a:r>
            <a:endParaRPr lang="fr-FR" sz="1200" dirty="0"/>
          </a:p>
          <a:p>
            <a:pPr algn="just"/>
            <a:endParaRPr lang="fr-FR" sz="1200" dirty="0"/>
          </a:p>
        </p:txBody>
      </p:sp>
      <p:sp>
        <p:nvSpPr>
          <p:cNvPr id="6" name="ZoneTexte 5"/>
          <p:cNvSpPr txBox="1"/>
          <p:nvPr/>
        </p:nvSpPr>
        <p:spPr>
          <a:xfrm>
            <a:off x="558397" y="2211044"/>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pic>
        <p:nvPicPr>
          <p:cNvPr id="7" name="Imag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6081" y="1977295"/>
            <a:ext cx="5152104" cy="4055369"/>
          </a:xfrm>
          <a:prstGeom prst="rect">
            <a:avLst/>
          </a:prstGeom>
        </p:spPr>
      </p:pic>
      <p:sp>
        <p:nvSpPr>
          <p:cNvPr id="8" name="Rectangle 7"/>
          <p:cNvSpPr/>
          <p:nvPr/>
        </p:nvSpPr>
        <p:spPr>
          <a:xfrm>
            <a:off x="5667128" y="1959429"/>
            <a:ext cx="1365662" cy="117353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5805920" y="3113777"/>
            <a:ext cx="1233120" cy="2082468"/>
          </a:xfrm>
          <a:custGeom>
            <a:avLst/>
            <a:gdLst>
              <a:gd name="connsiteX0" fmla="*/ 2572603 w 2572603"/>
              <a:gd name="connsiteY0" fmla="*/ 0 h 1426191"/>
              <a:gd name="connsiteX1" fmla="*/ 1596789 w 2572603"/>
              <a:gd name="connsiteY1" fmla="*/ 6824 h 1426191"/>
              <a:gd name="connsiteX2" fmla="*/ 1385248 w 2572603"/>
              <a:gd name="connsiteY2" fmla="*/ 143301 h 1426191"/>
              <a:gd name="connsiteX3" fmla="*/ 1153236 w 2572603"/>
              <a:gd name="connsiteY3" fmla="*/ 307074 h 1426191"/>
              <a:gd name="connsiteX4" fmla="*/ 934872 w 2572603"/>
              <a:gd name="connsiteY4" fmla="*/ 491319 h 1426191"/>
              <a:gd name="connsiteX5" fmla="*/ 757451 w 2572603"/>
              <a:gd name="connsiteY5" fmla="*/ 702859 h 1426191"/>
              <a:gd name="connsiteX6" fmla="*/ 607326 w 2572603"/>
              <a:gd name="connsiteY6" fmla="*/ 852985 h 1426191"/>
              <a:gd name="connsiteX7" fmla="*/ 491320 w 2572603"/>
              <a:gd name="connsiteY7" fmla="*/ 1003110 h 1426191"/>
              <a:gd name="connsiteX8" fmla="*/ 354842 w 2572603"/>
              <a:gd name="connsiteY8" fmla="*/ 1166883 h 1426191"/>
              <a:gd name="connsiteX9" fmla="*/ 232012 w 2572603"/>
              <a:gd name="connsiteY9" fmla="*/ 1276065 h 1426191"/>
              <a:gd name="connsiteX10" fmla="*/ 116006 w 2572603"/>
              <a:gd name="connsiteY10" fmla="*/ 1364776 h 1426191"/>
              <a:gd name="connsiteX11" fmla="*/ 54591 w 2572603"/>
              <a:gd name="connsiteY11" fmla="*/ 1378424 h 1426191"/>
              <a:gd name="connsiteX12" fmla="*/ 34120 w 2572603"/>
              <a:gd name="connsiteY12" fmla="*/ 1419367 h 1426191"/>
              <a:gd name="connsiteX13" fmla="*/ 20472 w 2572603"/>
              <a:gd name="connsiteY13" fmla="*/ 1426191 h 1426191"/>
              <a:gd name="connsiteX14" fmla="*/ 0 w 2572603"/>
              <a:gd name="connsiteY14" fmla="*/ 1426191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2579426 w 2579426"/>
              <a:gd name="connsiteY14"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2169993 w 2579426"/>
              <a:gd name="connsiteY14" fmla="*/ 341194 h 1426191"/>
              <a:gd name="connsiteX15" fmla="*/ 2579426 w 2579426"/>
              <a:gd name="connsiteY15"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92321 w 2579426"/>
              <a:gd name="connsiteY14" fmla="*/ 907576 h 1426191"/>
              <a:gd name="connsiteX15" fmla="*/ 2169993 w 2579426"/>
              <a:gd name="connsiteY15" fmla="*/ 341194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92321 w 2579426"/>
              <a:gd name="connsiteY14" fmla="*/ 907576 h 1426191"/>
              <a:gd name="connsiteX15" fmla="*/ 2169993 w 2579426"/>
              <a:gd name="connsiteY15" fmla="*/ 382137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610434 w 2579426"/>
              <a:gd name="connsiteY14" fmla="*/ 1153235 h 1426191"/>
              <a:gd name="connsiteX15" fmla="*/ 2169993 w 2579426"/>
              <a:gd name="connsiteY15" fmla="*/ 382137 h 1426191"/>
              <a:gd name="connsiteX16" fmla="*/ 2579426 w 2579426"/>
              <a:gd name="connsiteY16"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255593 w 2579426"/>
              <a:gd name="connsiteY14" fmla="*/ 1330656 h 1426191"/>
              <a:gd name="connsiteX15" fmla="*/ 1610434 w 2579426"/>
              <a:gd name="connsiteY15" fmla="*/ 1153235 h 1426191"/>
              <a:gd name="connsiteX16" fmla="*/ 2169993 w 2579426"/>
              <a:gd name="connsiteY16" fmla="*/ 382137 h 1426191"/>
              <a:gd name="connsiteX17" fmla="*/ 2579426 w 2579426"/>
              <a:gd name="connsiteY17"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1255593 w 2579426"/>
              <a:gd name="connsiteY14" fmla="*/ 1330656 h 1426191"/>
              <a:gd name="connsiteX15" fmla="*/ 1774207 w 2579426"/>
              <a:gd name="connsiteY15" fmla="*/ 1030405 h 1426191"/>
              <a:gd name="connsiteX16" fmla="*/ 2169993 w 2579426"/>
              <a:gd name="connsiteY16" fmla="*/ 382137 h 1426191"/>
              <a:gd name="connsiteX17" fmla="*/ 2579426 w 2579426"/>
              <a:gd name="connsiteY17" fmla="*/ 13647 h 1426191"/>
              <a:gd name="connsiteX0" fmla="*/ 2552131 w 2579426"/>
              <a:gd name="connsiteY0" fmla="*/ 0 h 1426191"/>
              <a:gd name="connsiteX1" fmla="*/ 1576317 w 2579426"/>
              <a:gd name="connsiteY1" fmla="*/ 6824 h 1426191"/>
              <a:gd name="connsiteX2" fmla="*/ 1364776 w 2579426"/>
              <a:gd name="connsiteY2" fmla="*/ 143301 h 1426191"/>
              <a:gd name="connsiteX3" fmla="*/ 1132764 w 2579426"/>
              <a:gd name="connsiteY3" fmla="*/ 307074 h 1426191"/>
              <a:gd name="connsiteX4" fmla="*/ 914400 w 2579426"/>
              <a:gd name="connsiteY4" fmla="*/ 491319 h 1426191"/>
              <a:gd name="connsiteX5" fmla="*/ 736979 w 2579426"/>
              <a:gd name="connsiteY5" fmla="*/ 702859 h 1426191"/>
              <a:gd name="connsiteX6" fmla="*/ 586854 w 2579426"/>
              <a:gd name="connsiteY6" fmla="*/ 852985 h 1426191"/>
              <a:gd name="connsiteX7" fmla="*/ 470848 w 2579426"/>
              <a:gd name="connsiteY7" fmla="*/ 1003110 h 1426191"/>
              <a:gd name="connsiteX8" fmla="*/ 334370 w 2579426"/>
              <a:gd name="connsiteY8" fmla="*/ 1166883 h 1426191"/>
              <a:gd name="connsiteX9" fmla="*/ 211540 w 2579426"/>
              <a:gd name="connsiteY9" fmla="*/ 1276065 h 1426191"/>
              <a:gd name="connsiteX10" fmla="*/ 95534 w 2579426"/>
              <a:gd name="connsiteY10" fmla="*/ 1364776 h 1426191"/>
              <a:gd name="connsiteX11" fmla="*/ 34119 w 2579426"/>
              <a:gd name="connsiteY11" fmla="*/ 1378424 h 1426191"/>
              <a:gd name="connsiteX12" fmla="*/ 13648 w 2579426"/>
              <a:gd name="connsiteY12" fmla="*/ 1419367 h 1426191"/>
              <a:gd name="connsiteX13" fmla="*/ 0 w 2579426"/>
              <a:gd name="connsiteY13" fmla="*/ 1426191 h 1426191"/>
              <a:gd name="connsiteX14" fmla="*/ 873456 w 2579426"/>
              <a:gd name="connsiteY14" fmla="*/ 1330656 h 1426191"/>
              <a:gd name="connsiteX15" fmla="*/ 1255593 w 2579426"/>
              <a:gd name="connsiteY15" fmla="*/ 1330656 h 1426191"/>
              <a:gd name="connsiteX16" fmla="*/ 1774207 w 2579426"/>
              <a:gd name="connsiteY16" fmla="*/ 1030405 h 1426191"/>
              <a:gd name="connsiteX17" fmla="*/ 2169993 w 2579426"/>
              <a:gd name="connsiteY17" fmla="*/ 382137 h 1426191"/>
              <a:gd name="connsiteX18" fmla="*/ 2579426 w 2579426"/>
              <a:gd name="connsiteY18" fmla="*/ 13647 h 1426191"/>
              <a:gd name="connsiteX0" fmla="*/ 2552131 w 2579426"/>
              <a:gd name="connsiteY0" fmla="*/ 0 h 1450073"/>
              <a:gd name="connsiteX1" fmla="*/ 1576317 w 2579426"/>
              <a:gd name="connsiteY1" fmla="*/ 6824 h 1450073"/>
              <a:gd name="connsiteX2" fmla="*/ 1364776 w 2579426"/>
              <a:gd name="connsiteY2" fmla="*/ 143301 h 1450073"/>
              <a:gd name="connsiteX3" fmla="*/ 1132764 w 2579426"/>
              <a:gd name="connsiteY3" fmla="*/ 307074 h 1450073"/>
              <a:gd name="connsiteX4" fmla="*/ 914400 w 2579426"/>
              <a:gd name="connsiteY4" fmla="*/ 491319 h 1450073"/>
              <a:gd name="connsiteX5" fmla="*/ 736979 w 2579426"/>
              <a:gd name="connsiteY5" fmla="*/ 702859 h 1450073"/>
              <a:gd name="connsiteX6" fmla="*/ 586854 w 2579426"/>
              <a:gd name="connsiteY6" fmla="*/ 852985 h 1450073"/>
              <a:gd name="connsiteX7" fmla="*/ 470848 w 2579426"/>
              <a:gd name="connsiteY7" fmla="*/ 1003110 h 1450073"/>
              <a:gd name="connsiteX8" fmla="*/ 334370 w 2579426"/>
              <a:gd name="connsiteY8" fmla="*/ 1166883 h 1450073"/>
              <a:gd name="connsiteX9" fmla="*/ 211540 w 2579426"/>
              <a:gd name="connsiteY9" fmla="*/ 1276065 h 1450073"/>
              <a:gd name="connsiteX10" fmla="*/ 95534 w 2579426"/>
              <a:gd name="connsiteY10" fmla="*/ 1364776 h 1450073"/>
              <a:gd name="connsiteX11" fmla="*/ 34119 w 2579426"/>
              <a:gd name="connsiteY11" fmla="*/ 1378424 h 1450073"/>
              <a:gd name="connsiteX12" fmla="*/ 13648 w 2579426"/>
              <a:gd name="connsiteY12" fmla="*/ 1419367 h 1450073"/>
              <a:gd name="connsiteX13" fmla="*/ 0 w 2579426"/>
              <a:gd name="connsiteY13" fmla="*/ 1426191 h 1450073"/>
              <a:gd name="connsiteX14" fmla="*/ 382136 w 2579426"/>
              <a:gd name="connsiteY14" fmla="*/ 1446662 h 1450073"/>
              <a:gd name="connsiteX15" fmla="*/ 873456 w 2579426"/>
              <a:gd name="connsiteY15" fmla="*/ 1330656 h 1450073"/>
              <a:gd name="connsiteX16" fmla="*/ 1255593 w 2579426"/>
              <a:gd name="connsiteY16" fmla="*/ 1330656 h 1450073"/>
              <a:gd name="connsiteX17" fmla="*/ 1774207 w 2579426"/>
              <a:gd name="connsiteY17" fmla="*/ 1030405 h 1450073"/>
              <a:gd name="connsiteX18" fmla="*/ 2169993 w 2579426"/>
              <a:gd name="connsiteY18" fmla="*/ 382137 h 1450073"/>
              <a:gd name="connsiteX19" fmla="*/ 2579426 w 2579426"/>
              <a:gd name="connsiteY19" fmla="*/ 13647 h 1450073"/>
              <a:gd name="connsiteX0" fmla="*/ 2587967 w 2615262"/>
              <a:gd name="connsiteY0" fmla="*/ 0 h 1637779"/>
              <a:gd name="connsiteX1" fmla="*/ 1612153 w 2615262"/>
              <a:gd name="connsiteY1" fmla="*/ 6824 h 1637779"/>
              <a:gd name="connsiteX2" fmla="*/ 1400612 w 2615262"/>
              <a:gd name="connsiteY2" fmla="*/ 143301 h 1637779"/>
              <a:gd name="connsiteX3" fmla="*/ 1168600 w 2615262"/>
              <a:gd name="connsiteY3" fmla="*/ 307074 h 1637779"/>
              <a:gd name="connsiteX4" fmla="*/ 950236 w 2615262"/>
              <a:gd name="connsiteY4" fmla="*/ 491319 h 1637779"/>
              <a:gd name="connsiteX5" fmla="*/ 772815 w 2615262"/>
              <a:gd name="connsiteY5" fmla="*/ 702859 h 1637779"/>
              <a:gd name="connsiteX6" fmla="*/ 622690 w 2615262"/>
              <a:gd name="connsiteY6" fmla="*/ 852985 h 1637779"/>
              <a:gd name="connsiteX7" fmla="*/ 506684 w 2615262"/>
              <a:gd name="connsiteY7" fmla="*/ 1003110 h 1637779"/>
              <a:gd name="connsiteX8" fmla="*/ 370206 w 2615262"/>
              <a:gd name="connsiteY8" fmla="*/ 1166883 h 1637779"/>
              <a:gd name="connsiteX9" fmla="*/ 247376 w 2615262"/>
              <a:gd name="connsiteY9" fmla="*/ 1276065 h 1637779"/>
              <a:gd name="connsiteX10" fmla="*/ 131370 w 2615262"/>
              <a:gd name="connsiteY10" fmla="*/ 1364776 h 1637779"/>
              <a:gd name="connsiteX11" fmla="*/ 69955 w 2615262"/>
              <a:gd name="connsiteY11" fmla="*/ 1378424 h 1637779"/>
              <a:gd name="connsiteX12" fmla="*/ 49484 w 2615262"/>
              <a:gd name="connsiteY12" fmla="*/ 1419367 h 1637779"/>
              <a:gd name="connsiteX13" fmla="*/ 35836 w 2615262"/>
              <a:gd name="connsiteY13" fmla="*/ 1426191 h 1637779"/>
              <a:gd name="connsiteX14" fmla="*/ 22187 w 2615262"/>
              <a:gd name="connsiteY14" fmla="*/ 1637731 h 1637779"/>
              <a:gd name="connsiteX15" fmla="*/ 417972 w 2615262"/>
              <a:gd name="connsiteY15" fmla="*/ 1446662 h 1637779"/>
              <a:gd name="connsiteX16" fmla="*/ 909292 w 2615262"/>
              <a:gd name="connsiteY16" fmla="*/ 1330656 h 1637779"/>
              <a:gd name="connsiteX17" fmla="*/ 1291429 w 2615262"/>
              <a:gd name="connsiteY17" fmla="*/ 1330656 h 1637779"/>
              <a:gd name="connsiteX18" fmla="*/ 1810043 w 2615262"/>
              <a:gd name="connsiteY18" fmla="*/ 1030405 h 1637779"/>
              <a:gd name="connsiteX19" fmla="*/ 2205829 w 2615262"/>
              <a:gd name="connsiteY19" fmla="*/ 382137 h 1637779"/>
              <a:gd name="connsiteX20" fmla="*/ 2615262 w 2615262"/>
              <a:gd name="connsiteY20" fmla="*/ 13647 h 1637779"/>
              <a:gd name="connsiteX0" fmla="*/ 2587967 w 2615262"/>
              <a:gd name="connsiteY0" fmla="*/ 0 h 1637790"/>
              <a:gd name="connsiteX1" fmla="*/ 1612153 w 2615262"/>
              <a:gd name="connsiteY1" fmla="*/ 6824 h 1637790"/>
              <a:gd name="connsiteX2" fmla="*/ 1400612 w 2615262"/>
              <a:gd name="connsiteY2" fmla="*/ 143301 h 1637790"/>
              <a:gd name="connsiteX3" fmla="*/ 1168600 w 2615262"/>
              <a:gd name="connsiteY3" fmla="*/ 307074 h 1637790"/>
              <a:gd name="connsiteX4" fmla="*/ 950236 w 2615262"/>
              <a:gd name="connsiteY4" fmla="*/ 491319 h 1637790"/>
              <a:gd name="connsiteX5" fmla="*/ 772815 w 2615262"/>
              <a:gd name="connsiteY5" fmla="*/ 702859 h 1637790"/>
              <a:gd name="connsiteX6" fmla="*/ 622690 w 2615262"/>
              <a:gd name="connsiteY6" fmla="*/ 852985 h 1637790"/>
              <a:gd name="connsiteX7" fmla="*/ 506684 w 2615262"/>
              <a:gd name="connsiteY7" fmla="*/ 1003110 h 1637790"/>
              <a:gd name="connsiteX8" fmla="*/ 370206 w 2615262"/>
              <a:gd name="connsiteY8" fmla="*/ 1166883 h 1637790"/>
              <a:gd name="connsiteX9" fmla="*/ 247376 w 2615262"/>
              <a:gd name="connsiteY9" fmla="*/ 1276065 h 1637790"/>
              <a:gd name="connsiteX10" fmla="*/ 131370 w 2615262"/>
              <a:gd name="connsiteY10" fmla="*/ 1364776 h 1637790"/>
              <a:gd name="connsiteX11" fmla="*/ 69955 w 2615262"/>
              <a:gd name="connsiteY11" fmla="*/ 1378424 h 1637790"/>
              <a:gd name="connsiteX12" fmla="*/ 49484 w 2615262"/>
              <a:gd name="connsiteY12" fmla="*/ 1419367 h 1637790"/>
              <a:gd name="connsiteX13" fmla="*/ 35836 w 2615262"/>
              <a:gd name="connsiteY13" fmla="*/ 1426191 h 1637790"/>
              <a:gd name="connsiteX14" fmla="*/ 22187 w 2615262"/>
              <a:gd name="connsiteY14" fmla="*/ 1637731 h 1637790"/>
              <a:gd name="connsiteX15" fmla="*/ 397500 w 2615262"/>
              <a:gd name="connsiteY15" fmla="*/ 1480782 h 1637790"/>
              <a:gd name="connsiteX16" fmla="*/ 909292 w 2615262"/>
              <a:gd name="connsiteY16" fmla="*/ 1330656 h 1637790"/>
              <a:gd name="connsiteX17" fmla="*/ 1291429 w 2615262"/>
              <a:gd name="connsiteY17" fmla="*/ 1330656 h 1637790"/>
              <a:gd name="connsiteX18" fmla="*/ 1810043 w 2615262"/>
              <a:gd name="connsiteY18" fmla="*/ 1030405 h 1637790"/>
              <a:gd name="connsiteX19" fmla="*/ 2205829 w 2615262"/>
              <a:gd name="connsiteY19" fmla="*/ 382137 h 1637790"/>
              <a:gd name="connsiteX20" fmla="*/ 2615262 w 2615262"/>
              <a:gd name="connsiteY20" fmla="*/ 13647 h 1637790"/>
              <a:gd name="connsiteX0" fmla="*/ 2587967 w 2615262"/>
              <a:gd name="connsiteY0" fmla="*/ 0 h 1637790"/>
              <a:gd name="connsiteX1" fmla="*/ 1612153 w 2615262"/>
              <a:gd name="connsiteY1" fmla="*/ 6824 h 1637790"/>
              <a:gd name="connsiteX2" fmla="*/ 1400612 w 2615262"/>
              <a:gd name="connsiteY2" fmla="*/ 143301 h 1637790"/>
              <a:gd name="connsiteX3" fmla="*/ 1168600 w 2615262"/>
              <a:gd name="connsiteY3" fmla="*/ 307074 h 1637790"/>
              <a:gd name="connsiteX4" fmla="*/ 950236 w 2615262"/>
              <a:gd name="connsiteY4" fmla="*/ 491319 h 1637790"/>
              <a:gd name="connsiteX5" fmla="*/ 772815 w 2615262"/>
              <a:gd name="connsiteY5" fmla="*/ 702859 h 1637790"/>
              <a:gd name="connsiteX6" fmla="*/ 622690 w 2615262"/>
              <a:gd name="connsiteY6" fmla="*/ 852985 h 1637790"/>
              <a:gd name="connsiteX7" fmla="*/ 506684 w 2615262"/>
              <a:gd name="connsiteY7" fmla="*/ 1003110 h 1637790"/>
              <a:gd name="connsiteX8" fmla="*/ 370206 w 2615262"/>
              <a:gd name="connsiteY8" fmla="*/ 1166883 h 1637790"/>
              <a:gd name="connsiteX9" fmla="*/ 247376 w 2615262"/>
              <a:gd name="connsiteY9" fmla="*/ 1276065 h 1637790"/>
              <a:gd name="connsiteX10" fmla="*/ 131370 w 2615262"/>
              <a:gd name="connsiteY10" fmla="*/ 1364776 h 1637790"/>
              <a:gd name="connsiteX11" fmla="*/ 69955 w 2615262"/>
              <a:gd name="connsiteY11" fmla="*/ 1378424 h 1637790"/>
              <a:gd name="connsiteX12" fmla="*/ 49484 w 2615262"/>
              <a:gd name="connsiteY12" fmla="*/ 1419367 h 1637790"/>
              <a:gd name="connsiteX13" fmla="*/ 35836 w 2615262"/>
              <a:gd name="connsiteY13" fmla="*/ 1426191 h 1637790"/>
              <a:gd name="connsiteX14" fmla="*/ 22187 w 2615262"/>
              <a:gd name="connsiteY14" fmla="*/ 1637731 h 1637790"/>
              <a:gd name="connsiteX15" fmla="*/ 397500 w 2615262"/>
              <a:gd name="connsiteY15" fmla="*/ 1480782 h 1637790"/>
              <a:gd name="connsiteX16" fmla="*/ 909292 w 2615262"/>
              <a:gd name="connsiteY16" fmla="*/ 1330656 h 1637790"/>
              <a:gd name="connsiteX17" fmla="*/ 1291429 w 2615262"/>
              <a:gd name="connsiteY17" fmla="*/ 1330656 h 1637790"/>
              <a:gd name="connsiteX18" fmla="*/ 1810043 w 2615262"/>
              <a:gd name="connsiteY18" fmla="*/ 1030405 h 1637790"/>
              <a:gd name="connsiteX19" fmla="*/ 2205829 w 2615262"/>
              <a:gd name="connsiteY19" fmla="*/ 382137 h 1637790"/>
              <a:gd name="connsiteX20" fmla="*/ 2615262 w 2615262"/>
              <a:gd name="connsiteY20" fmla="*/ 13647 h 1637790"/>
              <a:gd name="connsiteX0" fmla="*/ 2587967 w 2615262"/>
              <a:gd name="connsiteY0" fmla="*/ 0 h 1637800"/>
              <a:gd name="connsiteX1" fmla="*/ 1612153 w 2615262"/>
              <a:gd name="connsiteY1" fmla="*/ 6824 h 1637800"/>
              <a:gd name="connsiteX2" fmla="*/ 1400612 w 2615262"/>
              <a:gd name="connsiteY2" fmla="*/ 143301 h 1637800"/>
              <a:gd name="connsiteX3" fmla="*/ 1168600 w 2615262"/>
              <a:gd name="connsiteY3" fmla="*/ 307074 h 1637800"/>
              <a:gd name="connsiteX4" fmla="*/ 950236 w 2615262"/>
              <a:gd name="connsiteY4" fmla="*/ 491319 h 1637800"/>
              <a:gd name="connsiteX5" fmla="*/ 772815 w 2615262"/>
              <a:gd name="connsiteY5" fmla="*/ 702859 h 1637800"/>
              <a:gd name="connsiteX6" fmla="*/ 622690 w 2615262"/>
              <a:gd name="connsiteY6" fmla="*/ 852985 h 1637800"/>
              <a:gd name="connsiteX7" fmla="*/ 506684 w 2615262"/>
              <a:gd name="connsiteY7" fmla="*/ 1003110 h 1637800"/>
              <a:gd name="connsiteX8" fmla="*/ 370206 w 2615262"/>
              <a:gd name="connsiteY8" fmla="*/ 1166883 h 1637800"/>
              <a:gd name="connsiteX9" fmla="*/ 247376 w 2615262"/>
              <a:gd name="connsiteY9" fmla="*/ 1276065 h 1637800"/>
              <a:gd name="connsiteX10" fmla="*/ 131370 w 2615262"/>
              <a:gd name="connsiteY10" fmla="*/ 1364776 h 1637800"/>
              <a:gd name="connsiteX11" fmla="*/ 69955 w 2615262"/>
              <a:gd name="connsiteY11" fmla="*/ 1378424 h 1637800"/>
              <a:gd name="connsiteX12" fmla="*/ 49484 w 2615262"/>
              <a:gd name="connsiteY12" fmla="*/ 1419367 h 1637800"/>
              <a:gd name="connsiteX13" fmla="*/ 35836 w 2615262"/>
              <a:gd name="connsiteY13" fmla="*/ 1426191 h 1637800"/>
              <a:gd name="connsiteX14" fmla="*/ 22187 w 2615262"/>
              <a:gd name="connsiteY14" fmla="*/ 1637731 h 1637800"/>
              <a:gd name="connsiteX15" fmla="*/ 397500 w 2615262"/>
              <a:gd name="connsiteY15" fmla="*/ 1480782 h 1637800"/>
              <a:gd name="connsiteX16" fmla="*/ 909292 w 2615262"/>
              <a:gd name="connsiteY16" fmla="*/ 1330656 h 1637800"/>
              <a:gd name="connsiteX17" fmla="*/ 1291429 w 2615262"/>
              <a:gd name="connsiteY17" fmla="*/ 1330656 h 1637800"/>
              <a:gd name="connsiteX18" fmla="*/ 1810043 w 2615262"/>
              <a:gd name="connsiteY18" fmla="*/ 1030405 h 1637800"/>
              <a:gd name="connsiteX19" fmla="*/ 2205829 w 2615262"/>
              <a:gd name="connsiteY19" fmla="*/ 382137 h 1637800"/>
              <a:gd name="connsiteX20" fmla="*/ 2615262 w 2615262"/>
              <a:gd name="connsiteY20"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269242 w 2593075"/>
              <a:gd name="connsiteY17" fmla="*/ 1330656 h 1637800"/>
              <a:gd name="connsiteX18" fmla="*/ 1787856 w 2593075"/>
              <a:gd name="connsiteY18" fmla="*/ 1030405 h 1637800"/>
              <a:gd name="connsiteX19" fmla="*/ 2183642 w 2593075"/>
              <a:gd name="connsiteY19" fmla="*/ 382137 h 1637800"/>
              <a:gd name="connsiteX20" fmla="*/ 2593075 w 2593075"/>
              <a:gd name="connsiteY20"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269242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317010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47768 w 2593075"/>
              <a:gd name="connsiteY11" fmla="*/ 1378424 h 1637800"/>
              <a:gd name="connsiteX12" fmla="*/ 27297 w 2593075"/>
              <a:gd name="connsiteY12" fmla="*/ 1419367 h 1637800"/>
              <a:gd name="connsiteX13" fmla="*/ 13649 w 2593075"/>
              <a:gd name="connsiteY13" fmla="*/ 1426191 h 1637800"/>
              <a:gd name="connsiteX14" fmla="*/ 0 w 2593075"/>
              <a:gd name="connsiteY14" fmla="*/ 1637731 h 1637800"/>
              <a:gd name="connsiteX15" fmla="*/ 375313 w 2593075"/>
              <a:gd name="connsiteY15" fmla="*/ 1480782 h 1637800"/>
              <a:gd name="connsiteX16" fmla="*/ 887105 w 2593075"/>
              <a:gd name="connsiteY16" fmla="*/ 1330656 h 1637800"/>
              <a:gd name="connsiteX17" fmla="*/ 1317010 w 2593075"/>
              <a:gd name="connsiteY17" fmla="*/ 1330656 h 1637800"/>
              <a:gd name="connsiteX18" fmla="*/ 1787856 w 2593075"/>
              <a:gd name="connsiteY18" fmla="*/ 1030405 h 1637800"/>
              <a:gd name="connsiteX19" fmla="*/ 2183642 w 2593075"/>
              <a:gd name="connsiteY19" fmla="*/ 382137 h 1637800"/>
              <a:gd name="connsiteX20" fmla="*/ 2388359 w 2593075"/>
              <a:gd name="connsiteY20" fmla="*/ 177420 h 1637800"/>
              <a:gd name="connsiteX21" fmla="*/ 2593075 w 2593075"/>
              <a:gd name="connsiteY21"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27297 w 2593075"/>
              <a:gd name="connsiteY11" fmla="*/ 1419367 h 1637800"/>
              <a:gd name="connsiteX12" fmla="*/ 13649 w 2593075"/>
              <a:gd name="connsiteY12" fmla="*/ 1426191 h 1637800"/>
              <a:gd name="connsiteX13" fmla="*/ 0 w 2593075"/>
              <a:gd name="connsiteY13" fmla="*/ 1637731 h 1637800"/>
              <a:gd name="connsiteX14" fmla="*/ 375313 w 2593075"/>
              <a:gd name="connsiteY14" fmla="*/ 1480782 h 1637800"/>
              <a:gd name="connsiteX15" fmla="*/ 887105 w 2593075"/>
              <a:gd name="connsiteY15" fmla="*/ 1330656 h 1637800"/>
              <a:gd name="connsiteX16" fmla="*/ 1317010 w 2593075"/>
              <a:gd name="connsiteY16" fmla="*/ 1330656 h 1637800"/>
              <a:gd name="connsiteX17" fmla="*/ 1787856 w 2593075"/>
              <a:gd name="connsiteY17" fmla="*/ 1030405 h 1637800"/>
              <a:gd name="connsiteX18" fmla="*/ 2183642 w 2593075"/>
              <a:gd name="connsiteY18" fmla="*/ 382137 h 1637800"/>
              <a:gd name="connsiteX19" fmla="*/ 2388359 w 2593075"/>
              <a:gd name="connsiteY19" fmla="*/ 177420 h 1637800"/>
              <a:gd name="connsiteX20" fmla="*/ 2593075 w 2593075"/>
              <a:gd name="connsiteY20" fmla="*/ 13647 h 1637800"/>
              <a:gd name="connsiteX0" fmla="*/ 2588922 w 2616217"/>
              <a:gd name="connsiteY0" fmla="*/ 0 h 1637800"/>
              <a:gd name="connsiteX1" fmla="*/ 1613108 w 2616217"/>
              <a:gd name="connsiteY1" fmla="*/ 6824 h 1637800"/>
              <a:gd name="connsiteX2" fmla="*/ 1401567 w 2616217"/>
              <a:gd name="connsiteY2" fmla="*/ 143301 h 1637800"/>
              <a:gd name="connsiteX3" fmla="*/ 1169555 w 2616217"/>
              <a:gd name="connsiteY3" fmla="*/ 307074 h 1637800"/>
              <a:gd name="connsiteX4" fmla="*/ 951191 w 2616217"/>
              <a:gd name="connsiteY4" fmla="*/ 491319 h 1637800"/>
              <a:gd name="connsiteX5" fmla="*/ 773770 w 2616217"/>
              <a:gd name="connsiteY5" fmla="*/ 702859 h 1637800"/>
              <a:gd name="connsiteX6" fmla="*/ 623645 w 2616217"/>
              <a:gd name="connsiteY6" fmla="*/ 852985 h 1637800"/>
              <a:gd name="connsiteX7" fmla="*/ 507639 w 2616217"/>
              <a:gd name="connsiteY7" fmla="*/ 1003110 h 1637800"/>
              <a:gd name="connsiteX8" fmla="*/ 371161 w 2616217"/>
              <a:gd name="connsiteY8" fmla="*/ 1166883 h 1637800"/>
              <a:gd name="connsiteX9" fmla="*/ 248331 w 2616217"/>
              <a:gd name="connsiteY9" fmla="*/ 1276065 h 1637800"/>
              <a:gd name="connsiteX10" fmla="*/ 132325 w 2616217"/>
              <a:gd name="connsiteY10" fmla="*/ 1364776 h 1637800"/>
              <a:gd name="connsiteX11" fmla="*/ 50439 w 2616217"/>
              <a:gd name="connsiteY11" fmla="*/ 1419367 h 1637800"/>
              <a:gd name="connsiteX12" fmla="*/ 23142 w 2616217"/>
              <a:gd name="connsiteY12" fmla="*/ 1637731 h 1637800"/>
              <a:gd name="connsiteX13" fmla="*/ 398455 w 2616217"/>
              <a:gd name="connsiteY13" fmla="*/ 1480782 h 1637800"/>
              <a:gd name="connsiteX14" fmla="*/ 910247 w 2616217"/>
              <a:gd name="connsiteY14" fmla="*/ 1330656 h 1637800"/>
              <a:gd name="connsiteX15" fmla="*/ 1340152 w 2616217"/>
              <a:gd name="connsiteY15" fmla="*/ 1330656 h 1637800"/>
              <a:gd name="connsiteX16" fmla="*/ 1810998 w 2616217"/>
              <a:gd name="connsiteY16" fmla="*/ 1030405 h 1637800"/>
              <a:gd name="connsiteX17" fmla="*/ 2206784 w 2616217"/>
              <a:gd name="connsiteY17" fmla="*/ 382137 h 1637800"/>
              <a:gd name="connsiteX18" fmla="*/ 2411501 w 2616217"/>
              <a:gd name="connsiteY18" fmla="*/ 177420 h 1637800"/>
              <a:gd name="connsiteX19" fmla="*/ 2616217 w 2616217"/>
              <a:gd name="connsiteY19"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27297 w 2593075"/>
              <a:gd name="connsiteY11" fmla="*/ 1419367 h 1637800"/>
              <a:gd name="connsiteX12" fmla="*/ 0 w 2593075"/>
              <a:gd name="connsiteY12" fmla="*/ 1637731 h 1637800"/>
              <a:gd name="connsiteX13" fmla="*/ 375313 w 2593075"/>
              <a:gd name="connsiteY13" fmla="*/ 1480782 h 1637800"/>
              <a:gd name="connsiteX14" fmla="*/ 887105 w 2593075"/>
              <a:gd name="connsiteY14" fmla="*/ 1330656 h 1637800"/>
              <a:gd name="connsiteX15" fmla="*/ 1317010 w 2593075"/>
              <a:gd name="connsiteY15" fmla="*/ 1330656 h 1637800"/>
              <a:gd name="connsiteX16" fmla="*/ 1787856 w 2593075"/>
              <a:gd name="connsiteY16" fmla="*/ 1030405 h 1637800"/>
              <a:gd name="connsiteX17" fmla="*/ 2183642 w 2593075"/>
              <a:gd name="connsiteY17" fmla="*/ 382137 h 1637800"/>
              <a:gd name="connsiteX18" fmla="*/ 2388359 w 2593075"/>
              <a:gd name="connsiteY18" fmla="*/ 177420 h 1637800"/>
              <a:gd name="connsiteX19" fmla="*/ 2593075 w 2593075"/>
              <a:gd name="connsiteY19" fmla="*/ 13647 h 1637800"/>
              <a:gd name="connsiteX0" fmla="*/ 2565780 w 2593075"/>
              <a:gd name="connsiteY0" fmla="*/ 0 h 1637800"/>
              <a:gd name="connsiteX1" fmla="*/ 1589966 w 2593075"/>
              <a:gd name="connsiteY1" fmla="*/ 6824 h 1637800"/>
              <a:gd name="connsiteX2" fmla="*/ 1378425 w 2593075"/>
              <a:gd name="connsiteY2" fmla="*/ 143301 h 1637800"/>
              <a:gd name="connsiteX3" fmla="*/ 1146413 w 2593075"/>
              <a:gd name="connsiteY3" fmla="*/ 307074 h 1637800"/>
              <a:gd name="connsiteX4" fmla="*/ 928049 w 2593075"/>
              <a:gd name="connsiteY4" fmla="*/ 491319 h 1637800"/>
              <a:gd name="connsiteX5" fmla="*/ 750628 w 2593075"/>
              <a:gd name="connsiteY5" fmla="*/ 702859 h 1637800"/>
              <a:gd name="connsiteX6" fmla="*/ 600503 w 2593075"/>
              <a:gd name="connsiteY6" fmla="*/ 852985 h 1637800"/>
              <a:gd name="connsiteX7" fmla="*/ 484497 w 2593075"/>
              <a:gd name="connsiteY7" fmla="*/ 1003110 h 1637800"/>
              <a:gd name="connsiteX8" fmla="*/ 348019 w 2593075"/>
              <a:gd name="connsiteY8" fmla="*/ 1166883 h 1637800"/>
              <a:gd name="connsiteX9" fmla="*/ 225189 w 2593075"/>
              <a:gd name="connsiteY9" fmla="*/ 1276065 h 1637800"/>
              <a:gd name="connsiteX10" fmla="*/ 109183 w 2593075"/>
              <a:gd name="connsiteY10" fmla="*/ 1364776 h 1637800"/>
              <a:gd name="connsiteX11" fmla="*/ 1 w 2593075"/>
              <a:gd name="connsiteY11" fmla="*/ 1433015 h 1637800"/>
              <a:gd name="connsiteX12" fmla="*/ 0 w 2593075"/>
              <a:gd name="connsiteY12" fmla="*/ 1637731 h 1637800"/>
              <a:gd name="connsiteX13" fmla="*/ 375313 w 2593075"/>
              <a:gd name="connsiteY13" fmla="*/ 1480782 h 1637800"/>
              <a:gd name="connsiteX14" fmla="*/ 887105 w 2593075"/>
              <a:gd name="connsiteY14" fmla="*/ 1330656 h 1637800"/>
              <a:gd name="connsiteX15" fmla="*/ 1317010 w 2593075"/>
              <a:gd name="connsiteY15" fmla="*/ 1330656 h 1637800"/>
              <a:gd name="connsiteX16" fmla="*/ 1787856 w 2593075"/>
              <a:gd name="connsiteY16" fmla="*/ 1030405 h 1637800"/>
              <a:gd name="connsiteX17" fmla="*/ 2183642 w 2593075"/>
              <a:gd name="connsiteY17" fmla="*/ 382137 h 1637800"/>
              <a:gd name="connsiteX18" fmla="*/ 2388359 w 2593075"/>
              <a:gd name="connsiteY18" fmla="*/ 177420 h 1637800"/>
              <a:gd name="connsiteX19" fmla="*/ 2593075 w 2593075"/>
              <a:gd name="connsiteY19" fmla="*/ 13647 h 1637800"/>
              <a:gd name="connsiteX0" fmla="*/ 2565780 w 2572603"/>
              <a:gd name="connsiteY0" fmla="*/ 0 h 1637800"/>
              <a:gd name="connsiteX1" fmla="*/ 1589966 w 2572603"/>
              <a:gd name="connsiteY1" fmla="*/ 6824 h 1637800"/>
              <a:gd name="connsiteX2" fmla="*/ 1378425 w 2572603"/>
              <a:gd name="connsiteY2" fmla="*/ 143301 h 1637800"/>
              <a:gd name="connsiteX3" fmla="*/ 1146413 w 2572603"/>
              <a:gd name="connsiteY3" fmla="*/ 307074 h 1637800"/>
              <a:gd name="connsiteX4" fmla="*/ 928049 w 2572603"/>
              <a:gd name="connsiteY4" fmla="*/ 491319 h 1637800"/>
              <a:gd name="connsiteX5" fmla="*/ 750628 w 2572603"/>
              <a:gd name="connsiteY5" fmla="*/ 702859 h 1637800"/>
              <a:gd name="connsiteX6" fmla="*/ 600503 w 2572603"/>
              <a:gd name="connsiteY6" fmla="*/ 852985 h 1637800"/>
              <a:gd name="connsiteX7" fmla="*/ 484497 w 2572603"/>
              <a:gd name="connsiteY7" fmla="*/ 1003110 h 1637800"/>
              <a:gd name="connsiteX8" fmla="*/ 348019 w 2572603"/>
              <a:gd name="connsiteY8" fmla="*/ 1166883 h 1637800"/>
              <a:gd name="connsiteX9" fmla="*/ 225189 w 2572603"/>
              <a:gd name="connsiteY9" fmla="*/ 1276065 h 1637800"/>
              <a:gd name="connsiteX10" fmla="*/ 109183 w 2572603"/>
              <a:gd name="connsiteY10" fmla="*/ 1364776 h 1637800"/>
              <a:gd name="connsiteX11" fmla="*/ 1 w 2572603"/>
              <a:gd name="connsiteY11" fmla="*/ 1433015 h 1637800"/>
              <a:gd name="connsiteX12" fmla="*/ 0 w 2572603"/>
              <a:gd name="connsiteY12" fmla="*/ 1637731 h 1637800"/>
              <a:gd name="connsiteX13" fmla="*/ 375313 w 2572603"/>
              <a:gd name="connsiteY13" fmla="*/ 1480782 h 1637800"/>
              <a:gd name="connsiteX14" fmla="*/ 887105 w 2572603"/>
              <a:gd name="connsiteY14" fmla="*/ 1330656 h 1637800"/>
              <a:gd name="connsiteX15" fmla="*/ 1317010 w 2572603"/>
              <a:gd name="connsiteY15" fmla="*/ 1330656 h 1637800"/>
              <a:gd name="connsiteX16" fmla="*/ 1787856 w 2572603"/>
              <a:gd name="connsiteY16" fmla="*/ 1030405 h 1637800"/>
              <a:gd name="connsiteX17" fmla="*/ 2183642 w 2572603"/>
              <a:gd name="connsiteY17" fmla="*/ 382137 h 1637800"/>
              <a:gd name="connsiteX18" fmla="*/ 2388359 w 2572603"/>
              <a:gd name="connsiteY18" fmla="*/ 177420 h 1637800"/>
              <a:gd name="connsiteX19" fmla="*/ 2572603 w 2572603"/>
              <a:gd name="connsiteY19" fmla="*/ 0 h 1637800"/>
              <a:gd name="connsiteX0" fmla="*/ 2565780 w 2572603"/>
              <a:gd name="connsiteY0" fmla="*/ 0 h 1637800"/>
              <a:gd name="connsiteX1" fmla="*/ 1589966 w 2572603"/>
              <a:gd name="connsiteY1" fmla="*/ 6824 h 1637800"/>
              <a:gd name="connsiteX2" fmla="*/ 1378425 w 2572603"/>
              <a:gd name="connsiteY2" fmla="*/ 143301 h 1637800"/>
              <a:gd name="connsiteX3" fmla="*/ 1146413 w 2572603"/>
              <a:gd name="connsiteY3" fmla="*/ 307074 h 1637800"/>
              <a:gd name="connsiteX4" fmla="*/ 928049 w 2572603"/>
              <a:gd name="connsiteY4" fmla="*/ 491319 h 1637800"/>
              <a:gd name="connsiteX5" fmla="*/ 750628 w 2572603"/>
              <a:gd name="connsiteY5" fmla="*/ 702859 h 1637800"/>
              <a:gd name="connsiteX6" fmla="*/ 600503 w 2572603"/>
              <a:gd name="connsiteY6" fmla="*/ 852985 h 1637800"/>
              <a:gd name="connsiteX7" fmla="*/ 484497 w 2572603"/>
              <a:gd name="connsiteY7" fmla="*/ 1003110 h 1637800"/>
              <a:gd name="connsiteX8" fmla="*/ 348019 w 2572603"/>
              <a:gd name="connsiteY8" fmla="*/ 1166883 h 1637800"/>
              <a:gd name="connsiteX9" fmla="*/ 225189 w 2572603"/>
              <a:gd name="connsiteY9" fmla="*/ 1276065 h 1637800"/>
              <a:gd name="connsiteX10" fmla="*/ 109183 w 2572603"/>
              <a:gd name="connsiteY10" fmla="*/ 1364776 h 1637800"/>
              <a:gd name="connsiteX11" fmla="*/ 1 w 2572603"/>
              <a:gd name="connsiteY11" fmla="*/ 1433015 h 1637800"/>
              <a:gd name="connsiteX12" fmla="*/ 0 w 2572603"/>
              <a:gd name="connsiteY12" fmla="*/ 1637731 h 1637800"/>
              <a:gd name="connsiteX13" fmla="*/ 375313 w 2572603"/>
              <a:gd name="connsiteY13" fmla="*/ 1480782 h 1637800"/>
              <a:gd name="connsiteX14" fmla="*/ 887105 w 2572603"/>
              <a:gd name="connsiteY14" fmla="*/ 1330656 h 1637800"/>
              <a:gd name="connsiteX15" fmla="*/ 1317010 w 2572603"/>
              <a:gd name="connsiteY15" fmla="*/ 1330656 h 1637800"/>
              <a:gd name="connsiteX16" fmla="*/ 1787856 w 2572603"/>
              <a:gd name="connsiteY16" fmla="*/ 1030405 h 1637800"/>
              <a:gd name="connsiteX17" fmla="*/ 2183642 w 2572603"/>
              <a:gd name="connsiteY17" fmla="*/ 382137 h 1637800"/>
              <a:gd name="connsiteX18" fmla="*/ 2388359 w 2572603"/>
              <a:gd name="connsiteY18" fmla="*/ 177420 h 1637800"/>
              <a:gd name="connsiteX19" fmla="*/ 2572603 w 2572603"/>
              <a:gd name="connsiteY19" fmla="*/ 0 h 1637800"/>
              <a:gd name="connsiteX20" fmla="*/ 2565780 w 2572603"/>
              <a:gd name="connsiteY20" fmla="*/ 0 h 1637800"/>
              <a:gd name="connsiteX0" fmla="*/ 2565780 w 2572603"/>
              <a:gd name="connsiteY0" fmla="*/ 0 h 2035581"/>
              <a:gd name="connsiteX1" fmla="*/ 1589966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1787856 w 2572603"/>
              <a:gd name="connsiteY16" fmla="*/ 1030405 h 2035581"/>
              <a:gd name="connsiteX17" fmla="*/ 2183642 w 2572603"/>
              <a:gd name="connsiteY17" fmla="*/ 382137 h 2035581"/>
              <a:gd name="connsiteX18" fmla="*/ 2388359 w 2572603"/>
              <a:gd name="connsiteY18" fmla="*/ 177420 h 2035581"/>
              <a:gd name="connsiteX19" fmla="*/ 2572603 w 2572603"/>
              <a:gd name="connsiteY19" fmla="*/ 0 h 2035581"/>
              <a:gd name="connsiteX20" fmla="*/ 2565780 w 2572603"/>
              <a:gd name="connsiteY20" fmla="*/ 0 h 2035581"/>
              <a:gd name="connsiteX0" fmla="*/ 2565780 w 2572603"/>
              <a:gd name="connsiteY0" fmla="*/ 0 h 2035581"/>
              <a:gd name="connsiteX1" fmla="*/ 1589966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2035506 w 2572603"/>
              <a:gd name="connsiteY16" fmla="*/ 1278055 h 2035581"/>
              <a:gd name="connsiteX17" fmla="*/ 2183642 w 2572603"/>
              <a:gd name="connsiteY17" fmla="*/ 382137 h 2035581"/>
              <a:gd name="connsiteX18" fmla="*/ 2388359 w 2572603"/>
              <a:gd name="connsiteY18" fmla="*/ 177420 h 2035581"/>
              <a:gd name="connsiteX19" fmla="*/ 2572603 w 2572603"/>
              <a:gd name="connsiteY19" fmla="*/ 0 h 2035581"/>
              <a:gd name="connsiteX20" fmla="*/ 2565780 w 2572603"/>
              <a:gd name="connsiteY20" fmla="*/ 0 h 2035581"/>
              <a:gd name="connsiteX0" fmla="*/ 2565780 w 2572603"/>
              <a:gd name="connsiteY0" fmla="*/ 0 h 2035581"/>
              <a:gd name="connsiteX1" fmla="*/ 1589966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2035506 w 2572603"/>
              <a:gd name="connsiteY16" fmla="*/ 1278055 h 2035581"/>
              <a:gd name="connsiteX17" fmla="*/ 2364617 w 2572603"/>
              <a:gd name="connsiteY17" fmla="*/ 439287 h 2035581"/>
              <a:gd name="connsiteX18" fmla="*/ 2388359 w 2572603"/>
              <a:gd name="connsiteY18" fmla="*/ 177420 h 2035581"/>
              <a:gd name="connsiteX19" fmla="*/ 2572603 w 2572603"/>
              <a:gd name="connsiteY19" fmla="*/ 0 h 2035581"/>
              <a:gd name="connsiteX20" fmla="*/ 2565780 w 2572603"/>
              <a:gd name="connsiteY20" fmla="*/ 0 h 2035581"/>
              <a:gd name="connsiteX0" fmla="*/ 2565780 w 2572603"/>
              <a:gd name="connsiteY0" fmla="*/ 0 h 2035581"/>
              <a:gd name="connsiteX1" fmla="*/ 1589966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2035506 w 2572603"/>
              <a:gd name="connsiteY16" fmla="*/ 1278055 h 2035581"/>
              <a:gd name="connsiteX17" fmla="*/ 2364617 w 2572603"/>
              <a:gd name="connsiteY17" fmla="*/ 439287 h 2035581"/>
              <a:gd name="connsiteX18" fmla="*/ 2572603 w 2572603"/>
              <a:gd name="connsiteY18" fmla="*/ 0 h 2035581"/>
              <a:gd name="connsiteX19" fmla="*/ 2565780 w 2572603"/>
              <a:gd name="connsiteY19" fmla="*/ 0 h 2035581"/>
              <a:gd name="connsiteX0" fmla="*/ 2565780 w 2572603"/>
              <a:gd name="connsiteY0" fmla="*/ 0 h 2035581"/>
              <a:gd name="connsiteX1" fmla="*/ 2075741 w 2572603"/>
              <a:gd name="connsiteY1" fmla="*/ 6824 h 2035581"/>
              <a:gd name="connsiteX2" fmla="*/ 1378425 w 2572603"/>
              <a:gd name="connsiteY2" fmla="*/ 143301 h 2035581"/>
              <a:gd name="connsiteX3" fmla="*/ 1146413 w 2572603"/>
              <a:gd name="connsiteY3" fmla="*/ 307074 h 2035581"/>
              <a:gd name="connsiteX4" fmla="*/ 928049 w 2572603"/>
              <a:gd name="connsiteY4" fmla="*/ 491319 h 2035581"/>
              <a:gd name="connsiteX5" fmla="*/ 750628 w 2572603"/>
              <a:gd name="connsiteY5" fmla="*/ 702859 h 2035581"/>
              <a:gd name="connsiteX6" fmla="*/ 600503 w 2572603"/>
              <a:gd name="connsiteY6" fmla="*/ 852985 h 2035581"/>
              <a:gd name="connsiteX7" fmla="*/ 484497 w 2572603"/>
              <a:gd name="connsiteY7" fmla="*/ 1003110 h 2035581"/>
              <a:gd name="connsiteX8" fmla="*/ 348019 w 2572603"/>
              <a:gd name="connsiteY8" fmla="*/ 1166883 h 2035581"/>
              <a:gd name="connsiteX9" fmla="*/ 225189 w 2572603"/>
              <a:gd name="connsiteY9" fmla="*/ 1276065 h 2035581"/>
              <a:gd name="connsiteX10" fmla="*/ 109183 w 2572603"/>
              <a:gd name="connsiteY10" fmla="*/ 1364776 h 2035581"/>
              <a:gd name="connsiteX11" fmla="*/ 1 w 2572603"/>
              <a:gd name="connsiteY11" fmla="*/ 1433015 h 2035581"/>
              <a:gd name="connsiteX12" fmla="*/ 0 w 2572603"/>
              <a:gd name="connsiteY12" fmla="*/ 1637731 h 2035581"/>
              <a:gd name="connsiteX13" fmla="*/ 375313 w 2572603"/>
              <a:gd name="connsiteY13" fmla="*/ 1480782 h 2035581"/>
              <a:gd name="connsiteX14" fmla="*/ 887105 w 2572603"/>
              <a:gd name="connsiteY14" fmla="*/ 1330656 h 2035581"/>
              <a:gd name="connsiteX15" fmla="*/ 1421785 w 2572603"/>
              <a:gd name="connsiteY15" fmla="*/ 2035506 h 2035581"/>
              <a:gd name="connsiteX16" fmla="*/ 2035506 w 2572603"/>
              <a:gd name="connsiteY16" fmla="*/ 1278055 h 2035581"/>
              <a:gd name="connsiteX17" fmla="*/ 2364617 w 2572603"/>
              <a:gd name="connsiteY17" fmla="*/ 439287 h 2035581"/>
              <a:gd name="connsiteX18" fmla="*/ 2572603 w 2572603"/>
              <a:gd name="connsiteY18" fmla="*/ 0 h 2035581"/>
              <a:gd name="connsiteX19" fmla="*/ 2565780 w 2572603"/>
              <a:gd name="connsiteY19" fmla="*/ 0 h 2035581"/>
              <a:gd name="connsiteX0" fmla="*/ 2565780 w 2572603"/>
              <a:gd name="connsiteY0" fmla="*/ 0 h 2035581"/>
              <a:gd name="connsiteX1" fmla="*/ 2075741 w 2572603"/>
              <a:gd name="connsiteY1" fmla="*/ 6824 h 2035581"/>
              <a:gd name="connsiteX2" fmla="*/ 1146413 w 2572603"/>
              <a:gd name="connsiteY2" fmla="*/ 307074 h 2035581"/>
              <a:gd name="connsiteX3" fmla="*/ 928049 w 2572603"/>
              <a:gd name="connsiteY3" fmla="*/ 491319 h 2035581"/>
              <a:gd name="connsiteX4" fmla="*/ 750628 w 2572603"/>
              <a:gd name="connsiteY4" fmla="*/ 702859 h 2035581"/>
              <a:gd name="connsiteX5" fmla="*/ 600503 w 2572603"/>
              <a:gd name="connsiteY5" fmla="*/ 852985 h 2035581"/>
              <a:gd name="connsiteX6" fmla="*/ 484497 w 2572603"/>
              <a:gd name="connsiteY6" fmla="*/ 1003110 h 2035581"/>
              <a:gd name="connsiteX7" fmla="*/ 348019 w 2572603"/>
              <a:gd name="connsiteY7" fmla="*/ 1166883 h 2035581"/>
              <a:gd name="connsiteX8" fmla="*/ 225189 w 2572603"/>
              <a:gd name="connsiteY8" fmla="*/ 1276065 h 2035581"/>
              <a:gd name="connsiteX9" fmla="*/ 109183 w 2572603"/>
              <a:gd name="connsiteY9" fmla="*/ 1364776 h 2035581"/>
              <a:gd name="connsiteX10" fmla="*/ 1 w 2572603"/>
              <a:gd name="connsiteY10" fmla="*/ 1433015 h 2035581"/>
              <a:gd name="connsiteX11" fmla="*/ 0 w 2572603"/>
              <a:gd name="connsiteY11" fmla="*/ 1637731 h 2035581"/>
              <a:gd name="connsiteX12" fmla="*/ 375313 w 2572603"/>
              <a:gd name="connsiteY12" fmla="*/ 1480782 h 2035581"/>
              <a:gd name="connsiteX13" fmla="*/ 887105 w 2572603"/>
              <a:gd name="connsiteY13" fmla="*/ 1330656 h 2035581"/>
              <a:gd name="connsiteX14" fmla="*/ 1421785 w 2572603"/>
              <a:gd name="connsiteY14" fmla="*/ 2035506 h 2035581"/>
              <a:gd name="connsiteX15" fmla="*/ 2035506 w 2572603"/>
              <a:gd name="connsiteY15" fmla="*/ 1278055 h 2035581"/>
              <a:gd name="connsiteX16" fmla="*/ 2364617 w 2572603"/>
              <a:gd name="connsiteY16" fmla="*/ 439287 h 2035581"/>
              <a:gd name="connsiteX17" fmla="*/ 2572603 w 2572603"/>
              <a:gd name="connsiteY17" fmla="*/ 0 h 2035581"/>
              <a:gd name="connsiteX18" fmla="*/ 2565780 w 2572603"/>
              <a:gd name="connsiteY18" fmla="*/ 0 h 2035581"/>
              <a:gd name="connsiteX0" fmla="*/ 2565780 w 2572603"/>
              <a:gd name="connsiteY0" fmla="*/ 0 h 2035581"/>
              <a:gd name="connsiteX1" fmla="*/ 2075741 w 2572603"/>
              <a:gd name="connsiteY1" fmla="*/ 6824 h 2035581"/>
              <a:gd name="connsiteX2" fmla="*/ 928049 w 2572603"/>
              <a:gd name="connsiteY2" fmla="*/ 491319 h 2035581"/>
              <a:gd name="connsiteX3" fmla="*/ 750628 w 2572603"/>
              <a:gd name="connsiteY3" fmla="*/ 702859 h 2035581"/>
              <a:gd name="connsiteX4" fmla="*/ 600503 w 2572603"/>
              <a:gd name="connsiteY4" fmla="*/ 852985 h 2035581"/>
              <a:gd name="connsiteX5" fmla="*/ 484497 w 2572603"/>
              <a:gd name="connsiteY5" fmla="*/ 1003110 h 2035581"/>
              <a:gd name="connsiteX6" fmla="*/ 348019 w 2572603"/>
              <a:gd name="connsiteY6" fmla="*/ 1166883 h 2035581"/>
              <a:gd name="connsiteX7" fmla="*/ 225189 w 2572603"/>
              <a:gd name="connsiteY7" fmla="*/ 1276065 h 2035581"/>
              <a:gd name="connsiteX8" fmla="*/ 109183 w 2572603"/>
              <a:gd name="connsiteY8" fmla="*/ 1364776 h 2035581"/>
              <a:gd name="connsiteX9" fmla="*/ 1 w 2572603"/>
              <a:gd name="connsiteY9" fmla="*/ 1433015 h 2035581"/>
              <a:gd name="connsiteX10" fmla="*/ 0 w 2572603"/>
              <a:gd name="connsiteY10" fmla="*/ 1637731 h 2035581"/>
              <a:gd name="connsiteX11" fmla="*/ 375313 w 2572603"/>
              <a:gd name="connsiteY11" fmla="*/ 1480782 h 2035581"/>
              <a:gd name="connsiteX12" fmla="*/ 887105 w 2572603"/>
              <a:gd name="connsiteY12" fmla="*/ 1330656 h 2035581"/>
              <a:gd name="connsiteX13" fmla="*/ 1421785 w 2572603"/>
              <a:gd name="connsiteY13" fmla="*/ 2035506 h 2035581"/>
              <a:gd name="connsiteX14" fmla="*/ 2035506 w 2572603"/>
              <a:gd name="connsiteY14" fmla="*/ 1278055 h 2035581"/>
              <a:gd name="connsiteX15" fmla="*/ 2364617 w 2572603"/>
              <a:gd name="connsiteY15" fmla="*/ 439287 h 2035581"/>
              <a:gd name="connsiteX16" fmla="*/ 2572603 w 2572603"/>
              <a:gd name="connsiteY16" fmla="*/ 0 h 2035581"/>
              <a:gd name="connsiteX17" fmla="*/ 2565780 w 2572603"/>
              <a:gd name="connsiteY17" fmla="*/ 0 h 2035581"/>
              <a:gd name="connsiteX0" fmla="*/ 2565780 w 2572603"/>
              <a:gd name="connsiteY0" fmla="*/ 0 h 2035581"/>
              <a:gd name="connsiteX1" fmla="*/ 2075741 w 2572603"/>
              <a:gd name="connsiteY1" fmla="*/ 6824 h 2035581"/>
              <a:gd name="connsiteX2" fmla="*/ 750628 w 2572603"/>
              <a:gd name="connsiteY2" fmla="*/ 702859 h 2035581"/>
              <a:gd name="connsiteX3" fmla="*/ 600503 w 2572603"/>
              <a:gd name="connsiteY3" fmla="*/ 852985 h 2035581"/>
              <a:gd name="connsiteX4" fmla="*/ 484497 w 2572603"/>
              <a:gd name="connsiteY4" fmla="*/ 1003110 h 2035581"/>
              <a:gd name="connsiteX5" fmla="*/ 348019 w 2572603"/>
              <a:gd name="connsiteY5" fmla="*/ 1166883 h 2035581"/>
              <a:gd name="connsiteX6" fmla="*/ 225189 w 2572603"/>
              <a:gd name="connsiteY6" fmla="*/ 1276065 h 2035581"/>
              <a:gd name="connsiteX7" fmla="*/ 109183 w 2572603"/>
              <a:gd name="connsiteY7" fmla="*/ 1364776 h 2035581"/>
              <a:gd name="connsiteX8" fmla="*/ 1 w 2572603"/>
              <a:gd name="connsiteY8" fmla="*/ 1433015 h 2035581"/>
              <a:gd name="connsiteX9" fmla="*/ 0 w 2572603"/>
              <a:gd name="connsiteY9" fmla="*/ 1637731 h 2035581"/>
              <a:gd name="connsiteX10" fmla="*/ 375313 w 2572603"/>
              <a:gd name="connsiteY10" fmla="*/ 1480782 h 2035581"/>
              <a:gd name="connsiteX11" fmla="*/ 887105 w 2572603"/>
              <a:gd name="connsiteY11" fmla="*/ 1330656 h 2035581"/>
              <a:gd name="connsiteX12" fmla="*/ 1421785 w 2572603"/>
              <a:gd name="connsiteY12" fmla="*/ 2035506 h 2035581"/>
              <a:gd name="connsiteX13" fmla="*/ 2035506 w 2572603"/>
              <a:gd name="connsiteY13" fmla="*/ 1278055 h 2035581"/>
              <a:gd name="connsiteX14" fmla="*/ 2364617 w 2572603"/>
              <a:gd name="connsiteY14" fmla="*/ 439287 h 2035581"/>
              <a:gd name="connsiteX15" fmla="*/ 2572603 w 2572603"/>
              <a:gd name="connsiteY15" fmla="*/ 0 h 2035581"/>
              <a:gd name="connsiteX16" fmla="*/ 2565780 w 2572603"/>
              <a:gd name="connsiteY16" fmla="*/ 0 h 2035581"/>
              <a:gd name="connsiteX0" fmla="*/ 2565780 w 2572603"/>
              <a:gd name="connsiteY0" fmla="*/ 0 h 2035581"/>
              <a:gd name="connsiteX1" fmla="*/ 2075741 w 2572603"/>
              <a:gd name="connsiteY1" fmla="*/ 6824 h 2035581"/>
              <a:gd name="connsiteX2" fmla="*/ 600503 w 2572603"/>
              <a:gd name="connsiteY2" fmla="*/ 852985 h 2035581"/>
              <a:gd name="connsiteX3" fmla="*/ 484497 w 2572603"/>
              <a:gd name="connsiteY3" fmla="*/ 1003110 h 2035581"/>
              <a:gd name="connsiteX4" fmla="*/ 348019 w 2572603"/>
              <a:gd name="connsiteY4" fmla="*/ 1166883 h 2035581"/>
              <a:gd name="connsiteX5" fmla="*/ 225189 w 2572603"/>
              <a:gd name="connsiteY5" fmla="*/ 12760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484497 w 2572603"/>
              <a:gd name="connsiteY3" fmla="*/ 1003110 h 2035581"/>
              <a:gd name="connsiteX4" fmla="*/ 348019 w 2572603"/>
              <a:gd name="connsiteY4" fmla="*/ 1166883 h 2035581"/>
              <a:gd name="connsiteX5" fmla="*/ 225189 w 2572603"/>
              <a:gd name="connsiteY5" fmla="*/ 12760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348019 w 2572603"/>
              <a:gd name="connsiteY4" fmla="*/ 1166883 h 2035581"/>
              <a:gd name="connsiteX5" fmla="*/ 225189 w 2572603"/>
              <a:gd name="connsiteY5" fmla="*/ 12760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1443394 w 2572603"/>
              <a:gd name="connsiteY4" fmla="*/ 738258 h 2035581"/>
              <a:gd name="connsiteX5" fmla="*/ 225189 w 2572603"/>
              <a:gd name="connsiteY5" fmla="*/ 12760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1443394 w 2572603"/>
              <a:gd name="connsiteY4" fmla="*/ 738258 h 2035581"/>
              <a:gd name="connsiteX5" fmla="*/ 1291989 w 2572603"/>
              <a:gd name="connsiteY5" fmla="*/ 1009365 h 2035581"/>
              <a:gd name="connsiteX6" fmla="*/ 109183 w 2572603"/>
              <a:gd name="connsiteY6" fmla="*/ 1364776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1443394 w 2572603"/>
              <a:gd name="connsiteY4" fmla="*/ 738258 h 2035581"/>
              <a:gd name="connsiteX5" fmla="*/ 1291989 w 2572603"/>
              <a:gd name="connsiteY5" fmla="*/ 1009365 h 2035581"/>
              <a:gd name="connsiteX6" fmla="*/ 1128358 w 2572603"/>
              <a:gd name="connsiteY6" fmla="*/ 1221901 h 2035581"/>
              <a:gd name="connsiteX7" fmla="*/ 1 w 2572603"/>
              <a:gd name="connsiteY7" fmla="*/ 1433015 h 2035581"/>
              <a:gd name="connsiteX8" fmla="*/ 0 w 2572603"/>
              <a:gd name="connsiteY8" fmla="*/ 1637731 h 2035581"/>
              <a:gd name="connsiteX9" fmla="*/ 375313 w 2572603"/>
              <a:gd name="connsiteY9" fmla="*/ 1480782 h 2035581"/>
              <a:gd name="connsiteX10" fmla="*/ 887105 w 2572603"/>
              <a:gd name="connsiteY10" fmla="*/ 1330656 h 2035581"/>
              <a:gd name="connsiteX11" fmla="*/ 1421785 w 2572603"/>
              <a:gd name="connsiteY11" fmla="*/ 2035506 h 2035581"/>
              <a:gd name="connsiteX12" fmla="*/ 2035506 w 2572603"/>
              <a:gd name="connsiteY12" fmla="*/ 1278055 h 2035581"/>
              <a:gd name="connsiteX13" fmla="*/ 2364617 w 2572603"/>
              <a:gd name="connsiteY13" fmla="*/ 439287 h 2035581"/>
              <a:gd name="connsiteX14" fmla="*/ 2572603 w 2572603"/>
              <a:gd name="connsiteY14" fmla="*/ 0 h 2035581"/>
              <a:gd name="connsiteX15" fmla="*/ 2565780 w 2572603"/>
              <a:gd name="connsiteY15" fmla="*/ 0 h 2035581"/>
              <a:gd name="connsiteX0" fmla="*/ 2565780 w 2572603"/>
              <a:gd name="connsiteY0" fmla="*/ 0 h 2035581"/>
              <a:gd name="connsiteX1" fmla="*/ 2075741 w 2572603"/>
              <a:gd name="connsiteY1" fmla="*/ 6824 h 2035581"/>
              <a:gd name="connsiteX2" fmla="*/ 1753028 w 2572603"/>
              <a:gd name="connsiteY2" fmla="*/ 271960 h 2035581"/>
              <a:gd name="connsiteX3" fmla="*/ 1617972 w 2572603"/>
              <a:gd name="connsiteY3" fmla="*/ 460185 h 2035581"/>
              <a:gd name="connsiteX4" fmla="*/ 1443394 w 2572603"/>
              <a:gd name="connsiteY4" fmla="*/ 738258 h 2035581"/>
              <a:gd name="connsiteX5" fmla="*/ 1291989 w 2572603"/>
              <a:gd name="connsiteY5" fmla="*/ 1009365 h 2035581"/>
              <a:gd name="connsiteX6" fmla="*/ 1128358 w 2572603"/>
              <a:gd name="connsiteY6" fmla="*/ 1221901 h 2035581"/>
              <a:gd name="connsiteX7" fmla="*/ 0 w 2572603"/>
              <a:gd name="connsiteY7" fmla="*/ 1637731 h 2035581"/>
              <a:gd name="connsiteX8" fmla="*/ 375313 w 2572603"/>
              <a:gd name="connsiteY8" fmla="*/ 1480782 h 2035581"/>
              <a:gd name="connsiteX9" fmla="*/ 887105 w 2572603"/>
              <a:gd name="connsiteY9" fmla="*/ 1330656 h 2035581"/>
              <a:gd name="connsiteX10" fmla="*/ 1421785 w 2572603"/>
              <a:gd name="connsiteY10" fmla="*/ 2035506 h 2035581"/>
              <a:gd name="connsiteX11" fmla="*/ 2035506 w 2572603"/>
              <a:gd name="connsiteY11" fmla="*/ 1278055 h 2035581"/>
              <a:gd name="connsiteX12" fmla="*/ 2364617 w 2572603"/>
              <a:gd name="connsiteY12" fmla="*/ 439287 h 2035581"/>
              <a:gd name="connsiteX13" fmla="*/ 2572603 w 2572603"/>
              <a:gd name="connsiteY13" fmla="*/ 0 h 2035581"/>
              <a:gd name="connsiteX14" fmla="*/ 2565780 w 2572603"/>
              <a:gd name="connsiteY14" fmla="*/ 0 h 2035581"/>
              <a:gd name="connsiteX0" fmla="*/ 2193443 w 2200266"/>
              <a:gd name="connsiteY0" fmla="*/ 0 h 2035581"/>
              <a:gd name="connsiteX1" fmla="*/ 1703404 w 2200266"/>
              <a:gd name="connsiteY1" fmla="*/ 6824 h 2035581"/>
              <a:gd name="connsiteX2" fmla="*/ 1380691 w 2200266"/>
              <a:gd name="connsiteY2" fmla="*/ 271960 h 2035581"/>
              <a:gd name="connsiteX3" fmla="*/ 1245635 w 2200266"/>
              <a:gd name="connsiteY3" fmla="*/ 460185 h 2035581"/>
              <a:gd name="connsiteX4" fmla="*/ 1071057 w 2200266"/>
              <a:gd name="connsiteY4" fmla="*/ 738258 h 2035581"/>
              <a:gd name="connsiteX5" fmla="*/ 919652 w 2200266"/>
              <a:gd name="connsiteY5" fmla="*/ 1009365 h 2035581"/>
              <a:gd name="connsiteX6" fmla="*/ 756021 w 2200266"/>
              <a:gd name="connsiteY6" fmla="*/ 1221901 h 2035581"/>
              <a:gd name="connsiteX7" fmla="*/ 2976 w 2200266"/>
              <a:gd name="connsiteY7" fmla="*/ 1480782 h 2035581"/>
              <a:gd name="connsiteX8" fmla="*/ 514768 w 2200266"/>
              <a:gd name="connsiteY8" fmla="*/ 1330656 h 2035581"/>
              <a:gd name="connsiteX9" fmla="*/ 1049448 w 2200266"/>
              <a:gd name="connsiteY9" fmla="*/ 2035506 h 2035581"/>
              <a:gd name="connsiteX10" fmla="*/ 1663169 w 2200266"/>
              <a:gd name="connsiteY10" fmla="*/ 1278055 h 2035581"/>
              <a:gd name="connsiteX11" fmla="*/ 1992280 w 2200266"/>
              <a:gd name="connsiteY11" fmla="*/ 439287 h 2035581"/>
              <a:gd name="connsiteX12" fmla="*/ 2200266 w 2200266"/>
              <a:gd name="connsiteY12" fmla="*/ 0 h 2035581"/>
              <a:gd name="connsiteX13" fmla="*/ 2193443 w 2200266"/>
              <a:gd name="connsiteY13" fmla="*/ 0 h 2035581"/>
              <a:gd name="connsiteX0" fmla="*/ 1685630 w 1692453"/>
              <a:gd name="connsiteY0" fmla="*/ 0 h 2035581"/>
              <a:gd name="connsiteX1" fmla="*/ 1195591 w 1692453"/>
              <a:gd name="connsiteY1" fmla="*/ 6824 h 2035581"/>
              <a:gd name="connsiteX2" fmla="*/ 872878 w 1692453"/>
              <a:gd name="connsiteY2" fmla="*/ 271960 h 2035581"/>
              <a:gd name="connsiteX3" fmla="*/ 737822 w 1692453"/>
              <a:gd name="connsiteY3" fmla="*/ 460185 h 2035581"/>
              <a:gd name="connsiteX4" fmla="*/ 563244 w 1692453"/>
              <a:gd name="connsiteY4" fmla="*/ 738258 h 2035581"/>
              <a:gd name="connsiteX5" fmla="*/ 411839 w 1692453"/>
              <a:gd name="connsiteY5" fmla="*/ 1009365 h 2035581"/>
              <a:gd name="connsiteX6" fmla="*/ 248208 w 1692453"/>
              <a:gd name="connsiteY6" fmla="*/ 1221901 h 2035581"/>
              <a:gd name="connsiteX7" fmla="*/ 6955 w 1692453"/>
              <a:gd name="connsiteY7" fmla="*/ 1330656 h 2035581"/>
              <a:gd name="connsiteX8" fmla="*/ 541635 w 1692453"/>
              <a:gd name="connsiteY8" fmla="*/ 2035506 h 2035581"/>
              <a:gd name="connsiteX9" fmla="*/ 1155356 w 1692453"/>
              <a:gd name="connsiteY9" fmla="*/ 1278055 h 2035581"/>
              <a:gd name="connsiteX10" fmla="*/ 1484467 w 1692453"/>
              <a:gd name="connsiteY10" fmla="*/ 439287 h 2035581"/>
              <a:gd name="connsiteX11" fmla="*/ 1692453 w 1692453"/>
              <a:gd name="connsiteY11" fmla="*/ 0 h 2035581"/>
              <a:gd name="connsiteX12" fmla="*/ 1685630 w 1692453"/>
              <a:gd name="connsiteY12" fmla="*/ 0 h 2035581"/>
              <a:gd name="connsiteX0" fmla="*/ 1844883 w 1851706"/>
              <a:gd name="connsiteY0" fmla="*/ 0 h 2035597"/>
              <a:gd name="connsiteX1" fmla="*/ 1354844 w 1851706"/>
              <a:gd name="connsiteY1" fmla="*/ 6824 h 2035597"/>
              <a:gd name="connsiteX2" fmla="*/ 1032131 w 1851706"/>
              <a:gd name="connsiteY2" fmla="*/ 271960 h 2035597"/>
              <a:gd name="connsiteX3" fmla="*/ 897075 w 1851706"/>
              <a:gd name="connsiteY3" fmla="*/ 460185 h 2035597"/>
              <a:gd name="connsiteX4" fmla="*/ 722497 w 1851706"/>
              <a:gd name="connsiteY4" fmla="*/ 738258 h 2035597"/>
              <a:gd name="connsiteX5" fmla="*/ 571092 w 1851706"/>
              <a:gd name="connsiteY5" fmla="*/ 1009365 h 2035597"/>
              <a:gd name="connsiteX6" fmla="*/ 407461 w 1851706"/>
              <a:gd name="connsiteY6" fmla="*/ 1221901 h 2035597"/>
              <a:gd name="connsiteX7" fmla="*/ 4283 w 1851706"/>
              <a:gd name="connsiteY7" fmla="*/ 1435431 h 2035597"/>
              <a:gd name="connsiteX8" fmla="*/ 700888 w 1851706"/>
              <a:gd name="connsiteY8" fmla="*/ 2035506 h 2035597"/>
              <a:gd name="connsiteX9" fmla="*/ 1314609 w 1851706"/>
              <a:gd name="connsiteY9" fmla="*/ 1278055 h 2035597"/>
              <a:gd name="connsiteX10" fmla="*/ 1643720 w 1851706"/>
              <a:gd name="connsiteY10" fmla="*/ 439287 h 2035597"/>
              <a:gd name="connsiteX11" fmla="*/ 1851706 w 1851706"/>
              <a:gd name="connsiteY11" fmla="*/ 0 h 2035597"/>
              <a:gd name="connsiteX12" fmla="*/ 1844883 w 1851706"/>
              <a:gd name="connsiteY12" fmla="*/ 0 h 2035597"/>
              <a:gd name="connsiteX0" fmla="*/ 1840616 w 1847439"/>
              <a:gd name="connsiteY0" fmla="*/ 0 h 2043572"/>
              <a:gd name="connsiteX1" fmla="*/ 1350577 w 1847439"/>
              <a:gd name="connsiteY1" fmla="*/ 6824 h 2043572"/>
              <a:gd name="connsiteX2" fmla="*/ 1027864 w 1847439"/>
              <a:gd name="connsiteY2" fmla="*/ 271960 h 2043572"/>
              <a:gd name="connsiteX3" fmla="*/ 892808 w 1847439"/>
              <a:gd name="connsiteY3" fmla="*/ 460185 h 2043572"/>
              <a:gd name="connsiteX4" fmla="*/ 718230 w 1847439"/>
              <a:gd name="connsiteY4" fmla="*/ 738258 h 2043572"/>
              <a:gd name="connsiteX5" fmla="*/ 566825 w 1847439"/>
              <a:gd name="connsiteY5" fmla="*/ 1009365 h 2043572"/>
              <a:gd name="connsiteX6" fmla="*/ 403194 w 1847439"/>
              <a:gd name="connsiteY6" fmla="*/ 1221901 h 2043572"/>
              <a:gd name="connsiteX7" fmla="*/ 16 w 1847439"/>
              <a:gd name="connsiteY7" fmla="*/ 1435431 h 2043572"/>
              <a:gd name="connsiteX8" fmla="*/ 388976 w 1847439"/>
              <a:gd name="connsiteY8" fmla="*/ 1626499 h 2043572"/>
              <a:gd name="connsiteX9" fmla="*/ 696621 w 1847439"/>
              <a:gd name="connsiteY9" fmla="*/ 2035506 h 2043572"/>
              <a:gd name="connsiteX10" fmla="*/ 1310342 w 1847439"/>
              <a:gd name="connsiteY10" fmla="*/ 1278055 h 2043572"/>
              <a:gd name="connsiteX11" fmla="*/ 1639453 w 1847439"/>
              <a:gd name="connsiteY11" fmla="*/ 439287 h 2043572"/>
              <a:gd name="connsiteX12" fmla="*/ 1847439 w 1847439"/>
              <a:gd name="connsiteY12" fmla="*/ 0 h 2043572"/>
              <a:gd name="connsiteX13" fmla="*/ 1840616 w 1847439"/>
              <a:gd name="connsiteY13" fmla="*/ 0 h 2043572"/>
              <a:gd name="connsiteX0" fmla="*/ 1840616 w 1847439"/>
              <a:gd name="connsiteY0" fmla="*/ 0 h 2035506"/>
              <a:gd name="connsiteX1" fmla="*/ 1350577 w 1847439"/>
              <a:gd name="connsiteY1" fmla="*/ 6824 h 2035506"/>
              <a:gd name="connsiteX2" fmla="*/ 1027864 w 1847439"/>
              <a:gd name="connsiteY2" fmla="*/ 271960 h 2035506"/>
              <a:gd name="connsiteX3" fmla="*/ 892808 w 1847439"/>
              <a:gd name="connsiteY3" fmla="*/ 460185 h 2035506"/>
              <a:gd name="connsiteX4" fmla="*/ 718230 w 1847439"/>
              <a:gd name="connsiteY4" fmla="*/ 738258 h 2035506"/>
              <a:gd name="connsiteX5" fmla="*/ 566825 w 1847439"/>
              <a:gd name="connsiteY5" fmla="*/ 1009365 h 2035506"/>
              <a:gd name="connsiteX6" fmla="*/ 403194 w 1847439"/>
              <a:gd name="connsiteY6" fmla="*/ 1221901 h 2035506"/>
              <a:gd name="connsiteX7" fmla="*/ 16 w 1847439"/>
              <a:gd name="connsiteY7" fmla="*/ 1435431 h 2035506"/>
              <a:gd name="connsiteX8" fmla="*/ 388976 w 1847439"/>
              <a:gd name="connsiteY8" fmla="*/ 1626499 h 2035506"/>
              <a:gd name="connsiteX9" fmla="*/ 696621 w 1847439"/>
              <a:gd name="connsiteY9" fmla="*/ 2035506 h 2035506"/>
              <a:gd name="connsiteX10" fmla="*/ 1310342 w 1847439"/>
              <a:gd name="connsiteY10" fmla="*/ 1278055 h 2035506"/>
              <a:gd name="connsiteX11" fmla="*/ 1639453 w 1847439"/>
              <a:gd name="connsiteY11" fmla="*/ 439287 h 2035506"/>
              <a:gd name="connsiteX12" fmla="*/ 1847439 w 1847439"/>
              <a:gd name="connsiteY12" fmla="*/ 0 h 2035506"/>
              <a:gd name="connsiteX13" fmla="*/ 1840616 w 1847439"/>
              <a:gd name="connsiteY13" fmla="*/ 0 h 2035506"/>
              <a:gd name="connsiteX0" fmla="*/ 1840616 w 1847439"/>
              <a:gd name="connsiteY0" fmla="*/ 0 h 2035506"/>
              <a:gd name="connsiteX1" fmla="*/ 1350577 w 1847439"/>
              <a:gd name="connsiteY1" fmla="*/ 6824 h 2035506"/>
              <a:gd name="connsiteX2" fmla="*/ 1027864 w 1847439"/>
              <a:gd name="connsiteY2" fmla="*/ 271960 h 2035506"/>
              <a:gd name="connsiteX3" fmla="*/ 892808 w 1847439"/>
              <a:gd name="connsiteY3" fmla="*/ 460185 h 2035506"/>
              <a:gd name="connsiteX4" fmla="*/ 718230 w 1847439"/>
              <a:gd name="connsiteY4" fmla="*/ 738258 h 2035506"/>
              <a:gd name="connsiteX5" fmla="*/ 566825 w 1847439"/>
              <a:gd name="connsiteY5" fmla="*/ 1009365 h 2035506"/>
              <a:gd name="connsiteX6" fmla="*/ 403194 w 1847439"/>
              <a:gd name="connsiteY6" fmla="*/ 1221901 h 2035506"/>
              <a:gd name="connsiteX7" fmla="*/ 16 w 1847439"/>
              <a:gd name="connsiteY7" fmla="*/ 1435431 h 2035506"/>
              <a:gd name="connsiteX8" fmla="*/ 388976 w 1847439"/>
              <a:gd name="connsiteY8" fmla="*/ 1626499 h 2035506"/>
              <a:gd name="connsiteX9" fmla="*/ 696621 w 1847439"/>
              <a:gd name="connsiteY9" fmla="*/ 2035506 h 2035506"/>
              <a:gd name="connsiteX10" fmla="*/ 1310342 w 1847439"/>
              <a:gd name="connsiteY10" fmla="*/ 1278055 h 2035506"/>
              <a:gd name="connsiteX11" fmla="*/ 1639453 w 1847439"/>
              <a:gd name="connsiteY11" fmla="*/ 439287 h 2035506"/>
              <a:gd name="connsiteX12" fmla="*/ 1847439 w 1847439"/>
              <a:gd name="connsiteY12" fmla="*/ 0 h 2035506"/>
              <a:gd name="connsiteX13" fmla="*/ 1840616 w 1847439"/>
              <a:gd name="connsiteY13" fmla="*/ 0 h 2035506"/>
              <a:gd name="connsiteX0" fmla="*/ 1847570 w 1854393"/>
              <a:gd name="connsiteY0" fmla="*/ 0 h 2035506"/>
              <a:gd name="connsiteX1" fmla="*/ 1357531 w 1854393"/>
              <a:gd name="connsiteY1" fmla="*/ 6824 h 2035506"/>
              <a:gd name="connsiteX2" fmla="*/ 1034818 w 1854393"/>
              <a:gd name="connsiteY2" fmla="*/ 271960 h 2035506"/>
              <a:gd name="connsiteX3" fmla="*/ 899762 w 1854393"/>
              <a:gd name="connsiteY3" fmla="*/ 460185 h 2035506"/>
              <a:gd name="connsiteX4" fmla="*/ 725184 w 1854393"/>
              <a:gd name="connsiteY4" fmla="*/ 738258 h 2035506"/>
              <a:gd name="connsiteX5" fmla="*/ 573779 w 1854393"/>
              <a:gd name="connsiteY5" fmla="*/ 1009365 h 2035506"/>
              <a:gd name="connsiteX6" fmla="*/ 410148 w 1854393"/>
              <a:gd name="connsiteY6" fmla="*/ 1221901 h 2035506"/>
              <a:gd name="connsiteX7" fmla="*/ 6970 w 1854393"/>
              <a:gd name="connsiteY7" fmla="*/ 1435431 h 2035506"/>
              <a:gd name="connsiteX8" fmla="*/ 395930 w 1854393"/>
              <a:gd name="connsiteY8" fmla="*/ 1626499 h 2035506"/>
              <a:gd name="connsiteX9" fmla="*/ 703575 w 1854393"/>
              <a:gd name="connsiteY9" fmla="*/ 2035506 h 2035506"/>
              <a:gd name="connsiteX10" fmla="*/ 1317296 w 1854393"/>
              <a:gd name="connsiteY10" fmla="*/ 1278055 h 2035506"/>
              <a:gd name="connsiteX11" fmla="*/ 1646407 w 1854393"/>
              <a:gd name="connsiteY11" fmla="*/ 439287 h 2035506"/>
              <a:gd name="connsiteX12" fmla="*/ 1854393 w 1854393"/>
              <a:gd name="connsiteY12" fmla="*/ 0 h 2035506"/>
              <a:gd name="connsiteX13" fmla="*/ 1847570 w 1854393"/>
              <a:gd name="connsiteY13" fmla="*/ 0 h 2035506"/>
              <a:gd name="connsiteX0" fmla="*/ 1840614 w 1847437"/>
              <a:gd name="connsiteY0" fmla="*/ 0 h 2035506"/>
              <a:gd name="connsiteX1" fmla="*/ 1350575 w 1847437"/>
              <a:gd name="connsiteY1" fmla="*/ 6824 h 2035506"/>
              <a:gd name="connsiteX2" fmla="*/ 1027862 w 1847437"/>
              <a:gd name="connsiteY2" fmla="*/ 271960 h 2035506"/>
              <a:gd name="connsiteX3" fmla="*/ 892806 w 1847437"/>
              <a:gd name="connsiteY3" fmla="*/ 460185 h 2035506"/>
              <a:gd name="connsiteX4" fmla="*/ 718228 w 1847437"/>
              <a:gd name="connsiteY4" fmla="*/ 738258 h 2035506"/>
              <a:gd name="connsiteX5" fmla="*/ 566823 w 1847437"/>
              <a:gd name="connsiteY5" fmla="*/ 1009365 h 2035506"/>
              <a:gd name="connsiteX6" fmla="*/ 374617 w 1847437"/>
              <a:gd name="connsiteY6" fmla="*/ 1231426 h 2035506"/>
              <a:gd name="connsiteX7" fmla="*/ 14 w 1847437"/>
              <a:gd name="connsiteY7" fmla="*/ 1435431 h 2035506"/>
              <a:gd name="connsiteX8" fmla="*/ 388974 w 1847437"/>
              <a:gd name="connsiteY8" fmla="*/ 1626499 h 2035506"/>
              <a:gd name="connsiteX9" fmla="*/ 696619 w 1847437"/>
              <a:gd name="connsiteY9" fmla="*/ 2035506 h 2035506"/>
              <a:gd name="connsiteX10" fmla="*/ 1310340 w 1847437"/>
              <a:gd name="connsiteY10" fmla="*/ 1278055 h 2035506"/>
              <a:gd name="connsiteX11" fmla="*/ 1639451 w 1847437"/>
              <a:gd name="connsiteY11" fmla="*/ 439287 h 2035506"/>
              <a:gd name="connsiteX12" fmla="*/ 1847437 w 1847437"/>
              <a:gd name="connsiteY12" fmla="*/ 0 h 2035506"/>
              <a:gd name="connsiteX13" fmla="*/ 1840614 w 1847437"/>
              <a:gd name="connsiteY13" fmla="*/ 0 h 2035506"/>
              <a:gd name="connsiteX0" fmla="*/ 1847111 w 1853934"/>
              <a:gd name="connsiteY0" fmla="*/ 0 h 2035506"/>
              <a:gd name="connsiteX1" fmla="*/ 1357072 w 1853934"/>
              <a:gd name="connsiteY1" fmla="*/ 6824 h 2035506"/>
              <a:gd name="connsiteX2" fmla="*/ 1034359 w 1853934"/>
              <a:gd name="connsiteY2" fmla="*/ 271960 h 2035506"/>
              <a:gd name="connsiteX3" fmla="*/ 899303 w 1853934"/>
              <a:gd name="connsiteY3" fmla="*/ 460185 h 2035506"/>
              <a:gd name="connsiteX4" fmla="*/ 724725 w 1853934"/>
              <a:gd name="connsiteY4" fmla="*/ 738258 h 2035506"/>
              <a:gd name="connsiteX5" fmla="*/ 573320 w 1853934"/>
              <a:gd name="connsiteY5" fmla="*/ 1009365 h 2035506"/>
              <a:gd name="connsiteX6" fmla="*/ 381114 w 1853934"/>
              <a:gd name="connsiteY6" fmla="*/ 1231426 h 2035506"/>
              <a:gd name="connsiteX7" fmla="*/ 6511 w 1853934"/>
              <a:gd name="connsiteY7" fmla="*/ 1435431 h 2035506"/>
              <a:gd name="connsiteX8" fmla="*/ 395471 w 1853934"/>
              <a:gd name="connsiteY8" fmla="*/ 1626499 h 2035506"/>
              <a:gd name="connsiteX9" fmla="*/ 703116 w 1853934"/>
              <a:gd name="connsiteY9" fmla="*/ 2035506 h 2035506"/>
              <a:gd name="connsiteX10" fmla="*/ 1316837 w 1853934"/>
              <a:gd name="connsiteY10" fmla="*/ 1278055 h 2035506"/>
              <a:gd name="connsiteX11" fmla="*/ 1645948 w 1853934"/>
              <a:gd name="connsiteY11" fmla="*/ 439287 h 2035506"/>
              <a:gd name="connsiteX12" fmla="*/ 1853934 w 1853934"/>
              <a:gd name="connsiteY12" fmla="*/ 0 h 2035506"/>
              <a:gd name="connsiteX13" fmla="*/ 1847111 w 1853934"/>
              <a:gd name="connsiteY13" fmla="*/ 0 h 2035506"/>
              <a:gd name="connsiteX0" fmla="*/ 1847111 w 1853934"/>
              <a:gd name="connsiteY0" fmla="*/ 0 h 2035506"/>
              <a:gd name="connsiteX1" fmla="*/ 1357072 w 1853934"/>
              <a:gd name="connsiteY1" fmla="*/ 6824 h 2035506"/>
              <a:gd name="connsiteX2" fmla="*/ 1034359 w 1853934"/>
              <a:gd name="connsiteY2" fmla="*/ 271960 h 2035506"/>
              <a:gd name="connsiteX3" fmla="*/ 870728 w 1853934"/>
              <a:gd name="connsiteY3" fmla="*/ 479235 h 2035506"/>
              <a:gd name="connsiteX4" fmla="*/ 724725 w 1853934"/>
              <a:gd name="connsiteY4" fmla="*/ 738258 h 2035506"/>
              <a:gd name="connsiteX5" fmla="*/ 573320 w 1853934"/>
              <a:gd name="connsiteY5" fmla="*/ 1009365 h 2035506"/>
              <a:gd name="connsiteX6" fmla="*/ 381114 w 1853934"/>
              <a:gd name="connsiteY6" fmla="*/ 1231426 h 2035506"/>
              <a:gd name="connsiteX7" fmla="*/ 6511 w 1853934"/>
              <a:gd name="connsiteY7" fmla="*/ 1435431 h 2035506"/>
              <a:gd name="connsiteX8" fmla="*/ 395471 w 1853934"/>
              <a:gd name="connsiteY8" fmla="*/ 1626499 h 2035506"/>
              <a:gd name="connsiteX9" fmla="*/ 703116 w 1853934"/>
              <a:gd name="connsiteY9" fmla="*/ 2035506 h 2035506"/>
              <a:gd name="connsiteX10" fmla="*/ 1316837 w 1853934"/>
              <a:gd name="connsiteY10" fmla="*/ 1278055 h 2035506"/>
              <a:gd name="connsiteX11" fmla="*/ 1645948 w 1853934"/>
              <a:gd name="connsiteY11" fmla="*/ 439287 h 2035506"/>
              <a:gd name="connsiteX12" fmla="*/ 1853934 w 1853934"/>
              <a:gd name="connsiteY12" fmla="*/ 0 h 2035506"/>
              <a:gd name="connsiteX13" fmla="*/ 1847111 w 1853934"/>
              <a:gd name="connsiteY13" fmla="*/ 0 h 2035506"/>
              <a:gd name="connsiteX0" fmla="*/ 1847111 w 1853934"/>
              <a:gd name="connsiteY0" fmla="*/ 0 h 2035506"/>
              <a:gd name="connsiteX1" fmla="*/ 1357072 w 1853934"/>
              <a:gd name="connsiteY1" fmla="*/ 6824 h 2035506"/>
              <a:gd name="connsiteX2" fmla="*/ 1034359 w 1853934"/>
              <a:gd name="connsiteY2" fmla="*/ 271960 h 2035506"/>
              <a:gd name="connsiteX3" fmla="*/ 870728 w 1853934"/>
              <a:gd name="connsiteY3" fmla="*/ 479235 h 2035506"/>
              <a:gd name="connsiteX4" fmla="*/ 724725 w 1853934"/>
              <a:gd name="connsiteY4" fmla="*/ 738258 h 2035506"/>
              <a:gd name="connsiteX5" fmla="*/ 573320 w 1853934"/>
              <a:gd name="connsiteY5" fmla="*/ 1009365 h 2035506"/>
              <a:gd name="connsiteX6" fmla="*/ 381114 w 1853934"/>
              <a:gd name="connsiteY6" fmla="*/ 1231426 h 2035506"/>
              <a:gd name="connsiteX7" fmla="*/ 6511 w 1853934"/>
              <a:gd name="connsiteY7" fmla="*/ 1435431 h 2035506"/>
              <a:gd name="connsiteX8" fmla="*/ 395471 w 1853934"/>
              <a:gd name="connsiteY8" fmla="*/ 1626499 h 2035506"/>
              <a:gd name="connsiteX9" fmla="*/ 703116 w 1853934"/>
              <a:gd name="connsiteY9" fmla="*/ 2035506 h 2035506"/>
              <a:gd name="connsiteX10" fmla="*/ 1300007 w 1853934"/>
              <a:gd name="connsiteY10" fmla="*/ 1345373 h 2035506"/>
              <a:gd name="connsiteX11" fmla="*/ 1645948 w 1853934"/>
              <a:gd name="connsiteY11" fmla="*/ 439287 h 2035506"/>
              <a:gd name="connsiteX12" fmla="*/ 1853934 w 1853934"/>
              <a:gd name="connsiteY12" fmla="*/ 0 h 2035506"/>
              <a:gd name="connsiteX13" fmla="*/ 1847111 w 1853934"/>
              <a:gd name="connsiteY13" fmla="*/ 0 h 2035506"/>
              <a:gd name="connsiteX0" fmla="*/ 1847111 w 1853934"/>
              <a:gd name="connsiteY0" fmla="*/ 0 h 2035506"/>
              <a:gd name="connsiteX1" fmla="*/ 1357072 w 1853934"/>
              <a:gd name="connsiteY1" fmla="*/ 6824 h 2035506"/>
              <a:gd name="connsiteX2" fmla="*/ 1034359 w 1853934"/>
              <a:gd name="connsiteY2" fmla="*/ 271960 h 2035506"/>
              <a:gd name="connsiteX3" fmla="*/ 870728 w 1853934"/>
              <a:gd name="connsiteY3" fmla="*/ 479235 h 2035506"/>
              <a:gd name="connsiteX4" fmla="*/ 724725 w 1853934"/>
              <a:gd name="connsiteY4" fmla="*/ 738258 h 2035506"/>
              <a:gd name="connsiteX5" fmla="*/ 573320 w 1853934"/>
              <a:gd name="connsiteY5" fmla="*/ 1009365 h 2035506"/>
              <a:gd name="connsiteX6" fmla="*/ 381114 w 1853934"/>
              <a:gd name="connsiteY6" fmla="*/ 1231426 h 2035506"/>
              <a:gd name="connsiteX7" fmla="*/ 6511 w 1853934"/>
              <a:gd name="connsiteY7" fmla="*/ 1435431 h 2035506"/>
              <a:gd name="connsiteX8" fmla="*/ 395471 w 1853934"/>
              <a:gd name="connsiteY8" fmla="*/ 1626499 h 2035506"/>
              <a:gd name="connsiteX9" fmla="*/ 703116 w 1853934"/>
              <a:gd name="connsiteY9" fmla="*/ 2035506 h 2035506"/>
              <a:gd name="connsiteX10" fmla="*/ 1300007 w 1853934"/>
              <a:gd name="connsiteY10" fmla="*/ 1345373 h 2035506"/>
              <a:gd name="connsiteX11" fmla="*/ 1645948 w 1853934"/>
              <a:gd name="connsiteY11" fmla="*/ 439287 h 2035506"/>
              <a:gd name="connsiteX12" fmla="*/ 1853934 w 1853934"/>
              <a:gd name="connsiteY12" fmla="*/ 0 h 2035506"/>
              <a:gd name="connsiteX13" fmla="*/ 1847111 w 1853934"/>
              <a:gd name="connsiteY13" fmla="*/ 0 h 2035506"/>
              <a:gd name="connsiteX0" fmla="*/ 1845373 w 1852196"/>
              <a:gd name="connsiteY0" fmla="*/ 0 h 2035506"/>
              <a:gd name="connsiteX1" fmla="*/ 1355334 w 1852196"/>
              <a:gd name="connsiteY1" fmla="*/ 6824 h 2035506"/>
              <a:gd name="connsiteX2" fmla="*/ 1032621 w 1852196"/>
              <a:gd name="connsiteY2" fmla="*/ 271960 h 2035506"/>
              <a:gd name="connsiteX3" fmla="*/ 868990 w 1852196"/>
              <a:gd name="connsiteY3" fmla="*/ 479235 h 2035506"/>
              <a:gd name="connsiteX4" fmla="*/ 722987 w 1852196"/>
              <a:gd name="connsiteY4" fmla="*/ 738258 h 2035506"/>
              <a:gd name="connsiteX5" fmla="*/ 571582 w 1852196"/>
              <a:gd name="connsiteY5" fmla="*/ 1009365 h 2035506"/>
              <a:gd name="connsiteX6" fmla="*/ 379376 w 1852196"/>
              <a:gd name="connsiteY6" fmla="*/ 1231426 h 2035506"/>
              <a:gd name="connsiteX7" fmla="*/ 4773 w 1852196"/>
              <a:gd name="connsiteY7" fmla="*/ 1435431 h 2035506"/>
              <a:gd name="connsiteX8" fmla="*/ 182138 w 1852196"/>
              <a:gd name="connsiteY8" fmla="*/ 1490402 h 2035506"/>
              <a:gd name="connsiteX9" fmla="*/ 393733 w 1852196"/>
              <a:gd name="connsiteY9" fmla="*/ 1626499 h 2035506"/>
              <a:gd name="connsiteX10" fmla="*/ 701378 w 1852196"/>
              <a:gd name="connsiteY10" fmla="*/ 2035506 h 2035506"/>
              <a:gd name="connsiteX11" fmla="*/ 1298269 w 1852196"/>
              <a:gd name="connsiteY11" fmla="*/ 1345373 h 2035506"/>
              <a:gd name="connsiteX12" fmla="*/ 1644210 w 1852196"/>
              <a:gd name="connsiteY12" fmla="*/ 439287 h 2035506"/>
              <a:gd name="connsiteX13" fmla="*/ 1852196 w 1852196"/>
              <a:gd name="connsiteY13" fmla="*/ 0 h 2035506"/>
              <a:gd name="connsiteX14" fmla="*/ 1845373 w 1852196"/>
              <a:gd name="connsiteY14" fmla="*/ 0 h 2035506"/>
              <a:gd name="connsiteX0" fmla="*/ 1834485 w 1841308"/>
              <a:gd name="connsiteY0" fmla="*/ 0 h 2035506"/>
              <a:gd name="connsiteX1" fmla="*/ 1344446 w 1841308"/>
              <a:gd name="connsiteY1" fmla="*/ 6824 h 2035506"/>
              <a:gd name="connsiteX2" fmla="*/ 1021733 w 1841308"/>
              <a:gd name="connsiteY2" fmla="*/ 271960 h 2035506"/>
              <a:gd name="connsiteX3" fmla="*/ 858102 w 1841308"/>
              <a:gd name="connsiteY3" fmla="*/ 479235 h 2035506"/>
              <a:gd name="connsiteX4" fmla="*/ 712099 w 1841308"/>
              <a:gd name="connsiteY4" fmla="*/ 738258 h 2035506"/>
              <a:gd name="connsiteX5" fmla="*/ 560694 w 1841308"/>
              <a:gd name="connsiteY5" fmla="*/ 1009365 h 2035506"/>
              <a:gd name="connsiteX6" fmla="*/ 368488 w 1841308"/>
              <a:gd name="connsiteY6" fmla="*/ 1231426 h 2035506"/>
              <a:gd name="connsiteX7" fmla="*/ 5104 w 1841308"/>
              <a:gd name="connsiteY7" fmla="*/ 1412992 h 2035506"/>
              <a:gd name="connsiteX8" fmla="*/ 171250 w 1841308"/>
              <a:gd name="connsiteY8" fmla="*/ 1490402 h 2035506"/>
              <a:gd name="connsiteX9" fmla="*/ 382845 w 1841308"/>
              <a:gd name="connsiteY9" fmla="*/ 1626499 h 2035506"/>
              <a:gd name="connsiteX10" fmla="*/ 690490 w 1841308"/>
              <a:gd name="connsiteY10" fmla="*/ 2035506 h 2035506"/>
              <a:gd name="connsiteX11" fmla="*/ 1287381 w 1841308"/>
              <a:gd name="connsiteY11" fmla="*/ 1345373 h 2035506"/>
              <a:gd name="connsiteX12" fmla="*/ 1633322 w 1841308"/>
              <a:gd name="connsiteY12" fmla="*/ 439287 h 2035506"/>
              <a:gd name="connsiteX13" fmla="*/ 1841308 w 1841308"/>
              <a:gd name="connsiteY13" fmla="*/ 0 h 2035506"/>
              <a:gd name="connsiteX14" fmla="*/ 1834485 w 1841308"/>
              <a:gd name="connsiteY14" fmla="*/ 0 h 2035506"/>
              <a:gd name="connsiteX0" fmla="*/ 1833786 w 1840609"/>
              <a:gd name="connsiteY0" fmla="*/ 0 h 2035506"/>
              <a:gd name="connsiteX1" fmla="*/ 1343747 w 1840609"/>
              <a:gd name="connsiteY1" fmla="*/ 6824 h 2035506"/>
              <a:gd name="connsiteX2" fmla="*/ 1021034 w 1840609"/>
              <a:gd name="connsiteY2" fmla="*/ 271960 h 2035506"/>
              <a:gd name="connsiteX3" fmla="*/ 857403 w 1840609"/>
              <a:gd name="connsiteY3" fmla="*/ 479235 h 2035506"/>
              <a:gd name="connsiteX4" fmla="*/ 711400 w 1840609"/>
              <a:gd name="connsiteY4" fmla="*/ 738258 h 2035506"/>
              <a:gd name="connsiteX5" fmla="*/ 559995 w 1840609"/>
              <a:gd name="connsiteY5" fmla="*/ 1009365 h 2035506"/>
              <a:gd name="connsiteX6" fmla="*/ 350960 w 1840609"/>
              <a:gd name="connsiteY6" fmla="*/ 1231426 h 2035506"/>
              <a:gd name="connsiteX7" fmla="*/ 4405 w 1840609"/>
              <a:gd name="connsiteY7" fmla="*/ 1412992 h 2035506"/>
              <a:gd name="connsiteX8" fmla="*/ 170551 w 1840609"/>
              <a:gd name="connsiteY8" fmla="*/ 1490402 h 2035506"/>
              <a:gd name="connsiteX9" fmla="*/ 382146 w 1840609"/>
              <a:gd name="connsiteY9" fmla="*/ 1626499 h 2035506"/>
              <a:gd name="connsiteX10" fmla="*/ 689791 w 1840609"/>
              <a:gd name="connsiteY10" fmla="*/ 2035506 h 2035506"/>
              <a:gd name="connsiteX11" fmla="*/ 1286682 w 1840609"/>
              <a:gd name="connsiteY11" fmla="*/ 1345373 h 2035506"/>
              <a:gd name="connsiteX12" fmla="*/ 1632623 w 1840609"/>
              <a:gd name="connsiteY12" fmla="*/ 439287 h 2035506"/>
              <a:gd name="connsiteX13" fmla="*/ 1840609 w 1840609"/>
              <a:gd name="connsiteY13" fmla="*/ 0 h 2035506"/>
              <a:gd name="connsiteX14" fmla="*/ 1833786 w 1840609"/>
              <a:gd name="connsiteY14" fmla="*/ 0 h 2035506"/>
              <a:gd name="connsiteX0" fmla="*/ 1833786 w 1847636"/>
              <a:gd name="connsiteY0" fmla="*/ 0 h 2177075"/>
              <a:gd name="connsiteX1" fmla="*/ 1343747 w 1847636"/>
              <a:gd name="connsiteY1" fmla="*/ 6824 h 2177075"/>
              <a:gd name="connsiteX2" fmla="*/ 1021034 w 1847636"/>
              <a:gd name="connsiteY2" fmla="*/ 271960 h 2177075"/>
              <a:gd name="connsiteX3" fmla="*/ 857403 w 1847636"/>
              <a:gd name="connsiteY3" fmla="*/ 479235 h 2177075"/>
              <a:gd name="connsiteX4" fmla="*/ 711400 w 1847636"/>
              <a:gd name="connsiteY4" fmla="*/ 738258 h 2177075"/>
              <a:gd name="connsiteX5" fmla="*/ 559995 w 1847636"/>
              <a:gd name="connsiteY5" fmla="*/ 1009365 h 2177075"/>
              <a:gd name="connsiteX6" fmla="*/ 350960 w 1847636"/>
              <a:gd name="connsiteY6" fmla="*/ 1231426 h 2177075"/>
              <a:gd name="connsiteX7" fmla="*/ 4405 w 1847636"/>
              <a:gd name="connsiteY7" fmla="*/ 1412992 h 2177075"/>
              <a:gd name="connsiteX8" fmla="*/ 170551 w 1847636"/>
              <a:gd name="connsiteY8" fmla="*/ 1490402 h 2177075"/>
              <a:gd name="connsiteX9" fmla="*/ 382146 w 1847636"/>
              <a:gd name="connsiteY9" fmla="*/ 1626499 h 2177075"/>
              <a:gd name="connsiteX10" fmla="*/ 689791 w 1847636"/>
              <a:gd name="connsiteY10" fmla="*/ 2035506 h 2177075"/>
              <a:gd name="connsiteX11" fmla="*/ 1821072 w 1847636"/>
              <a:gd name="connsiteY11" fmla="*/ 2069768 h 2177075"/>
              <a:gd name="connsiteX12" fmla="*/ 1632623 w 1847636"/>
              <a:gd name="connsiteY12" fmla="*/ 439287 h 2177075"/>
              <a:gd name="connsiteX13" fmla="*/ 1840609 w 1847636"/>
              <a:gd name="connsiteY13" fmla="*/ 0 h 2177075"/>
              <a:gd name="connsiteX14" fmla="*/ 1833786 w 1847636"/>
              <a:gd name="connsiteY14" fmla="*/ 0 h 2177075"/>
              <a:gd name="connsiteX0" fmla="*/ 1833786 w 1911175"/>
              <a:gd name="connsiteY0" fmla="*/ 0 h 2206845"/>
              <a:gd name="connsiteX1" fmla="*/ 1343747 w 1911175"/>
              <a:gd name="connsiteY1" fmla="*/ 6824 h 2206845"/>
              <a:gd name="connsiteX2" fmla="*/ 1021034 w 1911175"/>
              <a:gd name="connsiteY2" fmla="*/ 271960 h 2206845"/>
              <a:gd name="connsiteX3" fmla="*/ 857403 w 1911175"/>
              <a:gd name="connsiteY3" fmla="*/ 479235 h 2206845"/>
              <a:gd name="connsiteX4" fmla="*/ 711400 w 1911175"/>
              <a:gd name="connsiteY4" fmla="*/ 738258 h 2206845"/>
              <a:gd name="connsiteX5" fmla="*/ 559995 w 1911175"/>
              <a:gd name="connsiteY5" fmla="*/ 1009365 h 2206845"/>
              <a:gd name="connsiteX6" fmla="*/ 350960 w 1911175"/>
              <a:gd name="connsiteY6" fmla="*/ 1231426 h 2206845"/>
              <a:gd name="connsiteX7" fmla="*/ 4405 w 1911175"/>
              <a:gd name="connsiteY7" fmla="*/ 1412992 h 2206845"/>
              <a:gd name="connsiteX8" fmla="*/ 170551 w 1911175"/>
              <a:gd name="connsiteY8" fmla="*/ 1490402 h 2206845"/>
              <a:gd name="connsiteX9" fmla="*/ 382146 w 1911175"/>
              <a:gd name="connsiteY9" fmla="*/ 1626499 h 2206845"/>
              <a:gd name="connsiteX10" fmla="*/ 689791 w 1911175"/>
              <a:gd name="connsiteY10" fmla="*/ 2035506 h 2206845"/>
              <a:gd name="connsiteX11" fmla="*/ 1821072 w 1911175"/>
              <a:gd name="connsiteY11" fmla="*/ 2069768 h 2206845"/>
              <a:gd name="connsiteX12" fmla="*/ 1840609 w 1911175"/>
              <a:gd name="connsiteY12" fmla="*/ 0 h 2206845"/>
              <a:gd name="connsiteX13" fmla="*/ 1833786 w 1911175"/>
              <a:gd name="connsiteY13" fmla="*/ 0 h 2206845"/>
              <a:gd name="connsiteX0" fmla="*/ 1833786 w 1840609"/>
              <a:gd name="connsiteY0" fmla="*/ 0 h 2206845"/>
              <a:gd name="connsiteX1" fmla="*/ 1343747 w 1840609"/>
              <a:gd name="connsiteY1" fmla="*/ 6824 h 2206845"/>
              <a:gd name="connsiteX2" fmla="*/ 1021034 w 1840609"/>
              <a:gd name="connsiteY2" fmla="*/ 271960 h 2206845"/>
              <a:gd name="connsiteX3" fmla="*/ 857403 w 1840609"/>
              <a:gd name="connsiteY3" fmla="*/ 479235 h 2206845"/>
              <a:gd name="connsiteX4" fmla="*/ 711400 w 1840609"/>
              <a:gd name="connsiteY4" fmla="*/ 738258 h 2206845"/>
              <a:gd name="connsiteX5" fmla="*/ 559995 w 1840609"/>
              <a:gd name="connsiteY5" fmla="*/ 1009365 h 2206845"/>
              <a:gd name="connsiteX6" fmla="*/ 350960 w 1840609"/>
              <a:gd name="connsiteY6" fmla="*/ 1231426 h 2206845"/>
              <a:gd name="connsiteX7" fmla="*/ 4405 w 1840609"/>
              <a:gd name="connsiteY7" fmla="*/ 1412992 h 2206845"/>
              <a:gd name="connsiteX8" fmla="*/ 170551 w 1840609"/>
              <a:gd name="connsiteY8" fmla="*/ 1490402 h 2206845"/>
              <a:gd name="connsiteX9" fmla="*/ 382146 w 1840609"/>
              <a:gd name="connsiteY9" fmla="*/ 1626499 h 2206845"/>
              <a:gd name="connsiteX10" fmla="*/ 689791 w 1840609"/>
              <a:gd name="connsiteY10" fmla="*/ 2035506 h 2206845"/>
              <a:gd name="connsiteX11" fmla="*/ 1821072 w 1840609"/>
              <a:gd name="connsiteY11" fmla="*/ 2069768 h 2206845"/>
              <a:gd name="connsiteX12" fmla="*/ 1840609 w 1840609"/>
              <a:gd name="connsiteY12" fmla="*/ 0 h 2206845"/>
              <a:gd name="connsiteX13" fmla="*/ 1833786 w 1840609"/>
              <a:gd name="connsiteY13" fmla="*/ 0 h 2206845"/>
              <a:gd name="connsiteX0" fmla="*/ 1833786 w 1840609"/>
              <a:gd name="connsiteY0" fmla="*/ 0 h 2069768"/>
              <a:gd name="connsiteX1" fmla="*/ 1343747 w 1840609"/>
              <a:gd name="connsiteY1" fmla="*/ 6824 h 2069768"/>
              <a:gd name="connsiteX2" fmla="*/ 1021034 w 1840609"/>
              <a:gd name="connsiteY2" fmla="*/ 271960 h 2069768"/>
              <a:gd name="connsiteX3" fmla="*/ 857403 w 1840609"/>
              <a:gd name="connsiteY3" fmla="*/ 479235 h 2069768"/>
              <a:gd name="connsiteX4" fmla="*/ 711400 w 1840609"/>
              <a:gd name="connsiteY4" fmla="*/ 738258 h 2069768"/>
              <a:gd name="connsiteX5" fmla="*/ 559995 w 1840609"/>
              <a:gd name="connsiteY5" fmla="*/ 1009365 h 2069768"/>
              <a:gd name="connsiteX6" fmla="*/ 350960 w 1840609"/>
              <a:gd name="connsiteY6" fmla="*/ 1231426 h 2069768"/>
              <a:gd name="connsiteX7" fmla="*/ 4405 w 1840609"/>
              <a:gd name="connsiteY7" fmla="*/ 1412992 h 2069768"/>
              <a:gd name="connsiteX8" fmla="*/ 170551 w 1840609"/>
              <a:gd name="connsiteY8" fmla="*/ 1490402 h 2069768"/>
              <a:gd name="connsiteX9" fmla="*/ 382146 w 1840609"/>
              <a:gd name="connsiteY9" fmla="*/ 1626499 h 2069768"/>
              <a:gd name="connsiteX10" fmla="*/ 689791 w 1840609"/>
              <a:gd name="connsiteY10" fmla="*/ 2035506 h 2069768"/>
              <a:gd name="connsiteX11" fmla="*/ 1821072 w 1840609"/>
              <a:gd name="connsiteY11" fmla="*/ 2069768 h 2069768"/>
              <a:gd name="connsiteX12" fmla="*/ 1840609 w 1840609"/>
              <a:gd name="connsiteY12" fmla="*/ 0 h 2069768"/>
              <a:gd name="connsiteX13" fmla="*/ 1833786 w 1840609"/>
              <a:gd name="connsiteY13" fmla="*/ 0 h 2069768"/>
              <a:gd name="connsiteX0" fmla="*/ 1833786 w 1917133"/>
              <a:gd name="connsiteY0" fmla="*/ 0 h 2217398"/>
              <a:gd name="connsiteX1" fmla="*/ 1343747 w 1917133"/>
              <a:gd name="connsiteY1" fmla="*/ 6824 h 2217398"/>
              <a:gd name="connsiteX2" fmla="*/ 1021034 w 1917133"/>
              <a:gd name="connsiteY2" fmla="*/ 271960 h 2217398"/>
              <a:gd name="connsiteX3" fmla="*/ 857403 w 1917133"/>
              <a:gd name="connsiteY3" fmla="*/ 479235 h 2217398"/>
              <a:gd name="connsiteX4" fmla="*/ 711400 w 1917133"/>
              <a:gd name="connsiteY4" fmla="*/ 738258 h 2217398"/>
              <a:gd name="connsiteX5" fmla="*/ 559995 w 1917133"/>
              <a:gd name="connsiteY5" fmla="*/ 1009365 h 2217398"/>
              <a:gd name="connsiteX6" fmla="*/ 350960 w 1917133"/>
              <a:gd name="connsiteY6" fmla="*/ 1231426 h 2217398"/>
              <a:gd name="connsiteX7" fmla="*/ 4405 w 1917133"/>
              <a:gd name="connsiteY7" fmla="*/ 1412992 h 2217398"/>
              <a:gd name="connsiteX8" fmla="*/ 170551 w 1917133"/>
              <a:gd name="connsiteY8" fmla="*/ 1490402 h 2217398"/>
              <a:gd name="connsiteX9" fmla="*/ 382146 w 1917133"/>
              <a:gd name="connsiteY9" fmla="*/ 1626499 h 2217398"/>
              <a:gd name="connsiteX10" fmla="*/ 594789 w 1917133"/>
              <a:gd name="connsiteY10" fmla="*/ 2047382 h 2217398"/>
              <a:gd name="connsiteX11" fmla="*/ 1821072 w 1917133"/>
              <a:gd name="connsiteY11" fmla="*/ 2069768 h 2217398"/>
              <a:gd name="connsiteX12" fmla="*/ 1840609 w 1917133"/>
              <a:gd name="connsiteY12" fmla="*/ 0 h 2217398"/>
              <a:gd name="connsiteX13" fmla="*/ 1833786 w 1917133"/>
              <a:gd name="connsiteY13" fmla="*/ 0 h 2217398"/>
              <a:gd name="connsiteX0" fmla="*/ 1833786 w 1917133"/>
              <a:gd name="connsiteY0" fmla="*/ 0 h 2069768"/>
              <a:gd name="connsiteX1" fmla="*/ 1343747 w 1917133"/>
              <a:gd name="connsiteY1" fmla="*/ 6824 h 2069768"/>
              <a:gd name="connsiteX2" fmla="*/ 1021034 w 1917133"/>
              <a:gd name="connsiteY2" fmla="*/ 271960 h 2069768"/>
              <a:gd name="connsiteX3" fmla="*/ 857403 w 1917133"/>
              <a:gd name="connsiteY3" fmla="*/ 479235 h 2069768"/>
              <a:gd name="connsiteX4" fmla="*/ 711400 w 1917133"/>
              <a:gd name="connsiteY4" fmla="*/ 738258 h 2069768"/>
              <a:gd name="connsiteX5" fmla="*/ 559995 w 1917133"/>
              <a:gd name="connsiteY5" fmla="*/ 1009365 h 2069768"/>
              <a:gd name="connsiteX6" fmla="*/ 350960 w 1917133"/>
              <a:gd name="connsiteY6" fmla="*/ 1231426 h 2069768"/>
              <a:gd name="connsiteX7" fmla="*/ 4405 w 1917133"/>
              <a:gd name="connsiteY7" fmla="*/ 1412992 h 2069768"/>
              <a:gd name="connsiteX8" fmla="*/ 170551 w 1917133"/>
              <a:gd name="connsiteY8" fmla="*/ 1490402 h 2069768"/>
              <a:gd name="connsiteX9" fmla="*/ 382146 w 1917133"/>
              <a:gd name="connsiteY9" fmla="*/ 1626499 h 2069768"/>
              <a:gd name="connsiteX10" fmla="*/ 594789 w 1917133"/>
              <a:gd name="connsiteY10" fmla="*/ 2047382 h 2069768"/>
              <a:gd name="connsiteX11" fmla="*/ 1821072 w 1917133"/>
              <a:gd name="connsiteY11" fmla="*/ 2069768 h 2069768"/>
              <a:gd name="connsiteX12" fmla="*/ 1840609 w 1917133"/>
              <a:gd name="connsiteY12" fmla="*/ 0 h 2069768"/>
              <a:gd name="connsiteX13" fmla="*/ 1833786 w 1917133"/>
              <a:gd name="connsiteY13" fmla="*/ 0 h 2069768"/>
              <a:gd name="connsiteX0" fmla="*/ 1833786 w 1950694"/>
              <a:gd name="connsiteY0" fmla="*/ 0 h 2114947"/>
              <a:gd name="connsiteX1" fmla="*/ 1343747 w 1950694"/>
              <a:gd name="connsiteY1" fmla="*/ 6824 h 2114947"/>
              <a:gd name="connsiteX2" fmla="*/ 1021034 w 1950694"/>
              <a:gd name="connsiteY2" fmla="*/ 271960 h 2114947"/>
              <a:gd name="connsiteX3" fmla="*/ 857403 w 1950694"/>
              <a:gd name="connsiteY3" fmla="*/ 479235 h 2114947"/>
              <a:gd name="connsiteX4" fmla="*/ 711400 w 1950694"/>
              <a:gd name="connsiteY4" fmla="*/ 738258 h 2114947"/>
              <a:gd name="connsiteX5" fmla="*/ 559995 w 1950694"/>
              <a:gd name="connsiteY5" fmla="*/ 1009365 h 2114947"/>
              <a:gd name="connsiteX6" fmla="*/ 350960 w 1950694"/>
              <a:gd name="connsiteY6" fmla="*/ 1231426 h 2114947"/>
              <a:gd name="connsiteX7" fmla="*/ 4405 w 1950694"/>
              <a:gd name="connsiteY7" fmla="*/ 1412992 h 2114947"/>
              <a:gd name="connsiteX8" fmla="*/ 170551 w 1950694"/>
              <a:gd name="connsiteY8" fmla="*/ 1490402 h 2114947"/>
              <a:gd name="connsiteX9" fmla="*/ 382146 w 1950694"/>
              <a:gd name="connsiteY9" fmla="*/ 1626499 h 2114947"/>
              <a:gd name="connsiteX10" fmla="*/ 594789 w 1950694"/>
              <a:gd name="connsiteY10" fmla="*/ 2047382 h 2114947"/>
              <a:gd name="connsiteX11" fmla="*/ 1821072 w 1950694"/>
              <a:gd name="connsiteY11" fmla="*/ 2069768 h 2114947"/>
              <a:gd name="connsiteX12" fmla="*/ 1916663 w 1950694"/>
              <a:gd name="connsiteY12" fmla="*/ 1386146 h 2114947"/>
              <a:gd name="connsiteX13" fmla="*/ 1840609 w 1950694"/>
              <a:gd name="connsiteY13" fmla="*/ 0 h 2114947"/>
              <a:gd name="connsiteX14" fmla="*/ 1833786 w 1950694"/>
              <a:gd name="connsiteY14" fmla="*/ 0 h 2114947"/>
              <a:gd name="connsiteX0" fmla="*/ 1833786 w 1918191"/>
              <a:gd name="connsiteY0" fmla="*/ 0 h 2217398"/>
              <a:gd name="connsiteX1" fmla="*/ 1343747 w 1918191"/>
              <a:gd name="connsiteY1" fmla="*/ 6824 h 2217398"/>
              <a:gd name="connsiteX2" fmla="*/ 1021034 w 1918191"/>
              <a:gd name="connsiteY2" fmla="*/ 271960 h 2217398"/>
              <a:gd name="connsiteX3" fmla="*/ 857403 w 1918191"/>
              <a:gd name="connsiteY3" fmla="*/ 479235 h 2217398"/>
              <a:gd name="connsiteX4" fmla="*/ 711400 w 1918191"/>
              <a:gd name="connsiteY4" fmla="*/ 738258 h 2217398"/>
              <a:gd name="connsiteX5" fmla="*/ 559995 w 1918191"/>
              <a:gd name="connsiteY5" fmla="*/ 1009365 h 2217398"/>
              <a:gd name="connsiteX6" fmla="*/ 350960 w 1918191"/>
              <a:gd name="connsiteY6" fmla="*/ 1231426 h 2217398"/>
              <a:gd name="connsiteX7" fmla="*/ 4405 w 1918191"/>
              <a:gd name="connsiteY7" fmla="*/ 1412992 h 2217398"/>
              <a:gd name="connsiteX8" fmla="*/ 170551 w 1918191"/>
              <a:gd name="connsiteY8" fmla="*/ 1490402 h 2217398"/>
              <a:gd name="connsiteX9" fmla="*/ 382146 w 1918191"/>
              <a:gd name="connsiteY9" fmla="*/ 1626499 h 2217398"/>
              <a:gd name="connsiteX10" fmla="*/ 594789 w 1918191"/>
              <a:gd name="connsiteY10" fmla="*/ 2047382 h 2217398"/>
              <a:gd name="connsiteX11" fmla="*/ 1821072 w 1918191"/>
              <a:gd name="connsiteY11" fmla="*/ 2069768 h 2217398"/>
              <a:gd name="connsiteX12" fmla="*/ 1840609 w 1918191"/>
              <a:gd name="connsiteY12" fmla="*/ 0 h 2217398"/>
              <a:gd name="connsiteX13" fmla="*/ 1833786 w 1918191"/>
              <a:gd name="connsiteY13" fmla="*/ 0 h 2217398"/>
              <a:gd name="connsiteX0" fmla="*/ 1833786 w 1840609"/>
              <a:gd name="connsiteY0" fmla="*/ 0 h 2217398"/>
              <a:gd name="connsiteX1" fmla="*/ 1343747 w 1840609"/>
              <a:gd name="connsiteY1" fmla="*/ 6824 h 2217398"/>
              <a:gd name="connsiteX2" fmla="*/ 1021034 w 1840609"/>
              <a:gd name="connsiteY2" fmla="*/ 271960 h 2217398"/>
              <a:gd name="connsiteX3" fmla="*/ 857403 w 1840609"/>
              <a:gd name="connsiteY3" fmla="*/ 479235 h 2217398"/>
              <a:gd name="connsiteX4" fmla="*/ 711400 w 1840609"/>
              <a:gd name="connsiteY4" fmla="*/ 738258 h 2217398"/>
              <a:gd name="connsiteX5" fmla="*/ 559995 w 1840609"/>
              <a:gd name="connsiteY5" fmla="*/ 1009365 h 2217398"/>
              <a:gd name="connsiteX6" fmla="*/ 350960 w 1840609"/>
              <a:gd name="connsiteY6" fmla="*/ 1231426 h 2217398"/>
              <a:gd name="connsiteX7" fmla="*/ 4405 w 1840609"/>
              <a:gd name="connsiteY7" fmla="*/ 1412992 h 2217398"/>
              <a:gd name="connsiteX8" fmla="*/ 170551 w 1840609"/>
              <a:gd name="connsiteY8" fmla="*/ 1490402 h 2217398"/>
              <a:gd name="connsiteX9" fmla="*/ 382146 w 1840609"/>
              <a:gd name="connsiteY9" fmla="*/ 1626499 h 2217398"/>
              <a:gd name="connsiteX10" fmla="*/ 594789 w 1840609"/>
              <a:gd name="connsiteY10" fmla="*/ 2047382 h 2217398"/>
              <a:gd name="connsiteX11" fmla="*/ 1821072 w 1840609"/>
              <a:gd name="connsiteY11" fmla="*/ 2069768 h 2217398"/>
              <a:gd name="connsiteX12" fmla="*/ 1840609 w 1840609"/>
              <a:gd name="connsiteY12" fmla="*/ 0 h 2217398"/>
              <a:gd name="connsiteX13" fmla="*/ 1833786 w 1840609"/>
              <a:gd name="connsiteY13" fmla="*/ 0 h 2217398"/>
              <a:gd name="connsiteX0" fmla="*/ 1833786 w 1840609"/>
              <a:gd name="connsiteY0" fmla="*/ 0 h 2069768"/>
              <a:gd name="connsiteX1" fmla="*/ 1343747 w 1840609"/>
              <a:gd name="connsiteY1" fmla="*/ 6824 h 2069768"/>
              <a:gd name="connsiteX2" fmla="*/ 1021034 w 1840609"/>
              <a:gd name="connsiteY2" fmla="*/ 271960 h 2069768"/>
              <a:gd name="connsiteX3" fmla="*/ 857403 w 1840609"/>
              <a:gd name="connsiteY3" fmla="*/ 479235 h 2069768"/>
              <a:gd name="connsiteX4" fmla="*/ 711400 w 1840609"/>
              <a:gd name="connsiteY4" fmla="*/ 738258 h 2069768"/>
              <a:gd name="connsiteX5" fmla="*/ 559995 w 1840609"/>
              <a:gd name="connsiteY5" fmla="*/ 1009365 h 2069768"/>
              <a:gd name="connsiteX6" fmla="*/ 350960 w 1840609"/>
              <a:gd name="connsiteY6" fmla="*/ 1231426 h 2069768"/>
              <a:gd name="connsiteX7" fmla="*/ 4405 w 1840609"/>
              <a:gd name="connsiteY7" fmla="*/ 1412992 h 2069768"/>
              <a:gd name="connsiteX8" fmla="*/ 170551 w 1840609"/>
              <a:gd name="connsiteY8" fmla="*/ 1490402 h 2069768"/>
              <a:gd name="connsiteX9" fmla="*/ 382146 w 1840609"/>
              <a:gd name="connsiteY9" fmla="*/ 1626499 h 2069768"/>
              <a:gd name="connsiteX10" fmla="*/ 594789 w 1840609"/>
              <a:gd name="connsiteY10" fmla="*/ 2047382 h 2069768"/>
              <a:gd name="connsiteX11" fmla="*/ 1821072 w 1840609"/>
              <a:gd name="connsiteY11" fmla="*/ 2069768 h 2069768"/>
              <a:gd name="connsiteX12" fmla="*/ 1840609 w 1840609"/>
              <a:gd name="connsiteY12" fmla="*/ 0 h 2069768"/>
              <a:gd name="connsiteX13" fmla="*/ 1833786 w 1840609"/>
              <a:gd name="connsiteY13" fmla="*/ 0 h 2069768"/>
              <a:gd name="connsiteX0" fmla="*/ 1833786 w 1840609"/>
              <a:gd name="connsiteY0" fmla="*/ 0 h 2069768"/>
              <a:gd name="connsiteX1" fmla="*/ 1021034 w 1840609"/>
              <a:gd name="connsiteY1" fmla="*/ 271960 h 2069768"/>
              <a:gd name="connsiteX2" fmla="*/ 857403 w 1840609"/>
              <a:gd name="connsiteY2" fmla="*/ 479235 h 2069768"/>
              <a:gd name="connsiteX3" fmla="*/ 711400 w 1840609"/>
              <a:gd name="connsiteY3" fmla="*/ 738258 h 2069768"/>
              <a:gd name="connsiteX4" fmla="*/ 559995 w 1840609"/>
              <a:gd name="connsiteY4" fmla="*/ 1009365 h 2069768"/>
              <a:gd name="connsiteX5" fmla="*/ 350960 w 1840609"/>
              <a:gd name="connsiteY5" fmla="*/ 1231426 h 2069768"/>
              <a:gd name="connsiteX6" fmla="*/ 4405 w 1840609"/>
              <a:gd name="connsiteY6" fmla="*/ 1412992 h 2069768"/>
              <a:gd name="connsiteX7" fmla="*/ 170551 w 1840609"/>
              <a:gd name="connsiteY7" fmla="*/ 1490402 h 2069768"/>
              <a:gd name="connsiteX8" fmla="*/ 382146 w 1840609"/>
              <a:gd name="connsiteY8" fmla="*/ 1626499 h 2069768"/>
              <a:gd name="connsiteX9" fmla="*/ 594789 w 1840609"/>
              <a:gd name="connsiteY9" fmla="*/ 2047382 h 2069768"/>
              <a:gd name="connsiteX10" fmla="*/ 1821072 w 1840609"/>
              <a:gd name="connsiteY10" fmla="*/ 2069768 h 2069768"/>
              <a:gd name="connsiteX11" fmla="*/ 1840609 w 1840609"/>
              <a:gd name="connsiteY11" fmla="*/ 0 h 2069768"/>
              <a:gd name="connsiteX12" fmla="*/ 1833786 w 1840609"/>
              <a:gd name="connsiteY12" fmla="*/ 0 h 2069768"/>
              <a:gd name="connsiteX0" fmla="*/ 1833786 w 1840609"/>
              <a:gd name="connsiteY0" fmla="*/ 0 h 2069768"/>
              <a:gd name="connsiteX1" fmla="*/ 857403 w 1840609"/>
              <a:gd name="connsiteY1" fmla="*/ 479235 h 2069768"/>
              <a:gd name="connsiteX2" fmla="*/ 711400 w 1840609"/>
              <a:gd name="connsiteY2" fmla="*/ 738258 h 2069768"/>
              <a:gd name="connsiteX3" fmla="*/ 559995 w 1840609"/>
              <a:gd name="connsiteY3" fmla="*/ 1009365 h 2069768"/>
              <a:gd name="connsiteX4" fmla="*/ 350960 w 1840609"/>
              <a:gd name="connsiteY4" fmla="*/ 1231426 h 2069768"/>
              <a:gd name="connsiteX5" fmla="*/ 4405 w 1840609"/>
              <a:gd name="connsiteY5" fmla="*/ 1412992 h 2069768"/>
              <a:gd name="connsiteX6" fmla="*/ 170551 w 1840609"/>
              <a:gd name="connsiteY6" fmla="*/ 1490402 h 2069768"/>
              <a:gd name="connsiteX7" fmla="*/ 382146 w 1840609"/>
              <a:gd name="connsiteY7" fmla="*/ 1626499 h 2069768"/>
              <a:gd name="connsiteX8" fmla="*/ 594789 w 1840609"/>
              <a:gd name="connsiteY8" fmla="*/ 2047382 h 2069768"/>
              <a:gd name="connsiteX9" fmla="*/ 1821072 w 1840609"/>
              <a:gd name="connsiteY9" fmla="*/ 2069768 h 2069768"/>
              <a:gd name="connsiteX10" fmla="*/ 1840609 w 1840609"/>
              <a:gd name="connsiteY10" fmla="*/ 0 h 2069768"/>
              <a:gd name="connsiteX11" fmla="*/ 1833786 w 1840609"/>
              <a:gd name="connsiteY11" fmla="*/ 0 h 2069768"/>
              <a:gd name="connsiteX0" fmla="*/ 1833786 w 1840609"/>
              <a:gd name="connsiteY0" fmla="*/ 0 h 2069768"/>
              <a:gd name="connsiteX1" fmla="*/ 711400 w 1840609"/>
              <a:gd name="connsiteY1" fmla="*/ 738258 h 2069768"/>
              <a:gd name="connsiteX2" fmla="*/ 559995 w 1840609"/>
              <a:gd name="connsiteY2" fmla="*/ 1009365 h 2069768"/>
              <a:gd name="connsiteX3" fmla="*/ 350960 w 1840609"/>
              <a:gd name="connsiteY3" fmla="*/ 1231426 h 2069768"/>
              <a:gd name="connsiteX4" fmla="*/ 4405 w 1840609"/>
              <a:gd name="connsiteY4" fmla="*/ 1412992 h 2069768"/>
              <a:gd name="connsiteX5" fmla="*/ 170551 w 1840609"/>
              <a:gd name="connsiteY5" fmla="*/ 1490402 h 2069768"/>
              <a:gd name="connsiteX6" fmla="*/ 382146 w 1840609"/>
              <a:gd name="connsiteY6" fmla="*/ 1626499 h 2069768"/>
              <a:gd name="connsiteX7" fmla="*/ 594789 w 1840609"/>
              <a:gd name="connsiteY7" fmla="*/ 2047382 h 2069768"/>
              <a:gd name="connsiteX8" fmla="*/ 1821072 w 1840609"/>
              <a:gd name="connsiteY8" fmla="*/ 2069768 h 2069768"/>
              <a:gd name="connsiteX9" fmla="*/ 1840609 w 1840609"/>
              <a:gd name="connsiteY9" fmla="*/ 0 h 2069768"/>
              <a:gd name="connsiteX10" fmla="*/ 1833786 w 1840609"/>
              <a:gd name="connsiteY10" fmla="*/ 0 h 2069768"/>
              <a:gd name="connsiteX0" fmla="*/ 1833786 w 1840609"/>
              <a:gd name="connsiteY0" fmla="*/ 0 h 2069768"/>
              <a:gd name="connsiteX1" fmla="*/ 559995 w 1840609"/>
              <a:gd name="connsiteY1" fmla="*/ 1009365 h 2069768"/>
              <a:gd name="connsiteX2" fmla="*/ 350960 w 1840609"/>
              <a:gd name="connsiteY2" fmla="*/ 1231426 h 2069768"/>
              <a:gd name="connsiteX3" fmla="*/ 4405 w 1840609"/>
              <a:gd name="connsiteY3" fmla="*/ 1412992 h 2069768"/>
              <a:gd name="connsiteX4" fmla="*/ 170551 w 1840609"/>
              <a:gd name="connsiteY4" fmla="*/ 1490402 h 2069768"/>
              <a:gd name="connsiteX5" fmla="*/ 382146 w 1840609"/>
              <a:gd name="connsiteY5" fmla="*/ 1626499 h 2069768"/>
              <a:gd name="connsiteX6" fmla="*/ 594789 w 1840609"/>
              <a:gd name="connsiteY6" fmla="*/ 2047382 h 2069768"/>
              <a:gd name="connsiteX7" fmla="*/ 1821072 w 1840609"/>
              <a:gd name="connsiteY7" fmla="*/ 2069768 h 2069768"/>
              <a:gd name="connsiteX8" fmla="*/ 1840609 w 1840609"/>
              <a:gd name="connsiteY8" fmla="*/ 0 h 2069768"/>
              <a:gd name="connsiteX9" fmla="*/ 1833786 w 1840609"/>
              <a:gd name="connsiteY9" fmla="*/ 0 h 2069768"/>
              <a:gd name="connsiteX0" fmla="*/ 1833786 w 1840609"/>
              <a:gd name="connsiteY0" fmla="*/ 0 h 2069768"/>
              <a:gd name="connsiteX1" fmla="*/ 350960 w 1840609"/>
              <a:gd name="connsiteY1" fmla="*/ 1231426 h 2069768"/>
              <a:gd name="connsiteX2" fmla="*/ 4405 w 1840609"/>
              <a:gd name="connsiteY2" fmla="*/ 1412992 h 2069768"/>
              <a:gd name="connsiteX3" fmla="*/ 170551 w 1840609"/>
              <a:gd name="connsiteY3" fmla="*/ 1490402 h 2069768"/>
              <a:gd name="connsiteX4" fmla="*/ 382146 w 1840609"/>
              <a:gd name="connsiteY4" fmla="*/ 1626499 h 2069768"/>
              <a:gd name="connsiteX5" fmla="*/ 594789 w 1840609"/>
              <a:gd name="connsiteY5" fmla="*/ 2047382 h 2069768"/>
              <a:gd name="connsiteX6" fmla="*/ 1821072 w 1840609"/>
              <a:gd name="connsiteY6" fmla="*/ 2069768 h 2069768"/>
              <a:gd name="connsiteX7" fmla="*/ 1840609 w 1840609"/>
              <a:gd name="connsiteY7" fmla="*/ 0 h 2069768"/>
              <a:gd name="connsiteX8" fmla="*/ 1833786 w 1840609"/>
              <a:gd name="connsiteY8" fmla="*/ 0 h 2069768"/>
              <a:gd name="connsiteX0" fmla="*/ 1833786 w 1840609"/>
              <a:gd name="connsiteY0" fmla="*/ 0 h 2069768"/>
              <a:gd name="connsiteX1" fmla="*/ 350960 w 1840609"/>
              <a:gd name="connsiteY1" fmla="*/ 1231426 h 2069768"/>
              <a:gd name="connsiteX2" fmla="*/ 4405 w 1840609"/>
              <a:gd name="connsiteY2" fmla="*/ 1412992 h 2069768"/>
              <a:gd name="connsiteX3" fmla="*/ 170551 w 1840609"/>
              <a:gd name="connsiteY3" fmla="*/ 1490402 h 2069768"/>
              <a:gd name="connsiteX4" fmla="*/ 382146 w 1840609"/>
              <a:gd name="connsiteY4" fmla="*/ 1626499 h 2069768"/>
              <a:gd name="connsiteX5" fmla="*/ 594789 w 1840609"/>
              <a:gd name="connsiteY5" fmla="*/ 2047382 h 2069768"/>
              <a:gd name="connsiteX6" fmla="*/ 1821072 w 1840609"/>
              <a:gd name="connsiteY6" fmla="*/ 2069768 h 2069768"/>
              <a:gd name="connsiteX7" fmla="*/ 1840609 w 1840609"/>
              <a:gd name="connsiteY7" fmla="*/ 0 h 2069768"/>
              <a:gd name="connsiteX8" fmla="*/ 1833786 w 1840609"/>
              <a:gd name="connsiteY8" fmla="*/ 0 h 2069768"/>
              <a:gd name="connsiteX0" fmla="*/ 1833786 w 1840609"/>
              <a:gd name="connsiteY0" fmla="*/ 0 h 2069768"/>
              <a:gd name="connsiteX1" fmla="*/ 4405 w 1840609"/>
              <a:gd name="connsiteY1" fmla="*/ 1412992 h 2069768"/>
              <a:gd name="connsiteX2" fmla="*/ 170551 w 1840609"/>
              <a:gd name="connsiteY2" fmla="*/ 1490402 h 2069768"/>
              <a:gd name="connsiteX3" fmla="*/ 382146 w 1840609"/>
              <a:gd name="connsiteY3" fmla="*/ 1626499 h 2069768"/>
              <a:gd name="connsiteX4" fmla="*/ 594789 w 1840609"/>
              <a:gd name="connsiteY4" fmla="*/ 2047382 h 2069768"/>
              <a:gd name="connsiteX5" fmla="*/ 1821072 w 1840609"/>
              <a:gd name="connsiteY5" fmla="*/ 2069768 h 2069768"/>
              <a:gd name="connsiteX6" fmla="*/ 1840609 w 1840609"/>
              <a:gd name="connsiteY6" fmla="*/ 0 h 2069768"/>
              <a:gd name="connsiteX7" fmla="*/ 1833786 w 1840609"/>
              <a:gd name="connsiteY7" fmla="*/ 0 h 2069768"/>
              <a:gd name="connsiteX0" fmla="*/ 1833786 w 1840609"/>
              <a:gd name="connsiteY0" fmla="*/ 0 h 2069768"/>
              <a:gd name="connsiteX1" fmla="*/ 4405 w 1840609"/>
              <a:gd name="connsiteY1" fmla="*/ 1412992 h 2069768"/>
              <a:gd name="connsiteX2" fmla="*/ 170551 w 1840609"/>
              <a:gd name="connsiteY2" fmla="*/ 1490402 h 2069768"/>
              <a:gd name="connsiteX3" fmla="*/ 382146 w 1840609"/>
              <a:gd name="connsiteY3" fmla="*/ 1626499 h 2069768"/>
              <a:gd name="connsiteX4" fmla="*/ 594789 w 1840609"/>
              <a:gd name="connsiteY4" fmla="*/ 2047382 h 2069768"/>
              <a:gd name="connsiteX5" fmla="*/ 1821072 w 1840609"/>
              <a:gd name="connsiteY5" fmla="*/ 2069768 h 2069768"/>
              <a:gd name="connsiteX6" fmla="*/ 1840609 w 1840609"/>
              <a:gd name="connsiteY6" fmla="*/ 0 h 2069768"/>
              <a:gd name="connsiteX7" fmla="*/ 1833786 w 1840609"/>
              <a:gd name="connsiteY7" fmla="*/ 0 h 2069768"/>
              <a:gd name="connsiteX0" fmla="*/ 1663235 w 1670058"/>
              <a:gd name="connsiteY0" fmla="*/ 0 h 2069768"/>
              <a:gd name="connsiteX1" fmla="*/ 0 w 1670058"/>
              <a:gd name="connsiteY1" fmla="*/ 1490402 h 2069768"/>
              <a:gd name="connsiteX2" fmla="*/ 211595 w 1670058"/>
              <a:gd name="connsiteY2" fmla="*/ 1626499 h 2069768"/>
              <a:gd name="connsiteX3" fmla="*/ 424238 w 1670058"/>
              <a:gd name="connsiteY3" fmla="*/ 2047382 h 2069768"/>
              <a:gd name="connsiteX4" fmla="*/ 1650521 w 1670058"/>
              <a:gd name="connsiteY4" fmla="*/ 2069768 h 2069768"/>
              <a:gd name="connsiteX5" fmla="*/ 1670058 w 1670058"/>
              <a:gd name="connsiteY5" fmla="*/ 0 h 2069768"/>
              <a:gd name="connsiteX6" fmla="*/ 1663235 w 1670058"/>
              <a:gd name="connsiteY6" fmla="*/ 0 h 2069768"/>
              <a:gd name="connsiteX0" fmla="*/ 1456039 w 1462862"/>
              <a:gd name="connsiteY0" fmla="*/ 0 h 2069768"/>
              <a:gd name="connsiteX1" fmla="*/ 1099090 w 1462862"/>
              <a:gd name="connsiteY1" fmla="*/ 599752 h 2069768"/>
              <a:gd name="connsiteX2" fmla="*/ 4399 w 1462862"/>
              <a:gd name="connsiteY2" fmla="*/ 1626499 h 2069768"/>
              <a:gd name="connsiteX3" fmla="*/ 217042 w 1462862"/>
              <a:gd name="connsiteY3" fmla="*/ 2047382 h 2069768"/>
              <a:gd name="connsiteX4" fmla="*/ 1443325 w 1462862"/>
              <a:gd name="connsiteY4" fmla="*/ 2069768 h 2069768"/>
              <a:gd name="connsiteX5" fmla="*/ 1462862 w 1462862"/>
              <a:gd name="connsiteY5" fmla="*/ 0 h 2069768"/>
              <a:gd name="connsiteX6" fmla="*/ 1456039 w 1462862"/>
              <a:gd name="connsiteY6" fmla="*/ 0 h 2069768"/>
              <a:gd name="connsiteX0" fmla="*/ 1451640 w 1458463"/>
              <a:gd name="connsiteY0" fmla="*/ 0 h 2069768"/>
              <a:gd name="connsiteX1" fmla="*/ 0 w 1458463"/>
              <a:gd name="connsiteY1" fmla="*/ 1626499 h 2069768"/>
              <a:gd name="connsiteX2" fmla="*/ 212643 w 1458463"/>
              <a:gd name="connsiteY2" fmla="*/ 2047382 h 2069768"/>
              <a:gd name="connsiteX3" fmla="*/ 1438926 w 1458463"/>
              <a:gd name="connsiteY3" fmla="*/ 2069768 h 2069768"/>
              <a:gd name="connsiteX4" fmla="*/ 1458463 w 1458463"/>
              <a:gd name="connsiteY4" fmla="*/ 0 h 2069768"/>
              <a:gd name="connsiteX5" fmla="*/ 1451640 w 1458463"/>
              <a:gd name="connsiteY5" fmla="*/ 0 h 2069768"/>
              <a:gd name="connsiteX0" fmla="*/ 1451640 w 1458463"/>
              <a:gd name="connsiteY0" fmla="*/ 22010 h 2091778"/>
              <a:gd name="connsiteX1" fmla="*/ 1356386 w 1458463"/>
              <a:gd name="connsiteY1" fmla="*/ 18742 h 2091778"/>
              <a:gd name="connsiteX2" fmla="*/ 0 w 1458463"/>
              <a:gd name="connsiteY2" fmla="*/ 1648509 h 2091778"/>
              <a:gd name="connsiteX3" fmla="*/ 212643 w 1458463"/>
              <a:gd name="connsiteY3" fmla="*/ 2069392 h 2091778"/>
              <a:gd name="connsiteX4" fmla="*/ 1438926 w 1458463"/>
              <a:gd name="connsiteY4" fmla="*/ 2091778 h 2091778"/>
              <a:gd name="connsiteX5" fmla="*/ 1458463 w 1458463"/>
              <a:gd name="connsiteY5" fmla="*/ 22010 h 2091778"/>
              <a:gd name="connsiteX6" fmla="*/ 1451640 w 1458463"/>
              <a:gd name="connsiteY6" fmla="*/ 22010 h 2091778"/>
              <a:gd name="connsiteX0" fmla="*/ 1451640 w 1458463"/>
              <a:gd name="connsiteY0" fmla="*/ 22010 h 2091778"/>
              <a:gd name="connsiteX1" fmla="*/ 1356386 w 1458463"/>
              <a:gd name="connsiteY1" fmla="*/ 18742 h 2091778"/>
              <a:gd name="connsiteX2" fmla="*/ 1023877 w 1458463"/>
              <a:gd name="connsiteY2" fmla="*/ 695636 h 2091778"/>
              <a:gd name="connsiteX3" fmla="*/ 0 w 1458463"/>
              <a:gd name="connsiteY3" fmla="*/ 1648509 h 2091778"/>
              <a:gd name="connsiteX4" fmla="*/ 212643 w 1458463"/>
              <a:gd name="connsiteY4" fmla="*/ 2069392 h 2091778"/>
              <a:gd name="connsiteX5" fmla="*/ 1438926 w 1458463"/>
              <a:gd name="connsiteY5" fmla="*/ 2091778 h 2091778"/>
              <a:gd name="connsiteX6" fmla="*/ 1458463 w 1458463"/>
              <a:gd name="connsiteY6" fmla="*/ 22010 h 2091778"/>
              <a:gd name="connsiteX7" fmla="*/ 1451640 w 1458463"/>
              <a:gd name="connsiteY7" fmla="*/ 22010 h 2091778"/>
              <a:gd name="connsiteX0" fmla="*/ 1451640 w 1458463"/>
              <a:gd name="connsiteY0" fmla="*/ 22010 h 2091778"/>
              <a:gd name="connsiteX1" fmla="*/ 1356386 w 1458463"/>
              <a:gd name="connsiteY1" fmla="*/ 18742 h 2091778"/>
              <a:gd name="connsiteX2" fmla="*/ 1023877 w 1458463"/>
              <a:gd name="connsiteY2" fmla="*/ 695636 h 2091778"/>
              <a:gd name="connsiteX3" fmla="*/ 786370 w 1458463"/>
              <a:gd name="connsiteY3" fmla="*/ 1372529 h 2091778"/>
              <a:gd name="connsiteX4" fmla="*/ 0 w 1458463"/>
              <a:gd name="connsiteY4" fmla="*/ 1648509 h 2091778"/>
              <a:gd name="connsiteX5" fmla="*/ 212643 w 1458463"/>
              <a:gd name="connsiteY5" fmla="*/ 2069392 h 2091778"/>
              <a:gd name="connsiteX6" fmla="*/ 1438926 w 1458463"/>
              <a:gd name="connsiteY6" fmla="*/ 2091778 h 2091778"/>
              <a:gd name="connsiteX7" fmla="*/ 1458463 w 1458463"/>
              <a:gd name="connsiteY7" fmla="*/ 22010 h 2091778"/>
              <a:gd name="connsiteX8" fmla="*/ 1451640 w 1458463"/>
              <a:gd name="connsiteY8" fmla="*/ 22010 h 2091778"/>
              <a:gd name="connsiteX0" fmla="*/ 1238997 w 1245820"/>
              <a:gd name="connsiteY0" fmla="*/ 22010 h 2091778"/>
              <a:gd name="connsiteX1" fmla="*/ 1143743 w 1245820"/>
              <a:gd name="connsiteY1" fmla="*/ 18742 h 2091778"/>
              <a:gd name="connsiteX2" fmla="*/ 811234 w 1245820"/>
              <a:gd name="connsiteY2" fmla="*/ 695636 h 2091778"/>
              <a:gd name="connsiteX3" fmla="*/ 573727 w 1245820"/>
              <a:gd name="connsiteY3" fmla="*/ 1372529 h 2091778"/>
              <a:gd name="connsiteX4" fmla="*/ 0 w 1245820"/>
              <a:gd name="connsiteY4" fmla="*/ 2069392 h 2091778"/>
              <a:gd name="connsiteX5" fmla="*/ 1226283 w 1245820"/>
              <a:gd name="connsiteY5" fmla="*/ 2091778 h 2091778"/>
              <a:gd name="connsiteX6" fmla="*/ 1245820 w 1245820"/>
              <a:gd name="connsiteY6" fmla="*/ 22010 h 2091778"/>
              <a:gd name="connsiteX7" fmla="*/ 1238997 w 1245820"/>
              <a:gd name="connsiteY7" fmla="*/ 22010 h 2091778"/>
              <a:gd name="connsiteX0" fmla="*/ 1238997 w 1245820"/>
              <a:gd name="connsiteY0" fmla="*/ 22010 h 2091778"/>
              <a:gd name="connsiteX1" fmla="*/ 1143743 w 1245820"/>
              <a:gd name="connsiteY1" fmla="*/ 18742 h 2091778"/>
              <a:gd name="connsiteX2" fmla="*/ 811234 w 1245820"/>
              <a:gd name="connsiteY2" fmla="*/ 695636 h 2091778"/>
              <a:gd name="connsiteX3" fmla="*/ 573727 w 1245820"/>
              <a:gd name="connsiteY3" fmla="*/ 1372529 h 2091778"/>
              <a:gd name="connsiteX4" fmla="*/ 348095 w 1245820"/>
              <a:gd name="connsiteY4" fmla="*/ 1728789 h 2091778"/>
              <a:gd name="connsiteX5" fmla="*/ 0 w 1245820"/>
              <a:gd name="connsiteY5" fmla="*/ 2069392 h 2091778"/>
              <a:gd name="connsiteX6" fmla="*/ 1226283 w 1245820"/>
              <a:gd name="connsiteY6" fmla="*/ 2091778 h 2091778"/>
              <a:gd name="connsiteX7" fmla="*/ 1245820 w 1245820"/>
              <a:gd name="connsiteY7" fmla="*/ 22010 h 2091778"/>
              <a:gd name="connsiteX8" fmla="*/ 1238997 w 1245820"/>
              <a:gd name="connsiteY8" fmla="*/ 22010 h 2091778"/>
              <a:gd name="connsiteX0" fmla="*/ 1238997 w 1245820"/>
              <a:gd name="connsiteY0" fmla="*/ 22010 h 2091778"/>
              <a:gd name="connsiteX1" fmla="*/ 1143743 w 1245820"/>
              <a:gd name="connsiteY1" fmla="*/ 18742 h 2091778"/>
              <a:gd name="connsiteX2" fmla="*/ 811234 w 1245820"/>
              <a:gd name="connsiteY2" fmla="*/ 695636 h 2091778"/>
              <a:gd name="connsiteX3" fmla="*/ 348095 w 1245820"/>
              <a:gd name="connsiteY3" fmla="*/ 1728789 h 2091778"/>
              <a:gd name="connsiteX4" fmla="*/ 0 w 1245820"/>
              <a:gd name="connsiteY4" fmla="*/ 2069392 h 2091778"/>
              <a:gd name="connsiteX5" fmla="*/ 1226283 w 1245820"/>
              <a:gd name="connsiteY5" fmla="*/ 2091778 h 2091778"/>
              <a:gd name="connsiteX6" fmla="*/ 1245820 w 1245820"/>
              <a:gd name="connsiteY6" fmla="*/ 22010 h 2091778"/>
              <a:gd name="connsiteX7" fmla="*/ 1238997 w 1245820"/>
              <a:gd name="connsiteY7" fmla="*/ 22010 h 2091778"/>
              <a:gd name="connsiteX0" fmla="*/ 1238997 w 1245820"/>
              <a:gd name="connsiteY0" fmla="*/ 22010 h 2091778"/>
              <a:gd name="connsiteX1" fmla="*/ 1143743 w 1245820"/>
              <a:gd name="connsiteY1" fmla="*/ 18742 h 2091778"/>
              <a:gd name="connsiteX2" fmla="*/ 811234 w 1245820"/>
              <a:gd name="connsiteY2" fmla="*/ 695636 h 2091778"/>
              <a:gd name="connsiteX3" fmla="*/ 454973 w 1245820"/>
              <a:gd name="connsiteY3" fmla="*/ 1574410 h 2091778"/>
              <a:gd name="connsiteX4" fmla="*/ 0 w 1245820"/>
              <a:gd name="connsiteY4" fmla="*/ 2069392 h 2091778"/>
              <a:gd name="connsiteX5" fmla="*/ 1226283 w 1245820"/>
              <a:gd name="connsiteY5" fmla="*/ 2091778 h 2091778"/>
              <a:gd name="connsiteX6" fmla="*/ 1245820 w 1245820"/>
              <a:gd name="connsiteY6" fmla="*/ 22010 h 2091778"/>
              <a:gd name="connsiteX7" fmla="*/ 1238997 w 1245820"/>
              <a:gd name="connsiteY7" fmla="*/ 22010 h 2091778"/>
              <a:gd name="connsiteX0" fmla="*/ 1238997 w 1245820"/>
              <a:gd name="connsiteY0" fmla="*/ 22010 h 2091778"/>
              <a:gd name="connsiteX1" fmla="*/ 1143743 w 1245820"/>
              <a:gd name="connsiteY1" fmla="*/ 18742 h 2091778"/>
              <a:gd name="connsiteX2" fmla="*/ 811234 w 1245820"/>
              <a:gd name="connsiteY2" fmla="*/ 695636 h 2091778"/>
              <a:gd name="connsiteX3" fmla="*/ 454973 w 1245820"/>
              <a:gd name="connsiteY3" fmla="*/ 1574410 h 2091778"/>
              <a:gd name="connsiteX4" fmla="*/ 0 w 1245820"/>
              <a:gd name="connsiteY4" fmla="*/ 2069392 h 2091778"/>
              <a:gd name="connsiteX5" fmla="*/ 1226283 w 1245820"/>
              <a:gd name="connsiteY5" fmla="*/ 2091778 h 2091778"/>
              <a:gd name="connsiteX6" fmla="*/ 1245820 w 1245820"/>
              <a:gd name="connsiteY6" fmla="*/ 22010 h 2091778"/>
              <a:gd name="connsiteX7" fmla="*/ 1238997 w 1245820"/>
              <a:gd name="connsiteY7" fmla="*/ 22010 h 2091778"/>
              <a:gd name="connsiteX0" fmla="*/ 1238997 w 1245820"/>
              <a:gd name="connsiteY0" fmla="*/ 22010 h 2091778"/>
              <a:gd name="connsiteX1" fmla="*/ 1143743 w 1245820"/>
              <a:gd name="connsiteY1" fmla="*/ 18742 h 2091778"/>
              <a:gd name="connsiteX2" fmla="*/ 811234 w 1245820"/>
              <a:gd name="connsiteY2" fmla="*/ 695636 h 2091778"/>
              <a:gd name="connsiteX3" fmla="*/ 454973 w 1245820"/>
              <a:gd name="connsiteY3" fmla="*/ 1574410 h 2091778"/>
              <a:gd name="connsiteX4" fmla="*/ 0 w 1245820"/>
              <a:gd name="connsiteY4" fmla="*/ 2069392 h 2091778"/>
              <a:gd name="connsiteX5" fmla="*/ 1226283 w 1245820"/>
              <a:gd name="connsiteY5" fmla="*/ 2091778 h 2091778"/>
              <a:gd name="connsiteX6" fmla="*/ 1245820 w 1245820"/>
              <a:gd name="connsiteY6" fmla="*/ 22010 h 2091778"/>
              <a:gd name="connsiteX7" fmla="*/ 1238997 w 1245820"/>
              <a:gd name="connsiteY7" fmla="*/ 22010 h 2091778"/>
              <a:gd name="connsiteX0" fmla="*/ 1238997 w 1245820"/>
              <a:gd name="connsiteY0" fmla="*/ 3268 h 2073036"/>
              <a:gd name="connsiteX1" fmla="*/ 1143743 w 1245820"/>
              <a:gd name="connsiteY1" fmla="*/ 0 h 2073036"/>
              <a:gd name="connsiteX2" fmla="*/ 811234 w 1245820"/>
              <a:gd name="connsiteY2" fmla="*/ 676894 h 2073036"/>
              <a:gd name="connsiteX3" fmla="*/ 454973 w 1245820"/>
              <a:gd name="connsiteY3" fmla="*/ 1555668 h 2073036"/>
              <a:gd name="connsiteX4" fmla="*/ 0 w 1245820"/>
              <a:gd name="connsiteY4" fmla="*/ 2050650 h 2073036"/>
              <a:gd name="connsiteX5" fmla="*/ 1226283 w 1245820"/>
              <a:gd name="connsiteY5" fmla="*/ 2073036 h 2073036"/>
              <a:gd name="connsiteX6" fmla="*/ 1245820 w 1245820"/>
              <a:gd name="connsiteY6" fmla="*/ 3268 h 2073036"/>
              <a:gd name="connsiteX7" fmla="*/ 1238997 w 1245820"/>
              <a:gd name="connsiteY7" fmla="*/ 3268 h 2073036"/>
              <a:gd name="connsiteX0" fmla="*/ 1238997 w 1245820"/>
              <a:gd name="connsiteY0" fmla="*/ 3268 h 2073036"/>
              <a:gd name="connsiteX1" fmla="*/ 1143743 w 1245820"/>
              <a:gd name="connsiteY1" fmla="*/ 0 h 2073036"/>
              <a:gd name="connsiteX2" fmla="*/ 1048904 w 1245820"/>
              <a:gd name="connsiteY2" fmla="*/ 178790 h 2073036"/>
              <a:gd name="connsiteX3" fmla="*/ 811234 w 1245820"/>
              <a:gd name="connsiteY3" fmla="*/ 676894 h 2073036"/>
              <a:gd name="connsiteX4" fmla="*/ 454973 w 1245820"/>
              <a:gd name="connsiteY4" fmla="*/ 1555668 h 2073036"/>
              <a:gd name="connsiteX5" fmla="*/ 0 w 1245820"/>
              <a:gd name="connsiteY5" fmla="*/ 2050650 h 2073036"/>
              <a:gd name="connsiteX6" fmla="*/ 1226283 w 1245820"/>
              <a:gd name="connsiteY6" fmla="*/ 2073036 h 2073036"/>
              <a:gd name="connsiteX7" fmla="*/ 1245820 w 1245820"/>
              <a:gd name="connsiteY7" fmla="*/ 3268 h 2073036"/>
              <a:gd name="connsiteX8" fmla="*/ 1238997 w 1245820"/>
              <a:gd name="connsiteY8" fmla="*/ 3268 h 2073036"/>
              <a:gd name="connsiteX0" fmla="*/ 1238997 w 1245820"/>
              <a:gd name="connsiteY0" fmla="*/ 3268 h 2073036"/>
              <a:gd name="connsiteX1" fmla="*/ 1143743 w 1245820"/>
              <a:gd name="connsiteY1" fmla="*/ 0 h 2073036"/>
              <a:gd name="connsiteX2" fmla="*/ 1048904 w 1245820"/>
              <a:gd name="connsiteY2" fmla="*/ 178790 h 2073036"/>
              <a:gd name="connsiteX3" fmla="*/ 823934 w 1245820"/>
              <a:gd name="connsiteY3" fmla="*/ 670544 h 2073036"/>
              <a:gd name="connsiteX4" fmla="*/ 454973 w 1245820"/>
              <a:gd name="connsiteY4" fmla="*/ 1555668 h 2073036"/>
              <a:gd name="connsiteX5" fmla="*/ 0 w 1245820"/>
              <a:gd name="connsiteY5" fmla="*/ 2050650 h 2073036"/>
              <a:gd name="connsiteX6" fmla="*/ 1226283 w 1245820"/>
              <a:gd name="connsiteY6" fmla="*/ 2073036 h 2073036"/>
              <a:gd name="connsiteX7" fmla="*/ 1245820 w 1245820"/>
              <a:gd name="connsiteY7" fmla="*/ 3268 h 2073036"/>
              <a:gd name="connsiteX8" fmla="*/ 1238997 w 1245820"/>
              <a:gd name="connsiteY8" fmla="*/ 3268 h 2073036"/>
              <a:gd name="connsiteX0" fmla="*/ 1238997 w 1245820"/>
              <a:gd name="connsiteY0" fmla="*/ 3268 h 2073036"/>
              <a:gd name="connsiteX1" fmla="*/ 1143743 w 1245820"/>
              <a:gd name="connsiteY1" fmla="*/ 0 h 2073036"/>
              <a:gd name="connsiteX2" fmla="*/ 1048904 w 1245820"/>
              <a:gd name="connsiteY2" fmla="*/ 178790 h 2073036"/>
              <a:gd name="connsiteX3" fmla="*/ 823934 w 1245820"/>
              <a:gd name="connsiteY3" fmla="*/ 670544 h 2073036"/>
              <a:gd name="connsiteX4" fmla="*/ 706004 w 1245820"/>
              <a:gd name="connsiteY4" fmla="*/ 1023340 h 2073036"/>
              <a:gd name="connsiteX5" fmla="*/ 454973 w 1245820"/>
              <a:gd name="connsiteY5" fmla="*/ 1555668 h 2073036"/>
              <a:gd name="connsiteX6" fmla="*/ 0 w 1245820"/>
              <a:gd name="connsiteY6" fmla="*/ 2050650 h 2073036"/>
              <a:gd name="connsiteX7" fmla="*/ 1226283 w 1245820"/>
              <a:gd name="connsiteY7" fmla="*/ 2073036 h 2073036"/>
              <a:gd name="connsiteX8" fmla="*/ 1245820 w 1245820"/>
              <a:gd name="connsiteY8" fmla="*/ 3268 h 2073036"/>
              <a:gd name="connsiteX9" fmla="*/ 1238997 w 1245820"/>
              <a:gd name="connsiteY9" fmla="*/ 3268 h 2073036"/>
              <a:gd name="connsiteX0" fmla="*/ 1238997 w 1245820"/>
              <a:gd name="connsiteY0" fmla="*/ 3268 h 2073036"/>
              <a:gd name="connsiteX1" fmla="*/ 1143743 w 1245820"/>
              <a:gd name="connsiteY1" fmla="*/ 0 h 2073036"/>
              <a:gd name="connsiteX2" fmla="*/ 1048904 w 1245820"/>
              <a:gd name="connsiteY2" fmla="*/ 178790 h 2073036"/>
              <a:gd name="connsiteX3" fmla="*/ 823934 w 1245820"/>
              <a:gd name="connsiteY3" fmla="*/ 670544 h 2073036"/>
              <a:gd name="connsiteX4" fmla="*/ 693304 w 1245820"/>
              <a:gd name="connsiteY4" fmla="*/ 1023340 h 2073036"/>
              <a:gd name="connsiteX5" fmla="*/ 454973 w 1245820"/>
              <a:gd name="connsiteY5" fmla="*/ 1555668 h 2073036"/>
              <a:gd name="connsiteX6" fmla="*/ 0 w 1245820"/>
              <a:gd name="connsiteY6" fmla="*/ 2050650 h 2073036"/>
              <a:gd name="connsiteX7" fmla="*/ 1226283 w 1245820"/>
              <a:gd name="connsiteY7" fmla="*/ 2073036 h 2073036"/>
              <a:gd name="connsiteX8" fmla="*/ 1245820 w 1245820"/>
              <a:gd name="connsiteY8" fmla="*/ 3268 h 2073036"/>
              <a:gd name="connsiteX9" fmla="*/ 1238997 w 1245820"/>
              <a:gd name="connsiteY9" fmla="*/ 3268 h 2073036"/>
              <a:gd name="connsiteX0" fmla="*/ 1238997 w 1245820"/>
              <a:gd name="connsiteY0" fmla="*/ 3268 h 2073036"/>
              <a:gd name="connsiteX1" fmla="*/ 1143743 w 1245820"/>
              <a:gd name="connsiteY1" fmla="*/ 0 h 2073036"/>
              <a:gd name="connsiteX2" fmla="*/ 1048904 w 1245820"/>
              <a:gd name="connsiteY2" fmla="*/ 178790 h 2073036"/>
              <a:gd name="connsiteX3" fmla="*/ 823934 w 1245820"/>
              <a:gd name="connsiteY3" fmla="*/ 670544 h 2073036"/>
              <a:gd name="connsiteX4" fmla="*/ 693304 w 1245820"/>
              <a:gd name="connsiteY4" fmla="*/ 1023340 h 2073036"/>
              <a:gd name="connsiteX5" fmla="*/ 474023 w 1245820"/>
              <a:gd name="connsiteY5" fmla="*/ 1517568 h 2073036"/>
              <a:gd name="connsiteX6" fmla="*/ 0 w 1245820"/>
              <a:gd name="connsiteY6" fmla="*/ 2050650 h 2073036"/>
              <a:gd name="connsiteX7" fmla="*/ 1226283 w 1245820"/>
              <a:gd name="connsiteY7" fmla="*/ 2073036 h 2073036"/>
              <a:gd name="connsiteX8" fmla="*/ 1245820 w 1245820"/>
              <a:gd name="connsiteY8" fmla="*/ 3268 h 2073036"/>
              <a:gd name="connsiteX9" fmla="*/ 1238997 w 1245820"/>
              <a:gd name="connsiteY9" fmla="*/ 3268 h 2073036"/>
              <a:gd name="connsiteX0" fmla="*/ 1238997 w 1245820"/>
              <a:gd name="connsiteY0" fmla="*/ 3268 h 2073036"/>
              <a:gd name="connsiteX1" fmla="*/ 1143743 w 1245820"/>
              <a:gd name="connsiteY1" fmla="*/ 0 h 2073036"/>
              <a:gd name="connsiteX2" fmla="*/ 1048904 w 1245820"/>
              <a:gd name="connsiteY2" fmla="*/ 178790 h 2073036"/>
              <a:gd name="connsiteX3" fmla="*/ 823934 w 1245820"/>
              <a:gd name="connsiteY3" fmla="*/ 670544 h 2073036"/>
              <a:gd name="connsiteX4" fmla="*/ 693304 w 1245820"/>
              <a:gd name="connsiteY4" fmla="*/ 1023340 h 2073036"/>
              <a:gd name="connsiteX5" fmla="*/ 474023 w 1245820"/>
              <a:gd name="connsiteY5" fmla="*/ 1517568 h 2073036"/>
              <a:gd name="connsiteX6" fmla="*/ 236104 w 1245820"/>
              <a:gd name="connsiteY6" fmla="*/ 1836140 h 2073036"/>
              <a:gd name="connsiteX7" fmla="*/ 0 w 1245820"/>
              <a:gd name="connsiteY7" fmla="*/ 2050650 h 2073036"/>
              <a:gd name="connsiteX8" fmla="*/ 1226283 w 1245820"/>
              <a:gd name="connsiteY8" fmla="*/ 2073036 h 2073036"/>
              <a:gd name="connsiteX9" fmla="*/ 1245820 w 1245820"/>
              <a:gd name="connsiteY9" fmla="*/ 3268 h 2073036"/>
              <a:gd name="connsiteX10" fmla="*/ 1238997 w 1245820"/>
              <a:gd name="connsiteY10" fmla="*/ 3268 h 2073036"/>
              <a:gd name="connsiteX0" fmla="*/ 1365997 w 1365997"/>
              <a:gd name="connsiteY0" fmla="*/ 0 h 2158668"/>
              <a:gd name="connsiteX1" fmla="*/ 1143743 w 1365997"/>
              <a:gd name="connsiteY1" fmla="*/ 85632 h 2158668"/>
              <a:gd name="connsiteX2" fmla="*/ 1048904 w 1365997"/>
              <a:gd name="connsiteY2" fmla="*/ 264422 h 2158668"/>
              <a:gd name="connsiteX3" fmla="*/ 823934 w 1365997"/>
              <a:gd name="connsiteY3" fmla="*/ 756176 h 2158668"/>
              <a:gd name="connsiteX4" fmla="*/ 693304 w 1365997"/>
              <a:gd name="connsiteY4" fmla="*/ 1108972 h 2158668"/>
              <a:gd name="connsiteX5" fmla="*/ 474023 w 1365997"/>
              <a:gd name="connsiteY5" fmla="*/ 1603200 h 2158668"/>
              <a:gd name="connsiteX6" fmla="*/ 236104 w 1365997"/>
              <a:gd name="connsiteY6" fmla="*/ 1921772 h 2158668"/>
              <a:gd name="connsiteX7" fmla="*/ 0 w 1365997"/>
              <a:gd name="connsiteY7" fmla="*/ 2136282 h 2158668"/>
              <a:gd name="connsiteX8" fmla="*/ 1226283 w 1365997"/>
              <a:gd name="connsiteY8" fmla="*/ 2158668 h 2158668"/>
              <a:gd name="connsiteX9" fmla="*/ 1245820 w 1365997"/>
              <a:gd name="connsiteY9" fmla="*/ 88900 h 2158668"/>
              <a:gd name="connsiteX10" fmla="*/ 1365997 w 1365997"/>
              <a:gd name="connsiteY10" fmla="*/ 0 h 2158668"/>
              <a:gd name="connsiteX0" fmla="*/ 1245820 w 1245820"/>
              <a:gd name="connsiteY0" fmla="*/ 3268 h 2073036"/>
              <a:gd name="connsiteX1" fmla="*/ 1143743 w 1245820"/>
              <a:gd name="connsiteY1" fmla="*/ 0 h 2073036"/>
              <a:gd name="connsiteX2" fmla="*/ 1048904 w 1245820"/>
              <a:gd name="connsiteY2" fmla="*/ 178790 h 2073036"/>
              <a:gd name="connsiteX3" fmla="*/ 823934 w 1245820"/>
              <a:gd name="connsiteY3" fmla="*/ 670544 h 2073036"/>
              <a:gd name="connsiteX4" fmla="*/ 693304 w 1245820"/>
              <a:gd name="connsiteY4" fmla="*/ 1023340 h 2073036"/>
              <a:gd name="connsiteX5" fmla="*/ 474023 w 1245820"/>
              <a:gd name="connsiteY5" fmla="*/ 1517568 h 2073036"/>
              <a:gd name="connsiteX6" fmla="*/ 236104 w 1245820"/>
              <a:gd name="connsiteY6" fmla="*/ 1836140 h 2073036"/>
              <a:gd name="connsiteX7" fmla="*/ 0 w 1245820"/>
              <a:gd name="connsiteY7" fmla="*/ 2050650 h 2073036"/>
              <a:gd name="connsiteX8" fmla="*/ 1226283 w 1245820"/>
              <a:gd name="connsiteY8" fmla="*/ 2073036 h 2073036"/>
              <a:gd name="connsiteX9" fmla="*/ 1245820 w 1245820"/>
              <a:gd name="connsiteY9" fmla="*/ 3268 h 2073036"/>
              <a:gd name="connsiteX0" fmla="*/ 1233120 w 1318910"/>
              <a:gd name="connsiteY0" fmla="*/ 0 h 2231038"/>
              <a:gd name="connsiteX1" fmla="*/ 1143743 w 1318910"/>
              <a:gd name="connsiteY1" fmla="*/ 9432 h 2231038"/>
              <a:gd name="connsiteX2" fmla="*/ 1048904 w 1318910"/>
              <a:gd name="connsiteY2" fmla="*/ 188222 h 2231038"/>
              <a:gd name="connsiteX3" fmla="*/ 823934 w 1318910"/>
              <a:gd name="connsiteY3" fmla="*/ 679976 h 2231038"/>
              <a:gd name="connsiteX4" fmla="*/ 693304 w 1318910"/>
              <a:gd name="connsiteY4" fmla="*/ 1032772 h 2231038"/>
              <a:gd name="connsiteX5" fmla="*/ 474023 w 1318910"/>
              <a:gd name="connsiteY5" fmla="*/ 1527000 h 2231038"/>
              <a:gd name="connsiteX6" fmla="*/ 236104 w 1318910"/>
              <a:gd name="connsiteY6" fmla="*/ 1845572 h 2231038"/>
              <a:gd name="connsiteX7" fmla="*/ 0 w 1318910"/>
              <a:gd name="connsiteY7" fmla="*/ 2060082 h 2231038"/>
              <a:gd name="connsiteX8" fmla="*/ 1226283 w 1318910"/>
              <a:gd name="connsiteY8" fmla="*/ 2082468 h 2231038"/>
              <a:gd name="connsiteX9" fmla="*/ 1233120 w 1318910"/>
              <a:gd name="connsiteY9" fmla="*/ 0 h 2231038"/>
              <a:gd name="connsiteX0" fmla="*/ 1233120 w 1330814"/>
              <a:gd name="connsiteY0" fmla="*/ 0 h 2188447"/>
              <a:gd name="connsiteX1" fmla="*/ 1143743 w 1330814"/>
              <a:gd name="connsiteY1" fmla="*/ 9432 h 2188447"/>
              <a:gd name="connsiteX2" fmla="*/ 1048904 w 1330814"/>
              <a:gd name="connsiteY2" fmla="*/ 188222 h 2188447"/>
              <a:gd name="connsiteX3" fmla="*/ 823934 w 1330814"/>
              <a:gd name="connsiteY3" fmla="*/ 679976 h 2188447"/>
              <a:gd name="connsiteX4" fmla="*/ 693304 w 1330814"/>
              <a:gd name="connsiteY4" fmla="*/ 1032772 h 2188447"/>
              <a:gd name="connsiteX5" fmla="*/ 474023 w 1330814"/>
              <a:gd name="connsiteY5" fmla="*/ 1527000 h 2188447"/>
              <a:gd name="connsiteX6" fmla="*/ 236104 w 1330814"/>
              <a:gd name="connsiteY6" fmla="*/ 1845572 h 2188447"/>
              <a:gd name="connsiteX7" fmla="*/ 0 w 1330814"/>
              <a:gd name="connsiteY7" fmla="*/ 2060082 h 2188447"/>
              <a:gd name="connsiteX8" fmla="*/ 1226283 w 1330814"/>
              <a:gd name="connsiteY8" fmla="*/ 2082468 h 2188447"/>
              <a:gd name="connsiteX9" fmla="*/ 1264804 w 1330814"/>
              <a:gd name="connsiteY9" fmla="*/ 575572 h 2188447"/>
              <a:gd name="connsiteX10" fmla="*/ 1233120 w 1330814"/>
              <a:gd name="connsiteY10" fmla="*/ 0 h 2188447"/>
              <a:gd name="connsiteX0" fmla="*/ 1233120 w 1322673"/>
              <a:gd name="connsiteY0" fmla="*/ 0 h 2188447"/>
              <a:gd name="connsiteX1" fmla="*/ 1143743 w 1322673"/>
              <a:gd name="connsiteY1" fmla="*/ 9432 h 2188447"/>
              <a:gd name="connsiteX2" fmla="*/ 1048904 w 1322673"/>
              <a:gd name="connsiteY2" fmla="*/ 188222 h 2188447"/>
              <a:gd name="connsiteX3" fmla="*/ 823934 w 1322673"/>
              <a:gd name="connsiteY3" fmla="*/ 679976 h 2188447"/>
              <a:gd name="connsiteX4" fmla="*/ 693304 w 1322673"/>
              <a:gd name="connsiteY4" fmla="*/ 1032772 h 2188447"/>
              <a:gd name="connsiteX5" fmla="*/ 474023 w 1322673"/>
              <a:gd name="connsiteY5" fmla="*/ 1527000 h 2188447"/>
              <a:gd name="connsiteX6" fmla="*/ 236104 w 1322673"/>
              <a:gd name="connsiteY6" fmla="*/ 1845572 h 2188447"/>
              <a:gd name="connsiteX7" fmla="*/ 0 w 1322673"/>
              <a:gd name="connsiteY7" fmla="*/ 2060082 h 2188447"/>
              <a:gd name="connsiteX8" fmla="*/ 1226283 w 1322673"/>
              <a:gd name="connsiteY8" fmla="*/ 2082468 h 2188447"/>
              <a:gd name="connsiteX9" fmla="*/ 1233120 w 1322673"/>
              <a:gd name="connsiteY9" fmla="*/ 0 h 2188447"/>
              <a:gd name="connsiteX0" fmla="*/ 1233120 w 1233120"/>
              <a:gd name="connsiteY0" fmla="*/ 0 h 2188447"/>
              <a:gd name="connsiteX1" fmla="*/ 1143743 w 1233120"/>
              <a:gd name="connsiteY1" fmla="*/ 9432 h 2188447"/>
              <a:gd name="connsiteX2" fmla="*/ 1048904 w 1233120"/>
              <a:gd name="connsiteY2" fmla="*/ 188222 h 2188447"/>
              <a:gd name="connsiteX3" fmla="*/ 823934 w 1233120"/>
              <a:gd name="connsiteY3" fmla="*/ 679976 h 2188447"/>
              <a:gd name="connsiteX4" fmla="*/ 693304 w 1233120"/>
              <a:gd name="connsiteY4" fmla="*/ 1032772 h 2188447"/>
              <a:gd name="connsiteX5" fmla="*/ 474023 w 1233120"/>
              <a:gd name="connsiteY5" fmla="*/ 1527000 h 2188447"/>
              <a:gd name="connsiteX6" fmla="*/ 236104 w 1233120"/>
              <a:gd name="connsiteY6" fmla="*/ 1845572 h 2188447"/>
              <a:gd name="connsiteX7" fmla="*/ 0 w 1233120"/>
              <a:gd name="connsiteY7" fmla="*/ 2060082 h 2188447"/>
              <a:gd name="connsiteX8" fmla="*/ 1226283 w 1233120"/>
              <a:gd name="connsiteY8" fmla="*/ 2082468 h 2188447"/>
              <a:gd name="connsiteX9" fmla="*/ 1233120 w 1233120"/>
              <a:gd name="connsiteY9" fmla="*/ 0 h 2188447"/>
              <a:gd name="connsiteX0" fmla="*/ 1233120 w 1233120"/>
              <a:gd name="connsiteY0" fmla="*/ 0 h 2082468"/>
              <a:gd name="connsiteX1" fmla="*/ 1143743 w 1233120"/>
              <a:gd name="connsiteY1" fmla="*/ 9432 h 2082468"/>
              <a:gd name="connsiteX2" fmla="*/ 1048904 w 1233120"/>
              <a:gd name="connsiteY2" fmla="*/ 188222 h 2082468"/>
              <a:gd name="connsiteX3" fmla="*/ 823934 w 1233120"/>
              <a:gd name="connsiteY3" fmla="*/ 679976 h 2082468"/>
              <a:gd name="connsiteX4" fmla="*/ 693304 w 1233120"/>
              <a:gd name="connsiteY4" fmla="*/ 1032772 h 2082468"/>
              <a:gd name="connsiteX5" fmla="*/ 474023 w 1233120"/>
              <a:gd name="connsiteY5" fmla="*/ 1527000 h 2082468"/>
              <a:gd name="connsiteX6" fmla="*/ 236104 w 1233120"/>
              <a:gd name="connsiteY6" fmla="*/ 1845572 h 2082468"/>
              <a:gd name="connsiteX7" fmla="*/ 0 w 1233120"/>
              <a:gd name="connsiteY7" fmla="*/ 2060082 h 2082468"/>
              <a:gd name="connsiteX8" fmla="*/ 1226283 w 1233120"/>
              <a:gd name="connsiteY8" fmla="*/ 2082468 h 2082468"/>
              <a:gd name="connsiteX9" fmla="*/ 1233120 w 1233120"/>
              <a:gd name="connsiteY9" fmla="*/ 0 h 2082468"/>
              <a:gd name="connsiteX0" fmla="*/ 1233120 w 1233120"/>
              <a:gd name="connsiteY0" fmla="*/ 0 h 2082468"/>
              <a:gd name="connsiteX1" fmla="*/ 1143743 w 1233120"/>
              <a:gd name="connsiteY1" fmla="*/ 9432 h 2082468"/>
              <a:gd name="connsiteX2" fmla="*/ 1048904 w 1233120"/>
              <a:gd name="connsiteY2" fmla="*/ 188222 h 2082468"/>
              <a:gd name="connsiteX3" fmla="*/ 823934 w 1233120"/>
              <a:gd name="connsiteY3" fmla="*/ 679976 h 2082468"/>
              <a:gd name="connsiteX4" fmla="*/ 693304 w 1233120"/>
              <a:gd name="connsiteY4" fmla="*/ 1032772 h 2082468"/>
              <a:gd name="connsiteX5" fmla="*/ 642505 w 1233120"/>
              <a:gd name="connsiteY5" fmla="*/ 1210573 h 2082468"/>
              <a:gd name="connsiteX6" fmla="*/ 474023 w 1233120"/>
              <a:gd name="connsiteY6" fmla="*/ 1527000 h 2082468"/>
              <a:gd name="connsiteX7" fmla="*/ 236104 w 1233120"/>
              <a:gd name="connsiteY7" fmla="*/ 1845572 h 2082468"/>
              <a:gd name="connsiteX8" fmla="*/ 0 w 1233120"/>
              <a:gd name="connsiteY8" fmla="*/ 2060082 h 2082468"/>
              <a:gd name="connsiteX9" fmla="*/ 1226283 w 1233120"/>
              <a:gd name="connsiteY9" fmla="*/ 2082468 h 2082468"/>
              <a:gd name="connsiteX10" fmla="*/ 1233120 w 1233120"/>
              <a:gd name="connsiteY10" fmla="*/ 0 h 208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120" h="2082468">
                <a:moveTo>
                  <a:pt x="1233120" y="0"/>
                </a:moveTo>
                <a:lnTo>
                  <a:pt x="1143743" y="9432"/>
                </a:lnTo>
                <a:cubicBezTo>
                  <a:pt x="1112130" y="73262"/>
                  <a:pt x="1080517" y="124392"/>
                  <a:pt x="1048904" y="188222"/>
                </a:cubicBezTo>
                <a:lnTo>
                  <a:pt x="823934" y="679976"/>
                </a:lnTo>
                <a:cubicBezTo>
                  <a:pt x="762551" y="820734"/>
                  <a:pt x="754797" y="885251"/>
                  <a:pt x="693304" y="1032772"/>
                </a:cubicBezTo>
                <a:cubicBezTo>
                  <a:pt x="662008" y="1113796"/>
                  <a:pt x="679052" y="1128202"/>
                  <a:pt x="642505" y="1210573"/>
                </a:cubicBezTo>
                <a:cubicBezTo>
                  <a:pt x="605958" y="1292944"/>
                  <a:pt x="540698" y="1413759"/>
                  <a:pt x="474023" y="1527000"/>
                </a:cubicBezTo>
                <a:cubicBezTo>
                  <a:pt x="394717" y="1616257"/>
                  <a:pt x="315410" y="1756315"/>
                  <a:pt x="236104" y="1845572"/>
                </a:cubicBezTo>
                <a:lnTo>
                  <a:pt x="0" y="2060082"/>
                </a:lnTo>
                <a:lnTo>
                  <a:pt x="1226283" y="2082468"/>
                </a:lnTo>
                <a:lnTo>
                  <a:pt x="1233120" y="0"/>
                </a:lnTo>
                <a:close/>
              </a:path>
            </a:pathLst>
          </a:custGeom>
          <a:solidFill>
            <a:schemeClr val="tx2">
              <a:lumMod val="75000"/>
              <a:alpha val="54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6424117" y="4481552"/>
            <a:ext cx="813423" cy="276999"/>
          </a:xfrm>
          <a:prstGeom prst="rect">
            <a:avLst/>
          </a:prstGeom>
          <a:noFill/>
        </p:spPr>
        <p:txBody>
          <a:bodyPr wrap="square" rtlCol="0">
            <a:spAutoFit/>
          </a:bodyPr>
          <a:lstStyle/>
          <a:p>
            <a:r>
              <a:rPr lang="fr-FR" sz="1200" b="1" i="1" spc="-50" dirty="0" smtClean="0"/>
              <a:t>Olivine</a:t>
            </a:r>
            <a:endParaRPr lang="fr-FR" sz="1200" b="1" i="1" spc="-50" dirty="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 y="5238750"/>
            <a:ext cx="2391104" cy="1238250"/>
          </a:xfrm>
          <a:prstGeom prst="rect">
            <a:avLst/>
          </a:prstGeom>
        </p:spPr>
      </p:pic>
      <p:sp>
        <p:nvSpPr>
          <p:cNvPr id="12" name="Flèche vers le bas 11"/>
          <p:cNvSpPr/>
          <p:nvPr/>
        </p:nvSpPr>
        <p:spPr>
          <a:xfrm rot="20006097">
            <a:off x="962026" y="4676774"/>
            <a:ext cx="247650" cy="476250"/>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411760" y="1196752"/>
            <a:ext cx="2638705" cy="400110"/>
          </a:xfrm>
          <a:prstGeom prst="rect">
            <a:avLst/>
          </a:prstGeom>
          <a:noFill/>
        </p:spPr>
        <p:txBody>
          <a:bodyPr wrap="square" rtlCol="0">
            <a:spAutoFit/>
          </a:bodyPr>
          <a:lstStyle/>
          <a:p>
            <a:pPr lvl="0"/>
            <a:r>
              <a:rPr lang="fr-FR" sz="2000" b="1" dirty="0" smtClean="0">
                <a:solidFill>
                  <a:srgbClr val="FF0000"/>
                </a:solidFill>
              </a:rPr>
              <a:t>Olivine </a:t>
            </a:r>
            <a:r>
              <a:rPr lang="fr-FR" sz="2000" dirty="0">
                <a:solidFill>
                  <a:srgbClr val="FF0000"/>
                </a:solidFill>
              </a:rPr>
              <a:t>(</a:t>
            </a:r>
            <a:r>
              <a:rPr lang="fr-FR" sz="2000" dirty="0" err="1">
                <a:solidFill>
                  <a:srgbClr val="FF0000"/>
                </a:solidFill>
              </a:rPr>
              <a:t>Mg,Fe</a:t>
            </a:r>
            <a:r>
              <a:rPr lang="fr-FR" sz="2000" dirty="0">
                <a:solidFill>
                  <a:srgbClr val="FF0000"/>
                </a:solidFill>
              </a:rPr>
              <a:t>)</a:t>
            </a:r>
            <a:r>
              <a:rPr lang="fr-FR" sz="2000" baseline="-25000" dirty="0">
                <a:solidFill>
                  <a:srgbClr val="FF0000"/>
                </a:solidFill>
              </a:rPr>
              <a:t>2</a:t>
            </a:r>
            <a:r>
              <a:rPr lang="fr-FR" sz="2000" dirty="0">
                <a:solidFill>
                  <a:srgbClr val="FF0000"/>
                </a:solidFill>
              </a:rPr>
              <a:t>SiO</a:t>
            </a:r>
            <a:r>
              <a:rPr lang="fr-FR" sz="2000" baseline="-25000" dirty="0">
                <a:solidFill>
                  <a:srgbClr val="FF0000"/>
                </a:solidFill>
              </a:rPr>
              <a:t>4</a:t>
            </a:r>
          </a:p>
        </p:txBody>
      </p:sp>
    </p:spTree>
    <p:extLst>
      <p:ext uri="{BB962C8B-B14F-4D97-AF65-F5344CB8AC3E}">
        <p14:creationId xmlns:p14="http://schemas.microsoft.com/office/powerpoint/2010/main" val="344645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1" presetClass="emph" presetSubtype="0" repeatCount="indefinite" fill="hold" grpId="1" nodeType="afterEffect">
                                  <p:stCondLst>
                                    <p:cond delay="0"/>
                                  </p:stCondLst>
                                  <p:endCondLst>
                                    <p:cond evt="onNext" delay="0">
                                      <p:tgtEl>
                                        <p:sldTgt/>
                                      </p:tgtEl>
                                    </p:cond>
                                  </p:endCondLst>
                                  <p:childTnLst>
                                    <p:animClr clrSpc="hsl" dir="cw">
                                      <p:cBhvr override="childStyle">
                                        <p:cTn id="9" dur="500" fill="hold"/>
                                        <p:tgtEl>
                                          <p:spTgt spid="8"/>
                                        </p:tgtEl>
                                        <p:attrNameLst>
                                          <p:attrName>style.color</p:attrName>
                                        </p:attrNameLst>
                                      </p:cBhvr>
                                      <p:by>
                                        <p:hsl h="7200000" s="0" l="0"/>
                                      </p:by>
                                    </p:animClr>
                                    <p:animClr clrSpc="hsl" dir="cw">
                                      <p:cBhvr>
                                        <p:cTn id="10" dur="500" fill="hold"/>
                                        <p:tgtEl>
                                          <p:spTgt spid="8"/>
                                        </p:tgtEl>
                                        <p:attrNameLst>
                                          <p:attrName>fillcolor</p:attrName>
                                        </p:attrNameLst>
                                      </p:cBhvr>
                                      <p:by>
                                        <p:hsl h="7200000" s="0" l="0"/>
                                      </p:by>
                                    </p:animClr>
                                    <p:animClr clrSpc="hsl" dir="cw">
                                      <p:cBhvr>
                                        <p:cTn id="11" dur="500" fill="hold"/>
                                        <p:tgtEl>
                                          <p:spTgt spid="8"/>
                                        </p:tgtEl>
                                        <p:attrNameLst>
                                          <p:attrName>stroke.color</p:attrName>
                                        </p:attrNameLst>
                                      </p:cBhvr>
                                      <p:by>
                                        <p:hsl h="7200000" s="0" l="0"/>
                                      </p:by>
                                    </p:animClr>
                                    <p:set>
                                      <p:cBhvr>
                                        <p:cTn id="12" dur="500" fill="hold"/>
                                        <p:tgtEl>
                                          <p:spTgt spid="8"/>
                                        </p:tgtEl>
                                        <p:attrNameLst>
                                          <p:attrName>fill.type</p:attrName>
                                        </p:attrNameLst>
                                      </p:cBhvr>
                                      <p:to>
                                        <p:strVal val="solid"/>
                                      </p:to>
                                    </p:se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6000"/>
                                        <p:tgtEl>
                                          <p:spTgt spid="9"/>
                                        </p:tgtEl>
                                      </p:cBhvr>
                                    </p:animEffect>
                                  </p:childTnLst>
                                </p:cTn>
                              </p:par>
                            </p:childTnLst>
                          </p:cTn>
                        </p:par>
                        <p:par>
                          <p:cTn id="16" fill="hold">
                            <p:stCondLst>
                              <p:cond delay="6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2638705" cy="605294"/>
          </a:xfrm>
          <a:prstGeom prst="rect">
            <a:avLst/>
          </a:prstGeom>
          <a:noFill/>
        </p:spPr>
        <p:txBody>
          <a:bodyPr wrap="square" rtlCol="0">
            <a:spAutoFit/>
          </a:bodyPr>
          <a:lstStyle/>
          <a:p>
            <a:r>
              <a:rPr lang="fr-FR" sz="2000" b="1" dirty="0" smtClean="0">
                <a:solidFill>
                  <a:srgbClr val="FF0000"/>
                </a:solidFill>
              </a:rPr>
              <a:t>Grenats </a:t>
            </a:r>
            <a:r>
              <a:rPr lang="fr-FR" sz="2000" dirty="0">
                <a:solidFill>
                  <a:srgbClr val="FF0000"/>
                </a:solidFill>
              </a:rPr>
              <a:t>X</a:t>
            </a:r>
            <a:r>
              <a:rPr lang="fr-FR" sz="2000" baseline="-25000" dirty="0">
                <a:solidFill>
                  <a:srgbClr val="FF0000"/>
                </a:solidFill>
              </a:rPr>
              <a:t>3</a:t>
            </a:r>
            <a:r>
              <a:rPr lang="fr-FR" sz="2000" dirty="0">
                <a:solidFill>
                  <a:srgbClr val="FF0000"/>
                </a:solidFill>
              </a:rPr>
              <a:t>Y</a:t>
            </a:r>
            <a:r>
              <a:rPr lang="fr-FR" sz="2000" baseline="-25000" dirty="0">
                <a:solidFill>
                  <a:srgbClr val="FF0000"/>
                </a:solidFill>
              </a:rPr>
              <a:t>2</a:t>
            </a:r>
            <a:r>
              <a:rPr lang="fr-FR" sz="2000" dirty="0">
                <a:solidFill>
                  <a:srgbClr val="FF0000"/>
                </a:solidFill>
              </a:rPr>
              <a:t>(SiO</a:t>
            </a:r>
            <a:r>
              <a:rPr lang="fr-FR" sz="2000" baseline="-25000" dirty="0">
                <a:solidFill>
                  <a:srgbClr val="FF0000"/>
                </a:solidFill>
              </a:rPr>
              <a:t>4</a:t>
            </a:r>
            <a:r>
              <a:rPr lang="fr-FR" sz="2000" dirty="0">
                <a:solidFill>
                  <a:srgbClr val="FF0000"/>
                </a:solidFill>
              </a:rPr>
              <a:t>)</a:t>
            </a:r>
            <a:r>
              <a:rPr lang="fr-FR" sz="2000" baseline="-25000" dirty="0">
                <a:solidFill>
                  <a:srgbClr val="FF0000"/>
                </a:solidFill>
              </a:rPr>
              <a:t>3</a:t>
            </a:r>
            <a:endParaRPr lang="fr-FR" sz="2000" dirty="0">
              <a:solidFill>
                <a:srgbClr val="FF0000"/>
              </a:solidFill>
            </a:endParaRPr>
          </a:p>
          <a:p>
            <a:pPr lvl="0"/>
            <a:endParaRPr lang="fr-FR" sz="2000" baseline="-25000" dirty="0">
              <a:solidFill>
                <a:srgbClr val="FF0000"/>
              </a:solidFill>
            </a:endParaRPr>
          </a:p>
        </p:txBody>
      </p:sp>
      <p:sp>
        <p:nvSpPr>
          <p:cNvPr id="5" name="ZoneTexte 4"/>
          <p:cNvSpPr txBox="1"/>
          <p:nvPr/>
        </p:nvSpPr>
        <p:spPr>
          <a:xfrm>
            <a:off x="700644" y="2280062"/>
            <a:ext cx="1413164" cy="4339650"/>
          </a:xfrm>
          <a:prstGeom prst="rect">
            <a:avLst/>
          </a:prstGeom>
          <a:noFill/>
        </p:spPr>
        <p:txBody>
          <a:bodyPr wrap="square" rtlCol="0">
            <a:spAutoFit/>
          </a:bodyPr>
          <a:lstStyle/>
          <a:p>
            <a:r>
              <a:rPr lang="fr-FR" sz="1200" dirty="0"/>
              <a:t>Les grenats sont des </a:t>
            </a:r>
            <a:r>
              <a:rPr lang="fr-FR" sz="1200" dirty="0" err="1"/>
              <a:t>nésosilicates</a:t>
            </a:r>
            <a:r>
              <a:rPr lang="fr-FR" sz="1200" dirty="0"/>
              <a:t>.</a:t>
            </a:r>
          </a:p>
          <a:p>
            <a:r>
              <a:rPr lang="fr-FR" sz="1200" dirty="0" smtClean="0"/>
              <a:t>Les </a:t>
            </a:r>
            <a:r>
              <a:rPr lang="fr-FR" sz="1200" dirty="0"/>
              <a:t>grenats sont formés de trois groupements </a:t>
            </a:r>
            <a:r>
              <a:rPr lang="fr-FR" sz="1200" dirty="0" smtClean="0"/>
              <a:t>silicates associés </a:t>
            </a:r>
            <a:r>
              <a:rPr lang="fr-FR" sz="1200" dirty="0"/>
              <a:t>à des cations métalliques divalents et trivalents, de formule générale X3Y2(SiO4)3, où :</a:t>
            </a:r>
          </a:p>
          <a:p>
            <a:endParaRPr lang="fr-FR" sz="1200" dirty="0" smtClean="0"/>
          </a:p>
          <a:p>
            <a:r>
              <a:rPr lang="fr-FR" sz="1200" b="1" dirty="0" smtClean="0"/>
              <a:t>X</a:t>
            </a:r>
            <a:r>
              <a:rPr lang="fr-FR" sz="1200" dirty="0" smtClean="0"/>
              <a:t> </a:t>
            </a:r>
            <a:r>
              <a:rPr lang="fr-FR" sz="1200" dirty="0"/>
              <a:t>est un élément de degré d’oxydation II (2 charges positives : cation X2+), </a:t>
            </a:r>
            <a:endParaRPr lang="fr-FR" sz="1200" dirty="0" smtClean="0"/>
          </a:p>
          <a:p>
            <a:r>
              <a:rPr lang="fr-FR" sz="1200" b="1" dirty="0"/>
              <a:t>Y </a:t>
            </a:r>
            <a:r>
              <a:rPr lang="fr-FR" sz="1200" dirty="0"/>
              <a:t>est un élément de degré d’oxydation III (3 charges positives : cation Y3+).</a:t>
            </a:r>
          </a:p>
        </p:txBody>
      </p:sp>
      <p:graphicFrame>
        <p:nvGraphicFramePr>
          <p:cNvPr id="8" name="Tableau 7"/>
          <p:cNvGraphicFramePr>
            <a:graphicFrameLocks noGrp="1"/>
          </p:cNvGraphicFramePr>
          <p:nvPr>
            <p:extLst>
              <p:ext uri="{D42A27DB-BD31-4B8C-83A1-F6EECF244321}">
                <p14:modId xmlns:p14="http://schemas.microsoft.com/office/powerpoint/2010/main" val="2062299261"/>
              </p:ext>
            </p:extLst>
          </p:nvPr>
        </p:nvGraphicFramePr>
        <p:xfrm>
          <a:off x="2125684" y="1598807"/>
          <a:ext cx="6757058" cy="5002098"/>
        </p:xfrm>
        <a:graphic>
          <a:graphicData uri="http://schemas.openxmlformats.org/drawingml/2006/table">
            <a:tbl>
              <a:tblPr firstRow="1" bandRow="1"/>
              <a:tblGrid>
                <a:gridCol w="439386"/>
                <a:gridCol w="1000054"/>
                <a:gridCol w="1185006"/>
                <a:gridCol w="1350182"/>
                <a:gridCol w="1369267"/>
                <a:gridCol w="1413163"/>
              </a:tblGrid>
              <a:tr h="199638">
                <a:tc gridSpan="2">
                  <a:txBody>
                    <a:bodyPr/>
                    <a:lstStyle/>
                    <a:p>
                      <a:pPr algn="ctr" fontAlgn="base">
                        <a:lnSpc>
                          <a:spcPct val="115000"/>
                        </a:lnSpc>
                      </a:pPr>
                      <a:r>
                        <a:rPr lang="fr-FR" sz="1400" b="1" kern="1200" cap="small" dirty="0">
                          <a:solidFill>
                            <a:srgbClr val="000000"/>
                          </a:solidFill>
                          <a:effectLst/>
                          <a:latin typeface="Times New Roman"/>
                          <a:ea typeface="Times New Roman"/>
                          <a:cs typeface="Times New Roman"/>
                        </a:rPr>
                        <a:t>série</a:t>
                      </a:r>
                      <a:endParaRPr lang="fr-FR" sz="1400" dirty="0">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ase">
                        <a:lnSpc>
                          <a:spcPct val="115000"/>
                        </a:lnSpc>
                      </a:pPr>
                      <a:r>
                        <a:rPr lang="fr-FR" sz="1400" b="1" kern="1200" cap="small" dirty="0" err="1">
                          <a:solidFill>
                            <a:srgbClr val="000000"/>
                          </a:solidFill>
                          <a:effectLst/>
                          <a:latin typeface="Times New Roman"/>
                          <a:ea typeface="Times New Roman"/>
                          <a:cs typeface="Times New Roman"/>
                        </a:rPr>
                        <a:t>ugrandite</a:t>
                      </a:r>
                      <a:endParaRPr lang="fr-FR" sz="1400" dirty="0">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ase">
                        <a:lnSpc>
                          <a:spcPct val="115000"/>
                        </a:lnSpc>
                      </a:pPr>
                      <a:r>
                        <a:rPr lang="fr-FR" sz="1400" b="1" kern="1200" cap="small" dirty="0" err="1">
                          <a:solidFill>
                            <a:srgbClr val="000000"/>
                          </a:solidFill>
                          <a:effectLst/>
                          <a:latin typeface="Times New Roman"/>
                          <a:ea typeface="Times New Roman"/>
                          <a:cs typeface="Times New Roman"/>
                        </a:rPr>
                        <a:t>pyralspite</a:t>
                      </a:r>
                      <a:endParaRPr lang="fr-FR" sz="1400" dirty="0">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r>
              <a:tr h="306885">
                <a:tc>
                  <a:txBody>
                    <a:bodyPr/>
                    <a:lstStyle/>
                    <a:p>
                      <a:pPr algn="l" fontAlgn="base">
                        <a:lnSpc>
                          <a:spcPct val="115000"/>
                        </a:lnSpc>
                      </a:pPr>
                      <a:r>
                        <a:rPr lang="fr-FR" sz="1200" b="1" kern="1200" dirty="0" smtClean="0">
                          <a:solidFill>
                            <a:srgbClr val="0070C0"/>
                          </a:solidFill>
                          <a:effectLst/>
                          <a:latin typeface="Times New Roman"/>
                          <a:ea typeface="Times New Roman"/>
                          <a:cs typeface="Times New Roman"/>
                        </a:rPr>
                        <a:t>Y</a:t>
                      </a: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ase">
                        <a:lnSpc>
                          <a:spcPct val="115000"/>
                        </a:lnSpc>
                      </a:pPr>
                      <a:r>
                        <a:rPr lang="fr-FR" sz="1200" b="1" kern="1200" dirty="0">
                          <a:solidFill>
                            <a:schemeClr val="accent2">
                              <a:lumMod val="75000"/>
                            </a:schemeClr>
                          </a:solidFill>
                          <a:effectLst/>
                          <a:latin typeface="Times New Roman"/>
                          <a:ea typeface="Times New Roman"/>
                          <a:cs typeface="Times New Roman"/>
                        </a:rPr>
                        <a:t>X=</a:t>
                      </a:r>
                      <a:endParaRPr lang="fr-FR" sz="1200" b="1" dirty="0">
                        <a:solidFill>
                          <a:schemeClr val="accent2">
                            <a:lumMod val="75000"/>
                          </a:schemeClr>
                        </a:solidFill>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pPr>
                      <a:r>
                        <a:rPr lang="fr-FR" sz="1200" b="1" kern="1200" dirty="0">
                          <a:solidFill>
                            <a:schemeClr val="accent2">
                              <a:lumMod val="75000"/>
                            </a:schemeClr>
                          </a:solidFill>
                          <a:effectLst/>
                          <a:latin typeface="Times New Roman"/>
                          <a:ea typeface="Times New Roman"/>
                          <a:cs typeface="Times New Roman"/>
                        </a:rPr>
                        <a:t>Ca</a:t>
                      </a:r>
                      <a:r>
                        <a:rPr lang="fr-FR" sz="1200" b="1" kern="1200" baseline="30000" dirty="0">
                          <a:solidFill>
                            <a:schemeClr val="accent2">
                              <a:lumMod val="75000"/>
                            </a:schemeClr>
                          </a:solidFill>
                          <a:effectLst/>
                          <a:latin typeface="Times New Roman"/>
                          <a:ea typeface="Times New Roman"/>
                          <a:cs typeface="Times New Roman"/>
                        </a:rPr>
                        <a:t>2+</a:t>
                      </a:r>
                      <a:endParaRPr lang="fr-FR" sz="1200" b="1" dirty="0">
                        <a:solidFill>
                          <a:schemeClr val="accent2">
                            <a:lumMod val="75000"/>
                          </a:schemeClr>
                        </a:solidFill>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pPr>
                      <a:r>
                        <a:rPr lang="fr-FR" sz="1200" b="1" kern="1200" dirty="0">
                          <a:solidFill>
                            <a:schemeClr val="accent2">
                              <a:lumMod val="75000"/>
                            </a:schemeClr>
                          </a:solidFill>
                          <a:effectLst/>
                          <a:latin typeface="Times New Roman"/>
                          <a:ea typeface="Times New Roman"/>
                          <a:cs typeface="Times New Roman"/>
                        </a:rPr>
                        <a:t>Fe</a:t>
                      </a:r>
                      <a:r>
                        <a:rPr lang="fr-FR" sz="1200" b="1" kern="1200" baseline="30000" dirty="0">
                          <a:solidFill>
                            <a:schemeClr val="accent2">
                              <a:lumMod val="75000"/>
                            </a:schemeClr>
                          </a:solidFill>
                          <a:effectLst/>
                          <a:latin typeface="Times New Roman"/>
                          <a:ea typeface="Times New Roman"/>
                          <a:cs typeface="Times New Roman"/>
                        </a:rPr>
                        <a:t>2+</a:t>
                      </a:r>
                      <a:endParaRPr lang="fr-FR" sz="1200" b="1" dirty="0">
                        <a:solidFill>
                          <a:schemeClr val="accent2">
                            <a:lumMod val="75000"/>
                          </a:schemeClr>
                        </a:solidFill>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pPr>
                      <a:r>
                        <a:rPr lang="fr-FR" sz="1200" b="1" kern="1200" dirty="0">
                          <a:solidFill>
                            <a:schemeClr val="accent2">
                              <a:lumMod val="75000"/>
                            </a:schemeClr>
                          </a:solidFill>
                          <a:effectLst/>
                          <a:latin typeface="Times New Roman"/>
                          <a:ea typeface="Times New Roman"/>
                          <a:cs typeface="Times New Roman"/>
                        </a:rPr>
                        <a:t>Mg</a:t>
                      </a:r>
                      <a:r>
                        <a:rPr lang="fr-FR" sz="1200" b="1" kern="1200" baseline="30000" dirty="0">
                          <a:solidFill>
                            <a:schemeClr val="accent2">
                              <a:lumMod val="75000"/>
                            </a:schemeClr>
                          </a:solidFill>
                          <a:effectLst/>
                          <a:latin typeface="Times New Roman"/>
                          <a:ea typeface="Times New Roman"/>
                          <a:cs typeface="Times New Roman"/>
                        </a:rPr>
                        <a:t>2+</a:t>
                      </a:r>
                      <a:endParaRPr lang="fr-FR" sz="1200" b="1" dirty="0">
                        <a:solidFill>
                          <a:schemeClr val="accent2">
                            <a:lumMod val="75000"/>
                          </a:schemeClr>
                        </a:solidFill>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pPr>
                      <a:r>
                        <a:rPr lang="fr-FR" sz="1200" b="1" kern="1200" dirty="0">
                          <a:solidFill>
                            <a:schemeClr val="accent2">
                              <a:lumMod val="75000"/>
                            </a:schemeClr>
                          </a:solidFill>
                          <a:effectLst/>
                          <a:latin typeface="Times New Roman"/>
                          <a:ea typeface="Times New Roman"/>
                          <a:cs typeface="Times New Roman"/>
                        </a:rPr>
                        <a:t>Mn</a:t>
                      </a:r>
                      <a:r>
                        <a:rPr lang="fr-FR" sz="1200" b="1" kern="1200" baseline="30000" dirty="0">
                          <a:solidFill>
                            <a:schemeClr val="accent2">
                              <a:lumMod val="75000"/>
                            </a:schemeClr>
                          </a:solidFill>
                          <a:effectLst/>
                          <a:latin typeface="Times New Roman"/>
                          <a:ea typeface="Times New Roman"/>
                          <a:cs typeface="Times New Roman"/>
                        </a:rPr>
                        <a:t>2+</a:t>
                      </a:r>
                      <a:endParaRPr lang="fr-FR" sz="1200" b="1" dirty="0">
                        <a:solidFill>
                          <a:schemeClr val="accent2">
                            <a:lumMod val="75000"/>
                          </a:schemeClr>
                        </a:solidFill>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534431">
                <a:tc>
                  <a:txBody>
                    <a:bodyPr/>
                    <a:lstStyle/>
                    <a:p>
                      <a:pPr algn="l" fontAlgn="base">
                        <a:lnSpc>
                          <a:spcPct val="115000"/>
                        </a:lnSpc>
                      </a:pPr>
                      <a:r>
                        <a:rPr lang="fr-FR" sz="1200" b="1" kern="1200" dirty="0">
                          <a:solidFill>
                            <a:srgbClr val="0070C0"/>
                          </a:solidFill>
                          <a:effectLst/>
                          <a:latin typeface="Times New Roman"/>
                          <a:ea typeface="Times New Roman"/>
                          <a:cs typeface="Times New Roman"/>
                        </a:rPr>
                        <a:t>Al</a:t>
                      </a:r>
                      <a:r>
                        <a:rPr lang="fr-FR" sz="1200" b="1" kern="1200" baseline="30000" dirty="0">
                          <a:solidFill>
                            <a:srgbClr val="0070C0"/>
                          </a:solidFill>
                          <a:effectLst/>
                          <a:latin typeface="Times New Roman"/>
                          <a:ea typeface="Times New Roman"/>
                          <a:cs typeface="Times New Roman"/>
                        </a:rPr>
                        <a:t>3+</a:t>
                      </a:r>
                      <a:endParaRPr lang="fr-FR" sz="1200" b="1" dirty="0">
                        <a:solidFill>
                          <a:srgbClr val="0070C0"/>
                        </a:solidFill>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ase">
                        <a:lnSpc>
                          <a:spcPct val="115000"/>
                        </a:lnSpc>
                      </a:pPr>
                      <a:r>
                        <a:rPr lang="fr-FR" sz="1100" b="1" kern="1200" dirty="0" smtClean="0">
                          <a:solidFill>
                            <a:srgbClr val="000000"/>
                          </a:solidFill>
                          <a:effectLst/>
                          <a:latin typeface="Times New Roman"/>
                          <a:ea typeface="Times New Roman"/>
                          <a:cs typeface="Times New Roman"/>
                        </a:rPr>
                        <a:t>Grenats </a:t>
                      </a:r>
                      <a:r>
                        <a:rPr lang="fr-FR" sz="1100" b="1" kern="1200" dirty="0">
                          <a:solidFill>
                            <a:srgbClr val="000000"/>
                          </a:solidFill>
                          <a:effectLst/>
                          <a:latin typeface="Times New Roman"/>
                          <a:ea typeface="Times New Roman"/>
                          <a:cs typeface="Times New Roman"/>
                        </a:rPr>
                        <a:t>alumineux</a:t>
                      </a:r>
                      <a:endParaRPr lang="fr-FR" sz="1100" b="1" dirty="0">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ase">
                        <a:lnSpc>
                          <a:spcPct val="115000"/>
                        </a:lnSpc>
                      </a:pPr>
                      <a:r>
                        <a:rPr lang="fr-FR" sz="1100" b="1" i="1" kern="1200" dirty="0" smtClean="0">
                          <a:solidFill>
                            <a:srgbClr val="000000"/>
                          </a:solidFill>
                          <a:effectLst/>
                          <a:latin typeface="Times New Roman"/>
                          <a:ea typeface="Times New Roman"/>
                          <a:cs typeface="Times New Roman"/>
                        </a:rPr>
                        <a:t>Grossulair</a:t>
                      </a:r>
                      <a:r>
                        <a:rPr lang="fr-FR" sz="1100" b="1" i="0" kern="1200" dirty="0" smtClean="0">
                          <a:solidFill>
                            <a:srgbClr val="000000"/>
                          </a:solidFill>
                          <a:effectLst/>
                          <a:latin typeface="Times New Roman"/>
                          <a:ea typeface="Times New Roman"/>
                          <a:cs typeface="Times New Roman"/>
                        </a:rPr>
                        <a:t>e </a:t>
                      </a:r>
                      <a:r>
                        <a:rPr lang="fr-FR" sz="1100" b="1" kern="1200" dirty="0">
                          <a:solidFill>
                            <a:srgbClr val="000000"/>
                          </a:solidFill>
                          <a:effectLst/>
                          <a:latin typeface="Times New Roman"/>
                          <a:ea typeface="Times New Roman"/>
                          <a:cs typeface="Times New Roman"/>
                        </a:rPr>
                        <a:t>Ca</a:t>
                      </a:r>
                      <a:r>
                        <a:rPr lang="fr-FR" sz="1100" b="1" kern="1200" baseline="-25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Al</a:t>
                      </a:r>
                      <a:r>
                        <a:rPr lang="fr-FR" sz="1100" b="1" kern="1200" baseline="-25000" dirty="0">
                          <a:solidFill>
                            <a:srgbClr val="000000"/>
                          </a:solidFill>
                          <a:effectLst/>
                          <a:latin typeface="Times New Roman"/>
                          <a:ea typeface="Times New Roman"/>
                          <a:cs typeface="Times New Roman"/>
                        </a:rPr>
                        <a:t>2</a:t>
                      </a:r>
                      <a:r>
                        <a:rPr lang="fr-FR" sz="1100" b="1" kern="1200" dirty="0">
                          <a:solidFill>
                            <a:srgbClr val="000000"/>
                          </a:solidFill>
                          <a:effectLst/>
                          <a:latin typeface="Times New Roman"/>
                          <a:ea typeface="Times New Roman"/>
                          <a:cs typeface="Times New Roman"/>
                        </a:rPr>
                        <a:t>Si</a:t>
                      </a:r>
                      <a:r>
                        <a:rPr lang="fr-FR" sz="1100" b="1" kern="1200" baseline="-25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O</a:t>
                      </a:r>
                      <a:r>
                        <a:rPr lang="fr-FR" sz="1100" b="1" kern="1200" baseline="-25000" dirty="0">
                          <a:solidFill>
                            <a:srgbClr val="000000"/>
                          </a:solidFill>
                          <a:effectLst/>
                          <a:latin typeface="Times New Roman"/>
                          <a:ea typeface="Times New Roman"/>
                          <a:cs typeface="Times New Roman"/>
                        </a:rPr>
                        <a:t>12</a:t>
                      </a: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pPr>
                      <a:r>
                        <a:rPr lang="fr-FR" sz="1100" b="1" i="1" kern="1200" dirty="0" smtClean="0">
                          <a:solidFill>
                            <a:srgbClr val="000000"/>
                          </a:solidFill>
                          <a:effectLst/>
                          <a:latin typeface="Times New Roman"/>
                          <a:ea typeface="Times New Roman"/>
                          <a:cs typeface="Times New Roman"/>
                        </a:rPr>
                        <a:t>Almandin</a:t>
                      </a:r>
                      <a:r>
                        <a:rPr lang="fr-FR" sz="1100" b="1" kern="1200" dirty="0" smtClean="0">
                          <a:solidFill>
                            <a:srgbClr val="000000"/>
                          </a:solidFill>
                          <a:effectLst/>
                          <a:latin typeface="Times New Roman"/>
                          <a:ea typeface="Times New Roman"/>
                          <a:cs typeface="Times New Roman"/>
                        </a:rPr>
                        <a:t> </a:t>
                      </a:r>
                    </a:p>
                    <a:p>
                      <a:pPr algn="ctr" fontAlgn="base">
                        <a:lnSpc>
                          <a:spcPct val="115000"/>
                        </a:lnSpc>
                      </a:pPr>
                      <a:r>
                        <a:rPr lang="fr-FR" sz="1100" b="1" kern="1200" dirty="0" smtClean="0">
                          <a:solidFill>
                            <a:srgbClr val="000000"/>
                          </a:solidFill>
                          <a:effectLst/>
                          <a:latin typeface="Times New Roman"/>
                          <a:ea typeface="Times New Roman"/>
                          <a:cs typeface="Times New Roman"/>
                        </a:rPr>
                        <a:t>Fe</a:t>
                      </a:r>
                      <a:r>
                        <a:rPr lang="fr-FR" sz="1100" b="1" kern="1200" baseline="-25000" dirty="0" smtClean="0">
                          <a:solidFill>
                            <a:srgbClr val="000000"/>
                          </a:solidFill>
                          <a:effectLst/>
                          <a:latin typeface="Times New Roman"/>
                          <a:ea typeface="Times New Roman"/>
                          <a:cs typeface="Times New Roman"/>
                        </a:rPr>
                        <a:t>3</a:t>
                      </a:r>
                      <a:r>
                        <a:rPr lang="fr-FR" sz="1100" b="1" kern="1200" dirty="0" smtClean="0">
                          <a:solidFill>
                            <a:srgbClr val="000000"/>
                          </a:solidFill>
                          <a:effectLst/>
                          <a:latin typeface="Times New Roman"/>
                          <a:ea typeface="Times New Roman"/>
                          <a:cs typeface="Times New Roman"/>
                        </a:rPr>
                        <a:t>Al</a:t>
                      </a:r>
                      <a:r>
                        <a:rPr lang="fr-FR" sz="1100" b="1" kern="1200" baseline="-25000" dirty="0" smtClean="0">
                          <a:solidFill>
                            <a:srgbClr val="000000"/>
                          </a:solidFill>
                          <a:effectLst/>
                          <a:latin typeface="Times New Roman"/>
                          <a:ea typeface="Times New Roman"/>
                          <a:cs typeface="Times New Roman"/>
                        </a:rPr>
                        <a:t>2</a:t>
                      </a:r>
                      <a:r>
                        <a:rPr lang="fr-FR" sz="1100" b="1" kern="1200" dirty="0" smtClean="0">
                          <a:solidFill>
                            <a:srgbClr val="000000"/>
                          </a:solidFill>
                          <a:effectLst/>
                          <a:latin typeface="Times New Roman"/>
                          <a:ea typeface="Times New Roman"/>
                          <a:cs typeface="Times New Roman"/>
                        </a:rPr>
                        <a:t>Si</a:t>
                      </a:r>
                      <a:r>
                        <a:rPr lang="fr-FR" sz="1100" b="1" kern="1200" baseline="-25000" dirty="0" smtClean="0">
                          <a:solidFill>
                            <a:srgbClr val="000000"/>
                          </a:solidFill>
                          <a:effectLst/>
                          <a:latin typeface="Times New Roman"/>
                          <a:ea typeface="Times New Roman"/>
                          <a:cs typeface="Times New Roman"/>
                        </a:rPr>
                        <a:t>3</a:t>
                      </a:r>
                      <a:r>
                        <a:rPr lang="fr-FR" sz="1100" b="1" kern="1200" dirty="0" smtClean="0">
                          <a:solidFill>
                            <a:srgbClr val="000000"/>
                          </a:solidFill>
                          <a:effectLst/>
                          <a:latin typeface="Times New Roman"/>
                          <a:ea typeface="Times New Roman"/>
                          <a:cs typeface="Times New Roman"/>
                        </a:rPr>
                        <a:t>O</a:t>
                      </a:r>
                      <a:r>
                        <a:rPr lang="fr-FR" sz="1100" b="1" kern="1200" baseline="-25000" dirty="0" smtClean="0">
                          <a:solidFill>
                            <a:srgbClr val="000000"/>
                          </a:solidFill>
                          <a:effectLst/>
                          <a:latin typeface="Times New Roman"/>
                          <a:ea typeface="Times New Roman"/>
                          <a:cs typeface="Times New Roman"/>
                        </a:rPr>
                        <a:t>12</a:t>
                      </a: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pPr>
                      <a:r>
                        <a:rPr lang="fr-FR" sz="1100" b="1" i="1" kern="1200" dirty="0">
                          <a:solidFill>
                            <a:srgbClr val="000000"/>
                          </a:solidFill>
                          <a:effectLst/>
                          <a:latin typeface="Times New Roman"/>
                          <a:ea typeface="Times New Roman"/>
                          <a:cs typeface="Times New Roman"/>
                        </a:rPr>
                        <a:t>Pyrope</a:t>
                      </a:r>
                      <a:br>
                        <a:rPr lang="fr-FR" sz="1100" b="1" i="1" kern="1200" dirty="0">
                          <a:solidFill>
                            <a:srgbClr val="000000"/>
                          </a:solidFill>
                          <a:effectLst/>
                          <a:latin typeface="Times New Roman"/>
                          <a:ea typeface="Times New Roman"/>
                          <a:cs typeface="Times New Roman"/>
                        </a:rPr>
                      </a:br>
                      <a:r>
                        <a:rPr lang="fr-FR" sz="1100" b="1" kern="1200" dirty="0">
                          <a:solidFill>
                            <a:srgbClr val="000000"/>
                          </a:solidFill>
                          <a:effectLst/>
                          <a:latin typeface="Times New Roman"/>
                          <a:ea typeface="Times New Roman"/>
                          <a:cs typeface="Times New Roman"/>
                        </a:rPr>
                        <a:t>Mg</a:t>
                      </a:r>
                      <a:r>
                        <a:rPr lang="fr-FR" sz="1100" b="1" kern="1200" baseline="-25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Al</a:t>
                      </a:r>
                      <a:r>
                        <a:rPr lang="fr-FR" sz="1100" b="1" kern="1200" baseline="-25000" dirty="0">
                          <a:solidFill>
                            <a:srgbClr val="000000"/>
                          </a:solidFill>
                          <a:effectLst/>
                          <a:latin typeface="Times New Roman"/>
                          <a:ea typeface="Times New Roman"/>
                          <a:cs typeface="Times New Roman"/>
                        </a:rPr>
                        <a:t>2</a:t>
                      </a:r>
                      <a:r>
                        <a:rPr lang="fr-FR" sz="1100" b="1" kern="1200" dirty="0">
                          <a:solidFill>
                            <a:srgbClr val="000000"/>
                          </a:solidFill>
                          <a:effectLst/>
                          <a:latin typeface="Times New Roman"/>
                          <a:ea typeface="Times New Roman"/>
                          <a:cs typeface="Times New Roman"/>
                        </a:rPr>
                        <a:t>Si</a:t>
                      </a:r>
                      <a:r>
                        <a:rPr lang="fr-FR" sz="1100" b="1" kern="1200" baseline="-25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O</a:t>
                      </a:r>
                      <a:r>
                        <a:rPr lang="fr-FR" sz="1100" b="1" kern="1200" baseline="-25000" dirty="0">
                          <a:solidFill>
                            <a:srgbClr val="000000"/>
                          </a:solidFill>
                          <a:effectLst/>
                          <a:latin typeface="Times New Roman"/>
                          <a:ea typeface="Times New Roman"/>
                          <a:cs typeface="Times New Roman"/>
                        </a:rPr>
                        <a:t>12</a:t>
                      </a: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ase" latinLnBrk="0" hangingPunct="1">
                        <a:lnSpc>
                          <a:spcPct val="115000"/>
                        </a:lnSpc>
                      </a:pPr>
                      <a:r>
                        <a:rPr lang="fr-FR" sz="1100" b="1" i="1" kern="1200" dirty="0" err="1" smtClean="0">
                          <a:solidFill>
                            <a:srgbClr val="000000"/>
                          </a:solidFill>
                          <a:effectLst/>
                          <a:latin typeface="Times New Roman"/>
                          <a:ea typeface="Times New Roman"/>
                          <a:cs typeface="Times New Roman"/>
                        </a:rPr>
                        <a:t>Spessartite</a:t>
                      </a:r>
                      <a:r>
                        <a:rPr lang="fr-FR" sz="1100" b="1" i="1" kern="1200" dirty="0" smtClean="0">
                          <a:solidFill>
                            <a:srgbClr val="000000"/>
                          </a:solidFill>
                          <a:effectLst/>
                          <a:latin typeface="Times New Roman"/>
                          <a:ea typeface="Times New Roman"/>
                          <a:cs typeface="Times New Roman"/>
                        </a:rPr>
                        <a:t> </a:t>
                      </a:r>
                    </a:p>
                    <a:p>
                      <a:pPr algn="ctr" fontAlgn="base">
                        <a:lnSpc>
                          <a:spcPct val="115000"/>
                        </a:lnSpc>
                      </a:pPr>
                      <a:r>
                        <a:rPr lang="fr-FR" sz="1100" b="1" kern="1200" dirty="0" smtClean="0">
                          <a:solidFill>
                            <a:srgbClr val="000000"/>
                          </a:solidFill>
                          <a:effectLst/>
                          <a:latin typeface="Times New Roman"/>
                          <a:ea typeface="Times New Roman"/>
                          <a:cs typeface="Times New Roman"/>
                        </a:rPr>
                        <a:t>Mn</a:t>
                      </a:r>
                      <a:r>
                        <a:rPr lang="fr-FR" sz="1100" b="1" kern="1200" baseline="-25000" dirty="0" smtClean="0">
                          <a:solidFill>
                            <a:srgbClr val="000000"/>
                          </a:solidFill>
                          <a:effectLst/>
                          <a:latin typeface="Times New Roman"/>
                          <a:ea typeface="Times New Roman"/>
                          <a:cs typeface="Times New Roman"/>
                        </a:rPr>
                        <a:t>3</a:t>
                      </a:r>
                      <a:r>
                        <a:rPr lang="fr-FR" sz="1100" b="1" kern="1200" dirty="0" smtClean="0">
                          <a:solidFill>
                            <a:srgbClr val="000000"/>
                          </a:solidFill>
                          <a:effectLst/>
                          <a:latin typeface="Times New Roman"/>
                          <a:ea typeface="Times New Roman"/>
                          <a:cs typeface="Times New Roman"/>
                        </a:rPr>
                        <a:t>Al</a:t>
                      </a:r>
                      <a:r>
                        <a:rPr lang="fr-FR" sz="1100" b="1" kern="1200" baseline="-25000" dirty="0" smtClean="0">
                          <a:solidFill>
                            <a:srgbClr val="000000"/>
                          </a:solidFill>
                          <a:effectLst/>
                          <a:latin typeface="Times New Roman"/>
                          <a:ea typeface="Times New Roman"/>
                          <a:cs typeface="Times New Roman"/>
                        </a:rPr>
                        <a:t>2</a:t>
                      </a:r>
                      <a:r>
                        <a:rPr lang="fr-FR" sz="1100" b="1" kern="1200" dirty="0" smtClean="0">
                          <a:solidFill>
                            <a:srgbClr val="000000"/>
                          </a:solidFill>
                          <a:effectLst/>
                          <a:latin typeface="Times New Roman"/>
                          <a:ea typeface="Times New Roman"/>
                          <a:cs typeface="Times New Roman"/>
                        </a:rPr>
                        <a:t>Si</a:t>
                      </a:r>
                      <a:r>
                        <a:rPr lang="fr-FR" sz="1100" b="1" kern="1200" baseline="-25000" dirty="0" smtClean="0">
                          <a:solidFill>
                            <a:srgbClr val="000000"/>
                          </a:solidFill>
                          <a:effectLst/>
                          <a:latin typeface="Times New Roman"/>
                          <a:ea typeface="Times New Roman"/>
                          <a:cs typeface="Times New Roman"/>
                        </a:rPr>
                        <a:t>3</a:t>
                      </a:r>
                      <a:r>
                        <a:rPr lang="fr-FR" sz="1100" b="1" kern="1200" dirty="0" smtClean="0">
                          <a:solidFill>
                            <a:srgbClr val="000000"/>
                          </a:solidFill>
                          <a:effectLst/>
                          <a:latin typeface="Times New Roman"/>
                          <a:ea typeface="Times New Roman"/>
                          <a:cs typeface="Times New Roman"/>
                        </a:rPr>
                        <a:t>O</a:t>
                      </a:r>
                      <a:r>
                        <a:rPr lang="fr-FR" sz="1100" b="1" kern="1200" baseline="-25000" dirty="0" smtClean="0">
                          <a:solidFill>
                            <a:srgbClr val="000000"/>
                          </a:solidFill>
                          <a:effectLst/>
                          <a:latin typeface="Times New Roman"/>
                          <a:ea typeface="Times New Roman"/>
                          <a:cs typeface="Times New Roman"/>
                        </a:rPr>
                        <a:t>12</a:t>
                      </a: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0987">
                <a:tc>
                  <a:txBody>
                    <a:bodyPr/>
                    <a:lstStyle/>
                    <a:p>
                      <a:pPr algn="l" fontAlgn="base">
                        <a:lnSpc>
                          <a:spcPct val="115000"/>
                        </a:lnSpc>
                      </a:pPr>
                      <a:r>
                        <a:rPr lang="fr-FR" sz="1200" b="1" kern="1200" dirty="0">
                          <a:solidFill>
                            <a:srgbClr val="0070C0"/>
                          </a:solidFill>
                          <a:effectLst/>
                          <a:latin typeface="Times New Roman"/>
                          <a:ea typeface="Times New Roman"/>
                          <a:cs typeface="Times New Roman"/>
                        </a:rPr>
                        <a:t>Fe</a:t>
                      </a:r>
                      <a:r>
                        <a:rPr lang="fr-FR" sz="1200" b="1" kern="1200" baseline="30000" dirty="0">
                          <a:solidFill>
                            <a:srgbClr val="0070C0"/>
                          </a:solidFill>
                          <a:effectLst/>
                          <a:latin typeface="Times New Roman"/>
                          <a:ea typeface="Times New Roman"/>
                          <a:cs typeface="Times New Roman"/>
                        </a:rPr>
                        <a:t>3+</a:t>
                      </a:r>
                      <a:endParaRPr lang="fr-FR" sz="1200" b="1" dirty="0">
                        <a:solidFill>
                          <a:srgbClr val="0070C0"/>
                        </a:solidFill>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ase" latinLnBrk="0" hangingPunct="1">
                        <a:lnSpc>
                          <a:spcPct val="115000"/>
                        </a:lnSpc>
                      </a:pPr>
                      <a:r>
                        <a:rPr lang="fr-FR" sz="1100" b="1" kern="1200" dirty="0">
                          <a:solidFill>
                            <a:srgbClr val="000000"/>
                          </a:solidFill>
                          <a:effectLst/>
                          <a:latin typeface="Times New Roman"/>
                          <a:ea typeface="Times New Roman"/>
                          <a:cs typeface="Times New Roman"/>
                        </a:rPr>
                        <a:t>G</a:t>
                      </a:r>
                      <a:r>
                        <a:rPr lang="fr-FR" sz="1100" b="1" kern="1200" dirty="0" smtClean="0">
                          <a:solidFill>
                            <a:srgbClr val="000000"/>
                          </a:solidFill>
                          <a:effectLst/>
                          <a:latin typeface="Times New Roman"/>
                          <a:ea typeface="Times New Roman"/>
                          <a:cs typeface="Times New Roman"/>
                        </a:rPr>
                        <a:t>renats </a:t>
                      </a:r>
                      <a:r>
                        <a:rPr lang="fr-FR" sz="1100" b="1" kern="1200" dirty="0">
                          <a:solidFill>
                            <a:srgbClr val="000000"/>
                          </a:solidFill>
                          <a:effectLst/>
                          <a:latin typeface="Times New Roman"/>
                          <a:ea typeface="Times New Roman"/>
                          <a:cs typeface="Times New Roman"/>
                        </a:rPr>
                        <a:t>ferrifères</a:t>
                      </a: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ase">
                        <a:lnSpc>
                          <a:spcPct val="115000"/>
                        </a:lnSpc>
                      </a:pPr>
                      <a:r>
                        <a:rPr lang="fr-FR" sz="1100" b="1" i="1" kern="1200" dirty="0" smtClean="0">
                          <a:solidFill>
                            <a:srgbClr val="000000"/>
                          </a:solidFill>
                          <a:effectLst/>
                          <a:latin typeface="Times New Roman"/>
                          <a:ea typeface="Times New Roman"/>
                          <a:cs typeface="Times New Roman"/>
                        </a:rPr>
                        <a:t>Andradite</a:t>
                      </a:r>
                      <a:r>
                        <a:rPr lang="fr-FR" sz="1100" b="1" kern="1200" dirty="0" smtClean="0">
                          <a:solidFill>
                            <a:srgbClr val="000000"/>
                          </a:solidFill>
                          <a:effectLst/>
                          <a:latin typeface="Times New Roman"/>
                          <a:ea typeface="Times New Roman"/>
                          <a:cs typeface="Times New Roman"/>
                        </a:rPr>
                        <a:t> </a:t>
                      </a:r>
                      <a:r>
                        <a:rPr lang="fr-FR" sz="1100" b="1" kern="1200" dirty="0">
                          <a:solidFill>
                            <a:srgbClr val="000000"/>
                          </a:solidFill>
                          <a:effectLst/>
                          <a:latin typeface="Times New Roman"/>
                          <a:ea typeface="Times New Roman"/>
                          <a:cs typeface="Times New Roman"/>
                        </a:rPr>
                        <a:t>Ca</a:t>
                      </a:r>
                      <a:r>
                        <a:rPr lang="fr-FR" sz="1100" b="1" kern="1200" baseline="-25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Fe</a:t>
                      </a:r>
                      <a:r>
                        <a:rPr lang="fr-FR" sz="1100" b="1" kern="1200" baseline="30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2Si</a:t>
                      </a:r>
                      <a:r>
                        <a:rPr lang="fr-FR" sz="1100" b="1" kern="1200" baseline="-25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O</a:t>
                      </a:r>
                      <a:r>
                        <a:rPr lang="fr-FR" sz="1100" b="1" kern="1200" baseline="-25000" dirty="0">
                          <a:solidFill>
                            <a:srgbClr val="000000"/>
                          </a:solidFill>
                          <a:effectLst/>
                          <a:latin typeface="Times New Roman"/>
                          <a:ea typeface="Times New Roman"/>
                          <a:cs typeface="Times New Roman"/>
                        </a:rPr>
                        <a:t>12</a:t>
                      </a: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pP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pP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pPr>
                      <a:r>
                        <a:rPr lang="fr-FR" sz="1100" b="1" i="1" kern="1200" dirty="0" err="1" smtClean="0">
                          <a:solidFill>
                            <a:srgbClr val="000000"/>
                          </a:solidFill>
                          <a:effectLst/>
                          <a:latin typeface="Times New Roman"/>
                          <a:ea typeface="Times New Roman"/>
                          <a:cs typeface="Times New Roman"/>
                        </a:rPr>
                        <a:t>Caldérite</a:t>
                      </a:r>
                      <a:r>
                        <a:rPr lang="fr-FR" sz="1100" b="1" dirty="0" smtClean="0">
                          <a:solidFill>
                            <a:srgbClr val="000000"/>
                          </a:solidFill>
                          <a:effectLst/>
                          <a:latin typeface="Arial"/>
                          <a:ea typeface="Times New Roman"/>
                          <a:cs typeface="Arial"/>
                        </a:rPr>
                        <a:t> </a:t>
                      </a:r>
                    </a:p>
                    <a:p>
                      <a:pPr algn="ctr" fontAlgn="base">
                        <a:lnSpc>
                          <a:spcPct val="115000"/>
                        </a:lnSpc>
                      </a:pPr>
                      <a:r>
                        <a:rPr lang="fr-FR" sz="1100" b="1" dirty="0" smtClean="0">
                          <a:solidFill>
                            <a:srgbClr val="000000"/>
                          </a:solidFill>
                          <a:effectLst/>
                          <a:latin typeface="Times New Roman"/>
                          <a:ea typeface="Times New Roman"/>
                          <a:cs typeface="Times New Roman"/>
                        </a:rPr>
                        <a:t>Mn</a:t>
                      </a:r>
                      <a:r>
                        <a:rPr lang="fr-FR" sz="1100" b="1" baseline="-25000" dirty="0" smtClean="0">
                          <a:solidFill>
                            <a:srgbClr val="000000"/>
                          </a:solidFill>
                          <a:effectLst/>
                          <a:latin typeface="Times New Roman"/>
                          <a:ea typeface="Times New Roman"/>
                          <a:cs typeface="Times New Roman"/>
                        </a:rPr>
                        <a:t>3</a:t>
                      </a:r>
                      <a:r>
                        <a:rPr lang="fr-FR" sz="1100" b="1" dirty="0" smtClean="0">
                          <a:solidFill>
                            <a:srgbClr val="000000"/>
                          </a:solidFill>
                          <a:effectLst/>
                          <a:latin typeface="Times New Roman"/>
                          <a:ea typeface="Times New Roman"/>
                          <a:cs typeface="Times New Roman"/>
                        </a:rPr>
                        <a:t>Fe</a:t>
                      </a:r>
                      <a:r>
                        <a:rPr lang="fr-FR" sz="1100" b="1" baseline="-25000" dirty="0" smtClean="0">
                          <a:solidFill>
                            <a:srgbClr val="000000"/>
                          </a:solidFill>
                          <a:effectLst/>
                          <a:latin typeface="Times New Roman"/>
                          <a:ea typeface="Times New Roman"/>
                          <a:cs typeface="Times New Roman"/>
                        </a:rPr>
                        <a:t>2</a:t>
                      </a:r>
                      <a:r>
                        <a:rPr lang="fr-FR" sz="1100" b="1" dirty="0" smtClean="0">
                          <a:solidFill>
                            <a:srgbClr val="000000"/>
                          </a:solidFill>
                          <a:effectLst/>
                          <a:latin typeface="Times New Roman"/>
                          <a:ea typeface="Times New Roman"/>
                          <a:cs typeface="Times New Roman"/>
                        </a:rPr>
                        <a:t>(SiO</a:t>
                      </a:r>
                      <a:r>
                        <a:rPr lang="fr-FR" sz="1100" b="1" baseline="-25000" dirty="0" smtClean="0">
                          <a:solidFill>
                            <a:srgbClr val="000000"/>
                          </a:solidFill>
                          <a:effectLst/>
                          <a:latin typeface="Times New Roman"/>
                          <a:ea typeface="Times New Roman"/>
                          <a:cs typeface="Times New Roman"/>
                        </a:rPr>
                        <a:t>4</a:t>
                      </a:r>
                      <a:r>
                        <a:rPr lang="fr-FR" sz="1100" b="1" dirty="0" smtClean="0">
                          <a:solidFill>
                            <a:srgbClr val="000000"/>
                          </a:solidFill>
                          <a:effectLst/>
                          <a:latin typeface="Times New Roman"/>
                          <a:ea typeface="Times New Roman"/>
                          <a:cs typeface="Times New Roman"/>
                        </a:rPr>
                        <a:t>)</a:t>
                      </a:r>
                      <a:r>
                        <a:rPr lang="fr-FR" sz="1100" b="1" baseline="-25000" dirty="0" smtClean="0">
                          <a:solidFill>
                            <a:srgbClr val="000000"/>
                          </a:solidFill>
                          <a:effectLst/>
                          <a:latin typeface="Times New Roman"/>
                          <a:ea typeface="Times New Roman"/>
                          <a:cs typeface="Times New Roman"/>
                        </a:rPr>
                        <a:t>3</a:t>
                      </a: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431">
                <a:tc>
                  <a:txBody>
                    <a:bodyPr/>
                    <a:lstStyle/>
                    <a:p>
                      <a:pPr algn="l" fontAlgn="base">
                        <a:lnSpc>
                          <a:spcPct val="115000"/>
                        </a:lnSpc>
                      </a:pPr>
                      <a:r>
                        <a:rPr lang="fr-FR" sz="1200" b="1" kern="1200" dirty="0">
                          <a:solidFill>
                            <a:srgbClr val="0070C0"/>
                          </a:solidFill>
                          <a:effectLst/>
                          <a:latin typeface="Times New Roman"/>
                          <a:ea typeface="Times New Roman"/>
                          <a:cs typeface="Times New Roman"/>
                        </a:rPr>
                        <a:t>Cr</a:t>
                      </a:r>
                      <a:r>
                        <a:rPr lang="fr-FR" sz="1200" b="1" kern="1200" baseline="30000" dirty="0">
                          <a:solidFill>
                            <a:srgbClr val="0070C0"/>
                          </a:solidFill>
                          <a:effectLst/>
                          <a:latin typeface="Times New Roman"/>
                          <a:ea typeface="Times New Roman"/>
                          <a:cs typeface="Times New Roman"/>
                        </a:rPr>
                        <a:t>3+</a:t>
                      </a:r>
                      <a:endParaRPr lang="fr-FR" sz="1200" b="1" dirty="0">
                        <a:solidFill>
                          <a:srgbClr val="0070C0"/>
                        </a:solidFill>
                        <a:effectLst/>
                        <a:latin typeface="Calibri"/>
                        <a:ea typeface="Times New Roman"/>
                        <a:cs typeface="Arial"/>
                      </a:endParaRP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ase" latinLnBrk="0" hangingPunct="1">
                        <a:lnSpc>
                          <a:spcPct val="115000"/>
                        </a:lnSpc>
                      </a:pPr>
                      <a:r>
                        <a:rPr lang="fr-FR" sz="1100" b="1" kern="1200" dirty="0">
                          <a:solidFill>
                            <a:srgbClr val="000000"/>
                          </a:solidFill>
                          <a:effectLst/>
                          <a:latin typeface="Times New Roman"/>
                          <a:ea typeface="Times New Roman"/>
                          <a:cs typeface="Times New Roman"/>
                        </a:rPr>
                        <a:t>G</a:t>
                      </a:r>
                      <a:r>
                        <a:rPr lang="fr-FR" sz="1100" b="1" kern="1200" dirty="0" smtClean="0">
                          <a:solidFill>
                            <a:srgbClr val="000000"/>
                          </a:solidFill>
                          <a:effectLst/>
                          <a:latin typeface="Times New Roman"/>
                          <a:ea typeface="Times New Roman"/>
                          <a:cs typeface="Times New Roman"/>
                        </a:rPr>
                        <a:t>renats </a:t>
                      </a:r>
                      <a:r>
                        <a:rPr lang="fr-FR" sz="1100" b="1" kern="1200" dirty="0">
                          <a:solidFill>
                            <a:srgbClr val="000000"/>
                          </a:solidFill>
                          <a:effectLst/>
                          <a:latin typeface="Times New Roman"/>
                          <a:ea typeface="Times New Roman"/>
                          <a:cs typeface="Times New Roman"/>
                        </a:rPr>
                        <a:t>chromifères</a:t>
                      </a:r>
                    </a:p>
                  </a:txBody>
                  <a:tcPr marL="49844" marR="498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ase">
                        <a:lnSpc>
                          <a:spcPct val="115000"/>
                        </a:lnSpc>
                      </a:pPr>
                      <a:r>
                        <a:rPr lang="fr-FR" sz="1100" b="1" i="1" kern="1200" dirty="0" err="1" smtClean="0">
                          <a:solidFill>
                            <a:srgbClr val="000000"/>
                          </a:solidFill>
                          <a:effectLst/>
                          <a:latin typeface="Times New Roman"/>
                          <a:ea typeface="Times New Roman"/>
                          <a:cs typeface="Times New Roman"/>
                        </a:rPr>
                        <a:t>Uvarovite</a:t>
                      </a:r>
                      <a:r>
                        <a:rPr lang="fr-FR" sz="1100" b="1" kern="1200" dirty="0" smtClean="0">
                          <a:solidFill>
                            <a:srgbClr val="000000"/>
                          </a:solidFill>
                          <a:effectLst/>
                          <a:latin typeface="Times New Roman"/>
                          <a:ea typeface="Times New Roman"/>
                          <a:cs typeface="Times New Roman"/>
                        </a:rPr>
                        <a:t> </a:t>
                      </a:r>
                      <a:r>
                        <a:rPr lang="fr-FR" sz="1100" b="1" kern="1200" dirty="0">
                          <a:solidFill>
                            <a:srgbClr val="000000"/>
                          </a:solidFill>
                          <a:effectLst/>
                          <a:latin typeface="Times New Roman"/>
                          <a:ea typeface="Times New Roman"/>
                          <a:cs typeface="Times New Roman"/>
                        </a:rPr>
                        <a:t/>
                      </a:r>
                      <a:br>
                        <a:rPr lang="fr-FR" sz="1100" b="1" kern="1200" dirty="0">
                          <a:solidFill>
                            <a:srgbClr val="000000"/>
                          </a:solidFill>
                          <a:effectLst/>
                          <a:latin typeface="Times New Roman"/>
                          <a:ea typeface="Times New Roman"/>
                          <a:cs typeface="Times New Roman"/>
                        </a:rPr>
                      </a:br>
                      <a:r>
                        <a:rPr lang="fr-FR" sz="1100" b="1" kern="1200" dirty="0">
                          <a:solidFill>
                            <a:srgbClr val="000000"/>
                          </a:solidFill>
                          <a:effectLst/>
                          <a:latin typeface="Times New Roman"/>
                          <a:ea typeface="Times New Roman"/>
                          <a:cs typeface="Times New Roman"/>
                        </a:rPr>
                        <a:t>Ca</a:t>
                      </a:r>
                      <a:r>
                        <a:rPr lang="fr-FR" sz="1100" b="1" kern="1200" baseline="-25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Cr</a:t>
                      </a:r>
                      <a:r>
                        <a:rPr lang="fr-FR" sz="1100" b="1" kern="1200" baseline="-25000" dirty="0">
                          <a:solidFill>
                            <a:srgbClr val="000000"/>
                          </a:solidFill>
                          <a:effectLst/>
                          <a:latin typeface="Times New Roman"/>
                          <a:ea typeface="Times New Roman"/>
                          <a:cs typeface="Times New Roman"/>
                        </a:rPr>
                        <a:t>2</a:t>
                      </a:r>
                      <a:r>
                        <a:rPr lang="fr-FR" sz="1100" b="1" kern="1200" dirty="0">
                          <a:solidFill>
                            <a:srgbClr val="000000"/>
                          </a:solidFill>
                          <a:effectLst/>
                          <a:latin typeface="Times New Roman"/>
                          <a:ea typeface="Times New Roman"/>
                          <a:cs typeface="Times New Roman"/>
                        </a:rPr>
                        <a:t>Si</a:t>
                      </a:r>
                      <a:r>
                        <a:rPr lang="fr-FR" sz="1100" b="1" kern="1200" baseline="-25000" dirty="0">
                          <a:solidFill>
                            <a:srgbClr val="000000"/>
                          </a:solidFill>
                          <a:effectLst/>
                          <a:latin typeface="Times New Roman"/>
                          <a:ea typeface="Times New Roman"/>
                          <a:cs typeface="Times New Roman"/>
                        </a:rPr>
                        <a:t>3</a:t>
                      </a:r>
                      <a:r>
                        <a:rPr lang="fr-FR" sz="1100" b="1" kern="1200" dirty="0">
                          <a:solidFill>
                            <a:srgbClr val="000000"/>
                          </a:solidFill>
                          <a:effectLst/>
                          <a:latin typeface="Times New Roman"/>
                          <a:ea typeface="Times New Roman"/>
                          <a:cs typeface="Times New Roman"/>
                        </a:rPr>
                        <a:t>O</a:t>
                      </a:r>
                      <a:r>
                        <a:rPr lang="fr-FR" sz="1100" b="1" kern="1200" baseline="-25000" dirty="0">
                          <a:solidFill>
                            <a:srgbClr val="000000"/>
                          </a:solidFill>
                          <a:effectLst/>
                          <a:latin typeface="Times New Roman"/>
                          <a:ea typeface="Times New Roman"/>
                          <a:cs typeface="Times New Roman"/>
                        </a:rPr>
                        <a:t>12</a:t>
                      </a: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pP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pPr>
                      <a:r>
                        <a:rPr lang="fr-FR" sz="1100" b="1" i="1" kern="1200" dirty="0" smtClean="0">
                          <a:solidFill>
                            <a:srgbClr val="000000"/>
                          </a:solidFill>
                          <a:effectLst/>
                          <a:latin typeface="Times New Roman"/>
                          <a:ea typeface="Times New Roman"/>
                          <a:cs typeface="Times New Roman"/>
                        </a:rPr>
                        <a:t>_</a:t>
                      </a: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pPr>
                      <a:endParaRPr lang="fr-FR" sz="1100" b="1" dirty="0">
                        <a:effectLst/>
                        <a:latin typeface="Calibri"/>
                        <a:ea typeface="Times New Roman"/>
                        <a:cs typeface="Arial"/>
                      </a:endParaRPr>
                    </a:p>
                  </a:txBody>
                  <a:tcPr marL="49844" marR="49844" marT="0" marB="0" anchor="b"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15" name="Connecteur droit 14"/>
          <p:cNvCxnSpPr/>
          <p:nvPr/>
        </p:nvCxnSpPr>
        <p:spPr>
          <a:xfrm>
            <a:off x="4738255" y="3693226"/>
            <a:ext cx="1330036" cy="13419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4738255" y="3693226"/>
            <a:ext cx="1353787" cy="13775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6103917" y="3681351"/>
            <a:ext cx="1353787" cy="13656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6103917" y="3681351"/>
            <a:ext cx="1353787" cy="13775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738255" y="5070764"/>
            <a:ext cx="1341911" cy="15081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4750130" y="5068784"/>
            <a:ext cx="1339933" cy="15220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7469579" y="5058888"/>
            <a:ext cx="1401289" cy="15319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7469579" y="5058888"/>
            <a:ext cx="1401289" cy="15319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6103917" y="5070764"/>
            <a:ext cx="1353787" cy="15437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6092043" y="5070764"/>
            <a:ext cx="1365661" cy="15200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Image 5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00208" y="2272640"/>
            <a:ext cx="1004949" cy="1004949"/>
          </a:xfrm>
          <a:prstGeom prst="rect">
            <a:avLst/>
          </a:prstGeom>
        </p:spPr>
      </p:pic>
      <p:pic>
        <p:nvPicPr>
          <p:cNvPr id="54" name="Image 53"/>
          <p:cNvPicPr>
            <a:picLocks noChangeAspect="1"/>
          </p:cNvPicPr>
          <p:nvPr/>
        </p:nvPicPr>
        <p:blipFill>
          <a:blip r:embed="rId3" cstate="print">
            <a:clrChange>
              <a:clrFrom>
                <a:srgbClr val="F1E5E5"/>
              </a:clrFrom>
              <a:clrTo>
                <a:srgbClr val="F1E5E5">
                  <a:alpha val="0"/>
                </a:srgbClr>
              </a:clrTo>
            </a:clrChange>
            <a:extLst>
              <a:ext uri="{28A0092B-C50C-407E-A947-70E740481C1C}">
                <a14:useLocalDpi xmlns:a14="http://schemas.microsoft.com/office/drawing/2010/main" val="0"/>
              </a:ext>
            </a:extLst>
          </a:blip>
          <a:stretch>
            <a:fillRect/>
          </a:stretch>
        </p:blipFill>
        <p:spPr>
          <a:xfrm>
            <a:off x="3542806" y="3684432"/>
            <a:ext cx="1333435" cy="887567"/>
          </a:xfrm>
          <a:prstGeom prst="rect">
            <a:avLst/>
          </a:prstGeom>
        </p:spPr>
      </p:pic>
      <p:pic>
        <p:nvPicPr>
          <p:cNvPr id="55" name="Imag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1235" y="3777056"/>
            <a:ext cx="1100879" cy="953339"/>
          </a:xfrm>
          <a:prstGeom prst="rect">
            <a:avLst/>
          </a:prstGeom>
        </p:spPr>
      </p:pic>
      <p:pic>
        <p:nvPicPr>
          <p:cNvPr id="56" name="Image 5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4546" y="5206112"/>
            <a:ext cx="984332" cy="981871"/>
          </a:xfrm>
          <a:prstGeom prst="rect">
            <a:avLst/>
          </a:prstGeom>
        </p:spPr>
      </p:pic>
      <p:pic>
        <p:nvPicPr>
          <p:cNvPr id="57" name="Image 5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7447" y="2273507"/>
            <a:ext cx="942975" cy="933450"/>
          </a:xfrm>
          <a:prstGeom prst="rect">
            <a:avLst/>
          </a:prstGeom>
        </p:spPr>
      </p:pic>
      <p:pic>
        <p:nvPicPr>
          <p:cNvPr id="58" name="Image 5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6838" y="2249755"/>
            <a:ext cx="971550" cy="933450"/>
          </a:xfrm>
          <a:prstGeom prst="rect">
            <a:avLst/>
          </a:prstGeom>
        </p:spPr>
      </p:pic>
      <p:pic>
        <p:nvPicPr>
          <p:cNvPr id="59" name="Image 5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9335" y="2247282"/>
            <a:ext cx="1095375" cy="1009650"/>
          </a:xfrm>
          <a:prstGeom prst="rect">
            <a:avLst/>
          </a:prstGeom>
        </p:spPr>
      </p:pic>
    </p:spTree>
    <p:extLst>
      <p:ext uri="{BB962C8B-B14F-4D97-AF65-F5344CB8AC3E}">
        <p14:creationId xmlns:p14="http://schemas.microsoft.com/office/powerpoint/2010/main" val="25816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2638705" cy="605294"/>
          </a:xfrm>
          <a:prstGeom prst="rect">
            <a:avLst/>
          </a:prstGeom>
          <a:noFill/>
        </p:spPr>
        <p:txBody>
          <a:bodyPr wrap="square" rtlCol="0">
            <a:spAutoFit/>
          </a:bodyPr>
          <a:lstStyle/>
          <a:p>
            <a:r>
              <a:rPr lang="fr-FR" sz="2000" b="1" dirty="0" smtClean="0">
                <a:solidFill>
                  <a:srgbClr val="FF0000"/>
                </a:solidFill>
              </a:rPr>
              <a:t>Grenats </a:t>
            </a:r>
            <a:r>
              <a:rPr lang="fr-FR" sz="2000" dirty="0">
                <a:solidFill>
                  <a:srgbClr val="FF0000"/>
                </a:solidFill>
              </a:rPr>
              <a:t>X</a:t>
            </a:r>
            <a:r>
              <a:rPr lang="fr-FR" sz="2000" baseline="-25000" dirty="0">
                <a:solidFill>
                  <a:srgbClr val="FF0000"/>
                </a:solidFill>
              </a:rPr>
              <a:t>3</a:t>
            </a:r>
            <a:r>
              <a:rPr lang="fr-FR" sz="2000" dirty="0">
                <a:solidFill>
                  <a:srgbClr val="FF0000"/>
                </a:solidFill>
              </a:rPr>
              <a:t>Y</a:t>
            </a:r>
            <a:r>
              <a:rPr lang="fr-FR" sz="2000" baseline="-25000" dirty="0">
                <a:solidFill>
                  <a:srgbClr val="FF0000"/>
                </a:solidFill>
              </a:rPr>
              <a:t>2</a:t>
            </a:r>
            <a:r>
              <a:rPr lang="fr-FR" sz="2000" dirty="0">
                <a:solidFill>
                  <a:srgbClr val="FF0000"/>
                </a:solidFill>
              </a:rPr>
              <a:t>(SiO</a:t>
            </a:r>
            <a:r>
              <a:rPr lang="fr-FR" sz="2000" baseline="-25000" dirty="0">
                <a:solidFill>
                  <a:srgbClr val="FF0000"/>
                </a:solidFill>
              </a:rPr>
              <a:t>4</a:t>
            </a:r>
            <a:r>
              <a:rPr lang="fr-FR" sz="2000" dirty="0">
                <a:solidFill>
                  <a:srgbClr val="FF0000"/>
                </a:solidFill>
              </a:rPr>
              <a:t>)</a:t>
            </a:r>
            <a:r>
              <a:rPr lang="fr-FR" sz="2000" baseline="-25000" dirty="0">
                <a:solidFill>
                  <a:srgbClr val="FF0000"/>
                </a:solidFill>
              </a:rPr>
              <a:t>3</a:t>
            </a:r>
            <a:endParaRPr lang="fr-FR" sz="2000" dirty="0">
              <a:solidFill>
                <a:srgbClr val="FF0000"/>
              </a:solidFill>
            </a:endParaRPr>
          </a:p>
          <a:p>
            <a:pPr lvl="0"/>
            <a:endParaRPr lang="fr-FR" sz="2000" baseline="-25000" dirty="0">
              <a:solidFill>
                <a:srgbClr val="FF0000"/>
              </a:solidFill>
            </a:endParaRPr>
          </a:p>
        </p:txBody>
      </p:sp>
      <p:sp>
        <p:nvSpPr>
          <p:cNvPr id="5" name="ZoneTexte 4"/>
          <p:cNvSpPr txBox="1"/>
          <p:nvPr/>
        </p:nvSpPr>
        <p:spPr>
          <a:xfrm>
            <a:off x="225632" y="2351314"/>
            <a:ext cx="2291938" cy="4339650"/>
          </a:xfrm>
          <a:prstGeom prst="rect">
            <a:avLst/>
          </a:prstGeom>
          <a:noFill/>
        </p:spPr>
        <p:txBody>
          <a:bodyPr wrap="square" rtlCol="0">
            <a:spAutoFit/>
          </a:bodyPr>
          <a:lstStyle/>
          <a:p>
            <a:pPr marL="171450" indent="-171450" algn="just">
              <a:buFont typeface="Wingdings" pitchFamily="2" charset="2"/>
              <a:buChar char="ü"/>
            </a:pPr>
            <a:r>
              <a:rPr lang="fr-FR" sz="1200" dirty="0"/>
              <a:t>Comme </a:t>
            </a:r>
            <a:r>
              <a:rPr lang="fr-FR" sz="1200" dirty="0" err="1"/>
              <a:t>géomatériaux</a:t>
            </a:r>
            <a:r>
              <a:rPr lang="fr-FR" sz="1200" dirty="0"/>
              <a:t>, les grenats sont principalement utilisés : </a:t>
            </a:r>
          </a:p>
          <a:p>
            <a:pPr algn="just"/>
            <a:r>
              <a:rPr lang="fr-FR" sz="1200" dirty="0"/>
              <a:t>- comme abrasifs dans les industries du bois, du cuir et du plastique ; </a:t>
            </a:r>
          </a:p>
          <a:p>
            <a:pPr algn="just"/>
            <a:r>
              <a:rPr lang="fr-FR" sz="1200" dirty="0" smtClean="0"/>
              <a:t>- pour </a:t>
            </a:r>
            <a:r>
              <a:rPr lang="fr-FR" sz="1200" dirty="0"/>
              <a:t>le décapage par sablage ; </a:t>
            </a:r>
          </a:p>
          <a:p>
            <a:pPr algn="just"/>
            <a:r>
              <a:rPr lang="fr-FR" sz="1200" dirty="0" smtClean="0"/>
              <a:t>- Pour </a:t>
            </a:r>
            <a:r>
              <a:rPr lang="fr-FR" sz="1200" dirty="0"/>
              <a:t>la confection de papier abrasif, </a:t>
            </a:r>
          </a:p>
          <a:p>
            <a:pPr algn="just"/>
            <a:r>
              <a:rPr lang="fr-FR" sz="1200" dirty="0" smtClean="0"/>
              <a:t>- Pour </a:t>
            </a:r>
            <a:r>
              <a:rPr lang="fr-FR" sz="1200" dirty="0"/>
              <a:t>le surfaçage du verre ;</a:t>
            </a:r>
          </a:p>
          <a:p>
            <a:pPr algn="just"/>
            <a:r>
              <a:rPr lang="fr-FR" sz="1200" dirty="0" smtClean="0"/>
              <a:t>- Pour </a:t>
            </a:r>
            <a:r>
              <a:rPr lang="fr-FR" sz="1200" dirty="0"/>
              <a:t>la filtration</a:t>
            </a:r>
            <a:r>
              <a:rPr lang="fr-FR" sz="1200" dirty="0" smtClean="0"/>
              <a:t>.</a:t>
            </a:r>
          </a:p>
          <a:p>
            <a:pPr algn="just"/>
            <a:endParaRPr lang="fr-FR" sz="1200" dirty="0"/>
          </a:p>
          <a:p>
            <a:pPr marL="171450" indent="-171450" algn="just">
              <a:buFont typeface="Wingdings" pitchFamily="2" charset="2"/>
              <a:buChar char="ü"/>
            </a:pPr>
            <a:r>
              <a:rPr lang="fr-FR" sz="1200" dirty="0" smtClean="0"/>
              <a:t>Les </a:t>
            </a:r>
            <a:r>
              <a:rPr lang="fr-FR" sz="1200" dirty="0"/>
              <a:t>grenats magnétiques, étant des isolants par excellence, trouvent des applications dans le domaine des hyperfréquences (100 à </a:t>
            </a:r>
            <a:r>
              <a:rPr lang="fr-FR" sz="1200" dirty="0" smtClean="0"/>
              <a:t/>
            </a:r>
            <a:br>
              <a:rPr lang="fr-FR" sz="1200" dirty="0" smtClean="0"/>
            </a:br>
            <a:r>
              <a:rPr lang="fr-FR" sz="1200" dirty="0" smtClean="0"/>
              <a:t>9 </a:t>
            </a:r>
            <a:r>
              <a:rPr lang="fr-FR" sz="1200" dirty="0"/>
              <a:t>000 MHz), comme </a:t>
            </a:r>
            <a:r>
              <a:rPr lang="fr-FR" sz="1200" dirty="0" smtClean="0"/>
              <a:t>isolateurs</a:t>
            </a:r>
            <a:r>
              <a:rPr lang="fr-FR" sz="1200" dirty="0"/>
              <a:t>, circulateurs, etc</a:t>
            </a:r>
            <a:r>
              <a:rPr lang="fr-FR" sz="1200" dirty="0" smtClean="0"/>
              <a:t>.</a:t>
            </a:r>
          </a:p>
          <a:p>
            <a:pPr algn="just"/>
            <a:endParaRPr lang="fr-FR" sz="1200" dirty="0"/>
          </a:p>
          <a:p>
            <a:pPr marL="171450" indent="-171450" algn="just">
              <a:buFont typeface="Wingdings" pitchFamily="2" charset="2"/>
              <a:buChar char="ü"/>
            </a:pPr>
            <a:r>
              <a:rPr lang="fr-FR" sz="1200" dirty="0" smtClean="0"/>
              <a:t>Comme </a:t>
            </a:r>
            <a:r>
              <a:rPr lang="fr-FR" sz="1200" dirty="0"/>
              <a:t>pierre fine </a:t>
            </a:r>
            <a:r>
              <a:rPr lang="fr-FR" sz="1200" dirty="0" smtClean="0"/>
              <a:t>semi-précieuse</a:t>
            </a:r>
            <a:r>
              <a:rPr lang="fr-FR" sz="1200" dirty="0"/>
              <a:t>.</a:t>
            </a:r>
          </a:p>
          <a:p>
            <a:pPr algn="just"/>
            <a:endParaRPr lang="fr-FR" sz="1200" dirty="0"/>
          </a:p>
        </p:txBody>
      </p:sp>
      <p:sp>
        <p:nvSpPr>
          <p:cNvPr id="6" name="ZoneTexte 5"/>
          <p:cNvSpPr txBox="1"/>
          <p:nvPr/>
        </p:nvSpPr>
        <p:spPr>
          <a:xfrm>
            <a:off x="230458" y="2009035"/>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grpSp>
        <p:nvGrpSpPr>
          <p:cNvPr id="9" name="Groupe 8"/>
          <p:cNvGrpSpPr/>
          <p:nvPr/>
        </p:nvGrpSpPr>
        <p:grpSpPr>
          <a:xfrm>
            <a:off x="2766953" y="1733798"/>
            <a:ext cx="3619301" cy="2386940"/>
            <a:chOff x="3942610" y="1472541"/>
            <a:chExt cx="3619301" cy="238694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447" y="1529856"/>
              <a:ext cx="3540464" cy="2329625"/>
            </a:xfrm>
            <a:prstGeom prst="rect">
              <a:avLst/>
            </a:prstGeom>
          </p:spPr>
        </p:pic>
        <p:sp>
          <p:nvSpPr>
            <p:cNvPr id="7" name="ZoneTexte 6"/>
            <p:cNvSpPr txBox="1"/>
            <p:nvPr/>
          </p:nvSpPr>
          <p:spPr>
            <a:xfrm>
              <a:off x="3942610" y="1472541"/>
              <a:ext cx="1745673" cy="461665"/>
            </a:xfrm>
            <a:prstGeom prst="rect">
              <a:avLst/>
            </a:prstGeom>
            <a:noFill/>
          </p:spPr>
          <p:txBody>
            <a:bodyPr wrap="square" rtlCol="0">
              <a:spAutoFit/>
            </a:bodyPr>
            <a:lstStyle/>
            <a:p>
              <a:pPr algn="ctr"/>
              <a:r>
                <a:rPr lang="fr-FR" sz="1200" b="1" dirty="0">
                  <a:solidFill>
                    <a:schemeClr val="bg1"/>
                  </a:solidFill>
                </a:rPr>
                <a:t>tambours de ponçage à base de grenat</a:t>
              </a:r>
            </a:p>
          </p:txBody>
        </p:sp>
      </p:gr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975" y="237500"/>
            <a:ext cx="2867025" cy="6629400"/>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0454" y="4124439"/>
            <a:ext cx="1460289" cy="1634573"/>
          </a:xfrm>
          <a:prstGeom prst="rect">
            <a:avLst/>
          </a:prstGeom>
        </p:spPr>
      </p:pic>
      <p:sp>
        <p:nvSpPr>
          <p:cNvPr id="12" name="ZoneTexte 11"/>
          <p:cNvSpPr txBox="1"/>
          <p:nvPr/>
        </p:nvSpPr>
        <p:spPr>
          <a:xfrm>
            <a:off x="7707083" y="237507"/>
            <a:ext cx="1306286" cy="600164"/>
          </a:xfrm>
          <a:prstGeom prst="rect">
            <a:avLst/>
          </a:prstGeom>
          <a:noFill/>
        </p:spPr>
        <p:txBody>
          <a:bodyPr wrap="square" rtlCol="0">
            <a:spAutoFit/>
          </a:bodyPr>
          <a:lstStyle/>
          <a:p>
            <a:r>
              <a:rPr lang="fr-FR" sz="1100" dirty="0" smtClean="0">
                <a:solidFill>
                  <a:schemeClr val="bg1"/>
                </a:solidFill>
              </a:rPr>
              <a:t>Sables pour filtration d’eau </a:t>
            </a:r>
            <a:br>
              <a:rPr lang="fr-FR" sz="1100" dirty="0" smtClean="0">
                <a:solidFill>
                  <a:schemeClr val="bg1"/>
                </a:solidFill>
              </a:rPr>
            </a:br>
            <a:r>
              <a:rPr lang="fr-FR" sz="1100" dirty="0" smtClean="0">
                <a:solidFill>
                  <a:schemeClr val="bg1"/>
                </a:solidFill>
              </a:rPr>
              <a:t>de piscine</a:t>
            </a:r>
            <a:endParaRPr lang="fr-FR" sz="1100" dirty="0">
              <a:solidFill>
                <a:schemeClr val="bg1"/>
              </a:solidFill>
            </a:endParaRPr>
          </a:p>
        </p:txBody>
      </p:sp>
      <p:sp>
        <p:nvSpPr>
          <p:cNvPr id="13" name="ZoneTexte 12"/>
          <p:cNvSpPr txBox="1"/>
          <p:nvPr/>
        </p:nvSpPr>
        <p:spPr>
          <a:xfrm>
            <a:off x="2848097" y="5267159"/>
            <a:ext cx="1306286" cy="461665"/>
          </a:xfrm>
          <a:prstGeom prst="rect">
            <a:avLst/>
          </a:prstGeom>
          <a:noFill/>
        </p:spPr>
        <p:txBody>
          <a:bodyPr wrap="square" rtlCol="0">
            <a:spAutoFit/>
          </a:bodyPr>
          <a:lstStyle/>
          <a:p>
            <a:r>
              <a:rPr lang="fr-FR" sz="1200" b="1" dirty="0" smtClean="0"/>
              <a:t>Circuit hyperfréquence</a:t>
            </a:r>
            <a:endParaRPr lang="fr-FR" sz="1200" b="1" dirty="0"/>
          </a:p>
        </p:txBody>
      </p:sp>
      <p:pic>
        <p:nvPicPr>
          <p:cNvPr id="15" name="Imag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8827" y="5224648"/>
            <a:ext cx="2705100" cy="1752600"/>
          </a:xfrm>
          <a:prstGeom prst="rect">
            <a:avLst/>
          </a:prstGeom>
        </p:spPr>
      </p:pic>
      <p:pic>
        <p:nvPicPr>
          <p:cNvPr id="16" name="Image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0802" y="4117768"/>
            <a:ext cx="1073727" cy="1073727"/>
          </a:xfrm>
          <a:prstGeom prst="rect">
            <a:avLst/>
          </a:prstGeom>
        </p:spPr>
      </p:pic>
    </p:spTree>
    <p:extLst>
      <p:ext uri="{BB962C8B-B14F-4D97-AF65-F5344CB8AC3E}">
        <p14:creationId xmlns:p14="http://schemas.microsoft.com/office/powerpoint/2010/main" val="333298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8000">
              <a:srgbClr val="000040"/>
            </a:gs>
            <a:gs pos="48000">
              <a:srgbClr val="400040"/>
            </a:gs>
            <a:gs pos="81000">
              <a:srgbClr val="8F0040"/>
            </a:gs>
            <a:gs pos="92000">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971600" y="1772816"/>
            <a:ext cx="7488832" cy="4247317"/>
          </a:xfrm>
          <a:prstGeom prst="rect">
            <a:avLst/>
          </a:prstGeom>
          <a:noFill/>
        </p:spPr>
        <p:txBody>
          <a:bodyPr wrap="square" rtlCol="0">
            <a:spAutoFit/>
          </a:bodyPr>
          <a:lstStyle/>
          <a:p>
            <a:pPr marL="285750" indent="-285750">
              <a:buFont typeface="Wingdings" pitchFamily="2" charset="2"/>
              <a:buChar char="q"/>
            </a:pPr>
            <a:r>
              <a:rPr lang="fr-FR" b="1" dirty="0">
                <a:solidFill>
                  <a:srgbClr val="FF0000"/>
                </a:solidFill>
              </a:rPr>
              <a:t>Une maison </a:t>
            </a:r>
            <a:r>
              <a:rPr lang="fr-FR" dirty="0">
                <a:solidFill>
                  <a:schemeClr val="bg1"/>
                </a:solidFill>
              </a:rPr>
              <a:t>contient jusqu’à </a:t>
            </a:r>
            <a:r>
              <a:rPr lang="fr-FR" i="1" dirty="0">
                <a:solidFill>
                  <a:srgbClr val="FF0000"/>
                </a:solidFill>
              </a:rPr>
              <a:t>150 tonnes de minéraux</a:t>
            </a:r>
            <a:r>
              <a:rPr lang="fr-FR" dirty="0"/>
              <a:t>, </a:t>
            </a:r>
            <a:r>
              <a:rPr lang="fr-FR" dirty="0">
                <a:solidFill>
                  <a:schemeClr val="bg1"/>
                </a:solidFill>
              </a:rPr>
              <a:t>présents dans le ciment (argile, carbonate de calcium), le plâtre (gypse), le verre, la peinture, la céramique, les tuiles et briques (argiles),...</a:t>
            </a:r>
          </a:p>
          <a:p>
            <a:pPr marL="285750" indent="-285750">
              <a:buFont typeface="Wingdings" pitchFamily="2" charset="2"/>
              <a:buChar char="q"/>
            </a:pPr>
            <a:r>
              <a:rPr lang="fr-FR" b="1" dirty="0" smtClean="0">
                <a:solidFill>
                  <a:srgbClr val="FF0000"/>
                </a:solidFill>
              </a:rPr>
              <a:t>Une </a:t>
            </a:r>
            <a:r>
              <a:rPr lang="fr-FR" b="1" dirty="0">
                <a:solidFill>
                  <a:srgbClr val="FF0000"/>
                </a:solidFill>
              </a:rPr>
              <a:t>voiture </a:t>
            </a:r>
            <a:r>
              <a:rPr lang="fr-FR" dirty="0">
                <a:solidFill>
                  <a:schemeClr val="bg1"/>
                </a:solidFill>
              </a:rPr>
              <a:t>contient jusqu’à </a:t>
            </a:r>
            <a:r>
              <a:rPr lang="fr-FR" i="1" dirty="0">
                <a:solidFill>
                  <a:srgbClr val="FF0000"/>
                </a:solidFill>
              </a:rPr>
              <a:t>150 kilos de minéraux </a:t>
            </a:r>
            <a:r>
              <a:rPr lang="fr-FR" dirty="0">
                <a:solidFill>
                  <a:schemeClr val="bg1"/>
                </a:solidFill>
              </a:rPr>
              <a:t>dans les pneumatiques (talc, carbonate de calcium), dans les composants plastiques (talc, carbonate de calcium, kaolin).</a:t>
            </a:r>
          </a:p>
          <a:p>
            <a:pPr marL="285750" indent="-285750">
              <a:buFont typeface="Wingdings" pitchFamily="2" charset="2"/>
              <a:buChar char="q"/>
            </a:pPr>
            <a:r>
              <a:rPr lang="fr-FR" b="1" dirty="0" smtClean="0">
                <a:solidFill>
                  <a:srgbClr val="FF0000"/>
                </a:solidFill>
              </a:rPr>
              <a:t>Le </a:t>
            </a:r>
            <a:r>
              <a:rPr lang="fr-FR" b="1" dirty="0">
                <a:solidFill>
                  <a:srgbClr val="FF0000"/>
                </a:solidFill>
              </a:rPr>
              <a:t>papier </a:t>
            </a:r>
            <a:r>
              <a:rPr lang="fr-FR" dirty="0">
                <a:solidFill>
                  <a:schemeClr val="bg1"/>
                </a:solidFill>
              </a:rPr>
              <a:t>est constitué jusqu’à </a:t>
            </a:r>
            <a:r>
              <a:rPr lang="fr-FR" i="1" dirty="0">
                <a:solidFill>
                  <a:srgbClr val="FF0000"/>
                </a:solidFill>
              </a:rPr>
              <a:t>50% de minéraux </a:t>
            </a:r>
            <a:r>
              <a:rPr lang="fr-FR" dirty="0">
                <a:solidFill>
                  <a:schemeClr val="bg1"/>
                </a:solidFill>
              </a:rPr>
              <a:t>(carbonate de calcium, talc, kaolin, bentonite).</a:t>
            </a:r>
          </a:p>
          <a:p>
            <a:pPr marL="285750" indent="-285750">
              <a:buFont typeface="Wingdings" pitchFamily="2" charset="2"/>
              <a:buChar char="q"/>
            </a:pPr>
            <a:r>
              <a:rPr lang="fr-FR" b="1" dirty="0" smtClean="0">
                <a:solidFill>
                  <a:srgbClr val="FF0000"/>
                </a:solidFill>
              </a:rPr>
              <a:t>Les </a:t>
            </a:r>
            <a:r>
              <a:rPr lang="fr-FR" b="1" dirty="0">
                <a:solidFill>
                  <a:srgbClr val="FF0000"/>
                </a:solidFill>
              </a:rPr>
              <a:t>peintures </a:t>
            </a:r>
            <a:r>
              <a:rPr lang="fr-FR" dirty="0">
                <a:solidFill>
                  <a:schemeClr val="bg1"/>
                </a:solidFill>
              </a:rPr>
              <a:t>sont composées de </a:t>
            </a:r>
            <a:r>
              <a:rPr lang="fr-FR" i="1" dirty="0">
                <a:solidFill>
                  <a:srgbClr val="FF0000"/>
                </a:solidFill>
              </a:rPr>
              <a:t>50% de minéraux </a:t>
            </a:r>
            <a:r>
              <a:rPr lang="fr-FR" dirty="0">
                <a:solidFill>
                  <a:schemeClr val="bg1"/>
                </a:solidFill>
              </a:rPr>
              <a:t>(carbonate de calcium, talc, silice, argile plastique, bentonite, mica).</a:t>
            </a:r>
          </a:p>
          <a:p>
            <a:pPr marL="285750" indent="-285750">
              <a:buFont typeface="Wingdings" pitchFamily="2" charset="2"/>
              <a:buChar char="q"/>
            </a:pPr>
            <a:r>
              <a:rPr lang="fr-FR" b="1" dirty="0" smtClean="0">
                <a:solidFill>
                  <a:srgbClr val="FF0000"/>
                </a:solidFill>
              </a:rPr>
              <a:t>Les </a:t>
            </a:r>
            <a:r>
              <a:rPr lang="fr-FR" b="1" dirty="0">
                <a:solidFill>
                  <a:srgbClr val="FF0000"/>
                </a:solidFill>
              </a:rPr>
              <a:t>produits céramiques </a:t>
            </a:r>
            <a:r>
              <a:rPr lang="fr-FR" dirty="0">
                <a:solidFill>
                  <a:schemeClr val="bg1"/>
                </a:solidFill>
              </a:rPr>
              <a:t>(carrelage) sont constitués de </a:t>
            </a:r>
            <a:r>
              <a:rPr lang="fr-FR" i="1" dirty="0">
                <a:solidFill>
                  <a:srgbClr val="FF0000"/>
                </a:solidFill>
              </a:rPr>
              <a:t>100% de minéraux </a:t>
            </a:r>
            <a:r>
              <a:rPr lang="fr-FR" dirty="0">
                <a:solidFill>
                  <a:schemeClr val="bg1"/>
                </a:solidFill>
              </a:rPr>
              <a:t>(feldspath, argile, kaolin, talc, silice).</a:t>
            </a:r>
          </a:p>
          <a:p>
            <a:pPr marL="285750" indent="-285750">
              <a:buFont typeface="Wingdings" pitchFamily="2" charset="2"/>
              <a:buChar char="q"/>
            </a:pPr>
            <a:r>
              <a:rPr lang="fr-FR" b="1" dirty="0" smtClean="0">
                <a:solidFill>
                  <a:srgbClr val="FF0000"/>
                </a:solidFill>
              </a:rPr>
              <a:t>Le </a:t>
            </a:r>
            <a:r>
              <a:rPr lang="fr-FR" b="1" dirty="0">
                <a:solidFill>
                  <a:srgbClr val="FF0000"/>
                </a:solidFill>
              </a:rPr>
              <a:t>verre </a:t>
            </a:r>
            <a:r>
              <a:rPr lang="fr-FR" dirty="0">
                <a:solidFill>
                  <a:schemeClr val="bg1"/>
                </a:solidFill>
              </a:rPr>
              <a:t>contient</a:t>
            </a:r>
            <a:r>
              <a:rPr lang="fr-FR" dirty="0"/>
              <a:t> </a:t>
            </a:r>
            <a:r>
              <a:rPr lang="fr-FR" i="1" dirty="0">
                <a:solidFill>
                  <a:srgbClr val="FF0000"/>
                </a:solidFill>
              </a:rPr>
              <a:t>100% de minéraux </a:t>
            </a:r>
            <a:r>
              <a:rPr lang="fr-FR" dirty="0">
                <a:solidFill>
                  <a:schemeClr val="bg1"/>
                </a:solidFill>
              </a:rPr>
              <a:t>(silice, feldspath, borate, dolomie, chaux).</a:t>
            </a:r>
          </a:p>
          <a:p>
            <a:pPr marL="285750" indent="-285750">
              <a:buFont typeface="Wingdings" pitchFamily="2" charset="2"/>
              <a:buChar char="q"/>
            </a:pPr>
            <a:endParaRPr lang="fr-FR" dirty="0"/>
          </a:p>
        </p:txBody>
      </p:sp>
      <p:sp>
        <p:nvSpPr>
          <p:cNvPr id="3" name="Rectangle 2"/>
          <p:cNvSpPr/>
          <p:nvPr/>
        </p:nvSpPr>
        <p:spPr>
          <a:xfrm>
            <a:off x="1403648" y="489446"/>
            <a:ext cx="6457217" cy="923330"/>
          </a:xfrm>
          <a:prstGeom prst="rect">
            <a:avLst/>
          </a:prstGeom>
          <a:noFill/>
        </p:spPr>
        <p:txBody>
          <a:bodyPr wrap="none" lIns="91440" tIns="45720" rIns="91440" bIns="45720">
            <a:spAutoFit/>
          </a:bodyPr>
          <a:lstStyle/>
          <a:p>
            <a:pPr algn="ctr"/>
            <a:r>
              <a:rPr lang="fr-FR"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Quelques exemples</a:t>
            </a:r>
            <a:endParaRPr lang="fr-FR"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910841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114562" y="962451"/>
            <a:ext cx="2175756" cy="707886"/>
          </a:xfrm>
          <a:prstGeom prst="rect">
            <a:avLst/>
          </a:prstGeom>
          <a:noFill/>
        </p:spPr>
        <p:txBody>
          <a:bodyPr wrap="square" rtlCol="0">
            <a:spAutoFit/>
          </a:bodyPr>
          <a:lstStyle/>
          <a:p>
            <a:pPr algn="ctr"/>
            <a:r>
              <a:rPr lang="fr-FR" sz="2000" b="1" cap="small" dirty="0" smtClean="0"/>
              <a:t>Les </a:t>
            </a:r>
            <a:r>
              <a:rPr lang="fr-FR" sz="2000" b="1" cap="small" dirty="0"/>
              <a:t>minéraux </a:t>
            </a:r>
            <a:r>
              <a:rPr lang="fr-FR" sz="2000" b="1" cap="small" dirty="0" err="1" smtClean="0"/>
              <a:t>ferro-magnésiens</a:t>
            </a:r>
            <a:endParaRPr lang="fr-FR" sz="2000" dirty="0"/>
          </a:p>
        </p:txBody>
      </p:sp>
      <p:sp>
        <p:nvSpPr>
          <p:cNvPr id="4" name="ZoneTexte 3"/>
          <p:cNvSpPr txBox="1"/>
          <p:nvPr/>
        </p:nvSpPr>
        <p:spPr>
          <a:xfrm>
            <a:off x="2411760" y="1196752"/>
            <a:ext cx="2638705" cy="605294"/>
          </a:xfrm>
          <a:prstGeom prst="rect">
            <a:avLst/>
          </a:prstGeom>
          <a:noFill/>
        </p:spPr>
        <p:txBody>
          <a:bodyPr wrap="square" rtlCol="0">
            <a:spAutoFit/>
          </a:bodyPr>
          <a:lstStyle/>
          <a:p>
            <a:r>
              <a:rPr lang="fr-FR" sz="2000" b="1" dirty="0" smtClean="0">
                <a:solidFill>
                  <a:srgbClr val="FF0000"/>
                </a:solidFill>
              </a:rPr>
              <a:t>Grenats </a:t>
            </a:r>
            <a:r>
              <a:rPr lang="fr-FR" sz="2000" dirty="0">
                <a:solidFill>
                  <a:srgbClr val="FF0000"/>
                </a:solidFill>
              </a:rPr>
              <a:t>X</a:t>
            </a:r>
            <a:r>
              <a:rPr lang="fr-FR" sz="2000" baseline="-25000" dirty="0">
                <a:solidFill>
                  <a:srgbClr val="FF0000"/>
                </a:solidFill>
              </a:rPr>
              <a:t>3</a:t>
            </a:r>
            <a:r>
              <a:rPr lang="fr-FR" sz="2000" dirty="0">
                <a:solidFill>
                  <a:srgbClr val="FF0000"/>
                </a:solidFill>
              </a:rPr>
              <a:t>Y</a:t>
            </a:r>
            <a:r>
              <a:rPr lang="fr-FR" sz="2000" baseline="-25000" dirty="0">
                <a:solidFill>
                  <a:srgbClr val="FF0000"/>
                </a:solidFill>
              </a:rPr>
              <a:t>2</a:t>
            </a:r>
            <a:r>
              <a:rPr lang="fr-FR" sz="2000" dirty="0">
                <a:solidFill>
                  <a:srgbClr val="FF0000"/>
                </a:solidFill>
              </a:rPr>
              <a:t>(SiO</a:t>
            </a:r>
            <a:r>
              <a:rPr lang="fr-FR" sz="2000" baseline="-25000" dirty="0">
                <a:solidFill>
                  <a:srgbClr val="FF0000"/>
                </a:solidFill>
              </a:rPr>
              <a:t>4</a:t>
            </a:r>
            <a:r>
              <a:rPr lang="fr-FR" sz="2000" dirty="0">
                <a:solidFill>
                  <a:srgbClr val="FF0000"/>
                </a:solidFill>
              </a:rPr>
              <a:t>)</a:t>
            </a:r>
            <a:r>
              <a:rPr lang="fr-FR" sz="2000" baseline="-25000" dirty="0">
                <a:solidFill>
                  <a:srgbClr val="FF0000"/>
                </a:solidFill>
              </a:rPr>
              <a:t>3</a:t>
            </a:r>
            <a:endParaRPr lang="fr-FR" sz="2000" dirty="0">
              <a:solidFill>
                <a:srgbClr val="FF0000"/>
              </a:solidFill>
            </a:endParaRPr>
          </a:p>
          <a:p>
            <a:pPr lvl="0"/>
            <a:endParaRPr lang="fr-FR" sz="2000" baseline="-25000" dirty="0">
              <a:solidFill>
                <a:srgbClr val="FF0000"/>
              </a:solidFill>
            </a:endParaRPr>
          </a:p>
        </p:txBody>
      </p:sp>
      <p:sp>
        <p:nvSpPr>
          <p:cNvPr id="5" name="ZoneTexte 4"/>
          <p:cNvSpPr txBox="1"/>
          <p:nvPr/>
        </p:nvSpPr>
        <p:spPr>
          <a:xfrm>
            <a:off x="558397" y="2211044"/>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sp>
        <p:nvSpPr>
          <p:cNvPr id="6" name="ZoneTexte 5"/>
          <p:cNvSpPr txBox="1"/>
          <p:nvPr/>
        </p:nvSpPr>
        <p:spPr>
          <a:xfrm>
            <a:off x="688769" y="2671948"/>
            <a:ext cx="1805049" cy="2031325"/>
          </a:xfrm>
          <a:prstGeom prst="rect">
            <a:avLst/>
          </a:prstGeom>
          <a:noFill/>
        </p:spPr>
        <p:txBody>
          <a:bodyPr wrap="square" rtlCol="0">
            <a:spAutoFit/>
          </a:bodyPr>
          <a:lstStyle/>
          <a:p>
            <a:r>
              <a:rPr lang="fr-FR" sz="1400" dirty="0"/>
              <a:t>Les grenats sont les minéraux constituants de certaines roches métamorphiques et les minéraux accessoires de certaines roches ignées.</a:t>
            </a:r>
            <a:br>
              <a:rPr lang="fr-FR" sz="1400" dirty="0"/>
            </a:br>
            <a:endParaRPr lang="fr-FR" sz="1400" dirty="0"/>
          </a:p>
        </p:txBody>
      </p:sp>
      <p:sp>
        <p:nvSpPr>
          <p:cNvPr id="7" name="ZoneTexte 6"/>
          <p:cNvSpPr txBox="1"/>
          <p:nvPr/>
        </p:nvSpPr>
        <p:spPr>
          <a:xfrm>
            <a:off x="2850075" y="2315690"/>
            <a:ext cx="2743198" cy="738664"/>
          </a:xfrm>
          <a:prstGeom prst="rect">
            <a:avLst/>
          </a:prstGeom>
          <a:ln/>
        </p:spPr>
        <p:style>
          <a:lnRef idx="1">
            <a:schemeClr val="dk1"/>
          </a:lnRef>
          <a:fillRef idx="3">
            <a:schemeClr val="dk1"/>
          </a:fillRef>
          <a:effectRef idx="2">
            <a:schemeClr val="dk1"/>
          </a:effectRef>
          <a:fontRef idx="minor">
            <a:schemeClr val="lt1"/>
          </a:fontRef>
        </p:style>
        <p:txBody>
          <a:bodyPr wrap="square" rtlCol="0">
            <a:spAutoFit/>
          </a:bodyPr>
          <a:lstStyle/>
          <a:p>
            <a:r>
              <a:rPr lang="fr-FR" sz="1400" dirty="0"/>
              <a:t>Micaschiste à cristaux néoformés de </a:t>
            </a:r>
            <a:r>
              <a:rPr lang="fr-FR" sz="1400" b="1" dirty="0"/>
              <a:t>grenat</a:t>
            </a:r>
            <a:r>
              <a:rPr lang="fr-FR" sz="1400" dirty="0"/>
              <a:t>, roche métamorphique. Ile de Groix, Morbihan, France.</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1361" y="1644537"/>
            <a:ext cx="2685107" cy="2013063"/>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619" y="4251364"/>
            <a:ext cx="2628406" cy="197130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5498276" y="5021767"/>
            <a:ext cx="3040083" cy="523220"/>
          </a:xfrm>
          <a:prstGeom prst="rect">
            <a:avLst/>
          </a:prstGeom>
          <a:ln/>
        </p:spPr>
        <p:style>
          <a:lnRef idx="1">
            <a:schemeClr val="dk1"/>
          </a:lnRef>
          <a:fillRef idx="3">
            <a:schemeClr val="dk1"/>
          </a:fillRef>
          <a:effectRef idx="2">
            <a:schemeClr val="dk1"/>
          </a:effectRef>
          <a:fontRef idx="minor">
            <a:schemeClr val="lt1"/>
          </a:fontRef>
        </p:style>
        <p:txBody>
          <a:bodyPr wrap="square" rtlCol="0">
            <a:spAutoFit/>
          </a:bodyPr>
          <a:lstStyle/>
          <a:p>
            <a:r>
              <a:rPr lang="fr-FR" sz="1400" dirty="0" err="1" smtClean="0"/>
              <a:t>Skarn</a:t>
            </a:r>
            <a:r>
              <a:rPr lang="fr-FR" sz="1400" baseline="30000" dirty="0" smtClean="0"/>
              <a:t>(1)</a:t>
            </a:r>
            <a:r>
              <a:rPr lang="fr-FR" sz="1400" dirty="0" smtClean="0"/>
              <a:t> </a:t>
            </a:r>
            <a:r>
              <a:rPr lang="fr-FR" sz="1400" dirty="0"/>
              <a:t>renfermant des grenats néoformés, Pied de Viso, Alpes, France</a:t>
            </a:r>
          </a:p>
        </p:txBody>
      </p:sp>
      <p:sp>
        <p:nvSpPr>
          <p:cNvPr id="11" name="ZoneTexte 10"/>
          <p:cNvSpPr txBox="1"/>
          <p:nvPr/>
        </p:nvSpPr>
        <p:spPr>
          <a:xfrm>
            <a:off x="5486400" y="5617014"/>
            <a:ext cx="3051958" cy="646331"/>
          </a:xfrm>
          <a:prstGeom prst="rect">
            <a:avLst/>
          </a:prstGeom>
          <a:noFill/>
        </p:spPr>
        <p:txBody>
          <a:bodyPr wrap="square" rtlCol="0">
            <a:spAutoFit/>
          </a:bodyPr>
          <a:lstStyle/>
          <a:p>
            <a:r>
              <a:rPr lang="fr-FR" sz="1200" dirty="0" smtClean="0"/>
              <a:t>(1) Le </a:t>
            </a:r>
            <a:r>
              <a:rPr lang="fr-FR" sz="1200" dirty="0" err="1"/>
              <a:t>skarn</a:t>
            </a:r>
            <a:r>
              <a:rPr lang="fr-FR" sz="1200" dirty="0"/>
              <a:t> est une roche </a:t>
            </a:r>
            <a:r>
              <a:rPr lang="fr-FR" sz="1200" dirty="0" err="1"/>
              <a:t>calcaro</a:t>
            </a:r>
            <a:r>
              <a:rPr lang="fr-FR" sz="1200" dirty="0"/>
              <a:t> silicatée résultant de la transformation des carbonates au contact </a:t>
            </a:r>
            <a:r>
              <a:rPr lang="fr-FR" sz="1200" dirty="0" smtClean="0"/>
              <a:t>d’une intrusion magmatique.</a:t>
            </a:r>
            <a:endParaRPr lang="fr-FR" sz="1200" dirty="0"/>
          </a:p>
        </p:txBody>
      </p:sp>
    </p:spTree>
    <p:extLst>
      <p:ext uri="{BB962C8B-B14F-4D97-AF65-F5344CB8AC3E}">
        <p14:creationId xmlns:p14="http://schemas.microsoft.com/office/powerpoint/2010/main" val="443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1084" y="116632"/>
            <a:ext cx="515051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carbonates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Image 4"/>
          <p:cNvPicPr/>
          <p:nvPr/>
        </p:nvPicPr>
        <p:blipFill>
          <a:blip r:embed="rId2">
            <a:extLst>
              <a:ext uri="{28A0092B-C50C-407E-A947-70E740481C1C}">
                <a14:useLocalDpi xmlns:a14="http://schemas.microsoft.com/office/drawing/2010/main" val="0"/>
              </a:ext>
            </a:extLst>
          </a:blip>
          <a:stretch>
            <a:fillRect/>
          </a:stretch>
        </p:blipFill>
        <p:spPr>
          <a:xfrm>
            <a:off x="6649625" y="1750003"/>
            <a:ext cx="2257425" cy="1695450"/>
          </a:xfrm>
          <a:prstGeom prst="rect">
            <a:avLst/>
          </a:prstGeom>
        </p:spPr>
      </p:pic>
      <p:sp>
        <p:nvSpPr>
          <p:cNvPr id="6" name="ZoneTexte 5"/>
          <p:cNvSpPr txBox="1"/>
          <p:nvPr/>
        </p:nvSpPr>
        <p:spPr>
          <a:xfrm>
            <a:off x="439387" y="1662546"/>
            <a:ext cx="5664530" cy="738664"/>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fr-FR" sz="1400" dirty="0"/>
              <a:t>Le carbonate est, en chimie, un ion formé d'un atome de carbone et de trois atomes d'oxygène portant une double charge électrique négative (CO</a:t>
            </a:r>
            <a:r>
              <a:rPr lang="fr-FR" sz="1400" baseline="-25000" dirty="0"/>
              <a:t>3</a:t>
            </a:r>
            <a:r>
              <a:rPr lang="fr-FR" sz="1400" baseline="30000" dirty="0"/>
              <a:t>2-</a:t>
            </a:r>
            <a:r>
              <a:rPr lang="fr-FR" sz="1400" dirty="0"/>
              <a:t>), ou un composé chimique comprenant cet anion.</a:t>
            </a:r>
          </a:p>
        </p:txBody>
      </p:sp>
      <p:sp>
        <p:nvSpPr>
          <p:cNvPr id="7" name="ZoneTexte 6"/>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Carbonate </a:t>
            </a:r>
            <a:r>
              <a:rPr lang="fr-FR" sz="2000" dirty="0" smtClean="0">
                <a:solidFill>
                  <a:srgbClr val="FF0000"/>
                </a:solidFill>
              </a:rPr>
              <a:t>(CO</a:t>
            </a:r>
            <a:r>
              <a:rPr lang="fr-FR" sz="2000" baseline="-25000" dirty="0" smtClean="0">
                <a:solidFill>
                  <a:srgbClr val="FF0000"/>
                </a:solidFill>
              </a:rPr>
              <a:t>3</a:t>
            </a:r>
            <a:r>
              <a:rPr lang="fr-FR" sz="2000" baseline="30000" dirty="0" smtClean="0">
                <a:solidFill>
                  <a:srgbClr val="FF0000"/>
                </a:solidFill>
              </a:rPr>
              <a:t>2-</a:t>
            </a:r>
            <a:r>
              <a:rPr lang="fr-FR" sz="2000" dirty="0">
                <a:solidFill>
                  <a:srgbClr val="FF0000"/>
                </a:solidFill>
              </a:rPr>
              <a:t>)</a:t>
            </a:r>
          </a:p>
        </p:txBody>
      </p:sp>
      <p:sp>
        <p:nvSpPr>
          <p:cNvPr id="8" name="ZoneTexte 7"/>
          <p:cNvSpPr txBox="1"/>
          <p:nvPr/>
        </p:nvSpPr>
        <p:spPr>
          <a:xfrm>
            <a:off x="522515" y="2481942"/>
            <a:ext cx="8455230" cy="2492990"/>
          </a:xfrm>
          <a:prstGeom prst="rect">
            <a:avLst/>
          </a:prstGeom>
          <a:noFill/>
        </p:spPr>
        <p:txBody>
          <a:bodyPr wrap="square" rtlCol="0">
            <a:spAutoFit/>
          </a:bodyPr>
          <a:lstStyle/>
          <a:p>
            <a:r>
              <a:rPr lang="fr-FR" sz="1200" dirty="0"/>
              <a:t>En fonction des cations divalents (Ca2+, Fe2+`…) combinées à l’ion carbonate, on distingue : </a:t>
            </a:r>
            <a:endParaRPr lang="fr-FR" sz="1200" dirty="0" smtClean="0"/>
          </a:p>
          <a:p>
            <a:endParaRPr lang="fr-FR" sz="1200" dirty="0"/>
          </a:p>
          <a:p>
            <a:pPr marL="171450" indent="-171450">
              <a:buFont typeface="Wingdings" pitchFamily="2" charset="2"/>
              <a:buChar char="q"/>
            </a:pPr>
            <a:r>
              <a:rPr lang="fr-FR" sz="1200" b="1" dirty="0">
                <a:solidFill>
                  <a:srgbClr val="FF0000"/>
                </a:solidFill>
              </a:rPr>
              <a:t>Groupe de la Calcite </a:t>
            </a:r>
            <a:r>
              <a:rPr lang="fr-FR" sz="1200" dirty="0"/>
              <a:t>: </a:t>
            </a:r>
            <a:r>
              <a:rPr lang="fr-FR" sz="1200" b="1" dirty="0"/>
              <a:t>Calcite</a:t>
            </a:r>
            <a:r>
              <a:rPr lang="fr-FR" sz="1200" dirty="0"/>
              <a:t>, Magnésite, </a:t>
            </a:r>
            <a:r>
              <a:rPr lang="fr-FR" sz="1200" dirty="0" err="1"/>
              <a:t>Rhodochrosite</a:t>
            </a:r>
            <a:r>
              <a:rPr lang="fr-FR" sz="1200" dirty="0"/>
              <a:t>, Sidérite, Smithsonite.</a:t>
            </a:r>
          </a:p>
          <a:p>
            <a:r>
              <a:rPr lang="fr-FR" sz="1200" dirty="0"/>
              <a:t>- Formules chimiques brutes : CaCO3, MgCO3, MnCO3, FeCO3, ZnCO3, </a:t>
            </a:r>
          </a:p>
          <a:p>
            <a:pPr marL="171450" indent="-171450">
              <a:buFont typeface="Wingdings" pitchFamily="2" charset="2"/>
              <a:buChar char="q"/>
            </a:pPr>
            <a:r>
              <a:rPr lang="fr-FR" sz="1200" b="1" dirty="0">
                <a:solidFill>
                  <a:srgbClr val="FF0000"/>
                </a:solidFill>
              </a:rPr>
              <a:t>Groupe de la Dolomie </a:t>
            </a:r>
            <a:r>
              <a:rPr lang="fr-FR" sz="1200" dirty="0"/>
              <a:t>: </a:t>
            </a:r>
            <a:r>
              <a:rPr lang="fr-FR" sz="1200" b="1" dirty="0"/>
              <a:t>Ankérite</a:t>
            </a:r>
            <a:r>
              <a:rPr lang="fr-FR" sz="1200" dirty="0"/>
              <a:t>, Dolomite.</a:t>
            </a:r>
          </a:p>
          <a:p>
            <a:r>
              <a:rPr lang="fr-FR" sz="1200" dirty="0" smtClean="0"/>
              <a:t>- Formules </a:t>
            </a:r>
            <a:r>
              <a:rPr lang="fr-FR" sz="1200" dirty="0"/>
              <a:t>chimiques brutes : Ca(</a:t>
            </a:r>
            <a:r>
              <a:rPr lang="fr-FR" sz="1200" dirty="0" err="1"/>
              <a:t>Fe,Mg,Mn</a:t>
            </a:r>
            <a:r>
              <a:rPr lang="fr-FR" sz="1200" dirty="0"/>
              <a:t>)(CO3)2, </a:t>
            </a:r>
            <a:r>
              <a:rPr lang="fr-FR" sz="1200" dirty="0" err="1"/>
              <a:t>CaMg</a:t>
            </a:r>
            <a:r>
              <a:rPr lang="fr-FR" sz="1200" dirty="0"/>
              <a:t>(CO3)2</a:t>
            </a:r>
          </a:p>
          <a:p>
            <a:pPr marL="171450" indent="-171450">
              <a:buFont typeface="Wingdings" pitchFamily="2" charset="2"/>
              <a:buChar char="q"/>
            </a:pPr>
            <a:r>
              <a:rPr lang="fr-FR" sz="1200" b="1" dirty="0" smtClean="0">
                <a:solidFill>
                  <a:srgbClr val="FF0000"/>
                </a:solidFill>
              </a:rPr>
              <a:t>Groupe </a:t>
            </a:r>
            <a:r>
              <a:rPr lang="fr-FR" sz="1200" b="1" dirty="0">
                <a:solidFill>
                  <a:srgbClr val="FF0000"/>
                </a:solidFill>
              </a:rPr>
              <a:t>de l'Aragonite </a:t>
            </a:r>
            <a:r>
              <a:rPr lang="fr-FR" sz="1200" dirty="0"/>
              <a:t>: </a:t>
            </a:r>
            <a:r>
              <a:rPr lang="fr-FR" sz="1200" b="1" dirty="0"/>
              <a:t>Aragonite</a:t>
            </a:r>
            <a:r>
              <a:rPr lang="fr-FR" sz="1200" dirty="0"/>
              <a:t>, Cérusite, </a:t>
            </a:r>
            <a:r>
              <a:rPr lang="fr-FR" sz="1200" dirty="0" err="1"/>
              <a:t>Strontianite</a:t>
            </a:r>
            <a:r>
              <a:rPr lang="fr-FR" sz="1200" dirty="0"/>
              <a:t>, </a:t>
            </a:r>
            <a:r>
              <a:rPr lang="fr-FR" sz="1200" dirty="0" err="1"/>
              <a:t>Withérite</a:t>
            </a:r>
            <a:r>
              <a:rPr lang="fr-FR" sz="1200" dirty="0"/>
              <a:t>.</a:t>
            </a:r>
          </a:p>
          <a:p>
            <a:r>
              <a:rPr lang="fr-FR" sz="1200" dirty="0"/>
              <a:t>- Formules chimiques brutes : CaCO3, PbCO3, SrCO3, BaCO3</a:t>
            </a:r>
          </a:p>
          <a:p>
            <a:pPr marL="171450" indent="-171450">
              <a:buFont typeface="Wingdings" pitchFamily="2" charset="2"/>
              <a:buChar char="q"/>
            </a:pPr>
            <a:r>
              <a:rPr lang="fr-FR" sz="1200" b="1" dirty="0" smtClean="0">
                <a:solidFill>
                  <a:srgbClr val="FF0000"/>
                </a:solidFill>
              </a:rPr>
              <a:t>Hydrocarbonates </a:t>
            </a:r>
            <a:r>
              <a:rPr lang="fr-FR" sz="1200" dirty="0"/>
              <a:t>: </a:t>
            </a:r>
            <a:r>
              <a:rPr lang="fr-FR" sz="1200" dirty="0" err="1"/>
              <a:t>Aurichalcite</a:t>
            </a:r>
            <a:r>
              <a:rPr lang="fr-FR" sz="1200" dirty="0"/>
              <a:t>, Azurite, </a:t>
            </a:r>
            <a:r>
              <a:rPr lang="fr-FR" sz="1200" dirty="0" err="1"/>
              <a:t>Hydrozincite</a:t>
            </a:r>
            <a:r>
              <a:rPr lang="fr-FR" sz="1200" dirty="0"/>
              <a:t>, </a:t>
            </a:r>
            <a:r>
              <a:rPr lang="fr-FR" sz="1200" b="1" dirty="0"/>
              <a:t>Malachite</a:t>
            </a:r>
          </a:p>
          <a:p>
            <a:r>
              <a:rPr lang="fr-FR" sz="1200" dirty="0"/>
              <a:t>- Formules chimiques brutes :  (</a:t>
            </a:r>
            <a:r>
              <a:rPr lang="fr-FR" sz="1200" dirty="0" err="1"/>
              <a:t>Zn,Cu</a:t>
            </a:r>
            <a:r>
              <a:rPr lang="fr-FR" sz="1200" dirty="0"/>
              <a:t>)5(CO3)2(OH)6, Cu3(CO3)2(OH)2, Zn5(CO3)2(OH)6, Cu2(CO3)(OH)2</a:t>
            </a:r>
          </a:p>
          <a:p>
            <a:pPr marL="171450" indent="-171450">
              <a:buFont typeface="Wingdings" pitchFamily="2" charset="2"/>
              <a:buChar char="q"/>
            </a:pPr>
            <a:r>
              <a:rPr lang="fr-FR" sz="1200" b="1" dirty="0" smtClean="0">
                <a:solidFill>
                  <a:srgbClr val="FF0000"/>
                </a:solidFill>
              </a:rPr>
              <a:t>Carbonates </a:t>
            </a:r>
            <a:r>
              <a:rPr lang="fr-FR" sz="1200" b="1" dirty="0">
                <a:solidFill>
                  <a:srgbClr val="FF0000"/>
                </a:solidFill>
              </a:rPr>
              <a:t>complexes </a:t>
            </a:r>
            <a:r>
              <a:rPr lang="fr-FR" sz="1200" dirty="0"/>
              <a:t>: </a:t>
            </a:r>
            <a:r>
              <a:rPr lang="fr-FR" sz="1200" b="1" dirty="0"/>
              <a:t>Bastnaésite, </a:t>
            </a:r>
            <a:r>
              <a:rPr lang="fr-FR" sz="1200" dirty="0" err="1"/>
              <a:t>Liébégite</a:t>
            </a:r>
            <a:r>
              <a:rPr lang="fr-FR" sz="1200" dirty="0"/>
              <a:t>, </a:t>
            </a:r>
            <a:r>
              <a:rPr lang="fr-FR" sz="1200" dirty="0" err="1"/>
              <a:t>Phosgénite</a:t>
            </a:r>
            <a:r>
              <a:rPr lang="fr-FR" sz="1200" dirty="0"/>
              <a:t>, </a:t>
            </a:r>
            <a:r>
              <a:rPr lang="fr-FR" sz="1200" dirty="0" err="1"/>
              <a:t>Parisite</a:t>
            </a:r>
            <a:r>
              <a:rPr lang="fr-FR" sz="1200" dirty="0"/>
              <a:t>, </a:t>
            </a:r>
            <a:r>
              <a:rPr lang="fr-FR" sz="1200" dirty="0" err="1"/>
              <a:t>Synchisite</a:t>
            </a:r>
            <a:r>
              <a:rPr lang="fr-FR" sz="1200" dirty="0"/>
              <a:t>...</a:t>
            </a:r>
          </a:p>
          <a:p>
            <a:r>
              <a:rPr lang="fr-FR" sz="1200" dirty="0" smtClean="0"/>
              <a:t>- Formules </a:t>
            </a:r>
            <a:r>
              <a:rPr lang="fr-FR" sz="1200" dirty="0"/>
              <a:t>chimiques brutes : (</a:t>
            </a:r>
            <a:r>
              <a:rPr lang="fr-FR" sz="1200" dirty="0" err="1"/>
              <a:t>Ce,La</a:t>
            </a:r>
            <a:r>
              <a:rPr lang="fr-FR" sz="1200" dirty="0"/>
              <a:t>)CO3F, Ca2(UO2)(CO3)3•11H2O, Ca(</a:t>
            </a:r>
            <a:r>
              <a:rPr lang="fr-FR" sz="1200" dirty="0" err="1"/>
              <a:t>Ce,La</a:t>
            </a:r>
            <a:r>
              <a:rPr lang="fr-FR" sz="1200" dirty="0"/>
              <a:t>)2(CO3)3F2, Ca(</a:t>
            </a:r>
            <a:r>
              <a:rPr lang="fr-FR" sz="1200" dirty="0" err="1"/>
              <a:t>Ce,La</a:t>
            </a:r>
            <a:r>
              <a:rPr lang="fr-FR" sz="1200" dirty="0"/>
              <a:t>)(CO3)2F </a:t>
            </a:r>
          </a:p>
          <a:p>
            <a:endParaRPr lang="fr-FR" sz="1200"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990" y="4859249"/>
            <a:ext cx="1738125" cy="1080000"/>
          </a:xfrm>
          <a:prstGeom prst="rect">
            <a:avLst/>
          </a:prstGeom>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b="7230"/>
          <a:stretch/>
        </p:blipFill>
        <p:spPr>
          <a:xfrm>
            <a:off x="2432386" y="4859249"/>
            <a:ext cx="1187132" cy="108000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3789" y="4859249"/>
            <a:ext cx="1433653" cy="108000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713" y="4859249"/>
            <a:ext cx="1491096" cy="1080000"/>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7081" y="4487574"/>
            <a:ext cx="1294410" cy="1451675"/>
          </a:xfrm>
          <a:prstGeom prst="rect">
            <a:avLst/>
          </a:prstGeom>
        </p:spPr>
      </p:pic>
      <p:sp>
        <p:nvSpPr>
          <p:cNvPr id="14" name="ZoneTexte 13"/>
          <p:cNvSpPr txBox="1"/>
          <p:nvPr/>
        </p:nvSpPr>
        <p:spPr>
          <a:xfrm>
            <a:off x="344384" y="6139538"/>
            <a:ext cx="8538359" cy="369332"/>
          </a:xfrm>
          <a:prstGeom prst="rect">
            <a:avLst/>
          </a:prstGeom>
          <a:noFill/>
        </p:spPr>
        <p:txBody>
          <a:bodyPr wrap="square" rtlCol="0">
            <a:spAutoFit/>
          </a:bodyPr>
          <a:lstStyle/>
          <a:p>
            <a:r>
              <a:rPr lang="fr-FR" dirty="0" smtClean="0"/>
              <a:t>         Calcite                     Ankérite                Aragonite                 Malachite             Bastnaésite</a:t>
            </a:r>
            <a:endParaRPr lang="fr-FR" dirty="0"/>
          </a:p>
        </p:txBody>
      </p:sp>
    </p:spTree>
    <p:extLst>
      <p:ext uri="{BB962C8B-B14F-4D97-AF65-F5344CB8AC3E}">
        <p14:creationId xmlns:p14="http://schemas.microsoft.com/office/powerpoint/2010/main" val="338588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2" presetClass="emph" presetSubtype="0" fill="hold" grpId="1" nodeType="withEffect">
                                  <p:stCondLst>
                                    <p:cond delay="0"/>
                                  </p:stCondLst>
                                  <p:iterate type="lt">
                                    <p:tmPct val="0"/>
                                  </p:iterate>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1083" y="116632"/>
            <a:ext cx="515051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carbonates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1531917" y="2434442"/>
            <a:ext cx="5842660" cy="2308324"/>
          </a:xfrm>
          <a:prstGeom prst="rect">
            <a:avLst/>
          </a:prstGeom>
          <a:noFill/>
        </p:spPr>
        <p:txBody>
          <a:bodyPr wrap="square" rtlCol="0">
            <a:spAutoFit/>
          </a:bodyPr>
          <a:lstStyle/>
          <a:p>
            <a:r>
              <a:rPr lang="fr-FR" dirty="0"/>
              <a:t>Les roches carbonatées à base de carbonate de calcium (CaCO3) sont exploitées dans plusieurs applications industrielles, Bâtiment &amp; Travaux Publics et utilisations agricoles. En plus des utilisations des roches dolomitiques (pierre à bâtir, pierre ornementale, fabrication de certains ciments), la dolomite est utilisée pour la fabrication de la magnésie, réfractaire très employé dans la métallurgie de l'acier. C'est enfin un minerai potentiel du </a:t>
            </a:r>
            <a:r>
              <a:rPr lang="fr-FR" dirty="0" smtClean="0"/>
              <a:t>magnésium…</a:t>
            </a:r>
            <a:endParaRPr lang="fr-FR" dirty="0"/>
          </a:p>
        </p:txBody>
      </p:sp>
      <p:sp>
        <p:nvSpPr>
          <p:cNvPr id="4" name="ZoneTexte 3"/>
          <p:cNvSpPr txBox="1"/>
          <p:nvPr/>
        </p:nvSpPr>
        <p:spPr>
          <a:xfrm>
            <a:off x="479840" y="1949658"/>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
        <p:nvSpPr>
          <p:cNvPr id="5" name="Rectangle 4"/>
          <p:cNvSpPr/>
          <p:nvPr/>
        </p:nvSpPr>
        <p:spPr>
          <a:xfrm rot="19645818">
            <a:off x="6243385" y="4760508"/>
            <a:ext cx="2286139" cy="923330"/>
          </a:xfrm>
          <a:prstGeom prst="rect">
            <a:avLst/>
          </a:prstGeom>
          <a:noFill/>
        </p:spPr>
        <p:txBody>
          <a:bodyPr wrap="none" lIns="91440" tIns="45720" rIns="91440" bIns="45720">
            <a:spAutoFit/>
          </a:bodyPr>
          <a:lstStyle/>
          <a:p>
            <a:pPr algn="ctr"/>
            <a:r>
              <a:rPr lang="fr-F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Voir TD</a:t>
            </a:r>
            <a:endParaRPr lang="fr-FR"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ZoneTexte 5"/>
          <p:cNvSpPr txBox="1"/>
          <p:nvPr/>
        </p:nvSpPr>
        <p:spPr>
          <a:xfrm>
            <a:off x="2729345" y="1114304"/>
            <a:ext cx="3303319" cy="400110"/>
          </a:xfrm>
          <a:prstGeom prst="rect">
            <a:avLst/>
          </a:prstGeom>
          <a:noFill/>
        </p:spPr>
        <p:txBody>
          <a:bodyPr wrap="square" rtlCol="0">
            <a:spAutoFit/>
          </a:bodyPr>
          <a:lstStyle/>
          <a:p>
            <a:pPr algn="ctr"/>
            <a:r>
              <a:rPr lang="fr-FR" sz="2000" b="1" smtClean="0">
                <a:solidFill>
                  <a:srgbClr val="FF0000"/>
                </a:solidFill>
              </a:rPr>
              <a:t> Carbonate </a:t>
            </a:r>
            <a:r>
              <a:rPr lang="fr-FR" sz="2000" dirty="0" smtClean="0">
                <a:solidFill>
                  <a:srgbClr val="FF0000"/>
                </a:solidFill>
              </a:rPr>
              <a:t>(CO</a:t>
            </a:r>
            <a:r>
              <a:rPr lang="fr-FR" sz="2000" baseline="-25000" dirty="0" smtClean="0">
                <a:solidFill>
                  <a:srgbClr val="FF0000"/>
                </a:solidFill>
              </a:rPr>
              <a:t>3</a:t>
            </a:r>
            <a:r>
              <a:rPr lang="fr-FR" sz="2000" baseline="30000" dirty="0" smtClean="0">
                <a:solidFill>
                  <a:srgbClr val="FF0000"/>
                </a:solidFill>
              </a:rPr>
              <a:t>2-</a:t>
            </a:r>
            <a:r>
              <a:rPr lang="fr-FR" sz="2000" dirty="0">
                <a:solidFill>
                  <a:srgbClr val="FF0000"/>
                </a:solidFill>
              </a:rPr>
              <a:t>)</a:t>
            </a:r>
          </a:p>
        </p:txBody>
      </p:sp>
    </p:spTree>
    <p:extLst>
      <p:ext uri="{BB962C8B-B14F-4D97-AF65-F5344CB8AC3E}">
        <p14:creationId xmlns:p14="http://schemas.microsoft.com/office/powerpoint/2010/main" val="19734474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1083" y="116632"/>
            <a:ext cx="515051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carbonates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558141" y="1995055"/>
            <a:ext cx="2006929" cy="2308324"/>
          </a:xfrm>
          <a:prstGeom prst="rect">
            <a:avLst/>
          </a:prstGeom>
          <a:noFill/>
        </p:spPr>
        <p:txBody>
          <a:bodyPr wrap="square" rtlCol="0">
            <a:spAutoFit/>
          </a:bodyPr>
          <a:lstStyle/>
          <a:p>
            <a:r>
              <a:rPr lang="fr-FR" sz="1400" dirty="0"/>
              <a:t>Roches sédimentaires.</a:t>
            </a:r>
          </a:p>
          <a:p>
            <a:r>
              <a:rPr lang="fr-FR" sz="1400" dirty="0"/>
              <a:t>Selon Arthur Holmes, les roches sédimentaires (3% de la lithosphère) se composent de</a:t>
            </a:r>
            <a:r>
              <a:rPr lang="fr-FR" sz="1400" dirty="0" smtClean="0"/>
              <a:t>:</a:t>
            </a:r>
          </a:p>
          <a:p>
            <a:endParaRPr lang="fr-FR" sz="1400" dirty="0"/>
          </a:p>
          <a:p>
            <a:r>
              <a:rPr lang="fr-FR" sz="1400" dirty="0"/>
              <a:t>- 70% d'argiles</a:t>
            </a:r>
          </a:p>
          <a:p>
            <a:r>
              <a:rPr lang="fr-FR" sz="1400" dirty="0"/>
              <a:t>- 16% de grès</a:t>
            </a:r>
          </a:p>
          <a:p>
            <a:r>
              <a:rPr lang="fr-FR" sz="1400" dirty="0"/>
              <a:t>- 14% de calcaires</a:t>
            </a:r>
          </a:p>
          <a:p>
            <a:endParaRPr lang="fr-FR" dirty="0"/>
          </a:p>
        </p:txBody>
      </p:sp>
      <p:sp>
        <p:nvSpPr>
          <p:cNvPr id="4" name="ZoneTexte 3"/>
          <p:cNvSpPr txBox="1"/>
          <p:nvPr/>
        </p:nvSpPr>
        <p:spPr>
          <a:xfrm>
            <a:off x="451519" y="1581652"/>
            <a:ext cx="2088232"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sp>
        <p:nvSpPr>
          <p:cNvPr id="5" name="ZoneTexte 4"/>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a:t>
            </a:r>
            <a:r>
              <a:rPr lang="fr-FR" sz="2000" b="1" dirty="0" err="1" smtClean="0">
                <a:solidFill>
                  <a:srgbClr val="FF0000"/>
                </a:solidFill>
              </a:rPr>
              <a:t>Carbonatae</a:t>
            </a:r>
            <a:r>
              <a:rPr lang="fr-FR" sz="2000" b="1" dirty="0" smtClean="0">
                <a:solidFill>
                  <a:srgbClr val="FF0000"/>
                </a:solidFill>
              </a:rPr>
              <a:t> </a:t>
            </a:r>
            <a:r>
              <a:rPr lang="fr-FR" sz="2000" dirty="0" smtClean="0">
                <a:solidFill>
                  <a:srgbClr val="FF0000"/>
                </a:solidFill>
              </a:rPr>
              <a:t>(CO</a:t>
            </a:r>
            <a:r>
              <a:rPr lang="fr-FR" sz="2000" baseline="-25000" dirty="0" smtClean="0">
                <a:solidFill>
                  <a:srgbClr val="FF0000"/>
                </a:solidFill>
              </a:rPr>
              <a:t>3</a:t>
            </a:r>
            <a:r>
              <a:rPr lang="fr-FR" sz="2000" baseline="30000" dirty="0" smtClean="0">
                <a:solidFill>
                  <a:srgbClr val="FF0000"/>
                </a:solidFill>
              </a:rPr>
              <a:t>2-</a:t>
            </a:r>
            <a:r>
              <a:rPr lang="fr-FR" sz="2000" dirty="0">
                <a:solidFill>
                  <a:srgbClr val="FF0000"/>
                </a:solidFill>
              </a:rPr>
              <a:t>)</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952" y="1880506"/>
            <a:ext cx="5891464" cy="3997779"/>
          </a:xfrm>
          <a:prstGeom prst="rect">
            <a:avLst/>
          </a:prstGeom>
        </p:spPr>
      </p:pic>
    </p:spTree>
    <p:extLst>
      <p:ext uri="{BB962C8B-B14F-4D97-AF65-F5344CB8AC3E}">
        <p14:creationId xmlns:p14="http://schemas.microsoft.com/office/powerpoint/2010/main" val="203638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535" y="116632"/>
            <a:ext cx="401161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sulfates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 name="Image 2"/>
          <p:cNvPicPr/>
          <p:nvPr/>
        </p:nvPicPr>
        <p:blipFill>
          <a:blip r:embed="rId2">
            <a:extLst>
              <a:ext uri="{28A0092B-C50C-407E-A947-70E740481C1C}">
                <a14:useLocalDpi xmlns:a14="http://schemas.microsoft.com/office/drawing/2010/main" val="0"/>
              </a:ext>
            </a:extLst>
          </a:blip>
          <a:stretch>
            <a:fillRect/>
          </a:stretch>
        </p:blipFill>
        <p:spPr>
          <a:xfrm>
            <a:off x="6657480" y="386504"/>
            <a:ext cx="1695450" cy="1857375"/>
          </a:xfrm>
          <a:prstGeom prst="rect">
            <a:avLst/>
          </a:prstGeom>
        </p:spPr>
      </p:pic>
      <p:sp>
        <p:nvSpPr>
          <p:cNvPr id="4" name="ZoneTexte 3"/>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Sulfate </a:t>
            </a:r>
            <a:r>
              <a:rPr lang="fr-FR" sz="2000" cap="small" dirty="0" smtClean="0">
                <a:solidFill>
                  <a:srgbClr val="FF0000"/>
                </a:solidFill>
              </a:rPr>
              <a:t>(</a:t>
            </a:r>
            <a:r>
              <a:rPr lang="fr-FR" sz="2000" cap="small" dirty="0">
                <a:solidFill>
                  <a:srgbClr val="FF0000"/>
                </a:solidFill>
              </a:rPr>
              <a:t>SO</a:t>
            </a:r>
            <a:r>
              <a:rPr lang="fr-FR" sz="2000" cap="small" baseline="-25000" dirty="0">
                <a:solidFill>
                  <a:srgbClr val="FF0000"/>
                </a:solidFill>
              </a:rPr>
              <a:t>4</a:t>
            </a:r>
            <a:r>
              <a:rPr lang="fr-FR" sz="2000" cap="small" baseline="30000" dirty="0">
                <a:solidFill>
                  <a:srgbClr val="FF0000"/>
                </a:solidFill>
              </a:rPr>
              <a:t>2-</a:t>
            </a:r>
            <a:r>
              <a:rPr lang="fr-FR" sz="2000" cap="small" dirty="0">
                <a:solidFill>
                  <a:srgbClr val="FF0000"/>
                </a:solidFill>
              </a:rPr>
              <a:t>)</a:t>
            </a:r>
            <a:endParaRPr lang="fr-FR" sz="2000" dirty="0">
              <a:solidFill>
                <a:srgbClr val="FF0000"/>
              </a:solidFill>
            </a:endParaRPr>
          </a:p>
        </p:txBody>
      </p:sp>
      <p:sp>
        <p:nvSpPr>
          <p:cNvPr id="5" name="ZoneTexte 4"/>
          <p:cNvSpPr txBox="1"/>
          <p:nvPr/>
        </p:nvSpPr>
        <p:spPr>
          <a:xfrm>
            <a:off x="831273" y="1555666"/>
            <a:ext cx="558140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fr-FR" sz="1400" dirty="0"/>
              <a:t>Les sulfates sont les </a:t>
            </a:r>
            <a:r>
              <a:rPr lang="fr-FR" sz="1400" b="1" dirty="0"/>
              <a:t>sels de l'acide sulfurique H</a:t>
            </a:r>
            <a:r>
              <a:rPr lang="fr-FR" sz="1400" b="1" baseline="-25000" dirty="0"/>
              <a:t>2</a:t>
            </a:r>
            <a:r>
              <a:rPr lang="fr-FR" sz="1400" b="1" dirty="0"/>
              <a:t>SO</a:t>
            </a:r>
            <a:r>
              <a:rPr lang="fr-FR" sz="1400" b="1" baseline="-25000" dirty="0"/>
              <a:t>4</a:t>
            </a:r>
            <a:r>
              <a:rPr lang="fr-FR" sz="1400" dirty="0"/>
              <a:t>. </a:t>
            </a:r>
            <a:r>
              <a:rPr lang="fr-FR" sz="1400" dirty="0" smtClean="0"/>
              <a:t/>
            </a:r>
            <a:br>
              <a:rPr lang="fr-FR" sz="1400" dirty="0" smtClean="0"/>
            </a:br>
            <a:r>
              <a:rPr lang="fr-FR" sz="1400" dirty="0" smtClean="0"/>
              <a:t>La </a:t>
            </a:r>
            <a:r>
              <a:rPr lang="fr-FR" sz="1400" dirty="0"/>
              <a:t>formule de l'ion sulfate est SO</a:t>
            </a:r>
            <a:r>
              <a:rPr lang="fr-FR" sz="1400" baseline="-25000" dirty="0"/>
              <a:t>4</a:t>
            </a:r>
            <a:r>
              <a:rPr lang="fr-FR" sz="1400" baseline="30000" dirty="0"/>
              <a:t>2-</a:t>
            </a:r>
            <a:r>
              <a:rPr lang="fr-FR" sz="1400" dirty="0"/>
              <a:t>. Dans la nature, on compte plus de </a:t>
            </a:r>
            <a:r>
              <a:rPr lang="fr-FR" sz="1400" b="1" i="1" dirty="0"/>
              <a:t>200 espèces </a:t>
            </a:r>
            <a:r>
              <a:rPr lang="fr-FR" sz="1400" dirty="0"/>
              <a:t>minéralogiques de sulfates</a:t>
            </a:r>
            <a:r>
              <a:rPr lang="fr-FR" sz="1400" dirty="0" smtClean="0"/>
              <a:t>.</a:t>
            </a:r>
            <a:endParaRPr lang="fr-FR" sz="1400"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21" y="2657098"/>
            <a:ext cx="1626918" cy="1220189"/>
          </a:xfrm>
          <a:prstGeom prst="rect">
            <a:avLst/>
          </a:prstGeom>
          <a:ln>
            <a:noFill/>
          </a:ln>
          <a:effectLst>
            <a:outerShdw blurRad="292100" dist="139700" dir="2700000" algn="tl" rotWithShape="0">
              <a:srgbClr val="333333">
                <a:alpha val="65000"/>
              </a:srgbClr>
            </a:outerShdw>
          </a:effectLst>
        </p:spPr>
      </p:pic>
      <p:sp>
        <p:nvSpPr>
          <p:cNvPr id="15" name="ZoneTexte 14"/>
          <p:cNvSpPr txBox="1"/>
          <p:nvPr/>
        </p:nvSpPr>
        <p:spPr>
          <a:xfrm>
            <a:off x="783772" y="3895099"/>
            <a:ext cx="1567543" cy="523220"/>
          </a:xfrm>
          <a:prstGeom prst="rect">
            <a:avLst/>
          </a:prstGeom>
          <a:noFill/>
        </p:spPr>
        <p:txBody>
          <a:bodyPr wrap="square" rtlCol="0">
            <a:spAutoFit/>
          </a:bodyPr>
          <a:lstStyle/>
          <a:p>
            <a:pPr algn="ctr"/>
            <a:r>
              <a:rPr lang="fr-FR" sz="1400" b="1" dirty="0" smtClean="0"/>
              <a:t>Sulfate de </a:t>
            </a:r>
            <a:r>
              <a:rPr lang="fr-FR" sz="1400" b="1" dirty="0"/>
              <a:t>potassium K</a:t>
            </a:r>
            <a:r>
              <a:rPr lang="fr-FR" sz="1400" b="1" baseline="-25000" dirty="0"/>
              <a:t>2</a:t>
            </a:r>
            <a:r>
              <a:rPr lang="fr-FR" sz="1400" b="1" dirty="0"/>
              <a:t>SO</a:t>
            </a:r>
            <a:r>
              <a:rPr lang="fr-FR" sz="1400" b="1" baseline="-25000" dirty="0"/>
              <a:t>4</a:t>
            </a:r>
            <a:endParaRPr lang="fr-FR" sz="1400" b="1" dirty="0"/>
          </a:p>
        </p:txBody>
      </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1130" y="2624441"/>
            <a:ext cx="1583378" cy="1187533"/>
          </a:xfrm>
          <a:prstGeom prst="rect">
            <a:avLst/>
          </a:prstGeom>
          <a:ln>
            <a:noFill/>
          </a:ln>
          <a:effectLst>
            <a:outerShdw blurRad="292100" dist="139700" dir="2700000" algn="tl" rotWithShape="0">
              <a:srgbClr val="333333">
                <a:alpha val="65000"/>
              </a:srgbClr>
            </a:outerShdw>
          </a:effectLst>
        </p:spPr>
      </p:pic>
      <p:sp>
        <p:nvSpPr>
          <p:cNvPr id="22" name="ZoneTexte 21"/>
          <p:cNvSpPr txBox="1"/>
          <p:nvPr/>
        </p:nvSpPr>
        <p:spPr>
          <a:xfrm>
            <a:off x="2909454" y="3833743"/>
            <a:ext cx="2434442" cy="523220"/>
          </a:xfrm>
          <a:prstGeom prst="rect">
            <a:avLst/>
          </a:prstGeom>
          <a:noFill/>
        </p:spPr>
        <p:txBody>
          <a:bodyPr wrap="square" rtlCol="0">
            <a:spAutoFit/>
          </a:bodyPr>
          <a:lstStyle/>
          <a:p>
            <a:pPr algn="ctr"/>
            <a:r>
              <a:rPr lang="fr-FR" sz="1400" b="1" dirty="0"/>
              <a:t>Sulfate de sodium </a:t>
            </a:r>
            <a:r>
              <a:rPr lang="fr-FR" sz="1400" b="1" dirty="0" smtClean="0"/>
              <a:t>Na</a:t>
            </a:r>
            <a:r>
              <a:rPr lang="fr-FR" sz="1400" b="1" baseline="-25000" dirty="0" smtClean="0"/>
              <a:t>2</a:t>
            </a:r>
            <a:r>
              <a:rPr lang="fr-FR" sz="1400" b="1" dirty="0" smtClean="0"/>
              <a:t>SO</a:t>
            </a:r>
            <a:r>
              <a:rPr lang="fr-FR" sz="1400" b="1" baseline="-25000" dirty="0" smtClean="0"/>
              <a:t>4</a:t>
            </a:r>
            <a:r>
              <a:rPr lang="fr-FR" sz="1400" b="1" dirty="0" smtClean="0"/>
              <a:t> </a:t>
            </a:r>
            <a:r>
              <a:rPr lang="fr-FR" sz="1400" dirty="0" smtClean="0"/>
              <a:t/>
            </a:r>
            <a:br>
              <a:rPr lang="fr-FR" sz="1400" dirty="0" smtClean="0"/>
            </a:br>
            <a:r>
              <a:rPr lang="fr-FR" sz="1400" i="1" dirty="0" smtClean="0"/>
              <a:t>sel </a:t>
            </a:r>
            <a:r>
              <a:rPr lang="fr-FR" sz="1400" i="1" dirty="0"/>
              <a:t>de Glauber ou </a:t>
            </a:r>
            <a:r>
              <a:rPr lang="fr-FR" sz="1400" i="1" dirty="0" err="1" smtClean="0"/>
              <a:t>Mirabilite</a:t>
            </a:r>
            <a:endParaRPr lang="fr-FR" sz="1400" i="1" dirty="0"/>
          </a:p>
        </p:txBody>
      </p:sp>
      <p:pic>
        <p:nvPicPr>
          <p:cNvPr id="23" name="Image 22"/>
          <p:cNvPicPr>
            <a:picLocks noChangeAspect="1"/>
          </p:cNvPicPr>
          <p:nvPr/>
        </p:nvPicPr>
        <p:blipFill rotWithShape="1">
          <a:blip r:embed="rId5" cstate="print">
            <a:extLst>
              <a:ext uri="{28A0092B-C50C-407E-A947-70E740481C1C}">
                <a14:useLocalDpi xmlns:a14="http://schemas.microsoft.com/office/drawing/2010/main" val="0"/>
              </a:ext>
            </a:extLst>
          </a:blip>
          <a:srcRect l="3534" t="3535" r="4990" b="4159"/>
          <a:stretch/>
        </p:blipFill>
        <p:spPr>
          <a:xfrm>
            <a:off x="6127668" y="2588816"/>
            <a:ext cx="1306286" cy="1318162"/>
          </a:xfrm>
          <a:prstGeom prst="rect">
            <a:avLst/>
          </a:prstGeom>
          <a:ln>
            <a:noFill/>
          </a:ln>
          <a:effectLst>
            <a:outerShdw blurRad="292100" dist="139700" dir="2700000" algn="tl" rotWithShape="0">
              <a:srgbClr val="333333">
                <a:alpha val="65000"/>
              </a:srgbClr>
            </a:outerShdw>
          </a:effectLst>
        </p:spPr>
      </p:pic>
      <p:sp>
        <p:nvSpPr>
          <p:cNvPr id="24" name="ZoneTexte 23"/>
          <p:cNvSpPr txBox="1"/>
          <p:nvPr/>
        </p:nvSpPr>
        <p:spPr>
          <a:xfrm>
            <a:off x="5961414" y="3964376"/>
            <a:ext cx="1828800" cy="523220"/>
          </a:xfrm>
          <a:prstGeom prst="rect">
            <a:avLst/>
          </a:prstGeom>
          <a:noFill/>
        </p:spPr>
        <p:txBody>
          <a:bodyPr wrap="square" rtlCol="0">
            <a:spAutoFit/>
          </a:bodyPr>
          <a:lstStyle/>
          <a:p>
            <a:pPr algn="ctr"/>
            <a:r>
              <a:rPr lang="fr-FR" sz="1400" b="1" dirty="0"/>
              <a:t>Sulfate d'ammonium (NH</a:t>
            </a:r>
            <a:r>
              <a:rPr lang="fr-FR" sz="1400" b="1" baseline="-25000" dirty="0"/>
              <a:t>4</a:t>
            </a:r>
            <a:r>
              <a:rPr lang="fr-FR" sz="1400" b="1" dirty="0"/>
              <a:t>)2SO</a:t>
            </a:r>
            <a:r>
              <a:rPr lang="fr-FR" sz="1400" b="1" baseline="-25000" dirty="0"/>
              <a:t>4</a:t>
            </a:r>
            <a:r>
              <a:rPr lang="fr-FR" sz="1400" b="1" dirty="0"/>
              <a:t> </a:t>
            </a:r>
          </a:p>
        </p:txBody>
      </p:sp>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268" y="4476997"/>
            <a:ext cx="1971305" cy="1478479"/>
          </a:xfrm>
          <a:prstGeom prst="rect">
            <a:avLst/>
          </a:prstGeom>
          <a:ln>
            <a:noFill/>
          </a:ln>
          <a:effectLst>
            <a:outerShdw blurRad="292100" dist="139700" dir="2700000" algn="tl" rotWithShape="0">
              <a:srgbClr val="333333">
                <a:alpha val="65000"/>
              </a:srgbClr>
            </a:outerShdw>
          </a:effectLst>
        </p:spPr>
      </p:pic>
      <p:sp>
        <p:nvSpPr>
          <p:cNvPr id="26" name="ZoneTexte 25"/>
          <p:cNvSpPr txBox="1"/>
          <p:nvPr/>
        </p:nvSpPr>
        <p:spPr>
          <a:xfrm>
            <a:off x="781793" y="6006935"/>
            <a:ext cx="1567543" cy="738664"/>
          </a:xfrm>
          <a:prstGeom prst="rect">
            <a:avLst/>
          </a:prstGeom>
          <a:noFill/>
        </p:spPr>
        <p:txBody>
          <a:bodyPr wrap="square" rtlCol="0">
            <a:spAutoFit/>
          </a:bodyPr>
          <a:lstStyle/>
          <a:p>
            <a:pPr algn="ctr"/>
            <a:r>
              <a:rPr lang="fr-FR" sz="1400" dirty="0" smtClean="0"/>
              <a:t> </a:t>
            </a:r>
            <a:r>
              <a:rPr lang="fr-FR" sz="1400" b="1" dirty="0"/>
              <a:t>Sulfate de calcium </a:t>
            </a:r>
            <a:r>
              <a:rPr lang="fr-FR" sz="1400" dirty="0"/>
              <a:t>(</a:t>
            </a:r>
            <a:r>
              <a:rPr lang="fr-FR" sz="1400" i="1" dirty="0"/>
              <a:t>Anhydrite</a:t>
            </a:r>
            <a:r>
              <a:rPr lang="fr-FR" sz="1400" dirty="0"/>
              <a:t>) </a:t>
            </a:r>
            <a:r>
              <a:rPr lang="fr-FR" sz="1400" b="1" dirty="0"/>
              <a:t>CaSO</a:t>
            </a:r>
            <a:r>
              <a:rPr lang="fr-FR" sz="1400" b="1" baseline="-25000" dirty="0"/>
              <a:t>4</a:t>
            </a:r>
            <a:endParaRPr lang="fr-FR" sz="1400" b="1" dirty="0"/>
          </a:p>
          <a:p>
            <a:pPr algn="ctr"/>
            <a:endParaRPr lang="fr-FR" sz="1400" dirty="0"/>
          </a:p>
        </p:txBody>
      </p:sp>
      <p:pic>
        <p:nvPicPr>
          <p:cNvPr id="27" name="Imag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8206" y="4423372"/>
            <a:ext cx="2459171" cy="1633043"/>
          </a:xfrm>
          <a:prstGeom prst="rect">
            <a:avLst/>
          </a:prstGeom>
          <a:ln>
            <a:noFill/>
          </a:ln>
          <a:effectLst>
            <a:outerShdw blurRad="292100" dist="139700" dir="2700000" algn="tl" rotWithShape="0">
              <a:srgbClr val="333333">
                <a:alpha val="65000"/>
              </a:srgbClr>
            </a:outerShdw>
          </a:effectLst>
        </p:spPr>
      </p:pic>
      <p:sp>
        <p:nvSpPr>
          <p:cNvPr id="28" name="ZoneTexte 27"/>
          <p:cNvSpPr txBox="1"/>
          <p:nvPr/>
        </p:nvSpPr>
        <p:spPr>
          <a:xfrm>
            <a:off x="3085607" y="6119336"/>
            <a:ext cx="2270166" cy="738664"/>
          </a:xfrm>
          <a:prstGeom prst="rect">
            <a:avLst/>
          </a:prstGeom>
          <a:noFill/>
        </p:spPr>
        <p:txBody>
          <a:bodyPr wrap="square" rtlCol="0">
            <a:spAutoFit/>
          </a:bodyPr>
          <a:lstStyle/>
          <a:p>
            <a:pPr algn="ctr"/>
            <a:r>
              <a:rPr lang="fr-FR" sz="1400" dirty="0" smtClean="0"/>
              <a:t> </a:t>
            </a:r>
            <a:r>
              <a:rPr lang="fr-FR" sz="1400" b="1" dirty="0"/>
              <a:t>Sulfate hydraté de calcium </a:t>
            </a:r>
            <a:r>
              <a:rPr lang="fr-FR" sz="1400" dirty="0"/>
              <a:t>(</a:t>
            </a:r>
            <a:r>
              <a:rPr lang="fr-FR" sz="1400" i="1" dirty="0"/>
              <a:t>gypse</a:t>
            </a:r>
            <a:r>
              <a:rPr lang="fr-FR" sz="1400" dirty="0"/>
              <a:t>) </a:t>
            </a:r>
            <a:r>
              <a:rPr lang="fr-FR" sz="1400" b="1" dirty="0"/>
              <a:t>CaSO</a:t>
            </a:r>
            <a:r>
              <a:rPr lang="fr-FR" sz="1400" b="1" baseline="-25000" dirty="0"/>
              <a:t>4</a:t>
            </a:r>
            <a:r>
              <a:rPr lang="fr-FR" sz="1400" b="1" dirty="0"/>
              <a:t>.2H</a:t>
            </a:r>
            <a:r>
              <a:rPr lang="fr-FR" sz="1400" b="1" baseline="-25000" dirty="0"/>
              <a:t>2</a:t>
            </a:r>
            <a:r>
              <a:rPr lang="fr-FR" sz="1400" b="1" dirty="0"/>
              <a:t>O</a:t>
            </a:r>
          </a:p>
          <a:p>
            <a:pPr algn="ctr"/>
            <a:endParaRPr lang="fr-FR" sz="1400" dirty="0"/>
          </a:p>
        </p:txBody>
      </p:sp>
      <p:pic>
        <p:nvPicPr>
          <p:cNvPr id="29" name="Imag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8759" y="4638734"/>
            <a:ext cx="1571625" cy="1190625"/>
          </a:xfrm>
          <a:prstGeom prst="rect">
            <a:avLst/>
          </a:prstGeom>
          <a:ln>
            <a:noFill/>
          </a:ln>
          <a:effectLst>
            <a:outerShdw blurRad="292100" dist="139700" dir="2700000" algn="tl" rotWithShape="0">
              <a:srgbClr val="333333">
                <a:alpha val="65000"/>
              </a:srgbClr>
            </a:outerShdw>
          </a:effectLst>
        </p:spPr>
      </p:pic>
      <p:sp>
        <p:nvSpPr>
          <p:cNvPr id="30" name="ZoneTexte 29"/>
          <p:cNvSpPr txBox="1"/>
          <p:nvPr/>
        </p:nvSpPr>
        <p:spPr>
          <a:xfrm>
            <a:off x="5973292" y="5888186"/>
            <a:ext cx="2458192" cy="954107"/>
          </a:xfrm>
          <a:prstGeom prst="rect">
            <a:avLst/>
          </a:prstGeom>
          <a:noFill/>
        </p:spPr>
        <p:txBody>
          <a:bodyPr wrap="square" rtlCol="0">
            <a:spAutoFit/>
          </a:bodyPr>
          <a:lstStyle/>
          <a:p>
            <a:pPr algn="ctr"/>
            <a:r>
              <a:rPr lang="fr-FR" sz="1400" b="1" dirty="0" smtClean="0"/>
              <a:t>Sulfate </a:t>
            </a:r>
            <a:r>
              <a:rPr lang="fr-FR" sz="1400" b="1" dirty="0"/>
              <a:t>de magnésium </a:t>
            </a:r>
            <a:r>
              <a:rPr lang="fr-FR" sz="1400" b="1" dirty="0" smtClean="0"/>
              <a:t>MgSO</a:t>
            </a:r>
            <a:r>
              <a:rPr lang="fr-FR" sz="1400" b="1" baseline="-25000" dirty="0" smtClean="0"/>
              <a:t>4</a:t>
            </a:r>
            <a:endParaRPr lang="fr-FR" sz="1400" dirty="0"/>
          </a:p>
          <a:p>
            <a:pPr algn="ctr"/>
            <a:r>
              <a:rPr lang="fr-FR" sz="1400" i="1" dirty="0" smtClean="0"/>
              <a:t>communément </a:t>
            </a:r>
            <a:r>
              <a:rPr lang="fr-FR" sz="1400" i="1" dirty="0"/>
              <a:t>appelé « sel anglais » ou « sel amer » </a:t>
            </a:r>
          </a:p>
          <a:p>
            <a:pPr algn="ctr"/>
            <a:endParaRPr lang="fr-FR" sz="1400" dirty="0"/>
          </a:p>
        </p:txBody>
      </p:sp>
    </p:spTree>
    <p:extLst>
      <p:ext uri="{BB962C8B-B14F-4D97-AF65-F5344CB8AC3E}">
        <p14:creationId xmlns:p14="http://schemas.microsoft.com/office/powerpoint/2010/main" val="36924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1" nodeType="click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534" y="116632"/>
            <a:ext cx="401161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Sulfates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337336" y="1403393"/>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
        <p:nvSpPr>
          <p:cNvPr id="4" name="ZoneTexte 3"/>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Sulfate </a:t>
            </a:r>
            <a:r>
              <a:rPr lang="fr-FR" sz="2000" cap="small" dirty="0" smtClean="0">
                <a:solidFill>
                  <a:srgbClr val="FF0000"/>
                </a:solidFill>
              </a:rPr>
              <a:t>(</a:t>
            </a:r>
            <a:r>
              <a:rPr lang="fr-FR" sz="2000" cap="small" dirty="0">
                <a:solidFill>
                  <a:srgbClr val="FF0000"/>
                </a:solidFill>
              </a:rPr>
              <a:t>SO</a:t>
            </a:r>
            <a:r>
              <a:rPr lang="fr-FR" sz="2000" cap="small" baseline="-25000" dirty="0">
                <a:solidFill>
                  <a:srgbClr val="FF0000"/>
                </a:solidFill>
              </a:rPr>
              <a:t>4</a:t>
            </a:r>
            <a:r>
              <a:rPr lang="fr-FR" sz="2000" cap="small" baseline="30000" dirty="0">
                <a:solidFill>
                  <a:srgbClr val="FF0000"/>
                </a:solidFill>
              </a:rPr>
              <a:t>2-</a:t>
            </a:r>
            <a:r>
              <a:rPr lang="fr-FR" sz="2000" cap="small" dirty="0">
                <a:solidFill>
                  <a:srgbClr val="FF0000"/>
                </a:solidFill>
              </a:rPr>
              <a:t>)</a:t>
            </a:r>
            <a:endParaRPr lang="fr-FR" sz="2000" dirty="0">
              <a:solidFill>
                <a:srgbClr val="FF0000"/>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7479" y="320634"/>
            <a:ext cx="1583378" cy="1187533"/>
          </a:xfrm>
          <a:prstGeom prst="rect">
            <a:avLst/>
          </a:prstGeom>
          <a:ln>
            <a:noFill/>
          </a:ln>
          <a:effectLst>
            <a:outerShdw blurRad="292100" dist="139700" dir="2700000" algn="tl" rotWithShape="0">
              <a:srgbClr val="333333">
                <a:alpha val="65000"/>
              </a:srgbClr>
            </a:outerShdw>
          </a:effectLst>
        </p:spPr>
      </p:pic>
      <p:sp>
        <p:nvSpPr>
          <p:cNvPr id="13" name="ZoneTexte 12"/>
          <p:cNvSpPr txBox="1"/>
          <p:nvPr/>
        </p:nvSpPr>
        <p:spPr>
          <a:xfrm>
            <a:off x="6567055" y="1565562"/>
            <a:ext cx="2434442" cy="523220"/>
          </a:xfrm>
          <a:prstGeom prst="rect">
            <a:avLst/>
          </a:prstGeom>
          <a:noFill/>
        </p:spPr>
        <p:txBody>
          <a:bodyPr wrap="square" rtlCol="0">
            <a:spAutoFit/>
          </a:bodyPr>
          <a:lstStyle/>
          <a:p>
            <a:pPr algn="ctr"/>
            <a:r>
              <a:rPr lang="fr-FR" sz="1400" b="1" dirty="0"/>
              <a:t>Sulfate de sodium </a:t>
            </a:r>
            <a:r>
              <a:rPr lang="fr-FR" sz="1400" b="1" dirty="0" smtClean="0"/>
              <a:t>Na</a:t>
            </a:r>
            <a:r>
              <a:rPr lang="fr-FR" sz="1400" b="1" baseline="-25000" dirty="0" smtClean="0"/>
              <a:t>2</a:t>
            </a:r>
            <a:r>
              <a:rPr lang="fr-FR" sz="1400" b="1" dirty="0" smtClean="0"/>
              <a:t>SO</a:t>
            </a:r>
            <a:r>
              <a:rPr lang="fr-FR" sz="1400" b="1" baseline="-25000" dirty="0" smtClean="0"/>
              <a:t>4</a:t>
            </a:r>
            <a:r>
              <a:rPr lang="fr-FR" sz="1400" b="1" dirty="0" smtClean="0"/>
              <a:t> </a:t>
            </a:r>
            <a:r>
              <a:rPr lang="fr-FR" sz="1400" dirty="0" smtClean="0"/>
              <a:t/>
            </a:r>
            <a:br>
              <a:rPr lang="fr-FR" sz="1400" dirty="0" smtClean="0"/>
            </a:br>
            <a:r>
              <a:rPr lang="fr-FR" sz="1400" i="1" dirty="0" smtClean="0"/>
              <a:t>sel </a:t>
            </a:r>
            <a:r>
              <a:rPr lang="fr-FR" sz="1400" i="1" dirty="0"/>
              <a:t>de Glauber ou </a:t>
            </a:r>
            <a:r>
              <a:rPr lang="fr-FR" sz="1400" i="1" dirty="0" err="1" smtClean="0"/>
              <a:t>Mirabilite</a:t>
            </a:r>
            <a:endParaRPr lang="fr-FR" sz="1400" i="1" dirty="0"/>
          </a:p>
        </p:txBody>
      </p:sp>
      <p:sp>
        <p:nvSpPr>
          <p:cNvPr id="5" name="ZoneTexte 4"/>
          <p:cNvSpPr txBox="1"/>
          <p:nvPr/>
        </p:nvSpPr>
        <p:spPr>
          <a:xfrm>
            <a:off x="451262" y="1911927"/>
            <a:ext cx="2921330" cy="2246769"/>
          </a:xfrm>
          <a:prstGeom prst="rect">
            <a:avLst/>
          </a:prstGeom>
          <a:noFill/>
        </p:spPr>
        <p:txBody>
          <a:bodyPr wrap="square" rtlCol="0">
            <a:spAutoFit/>
          </a:bodyPr>
          <a:lstStyle/>
          <a:p>
            <a:pPr algn="just"/>
            <a:r>
              <a:rPr lang="fr-FR" sz="1400" dirty="0" smtClean="0"/>
              <a:t>Fabrication </a:t>
            </a:r>
            <a:r>
              <a:rPr lang="fr-FR" sz="1400" dirty="0"/>
              <a:t>des détergents et dans le traitement de la pâte à papier,  industrie du verre, production d'acide chlorhydrique à partir de chlorure de sodium et d'acide sulfurique </a:t>
            </a:r>
            <a:r>
              <a:rPr lang="fr-FR" sz="1400" dirty="0" smtClean="0"/>
              <a:t>:</a:t>
            </a:r>
            <a:br>
              <a:rPr lang="fr-FR" sz="1400" dirty="0" smtClean="0"/>
            </a:br>
            <a:r>
              <a:rPr lang="fr-FR" sz="1400" dirty="0" smtClean="0"/>
              <a:t>2 </a:t>
            </a:r>
            <a:r>
              <a:rPr lang="fr-FR" sz="1400" dirty="0" err="1"/>
              <a:t>NaCl</a:t>
            </a:r>
            <a:r>
              <a:rPr lang="fr-FR" sz="1400" dirty="0"/>
              <a:t> + H2SO4 → Na2SO4 + 2 </a:t>
            </a:r>
            <a:r>
              <a:rPr lang="fr-FR" sz="1400" dirty="0" err="1" smtClean="0"/>
              <a:t>HCl</a:t>
            </a:r>
            <a:r>
              <a:rPr lang="fr-FR" sz="1400" dirty="0"/>
              <a:t>;</a:t>
            </a:r>
            <a:r>
              <a:rPr lang="fr-FR" sz="1400" dirty="0" smtClean="0"/>
              <a:t> </a:t>
            </a:r>
            <a:r>
              <a:rPr lang="fr-FR" sz="1400" dirty="0"/>
              <a:t>dans l'industrie textile (en réduisant la quantité de charges négatives sur les fibres ce qui facilite la pénétration des teintures) </a:t>
            </a: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r="27870"/>
          <a:stretch/>
        </p:blipFill>
        <p:spPr>
          <a:xfrm>
            <a:off x="383480" y="4168239"/>
            <a:ext cx="1765953" cy="2448296"/>
          </a:xfrm>
          <a:prstGeom prst="rect">
            <a:avLst/>
          </a:prstGeom>
        </p:spPr>
      </p:pic>
      <p:pic>
        <p:nvPicPr>
          <p:cNvPr id="8" name="Image 7"/>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129662" y="4251365"/>
            <a:ext cx="1169141" cy="245225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168" y="2305482"/>
            <a:ext cx="4762500" cy="1914525"/>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1209" y="4453366"/>
            <a:ext cx="2958994" cy="2042200"/>
          </a:xfrm>
          <a:prstGeom prst="rect">
            <a:avLst/>
          </a:prstGeom>
        </p:spPr>
      </p:pic>
    </p:spTree>
    <p:extLst>
      <p:ext uri="{BB962C8B-B14F-4D97-AF65-F5344CB8AC3E}">
        <p14:creationId xmlns:p14="http://schemas.microsoft.com/office/powerpoint/2010/main" val="207253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533" y="116632"/>
            <a:ext cx="401161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Sulfates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Sulfate </a:t>
            </a:r>
            <a:r>
              <a:rPr lang="fr-FR" sz="2000" cap="small" dirty="0" smtClean="0">
                <a:solidFill>
                  <a:srgbClr val="FF0000"/>
                </a:solidFill>
              </a:rPr>
              <a:t>(</a:t>
            </a:r>
            <a:r>
              <a:rPr lang="fr-FR" sz="2000" cap="small" dirty="0">
                <a:solidFill>
                  <a:srgbClr val="FF0000"/>
                </a:solidFill>
              </a:rPr>
              <a:t>SO</a:t>
            </a:r>
            <a:r>
              <a:rPr lang="fr-FR" sz="2000" cap="small" baseline="-25000" dirty="0">
                <a:solidFill>
                  <a:srgbClr val="FF0000"/>
                </a:solidFill>
              </a:rPr>
              <a:t>4</a:t>
            </a:r>
            <a:r>
              <a:rPr lang="fr-FR" sz="2000" cap="small" baseline="30000" dirty="0">
                <a:solidFill>
                  <a:srgbClr val="FF0000"/>
                </a:solidFill>
              </a:rPr>
              <a:t>2-</a:t>
            </a:r>
            <a:r>
              <a:rPr lang="fr-FR" sz="2000" cap="small" dirty="0">
                <a:solidFill>
                  <a:srgbClr val="FF0000"/>
                </a:solidFill>
              </a:rPr>
              <a:t>)</a:t>
            </a:r>
            <a:endParaRPr lang="fr-FR" sz="2000" dirty="0">
              <a:solidFill>
                <a:srgbClr val="FF0000"/>
              </a:solidFill>
            </a:endParaRPr>
          </a:p>
        </p:txBody>
      </p:sp>
      <p:sp>
        <p:nvSpPr>
          <p:cNvPr id="4" name="ZoneTexte 3"/>
          <p:cNvSpPr txBox="1"/>
          <p:nvPr/>
        </p:nvSpPr>
        <p:spPr>
          <a:xfrm>
            <a:off x="337336" y="1403393"/>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3534" t="3535" r="4990" b="4159"/>
          <a:stretch/>
        </p:blipFill>
        <p:spPr>
          <a:xfrm>
            <a:off x="7065818" y="332509"/>
            <a:ext cx="1306286" cy="1318162"/>
          </a:xfrm>
          <a:prstGeom prst="rect">
            <a:avLst/>
          </a:prstGeom>
          <a:ln>
            <a:noFill/>
          </a:ln>
          <a:effectLst>
            <a:outerShdw blurRad="292100" dist="139700" dir="2700000" algn="tl" rotWithShape="0">
              <a:srgbClr val="333333">
                <a:alpha val="65000"/>
              </a:srgbClr>
            </a:outerShdw>
          </a:effectLst>
        </p:spPr>
      </p:pic>
      <p:sp>
        <p:nvSpPr>
          <p:cNvPr id="13" name="ZoneTexte 12"/>
          <p:cNvSpPr txBox="1"/>
          <p:nvPr/>
        </p:nvSpPr>
        <p:spPr>
          <a:xfrm>
            <a:off x="6816436" y="1743693"/>
            <a:ext cx="1828800" cy="523220"/>
          </a:xfrm>
          <a:prstGeom prst="rect">
            <a:avLst/>
          </a:prstGeom>
          <a:noFill/>
        </p:spPr>
        <p:txBody>
          <a:bodyPr wrap="square" rtlCol="0">
            <a:spAutoFit/>
          </a:bodyPr>
          <a:lstStyle/>
          <a:p>
            <a:pPr algn="ctr"/>
            <a:r>
              <a:rPr lang="fr-FR" sz="1400" b="1" dirty="0"/>
              <a:t>Sulfate d'ammonium (NH</a:t>
            </a:r>
            <a:r>
              <a:rPr lang="fr-FR" sz="1400" b="1" baseline="-25000" dirty="0"/>
              <a:t>4</a:t>
            </a:r>
            <a:r>
              <a:rPr lang="fr-FR" sz="1400" b="1" dirty="0"/>
              <a:t>)2SO</a:t>
            </a:r>
            <a:r>
              <a:rPr lang="fr-FR" sz="1400" b="1" baseline="-25000" dirty="0"/>
              <a:t>4</a:t>
            </a:r>
            <a:r>
              <a:rPr lang="fr-FR" sz="1400" b="1" dirty="0"/>
              <a:t> </a:t>
            </a:r>
          </a:p>
        </p:txBody>
      </p:sp>
      <p:sp>
        <p:nvSpPr>
          <p:cNvPr id="5" name="ZoneTexte 4"/>
          <p:cNvSpPr txBox="1"/>
          <p:nvPr/>
        </p:nvSpPr>
        <p:spPr>
          <a:xfrm>
            <a:off x="1472540" y="2422566"/>
            <a:ext cx="5664530" cy="307777"/>
          </a:xfrm>
          <a:prstGeom prst="rect">
            <a:avLst/>
          </a:prstGeom>
          <a:noFill/>
        </p:spPr>
        <p:txBody>
          <a:bodyPr wrap="square" rtlCol="0">
            <a:spAutoFit/>
          </a:bodyPr>
          <a:lstStyle/>
          <a:p>
            <a:pPr algn="just"/>
            <a:r>
              <a:rPr lang="fr-FR" sz="1400" dirty="0"/>
              <a:t>utilisé comme engrais </a:t>
            </a:r>
            <a:r>
              <a:rPr lang="fr-FR" sz="1400" dirty="0" smtClean="0"/>
              <a:t>destiné  </a:t>
            </a:r>
            <a:r>
              <a:rPr lang="fr-FR" sz="1400" dirty="0"/>
              <a:t>à l'acidification des sols alcalins </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248" y="2802061"/>
            <a:ext cx="6774215" cy="380926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47" y="2809380"/>
            <a:ext cx="1428750" cy="1619250"/>
          </a:xfrm>
          <a:prstGeom prst="rect">
            <a:avLst/>
          </a:prstGeom>
        </p:spPr>
      </p:pic>
    </p:spTree>
    <p:extLst>
      <p:ext uri="{BB962C8B-B14F-4D97-AF65-F5344CB8AC3E}">
        <p14:creationId xmlns:p14="http://schemas.microsoft.com/office/powerpoint/2010/main" val="33238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534" y="116632"/>
            <a:ext cx="401161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Sulfates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337336" y="1403393"/>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
        <p:nvSpPr>
          <p:cNvPr id="4" name="ZoneTexte 3"/>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Sulfate </a:t>
            </a:r>
            <a:r>
              <a:rPr lang="fr-FR" sz="2000" cap="small" dirty="0" smtClean="0">
                <a:solidFill>
                  <a:srgbClr val="FF0000"/>
                </a:solidFill>
              </a:rPr>
              <a:t>(</a:t>
            </a:r>
            <a:r>
              <a:rPr lang="fr-FR" sz="2000" cap="small" dirty="0">
                <a:solidFill>
                  <a:srgbClr val="FF0000"/>
                </a:solidFill>
              </a:rPr>
              <a:t>SO</a:t>
            </a:r>
            <a:r>
              <a:rPr lang="fr-FR" sz="2000" cap="small" baseline="-25000" dirty="0">
                <a:solidFill>
                  <a:srgbClr val="FF0000"/>
                </a:solidFill>
              </a:rPr>
              <a:t>4</a:t>
            </a:r>
            <a:r>
              <a:rPr lang="fr-FR" sz="2000" cap="small" baseline="30000" dirty="0">
                <a:solidFill>
                  <a:srgbClr val="FF0000"/>
                </a:solidFill>
              </a:rPr>
              <a:t>2-</a:t>
            </a:r>
            <a:r>
              <a:rPr lang="fr-FR" sz="2000" cap="small" dirty="0">
                <a:solidFill>
                  <a:srgbClr val="FF0000"/>
                </a:solidFill>
              </a:rPr>
              <a:t>)</a:t>
            </a:r>
            <a:endParaRPr lang="fr-FR" sz="2000" dirty="0">
              <a:solidFill>
                <a:srgbClr val="FF0000"/>
              </a:solidFill>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437" y="463139"/>
            <a:ext cx="1828800" cy="1371600"/>
          </a:xfrm>
          <a:prstGeom prst="rect">
            <a:avLst/>
          </a:prstGeom>
          <a:ln>
            <a:noFill/>
          </a:ln>
          <a:effectLst>
            <a:outerShdw blurRad="292100" dist="139700" dir="2700000" algn="tl" rotWithShape="0">
              <a:srgbClr val="333333">
                <a:alpha val="65000"/>
              </a:srgbClr>
            </a:outerShdw>
          </a:effectLst>
        </p:spPr>
      </p:pic>
      <p:sp>
        <p:nvSpPr>
          <p:cNvPr id="16" name="ZoneTexte 15"/>
          <p:cNvSpPr txBox="1"/>
          <p:nvPr/>
        </p:nvSpPr>
        <p:spPr>
          <a:xfrm>
            <a:off x="6968836" y="2004950"/>
            <a:ext cx="1567543" cy="738664"/>
          </a:xfrm>
          <a:prstGeom prst="rect">
            <a:avLst/>
          </a:prstGeom>
          <a:noFill/>
        </p:spPr>
        <p:txBody>
          <a:bodyPr wrap="square" rtlCol="0">
            <a:spAutoFit/>
          </a:bodyPr>
          <a:lstStyle/>
          <a:p>
            <a:pPr algn="ctr"/>
            <a:r>
              <a:rPr lang="fr-FR" sz="1400" dirty="0" smtClean="0"/>
              <a:t> </a:t>
            </a:r>
            <a:r>
              <a:rPr lang="fr-FR" sz="1400" b="1" dirty="0"/>
              <a:t>Sulfate de calcium </a:t>
            </a:r>
            <a:r>
              <a:rPr lang="fr-FR" sz="1400" dirty="0"/>
              <a:t>(</a:t>
            </a:r>
            <a:r>
              <a:rPr lang="fr-FR" sz="1400" i="1" dirty="0"/>
              <a:t>Anhydrite</a:t>
            </a:r>
            <a:r>
              <a:rPr lang="fr-FR" sz="1400" dirty="0"/>
              <a:t>) </a:t>
            </a:r>
            <a:r>
              <a:rPr lang="fr-FR" sz="1400" b="1" dirty="0"/>
              <a:t>CaSO</a:t>
            </a:r>
            <a:r>
              <a:rPr lang="fr-FR" sz="1400" b="1" baseline="-25000" dirty="0"/>
              <a:t>4</a:t>
            </a:r>
            <a:endParaRPr lang="fr-FR" sz="1400" b="1" dirty="0"/>
          </a:p>
          <a:p>
            <a:pPr algn="ctr"/>
            <a:endParaRPr lang="fr-FR" sz="1400" dirty="0"/>
          </a:p>
        </p:txBody>
      </p:sp>
      <p:sp>
        <p:nvSpPr>
          <p:cNvPr id="5" name="ZoneTexte 4"/>
          <p:cNvSpPr txBox="1"/>
          <p:nvPr/>
        </p:nvSpPr>
        <p:spPr>
          <a:xfrm>
            <a:off x="451262" y="2030681"/>
            <a:ext cx="1828800" cy="954107"/>
          </a:xfrm>
          <a:prstGeom prst="rect">
            <a:avLst/>
          </a:prstGeom>
          <a:noFill/>
        </p:spPr>
        <p:txBody>
          <a:bodyPr wrap="square" rtlCol="0">
            <a:spAutoFit/>
          </a:bodyPr>
          <a:lstStyle/>
          <a:p>
            <a:r>
              <a:rPr lang="fr-FR" sz="1400" dirty="0"/>
              <a:t>utilisations limitées : modificateur du sol, </a:t>
            </a:r>
            <a:r>
              <a:rPr lang="fr-FR" sz="1400" b="1" dirty="0"/>
              <a:t>retardant du ciment Portland </a:t>
            </a:r>
            <a:r>
              <a:rPr lang="fr-FR" sz="1400" dirty="0"/>
              <a:t>;</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088" y="1772516"/>
            <a:ext cx="3838575" cy="4476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51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533" y="116632"/>
            <a:ext cx="401161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Sulfates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Sulfate </a:t>
            </a:r>
            <a:r>
              <a:rPr lang="fr-FR" sz="2000" cap="small" dirty="0" smtClean="0">
                <a:solidFill>
                  <a:srgbClr val="FF0000"/>
                </a:solidFill>
              </a:rPr>
              <a:t>(</a:t>
            </a:r>
            <a:r>
              <a:rPr lang="fr-FR" sz="2000" cap="small" dirty="0">
                <a:solidFill>
                  <a:srgbClr val="FF0000"/>
                </a:solidFill>
              </a:rPr>
              <a:t>SO</a:t>
            </a:r>
            <a:r>
              <a:rPr lang="fr-FR" sz="2000" cap="small" baseline="-25000" dirty="0">
                <a:solidFill>
                  <a:srgbClr val="FF0000"/>
                </a:solidFill>
              </a:rPr>
              <a:t>4</a:t>
            </a:r>
            <a:r>
              <a:rPr lang="fr-FR" sz="2000" cap="small" baseline="30000" dirty="0">
                <a:solidFill>
                  <a:srgbClr val="FF0000"/>
                </a:solidFill>
              </a:rPr>
              <a:t>2-</a:t>
            </a:r>
            <a:r>
              <a:rPr lang="fr-FR" sz="2000" cap="small" dirty="0">
                <a:solidFill>
                  <a:srgbClr val="FF0000"/>
                </a:solidFill>
              </a:rPr>
              <a:t>)</a:t>
            </a:r>
            <a:endParaRPr lang="fr-FR" sz="2000" dirty="0">
              <a:solidFill>
                <a:srgbClr val="FF0000"/>
              </a:solidFill>
            </a:endParaRPr>
          </a:p>
        </p:txBody>
      </p:sp>
      <p:sp>
        <p:nvSpPr>
          <p:cNvPr id="4" name="ZoneTexte 3"/>
          <p:cNvSpPr txBox="1"/>
          <p:nvPr/>
        </p:nvSpPr>
        <p:spPr>
          <a:xfrm>
            <a:off x="337336" y="1403393"/>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551" y="243257"/>
            <a:ext cx="2459171" cy="1633043"/>
          </a:xfrm>
          <a:prstGeom prst="rect">
            <a:avLst/>
          </a:prstGeom>
          <a:ln>
            <a:noFill/>
          </a:ln>
          <a:effectLst>
            <a:outerShdw blurRad="292100" dist="139700" dir="2700000" algn="tl" rotWithShape="0">
              <a:srgbClr val="333333">
                <a:alpha val="65000"/>
              </a:srgbClr>
            </a:outerShdw>
          </a:effectLst>
        </p:spPr>
      </p:pic>
      <p:sp>
        <p:nvSpPr>
          <p:cNvPr id="16" name="ZoneTexte 15"/>
          <p:cNvSpPr txBox="1"/>
          <p:nvPr/>
        </p:nvSpPr>
        <p:spPr>
          <a:xfrm>
            <a:off x="6565077" y="1981198"/>
            <a:ext cx="2270166" cy="738664"/>
          </a:xfrm>
          <a:prstGeom prst="rect">
            <a:avLst/>
          </a:prstGeom>
          <a:noFill/>
        </p:spPr>
        <p:txBody>
          <a:bodyPr wrap="square" rtlCol="0">
            <a:spAutoFit/>
          </a:bodyPr>
          <a:lstStyle/>
          <a:p>
            <a:pPr algn="ctr"/>
            <a:r>
              <a:rPr lang="fr-FR" sz="1400" dirty="0" smtClean="0"/>
              <a:t> </a:t>
            </a:r>
            <a:r>
              <a:rPr lang="fr-FR" sz="1400" b="1" dirty="0"/>
              <a:t>Sulfate hydraté de calcium </a:t>
            </a:r>
            <a:r>
              <a:rPr lang="fr-FR" sz="1400" dirty="0"/>
              <a:t>(</a:t>
            </a:r>
            <a:r>
              <a:rPr lang="fr-FR" sz="1400" i="1" dirty="0"/>
              <a:t>gypse</a:t>
            </a:r>
            <a:r>
              <a:rPr lang="fr-FR" sz="1400" dirty="0"/>
              <a:t>) </a:t>
            </a:r>
            <a:r>
              <a:rPr lang="fr-FR" sz="1400" b="1" dirty="0"/>
              <a:t>CaSO</a:t>
            </a:r>
            <a:r>
              <a:rPr lang="fr-FR" sz="1400" b="1" baseline="-25000" dirty="0"/>
              <a:t>4</a:t>
            </a:r>
            <a:r>
              <a:rPr lang="fr-FR" sz="1400" b="1" dirty="0"/>
              <a:t>.2H</a:t>
            </a:r>
            <a:r>
              <a:rPr lang="fr-FR" sz="1400" b="1" baseline="-25000" dirty="0"/>
              <a:t>2</a:t>
            </a:r>
            <a:r>
              <a:rPr lang="fr-FR" sz="1400" b="1" dirty="0"/>
              <a:t>O</a:t>
            </a:r>
          </a:p>
          <a:p>
            <a:pPr algn="ctr"/>
            <a:endParaRPr lang="fr-FR" sz="1400" dirty="0"/>
          </a:p>
        </p:txBody>
      </p:sp>
      <p:sp>
        <p:nvSpPr>
          <p:cNvPr id="5" name="ZoneTexte 4"/>
          <p:cNvSpPr txBox="1"/>
          <p:nvPr/>
        </p:nvSpPr>
        <p:spPr>
          <a:xfrm>
            <a:off x="451262" y="2006930"/>
            <a:ext cx="1460665" cy="1169551"/>
          </a:xfrm>
          <a:prstGeom prst="rect">
            <a:avLst/>
          </a:prstGeom>
          <a:noFill/>
        </p:spPr>
        <p:txBody>
          <a:bodyPr wrap="square" rtlCol="0">
            <a:spAutoFit/>
          </a:bodyPr>
          <a:lstStyle/>
          <a:p>
            <a:r>
              <a:rPr lang="fr-FR" sz="1400" dirty="0"/>
              <a:t>utilisations limitées : </a:t>
            </a:r>
            <a:r>
              <a:rPr lang="fr-FR" sz="1400" b="1" dirty="0"/>
              <a:t>modificateur du sol, retardant du ciment </a:t>
            </a:r>
            <a:r>
              <a:rPr lang="fr-FR" sz="1400" b="1" dirty="0" smtClean="0"/>
              <a:t>Portland.</a:t>
            </a:r>
            <a:endParaRPr lang="fr-FR" sz="1400"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146" y="2809766"/>
            <a:ext cx="5768439" cy="3781533"/>
          </a:xfrm>
          <a:prstGeom prst="rect">
            <a:avLst/>
          </a:prstGeom>
        </p:spPr>
      </p:pic>
      <p:sp>
        <p:nvSpPr>
          <p:cNvPr id="7" name="Rectangle à coins arrondis 6"/>
          <p:cNvSpPr/>
          <p:nvPr/>
        </p:nvSpPr>
        <p:spPr>
          <a:xfrm>
            <a:off x="4037610" y="5866411"/>
            <a:ext cx="617517" cy="4275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18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1" presetClass="emph" presetSubtype="0" repeatCount="indefinite" fill="hold" grpId="0" nodeType="afterEffect">
                                  <p:stCondLst>
                                    <p:cond delay="0"/>
                                  </p:stCondLst>
                                  <p:endCondLst>
                                    <p:cond evt="onNext" delay="0">
                                      <p:tgtEl>
                                        <p:sldTgt/>
                                      </p:tgtEl>
                                    </p:cond>
                                  </p:endCondLst>
                                  <p:childTnLst>
                                    <p:animClr clrSpc="hsl" dir="cw">
                                      <p:cBhvr override="childStyle">
                                        <p:cTn id="12" dur="500" fill="hold"/>
                                        <p:tgtEl>
                                          <p:spTgt spid="7"/>
                                        </p:tgtEl>
                                        <p:attrNameLst>
                                          <p:attrName>style.color</p:attrName>
                                        </p:attrNameLst>
                                      </p:cBhvr>
                                      <p:by>
                                        <p:hsl h="7200000" s="0" l="0"/>
                                      </p:by>
                                    </p:animClr>
                                    <p:animClr clrSpc="hsl" dir="cw">
                                      <p:cBhvr>
                                        <p:cTn id="13" dur="500" fill="hold"/>
                                        <p:tgtEl>
                                          <p:spTgt spid="7"/>
                                        </p:tgtEl>
                                        <p:attrNameLst>
                                          <p:attrName>fillcolor</p:attrName>
                                        </p:attrNameLst>
                                      </p:cBhvr>
                                      <p:by>
                                        <p:hsl h="7200000" s="0" l="0"/>
                                      </p:by>
                                    </p:animClr>
                                    <p:animClr clrSpc="hsl" dir="cw">
                                      <p:cBhvr>
                                        <p:cTn id="14" dur="500" fill="hold"/>
                                        <p:tgtEl>
                                          <p:spTgt spid="7"/>
                                        </p:tgtEl>
                                        <p:attrNameLst>
                                          <p:attrName>stroke.color</p:attrName>
                                        </p:attrNameLst>
                                      </p:cBhvr>
                                      <p:by>
                                        <p:hsl h="7200000" s="0" l="0"/>
                                      </p:by>
                                    </p:animClr>
                                    <p:set>
                                      <p:cBhvr>
                                        <p:cTn id="15"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533" y="116632"/>
            <a:ext cx="401161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Sulfates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Sulfate </a:t>
            </a:r>
            <a:r>
              <a:rPr lang="fr-FR" sz="2000" cap="small" dirty="0" smtClean="0">
                <a:solidFill>
                  <a:srgbClr val="FF0000"/>
                </a:solidFill>
              </a:rPr>
              <a:t>(</a:t>
            </a:r>
            <a:r>
              <a:rPr lang="fr-FR" sz="2000" cap="small" dirty="0">
                <a:solidFill>
                  <a:srgbClr val="FF0000"/>
                </a:solidFill>
              </a:rPr>
              <a:t>SO</a:t>
            </a:r>
            <a:r>
              <a:rPr lang="fr-FR" sz="2000" cap="small" baseline="-25000" dirty="0">
                <a:solidFill>
                  <a:srgbClr val="FF0000"/>
                </a:solidFill>
              </a:rPr>
              <a:t>4</a:t>
            </a:r>
            <a:r>
              <a:rPr lang="fr-FR" sz="2000" cap="small" baseline="30000" dirty="0">
                <a:solidFill>
                  <a:srgbClr val="FF0000"/>
                </a:solidFill>
              </a:rPr>
              <a:t>2-</a:t>
            </a:r>
            <a:r>
              <a:rPr lang="fr-FR" sz="2000" cap="small" dirty="0">
                <a:solidFill>
                  <a:srgbClr val="FF0000"/>
                </a:solidFill>
              </a:rPr>
              <a:t>)</a:t>
            </a:r>
            <a:endParaRPr lang="fr-FR" sz="2000" dirty="0">
              <a:solidFill>
                <a:srgbClr val="FF0000"/>
              </a:solidFill>
            </a:endParaRPr>
          </a:p>
        </p:txBody>
      </p:sp>
      <p:sp>
        <p:nvSpPr>
          <p:cNvPr id="4" name="ZoneTexte 3"/>
          <p:cNvSpPr txBox="1"/>
          <p:nvPr/>
        </p:nvSpPr>
        <p:spPr>
          <a:xfrm>
            <a:off x="337336" y="1403393"/>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646" y="256740"/>
            <a:ext cx="1571625" cy="1190625"/>
          </a:xfrm>
          <a:prstGeom prst="rect">
            <a:avLst/>
          </a:prstGeom>
          <a:ln>
            <a:noFill/>
          </a:ln>
          <a:effectLst>
            <a:outerShdw blurRad="292100" dist="139700" dir="2700000" algn="tl" rotWithShape="0">
              <a:srgbClr val="333333">
                <a:alpha val="65000"/>
              </a:srgbClr>
            </a:outerShdw>
          </a:effectLst>
        </p:spPr>
      </p:pic>
      <p:sp>
        <p:nvSpPr>
          <p:cNvPr id="15" name="ZoneTexte 14"/>
          <p:cNvSpPr txBox="1"/>
          <p:nvPr/>
        </p:nvSpPr>
        <p:spPr>
          <a:xfrm>
            <a:off x="6495802" y="1458690"/>
            <a:ext cx="2458192" cy="954107"/>
          </a:xfrm>
          <a:prstGeom prst="rect">
            <a:avLst/>
          </a:prstGeom>
          <a:noFill/>
        </p:spPr>
        <p:txBody>
          <a:bodyPr wrap="square" rtlCol="0">
            <a:spAutoFit/>
          </a:bodyPr>
          <a:lstStyle/>
          <a:p>
            <a:pPr algn="ctr"/>
            <a:r>
              <a:rPr lang="fr-FR" sz="1400" b="1" dirty="0" smtClean="0"/>
              <a:t>Sulfate </a:t>
            </a:r>
            <a:r>
              <a:rPr lang="fr-FR" sz="1400" b="1" dirty="0"/>
              <a:t>de magnésium </a:t>
            </a:r>
            <a:r>
              <a:rPr lang="fr-FR" sz="1400" b="1" dirty="0" smtClean="0"/>
              <a:t>MgSO</a:t>
            </a:r>
            <a:r>
              <a:rPr lang="fr-FR" sz="1400" b="1" baseline="-25000" dirty="0" smtClean="0"/>
              <a:t>4</a:t>
            </a:r>
            <a:endParaRPr lang="fr-FR" sz="1400" dirty="0"/>
          </a:p>
          <a:p>
            <a:pPr algn="ctr"/>
            <a:r>
              <a:rPr lang="fr-FR" sz="1400" i="1" dirty="0" smtClean="0"/>
              <a:t>communément </a:t>
            </a:r>
            <a:r>
              <a:rPr lang="fr-FR" sz="1400" i="1" dirty="0"/>
              <a:t>appelé « sel anglais » ou « sel amer » </a:t>
            </a:r>
          </a:p>
          <a:p>
            <a:pPr algn="ctr"/>
            <a:endParaRPr lang="fr-FR" sz="1400" dirty="0"/>
          </a:p>
        </p:txBody>
      </p:sp>
      <p:sp>
        <p:nvSpPr>
          <p:cNvPr id="5" name="ZoneTexte 4"/>
          <p:cNvSpPr txBox="1"/>
          <p:nvPr/>
        </p:nvSpPr>
        <p:spPr>
          <a:xfrm>
            <a:off x="427511" y="1959429"/>
            <a:ext cx="2339439" cy="4154984"/>
          </a:xfrm>
          <a:prstGeom prst="rect">
            <a:avLst/>
          </a:prstGeom>
          <a:noFill/>
        </p:spPr>
        <p:txBody>
          <a:bodyPr wrap="square" rtlCol="0">
            <a:spAutoFit/>
          </a:bodyPr>
          <a:lstStyle/>
          <a:p>
            <a:pPr algn="just"/>
            <a:r>
              <a:rPr lang="fr-FR" sz="1200" b="1" dirty="0">
                <a:solidFill>
                  <a:srgbClr val="FF0000"/>
                </a:solidFill>
              </a:rPr>
              <a:t>En médecine</a:t>
            </a:r>
            <a:r>
              <a:rPr lang="fr-FR" sz="1200" dirty="0"/>
              <a:t>, utilisé comme traitement des problèmes de peau, antidote, arythmie cardiaque, asthme, laxatif ou purgatif pour le soulagement de la constipation occasionnelle, additif pour des bains minéralisés relaxants, problème de croissance des ongles, crampes etc. Le sulfate de magnésium fait partie de la liste des médicaments essentiels de l'Organisation mondiale de la santé (liste mise à jour en avril 2013). </a:t>
            </a:r>
            <a:r>
              <a:rPr lang="fr-FR" sz="1200" dirty="0" smtClean="0">
                <a:solidFill>
                  <a:schemeClr val="bg1"/>
                </a:solidFill>
              </a:rPr>
              <a:t>..</a:t>
            </a:r>
            <a:r>
              <a:rPr lang="fr-FR" sz="1200" dirty="0" smtClean="0"/>
              <a:t/>
            </a:r>
            <a:br>
              <a:rPr lang="fr-FR" sz="1200" dirty="0" smtClean="0"/>
            </a:br>
            <a:r>
              <a:rPr lang="fr-FR" sz="1200" b="1" dirty="0" smtClean="0">
                <a:solidFill>
                  <a:srgbClr val="FF0000"/>
                </a:solidFill>
              </a:rPr>
              <a:t>En </a:t>
            </a:r>
            <a:r>
              <a:rPr lang="fr-FR" sz="1200" b="1" dirty="0">
                <a:solidFill>
                  <a:srgbClr val="FF0000"/>
                </a:solidFill>
              </a:rPr>
              <a:t>industrie agroalimentaire</a:t>
            </a:r>
            <a:r>
              <a:rPr lang="fr-FR" sz="1200" dirty="0"/>
              <a:t>, utilisé comme additif alimentaire. En cosmétique, le sulfate de magnésium hydraté est utilisé pour stabiliser les émulsions inverses. En agriculture, utilisé comme engrais pour l’apport du magnésium à la culture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691" y="2375065"/>
            <a:ext cx="2043215" cy="2043215"/>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69" y="2315688"/>
            <a:ext cx="2296831" cy="1062284"/>
          </a:xfrm>
          <a:prstGeom prst="rect">
            <a:avLst/>
          </a:prstGeom>
        </p:spPr>
      </p:pic>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r="31512"/>
          <a:stretch/>
        </p:blipFill>
        <p:spPr>
          <a:xfrm flipH="1">
            <a:off x="5510150" y="2327564"/>
            <a:ext cx="1488941" cy="1060304"/>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453" y="3372592"/>
            <a:ext cx="2318228" cy="1072180"/>
          </a:xfrm>
          <a:prstGeom prst="rect">
            <a:avLst/>
          </a:prstGeom>
        </p:spPr>
      </p:pic>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l="68538"/>
          <a:stretch/>
        </p:blipFill>
        <p:spPr>
          <a:xfrm>
            <a:off x="5533902" y="3362487"/>
            <a:ext cx="724394" cy="1082286"/>
          </a:xfrm>
          <a:prstGeom prst="rect">
            <a:avLst/>
          </a:prstGeom>
        </p:spPr>
      </p:pic>
      <p:pic>
        <p:nvPicPr>
          <p:cNvPr id="14" name="Image 13"/>
          <p:cNvPicPr>
            <a:picLocks noChangeAspect="1"/>
          </p:cNvPicPr>
          <p:nvPr/>
        </p:nvPicPr>
        <p:blipFill rotWithShape="1">
          <a:blip r:embed="rId4">
            <a:extLst>
              <a:ext uri="{28A0092B-C50C-407E-A947-70E740481C1C}">
                <a14:useLocalDpi xmlns:a14="http://schemas.microsoft.com/office/drawing/2010/main" val="0"/>
              </a:ext>
            </a:extLst>
          </a:blip>
          <a:srcRect l="68538"/>
          <a:stretch/>
        </p:blipFill>
        <p:spPr>
          <a:xfrm>
            <a:off x="6256317" y="3360717"/>
            <a:ext cx="726620" cy="1082076"/>
          </a:xfrm>
          <a:prstGeom prst="rect">
            <a:avLst/>
          </a:prstGeom>
        </p:spPr>
      </p:pic>
      <p:sp>
        <p:nvSpPr>
          <p:cNvPr id="16" name="ZoneTexte 15"/>
          <p:cNvSpPr txBox="1"/>
          <p:nvPr/>
        </p:nvSpPr>
        <p:spPr>
          <a:xfrm rot="16200000">
            <a:off x="2485226" y="3719130"/>
            <a:ext cx="1024603" cy="307777"/>
          </a:xfrm>
          <a:prstGeom prst="rect">
            <a:avLst/>
          </a:prstGeom>
          <a:noFill/>
        </p:spPr>
        <p:txBody>
          <a:bodyPr wrap="square" rtlCol="0">
            <a:spAutoFit/>
          </a:bodyPr>
          <a:lstStyle/>
          <a:p>
            <a:pPr algn="ctr"/>
            <a:r>
              <a:rPr lang="fr-FR" sz="1400" b="1" dirty="0" smtClean="0"/>
              <a:t>+ MgSO</a:t>
            </a:r>
            <a:r>
              <a:rPr lang="fr-FR" sz="1400" b="1" baseline="-25000" dirty="0" smtClean="0"/>
              <a:t>4</a:t>
            </a:r>
            <a:endParaRPr lang="fr-FR" sz="1400" dirty="0"/>
          </a:p>
        </p:txBody>
      </p:sp>
      <p:sp>
        <p:nvSpPr>
          <p:cNvPr id="17" name="ZoneTexte 16"/>
          <p:cNvSpPr txBox="1"/>
          <p:nvPr/>
        </p:nvSpPr>
        <p:spPr>
          <a:xfrm>
            <a:off x="3182587" y="1929741"/>
            <a:ext cx="3728851" cy="400110"/>
          </a:xfrm>
          <a:prstGeom prst="rect">
            <a:avLst/>
          </a:prstGeom>
          <a:noFill/>
        </p:spPr>
        <p:txBody>
          <a:bodyPr wrap="square" rtlCol="0">
            <a:spAutoFit/>
          </a:bodyPr>
          <a:lstStyle/>
          <a:p>
            <a:r>
              <a:rPr lang="fr-FR" sz="2000" b="1" dirty="0" smtClean="0">
                <a:solidFill>
                  <a:srgbClr val="00B050"/>
                </a:solidFill>
              </a:rPr>
              <a:t>     t1         t2          t3        t4         t5</a:t>
            </a:r>
            <a:endParaRPr lang="fr-FR" sz="2000" b="1" dirty="0">
              <a:solidFill>
                <a:srgbClr val="00B050"/>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805" y="4457452"/>
            <a:ext cx="2994820" cy="2252105"/>
          </a:xfrm>
          <a:prstGeom prst="rect">
            <a:avLst/>
          </a:prstGeom>
        </p:spPr>
      </p:pic>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659" y="4502202"/>
            <a:ext cx="3194463" cy="2208554"/>
          </a:xfrm>
          <a:prstGeom prst="rect">
            <a:avLst/>
          </a:prstGeom>
        </p:spPr>
      </p:pic>
    </p:spTree>
    <p:extLst>
      <p:ext uri="{BB962C8B-B14F-4D97-AF65-F5344CB8AC3E}">
        <p14:creationId xmlns:p14="http://schemas.microsoft.com/office/powerpoint/2010/main" val="25619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528" y="3501008"/>
            <a:ext cx="7704856" cy="30963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23528" y="332656"/>
            <a:ext cx="7704856" cy="3096344"/>
          </a:xfrm>
          <a:prstGeom prst="rect">
            <a:avLst/>
          </a:prstGeom>
          <a:solidFill>
            <a:srgbClr val="11FF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395536" y="409590"/>
            <a:ext cx="2952328" cy="4893647"/>
          </a:xfrm>
          <a:prstGeom prst="rect">
            <a:avLst/>
          </a:prstGeom>
          <a:noFill/>
        </p:spPr>
        <p:txBody>
          <a:bodyPr wrap="square" rtlCol="0">
            <a:spAutoFit/>
          </a:bodyPr>
          <a:lstStyle/>
          <a:p>
            <a:r>
              <a:rPr lang="fr-FR" sz="1400" b="1" i="1" dirty="0"/>
              <a:t>Sont inclus dans les minéraux industriels :</a:t>
            </a:r>
            <a:endParaRPr lang="fr-FR" sz="1400" dirty="0"/>
          </a:p>
          <a:p>
            <a:pPr lvl="0"/>
            <a:r>
              <a:rPr lang="fr-FR" sz="1400" dirty="0" smtClean="0"/>
              <a:t>- les </a:t>
            </a:r>
            <a:r>
              <a:rPr lang="fr-FR" sz="1400" dirty="0"/>
              <a:t>pierres industrielles (calcaire, dolomie, marbre, silice</a:t>
            </a:r>
            <a:r>
              <a:rPr lang="fr-FR" sz="1400" dirty="0" smtClean="0"/>
              <a:t>); </a:t>
            </a:r>
            <a:endParaRPr lang="fr-FR" sz="1400" dirty="0"/>
          </a:p>
          <a:p>
            <a:pPr lvl="0"/>
            <a:r>
              <a:rPr lang="fr-FR" sz="1400" dirty="0" smtClean="0"/>
              <a:t>- la </a:t>
            </a:r>
            <a:r>
              <a:rPr lang="fr-FR" sz="1400" dirty="0"/>
              <a:t>plupart des minéraux non métalliques; </a:t>
            </a:r>
          </a:p>
          <a:p>
            <a:pPr lvl="0"/>
            <a:r>
              <a:rPr lang="fr-FR" sz="1400" dirty="0"/>
              <a:t>certains minéraux métalliques (chromite, ilménite, magnétite, hématite) utilisés sous forme de composés chimiques; </a:t>
            </a:r>
          </a:p>
          <a:p>
            <a:pPr lvl="0"/>
            <a:r>
              <a:rPr lang="fr-FR" sz="1400" dirty="0" smtClean="0"/>
              <a:t>- les </a:t>
            </a:r>
            <a:r>
              <a:rPr lang="fr-FR" sz="1400" dirty="0"/>
              <a:t>argiles</a:t>
            </a:r>
            <a:r>
              <a:rPr lang="fr-FR" sz="1400" dirty="0" smtClean="0"/>
              <a:t>;</a:t>
            </a:r>
          </a:p>
          <a:p>
            <a:pPr lvl="0"/>
            <a:r>
              <a:rPr lang="fr-FR" sz="1400" dirty="0" smtClean="0"/>
              <a:t>- les </a:t>
            </a:r>
            <a:r>
              <a:rPr lang="fr-FR" sz="1400" dirty="0"/>
              <a:t>pierres </a:t>
            </a:r>
            <a:r>
              <a:rPr lang="fr-FR" sz="1400" dirty="0" smtClean="0"/>
              <a:t>gemmes; </a:t>
            </a:r>
          </a:p>
          <a:p>
            <a:pPr lvl="0"/>
            <a:r>
              <a:rPr lang="fr-FR" sz="1400" dirty="0" smtClean="0"/>
              <a:t>- les </a:t>
            </a:r>
            <a:r>
              <a:rPr lang="fr-FR" sz="1400" dirty="0"/>
              <a:t>saumures. </a:t>
            </a:r>
            <a:endParaRPr lang="fr-FR" sz="1400" dirty="0" smtClean="0"/>
          </a:p>
          <a:p>
            <a:pPr lvl="0"/>
            <a:endParaRPr lang="fr-FR" sz="1400" dirty="0" smtClean="0"/>
          </a:p>
          <a:p>
            <a:pPr lvl="0"/>
            <a:endParaRPr lang="fr-FR" sz="1400" dirty="0"/>
          </a:p>
          <a:p>
            <a:pPr lvl="0"/>
            <a:endParaRPr lang="fr-FR" sz="1400" dirty="0" smtClean="0"/>
          </a:p>
          <a:p>
            <a:pPr lvl="0"/>
            <a:endParaRPr lang="fr-FR" sz="1400" dirty="0"/>
          </a:p>
          <a:p>
            <a:r>
              <a:rPr lang="fr-FR" sz="1400" b="1" i="1" dirty="0"/>
              <a:t>Sont exclus des minéraux industriels: </a:t>
            </a:r>
            <a:endParaRPr lang="fr-FR" sz="1400" dirty="0"/>
          </a:p>
          <a:p>
            <a:pPr lvl="0"/>
            <a:r>
              <a:rPr lang="fr-FR" sz="1400" dirty="0" smtClean="0"/>
              <a:t>- la </a:t>
            </a:r>
            <a:r>
              <a:rPr lang="fr-FR" sz="1400" dirty="0"/>
              <a:t>plupart des minéraux métalliques; </a:t>
            </a:r>
          </a:p>
          <a:p>
            <a:pPr lvl="0"/>
            <a:r>
              <a:rPr lang="fr-FR" sz="1400" dirty="0" smtClean="0"/>
              <a:t>- les </a:t>
            </a:r>
            <a:r>
              <a:rPr lang="fr-FR" sz="1400" dirty="0"/>
              <a:t>combustibles;</a:t>
            </a:r>
          </a:p>
          <a:p>
            <a:pPr lvl="0"/>
            <a:r>
              <a:rPr lang="fr-FR" sz="1400" dirty="0" smtClean="0"/>
              <a:t>- les </a:t>
            </a:r>
            <a:r>
              <a:rPr lang="fr-FR" sz="1400" dirty="0"/>
              <a:t>eaux minérales. </a:t>
            </a:r>
          </a:p>
          <a:p>
            <a:endParaRPr lang="fr-FR" dirty="0"/>
          </a:p>
        </p:txBody>
      </p:sp>
      <p:pic>
        <p:nvPicPr>
          <p:cNvPr id="4" name="Image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3419872" y="422953"/>
            <a:ext cx="4500000" cy="2915750"/>
          </a:xfrm>
          <a:prstGeom prst="rect">
            <a:avLst/>
          </a:prstGeom>
        </p:spPr>
      </p:pic>
      <p:pic>
        <p:nvPicPr>
          <p:cNvPr id="5" name="Image 4"/>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3419872" y="3591180"/>
            <a:ext cx="4500000" cy="2916000"/>
          </a:xfrm>
          <a:prstGeom prst="rect">
            <a:avLst/>
          </a:prstGeom>
        </p:spPr>
      </p:pic>
      <p:sp>
        <p:nvSpPr>
          <p:cNvPr id="11" name="Forme libre 10"/>
          <p:cNvSpPr/>
          <p:nvPr/>
        </p:nvSpPr>
        <p:spPr>
          <a:xfrm>
            <a:off x="8100392" y="1340768"/>
            <a:ext cx="594360" cy="902970"/>
          </a:xfrm>
          <a:custGeom>
            <a:avLst/>
            <a:gdLst>
              <a:gd name="connsiteX0" fmla="*/ 0 w 582930"/>
              <a:gd name="connsiteY0" fmla="*/ 457200 h 800100"/>
              <a:gd name="connsiteX1" fmla="*/ 228600 w 582930"/>
              <a:gd name="connsiteY1" fmla="*/ 800100 h 800100"/>
              <a:gd name="connsiteX2" fmla="*/ 388620 w 582930"/>
              <a:gd name="connsiteY2" fmla="*/ 308610 h 800100"/>
              <a:gd name="connsiteX3" fmla="*/ 582930 w 582930"/>
              <a:gd name="connsiteY3" fmla="*/ 0 h 800100"/>
              <a:gd name="connsiteX0" fmla="*/ 0 w 582930"/>
              <a:gd name="connsiteY0" fmla="*/ 457200 h 800100"/>
              <a:gd name="connsiteX1" fmla="*/ 228600 w 582930"/>
              <a:gd name="connsiteY1" fmla="*/ 800100 h 800100"/>
              <a:gd name="connsiteX2" fmla="*/ 388620 w 582930"/>
              <a:gd name="connsiteY2" fmla="*/ 308610 h 800100"/>
              <a:gd name="connsiteX3" fmla="*/ 582930 w 582930"/>
              <a:gd name="connsiteY3" fmla="*/ 0 h 800100"/>
              <a:gd name="connsiteX0" fmla="*/ 0 w 582930"/>
              <a:gd name="connsiteY0" fmla="*/ 457200 h 800100"/>
              <a:gd name="connsiteX1" fmla="*/ 228600 w 582930"/>
              <a:gd name="connsiteY1" fmla="*/ 800100 h 800100"/>
              <a:gd name="connsiteX2" fmla="*/ 388620 w 582930"/>
              <a:gd name="connsiteY2" fmla="*/ 308610 h 800100"/>
              <a:gd name="connsiteX3" fmla="*/ 582930 w 582930"/>
              <a:gd name="connsiteY3" fmla="*/ 0 h 800100"/>
              <a:gd name="connsiteX0" fmla="*/ 0 w 594360"/>
              <a:gd name="connsiteY0" fmla="*/ 560070 h 902970"/>
              <a:gd name="connsiteX1" fmla="*/ 228600 w 594360"/>
              <a:gd name="connsiteY1" fmla="*/ 902970 h 902970"/>
              <a:gd name="connsiteX2" fmla="*/ 388620 w 594360"/>
              <a:gd name="connsiteY2" fmla="*/ 411480 h 902970"/>
              <a:gd name="connsiteX3" fmla="*/ 594360 w 594360"/>
              <a:gd name="connsiteY3" fmla="*/ 0 h 902970"/>
            </a:gdLst>
            <a:ahLst/>
            <a:cxnLst>
              <a:cxn ang="0">
                <a:pos x="connsiteX0" y="connsiteY0"/>
              </a:cxn>
              <a:cxn ang="0">
                <a:pos x="connsiteX1" y="connsiteY1"/>
              </a:cxn>
              <a:cxn ang="0">
                <a:pos x="connsiteX2" y="connsiteY2"/>
              </a:cxn>
              <a:cxn ang="0">
                <a:pos x="connsiteX3" y="connsiteY3"/>
              </a:cxn>
            </a:cxnLst>
            <a:rect l="l" t="t" r="r" b="b"/>
            <a:pathLst>
              <a:path w="594360" h="902970">
                <a:moveTo>
                  <a:pt x="0" y="560070"/>
                </a:moveTo>
                <a:lnTo>
                  <a:pt x="228600" y="902970"/>
                </a:lnTo>
                <a:cubicBezTo>
                  <a:pt x="293370" y="878205"/>
                  <a:pt x="327660" y="561975"/>
                  <a:pt x="388620" y="411480"/>
                </a:cubicBezTo>
                <a:cubicBezTo>
                  <a:pt x="449580" y="260985"/>
                  <a:pt x="529590" y="102870"/>
                  <a:pt x="594360" y="0"/>
                </a:cubicBezTo>
              </a:path>
            </a:pathLst>
          </a:custGeom>
          <a:noFill/>
          <a:ln w="76200" cmpd="thickThin">
            <a:solidFill>
              <a:srgbClr val="11F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rot="10800000" flipH="1">
            <a:off x="8172400" y="4293096"/>
            <a:ext cx="537210" cy="1211580"/>
          </a:xfrm>
          <a:custGeom>
            <a:avLst/>
            <a:gdLst>
              <a:gd name="connsiteX0" fmla="*/ 0 w 537210"/>
              <a:gd name="connsiteY0" fmla="*/ 0 h 1211580"/>
              <a:gd name="connsiteX1" fmla="*/ 411480 w 537210"/>
              <a:gd name="connsiteY1" fmla="*/ 845820 h 1211580"/>
              <a:gd name="connsiteX2" fmla="*/ 537210 w 537210"/>
              <a:gd name="connsiteY2" fmla="*/ 1211580 h 1211580"/>
              <a:gd name="connsiteX3" fmla="*/ 537210 w 537210"/>
              <a:gd name="connsiteY3" fmla="*/ 1211580 h 1211580"/>
              <a:gd name="connsiteX0" fmla="*/ 0 w 537210"/>
              <a:gd name="connsiteY0" fmla="*/ 0 h 1211580"/>
              <a:gd name="connsiteX1" fmla="*/ 297180 w 537210"/>
              <a:gd name="connsiteY1" fmla="*/ 754380 h 1211580"/>
              <a:gd name="connsiteX2" fmla="*/ 537210 w 537210"/>
              <a:gd name="connsiteY2" fmla="*/ 1211580 h 1211580"/>
              <a:gd name="connsiteX3" fmla="*/ 537210 w 537210"/>
              <a:gd name="connsiteY3" fmla="*/ 1211580 h 1211580"/>
            </a:gdLst>
            <a:ahLst/>
            <a:cxnLst>
              <a:cxn ang="0">
                <a:pos x="connsiteX0" y="connsiteY0"/>
              </a:cxn>
              <a:cxn ang="0">
                <a:pos x="connsiteX1" y="connsiteY1"/>
              </a:cxn>
              <a:cxn ang="0">
                <a:pos x="connsiteX2" y="connsiteY2"/>
              </a:cxn>
              <a:cxn ang="0">
                <a:pos x="connsiteX3" y="connsiteY3"/>
              </a:cxn>
            </a:cxnLst>
            <a:rect l="l" t="t" r="r" b="b"/>
            <a:pathLst>
              <a:path w="537210" h="1211580">
                <a:moveTo>
                  <a:pt x="0" y="0"/>
                </a:moveTo>
                <a:cubicBezTo>
                  <a:pt x="160972" y="321945"/>
                  <a:pt x="207645" y="552450"/>
                  <a:pt x="297180" y="754380"/>
                </a:cubicBezTo>
                <a:cubicBezTo>
                  <a:pt x="386715" y="956310"/>
                  <a:pt x="497205" y="1135380"/>
                  <a:pt x="537210" y="1211580"/>
                </a:cubicBezTo>
                <a:lnTo>
                  <a:pt x="537210" y="1211580"/>
                </a:lnTo>
              </a:path>
            </a:pathLst>
          </a:custGeom>
          <a:solidFill>
            <a:srgbClr val="FF0000"/>
          </a:solidFill>
          <a:ln w="762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a:off x="8100392" y="4293096"/>
            <a:ext cx="720080" cy="1224136"/>
          </a:xfrm>
          <a:prstGeom prst="line">
            <a:avLst/>
          </a:prstGeom>
          <a:solidFill>
            <a:srgbClr val="FF0000"/>
          </a:solidFill>
          <a:ln w="762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798129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533" y="116632"/>
            <a:ext cx="401161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Sulfates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Sulfate </a:t>
            </a:r>
            <a:r>
              <a:rPr lang="fr-FR" sz="2000" cap="small" dirty="0" smtClean="0">
                <a:solidFill>
                  <a:srgbClr val="FF0000"/>
                </a:solidFill>
              </a:rPr>
              <a:t>(</a:t>
            </a:r>
            <a:r>
              <a:rPr lang="fr-FR" sz="2000" cap="small" dirty="0">
                <a:solidFill>
                  <a:srgbClr val="FF0000"/>
                </a:solidFill>
              </a:rPr>
              <a:t>SO</a:t>
            </a:r>
            <a:r>
              <a:rPr lang="fr-FR" sz="2000" cap="small" baseline="-25000" dirty="0">
                <a:solidFill>
                  <a:srgbClr val="FF0000"/>
                </a:solidFill>
              </a:rPr>
              <a:t>4</a:t>
            </a:r>
            <a:r>
              <a:rPr lang="fr-FR" sz="2000" cap="small" baseline="30000" dirty="0">
                <a:solidFill>
                  <a:srgbClr val="FF0000"/>
                </a:solidFill>
              </a:rPr>
              <a:t>2-</a:t>
            </a:r>
            <a:r>
              <a:rPr lang="fr-FR" sz="2000" cap="small" dirty="0">
                <a:solidFill>
                  <a:srgbClr val="FF0000"/>
                </a:solidFill>
              </a:rPr>
              <a:t>)</a:t>
            </a:r>
            <a:endParaRPr lang="fr-FR" sz="2000" dirty="0">
              <a:solidFill>
                <a:srgbClr val="FF0000"/>
              </a:solidFill>
            </a:endParaRPr>
          </a:p>
        </p:txBody>
      </p:sp>
      <p:sp>
        <p:nvSpPr>
          <p:cNvPr id="4" name="ZoneTexte 3"/>
          <p:cNvSpPr txBox="1"/>
          <p:nvPr/>
        </p:nvSpPr>
        <p:spPr>
          <a:xfrm>
            <a:off x="337335" y="1403393"/>
            <a:ext cx="2287111" cy="369332"/>
          </a:xfrm>
          <a:prstGeom prst="rect">
            <a:avLst/>
          </a:prstGeom>
          <a:noFill/>
        </p:spPr>
        <p:txBody>
          <a:bodyPr wrap="square" rtlCol="0">
            <a:spAutoFit/>
          </a:bodyPr>
          <a:lstStyle/>
          <a:p>
            <a:r>
              <a:rPr lang="fr-FR" dirty="0" smtClean="0">
                <a:solidFill>
                  <a:srgbClr val="00B050"/>
                </a:solidFill>
              </a:rPr>
              <a:t>Gîtes et gisements</a:t>
            </a:r>
            <a:endParaRPr lang="fr-FR" dirty="0">
              <a:solidFill>
                <a:srgbClr val="00B050"/>
              </a:solidFill>
            </a:endParaRPr>
          </a:p>
        </p:txBody>
      </p:sp>
      <p:sp>
        <p:nvSpPr>
          <p:cNvPr id="5" name="ZoneTexte 4"/>
          <p:cNvSpPr txBox="1"/>
          <p:nvPr/>
        </p:nvSpPr>
        <p:spPr>
          <a:xfrm>
            <a:off x="427511" y="1959429"/>
            <a:ext cx="3004457" cy="2800767"/>
          </a:xfrm>
          <a:prstGeom prst="rect">
            <a:avLst/>
          </a:prstGeom>
          <a:noFill/>
        </p:spPr>
        <p:txBody>
          <a:bodyPr wrap="square" rtlCol="0">
            <a:spAutoFit/>
          </a:bodyPr>
          <a:lstStyle/>
          <a:p>
            <a:r>
              <a:rPr lang="fr-FR" sz="1600" dirty="0"/>
              <a:t>De nombreux sulfates sont des constituants habituels de </a:t>
            </a:r>
            <a:r>
              <a:rPr lang="fr-FR" sz="1600" b="1" dirty="0"/>
              <a:t>séries continentales ou marines particulières</a:t>
            </a:r>
            <a:r>
              <a:rPr lang="fr-FR" sz="1600" dirty="0"/>
              <a:t>, correspondant à des </a:t>
            </a:r>
            <a:r>
              <a:rPr lang="fr-FR" sz="1600" b="1" dirty="0"/>
              <a:t>bassins </a:t>
            </a:r>
            <a:r>
              <a:rPr lang="fr-FR" sz="1600" b="1" dirty="0" smtClean="0"/>
              <a:t>endoréiques </a:t>
            </a:r>
            <a:r>
              <a:rPr lang="fr-FR" sz="1600" b="1" dirty="0" smtClean="0">
                <a:solidFill>
                  <a:srgbClr val="FF0000"/>
                </a:solidFill>
              </a:rPr>
              <a:t>(A) </a:t>
            </a:r>
            <a:r>
              <a:rPr lang="fr-FR" sz="1600" dirty="0"/>
              <a:t>ou à des </a:t>
            </a:r>
            <a:r>
              <a:rPr lang="fr-FR" sz="1600" b="1" dirty="0"/>
              <a:t>mers épicontinentales des zones climatiques </a:t>
            </a:r>
            <a:r>
              <a:rPr lang="fr-FR" sz="1600" b="1" dirty="0" smtClean="0"/>
              <a:t>arides </a:t>
            </a:r>
            <a:r>
              <a:rPr lang="fr-FR" sz="1600" b="1" dirty="0" smtClean="0">
                <a:solidFill>
                  <a:srgbClr val="FF0000"/>
                </a:solidFill>
              </a:rPr>
              <a:t>(B). </a:t>
            </a:r>
            <a:r>
              <a:rPr lang="fr-FR" sz="1600" dirty="0"/>
              <a:t>Dans les </a:t>
            </a:r>
            <a:r>
              <a:rPr lang="fr-FR" sz="1600" b="1" dirty="0">
                <a:solidFill>
                  <a:srgbClr val="FF0000"/>
                </a:solidFill>
              </a:rPr>
              <a:t>séquences d'« évaporites </a:t>
            </a:r>
            <a:r>
              <a:rPr lang="fr-FR" sz="1600" dirty="0"/>
              <a:t>», les sulfates apparaissent avant les dépôts de sel gemme.</a:t>
            </a:r>
          </a:p>
        </p:txBody>
      </p:sp>
      <p:pic>
        <p:nvPicPr>
          <p:cNvPr id="19" name="Image 18"/>
          <p:cNvPicPr/>
          <p:nvPr/>
        </p:nvPicPr>
        <p:blipFill rotWithShape="1">
          <a:blip r:embed="rId2">
            <a:extLst>
              <a:ext uri="{28A0092B-C50C-407E-A947-70E740481C1C}">
                <a14:useLocalDpi xmlns:a14="http://schemas.microsoft.com/office/drawing/2010/main" val="0"/>
              </a:ext>
            </a:extLst>
          </a:blip>
          <a:srcRect b="7170"/>
          <a:stretch/>
        </p:blipFill>
        <p:spPr bwMode="auto">
          <a:xfrm>
            <a:off x="653806" y="4660817"/>
            <a:ext cx="2658745" cy="1924050"/>
          </a:xfrm>
          <a:prstGeom prst="rect">
            <a:avLst/>
          </a:prstGeom>
          <a:ln>
            <a:noFill/>
          </a:ln>
          <a:extLst>
            <a:ext uri="{53640926-AAD7-44D8-BBD7-CCE9431645EC}">
              <a14:shadowObscured xmlns:a14="http://schemas.microsoft.com/office/drawing/2010/main"/>
            </a:ext>
          </a:ex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627" y="4144489"/>
            <a:ext cx="5185938" cy="2505664"/>
          </a:xfrm>
          <a:prstGeom prst="rect">
            <a:avLst/>
          </a:prstGeom>
        </p:spPr>
      </p:pic>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576449"/>
            <a:ext cx="5138799" cy="2569400"/>
          </a:xfrm>
          <a:prstGeom prst="rect">
            <a:avLst/>
          </a:prstGeom>
          <a:ln>
            <a:solidFill>
              <a:schemeClr val="tx1"/>
            </a:solidFill>
          </a:ln>
        </p:spPr>
      </p:pic>
      <p:sp>
        <p:nvSpPr>
          <p:cNvPr id="22" name="Rectangle 21"/>
          <p:cNvSpPr/>
          <p:nvPr/>
        </p:nvSpPr>
        <p:spPr>
          <a:xfrm>
            <a:off x="3652157" y="1411673"/>
            <a:ext cx="6046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3" name="Rectangle 22"/>
          <p:cNvSpPr/>
          <p:nvPr/>
        </p:nvSpPr>
        <p:spPr>
          <a:xfrm>
            <a:off x="3630583" y="4046018"/>
            <a:ext cx="57259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2283573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533" y="116632"/>
            <a:ext cx="401161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Sulfates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a:off x="2729345" y="1114304"/>
            <a:ext cx="3303319" cy="400110"/>
          </a:xfrm>
          <a:prstGeom prst="rect">
            <a:avLst/>
          </a:prstGeom>
          <a:noFill/>
        </p:spPr>
        <p:txBody>
          <a:bodyPr wrap="square" rtlCol="0">
            <a:spAutoFit/>
          </a:bodyPr>
          <a:lstStyle/>
          <a:p>
            <a:pPr algn="ctr"/>
            <a:r>
              <a:rPr lang="fr-FR" sz="2000" b="1" dirty="0" smtClean="0">
                <a:solidFill>
                  <a:srgbClr val="FF0000"/>
                </a:solidFill>
              </a:rPr>
              <a:t> Sulfate </a:t>
            </a:r>
            <a:r>
              <a:rPr lang="fr-FR" sz="2000" cap="small" dirty="0" smtClean="0">
                <a:solidFill>
                  <a:srgbClr val="FF0000"/>
                </a:solidFill>
              </a:rPr>
              <a:t>(</a:t>
            </a:r>
            <a:r>
              <a:rPr lang="fr-FR" sz="2000" cap="small" dirty="0">
                <a:solidFill>
                  <a:srgbClr val="FF0000"/>
                </a:solidFill>
              </a:rPr>
              <a:t>SO</a:t>
            </a:r>
            <a:r>
              <a:rPr lang="fr-FR" sz="2000" cap="small" baseline="-25000" dirty="0">
                <a:solidFill>
                  <a:srgbClr val="FF0000"/>
                </a:solidFill>
              </a:rPr>
              <a:t>4</a:t>
            </a:r>
            <a:r>
              <a:rPr lang="fr-FR" sz="2000" cap="small" baseline="30000" dirty="0">
                <a:solidFill>
                  <a:srgbClr val="FF0000"/>
                </a:solidFill>
              </a:rPr>
              <a:t>2-</a:t>
            </a:r>
            <a:r>
              <a:rPr lang="fr-FR" sz="2000" cap="small" dirty="0">
                <a:solidFill>
                  <a:srgbClr val="FF0000"/>
                </a:solidFill>
              </a:rPr>
              <a:t>)</a:t>
            </a:r>
            <a:endParaRPr lang="fr-FR" sz="2000" dirty="0">
              <a:solidFill>
                <a:srgbClr val="FF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1399"/>
            <a:ext cx="4135856" cy="3068102"/>
          </a:xfrm>
          <a:prstGeom prst="rect">
            <a:avLst/>
          </a:prstGeom>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7247" t="7613" r="7540" b="7467"/>
          <a:stretch/>
        </p:blipFill>
        <p:spPr>
          <a:xfrm>
            <a:off x="5035141" y="2834265"/>
            <a:ext cx="4037610" cy="4023735"/>
          </a:xfrm>
          <a:prstGeom prst="rect">
            <a:avLst/>
          </a:prstGeom>
        </p:spPr>
      </p:pic>
      <p:sp>
        <p:nvSpPr>
          <p:cNvPr id="13" name="ZoneTexte 12"/>
          <p:cNvSpPr txBox="1"/>
          <p:nvPr/>
        </p:nvSpPr>
        <p:spPr>
          <a:xfrm>
            <a:off x="546264" y="4793503"/>
            <a:ext cx="3004457" cy="400110"/>
          </a:xfrm>
          <a:prstGeom prst="rect">
            <a:avLst/>
          </a:prstGeom>
          <a:noFill/>
        </p:spPr>
        <p:txBody>
          <a:bodyPr wrap="square" rtlCol="0">
            <a:spAutoFit/>
          </a:bodyPr>
          <a:lstStyle/>
          <a:p>
            <a:r>
              <a:rPr lang="fr-FR" sz="2000" b="1" dirty="0"/>
              <a:t>Bassins endoréique</a:t>
            </a:r>
            <a:endParaRPr lang="fr-FR" sz="2000" b="1" dirty="0"/>
          </a:p>
        </p:txBody>
      </p:sp>
      <p:sp>
        <p:nvSpPr>
          <p:cNvPr id="14" name="ZoneTexte 13"/>
          <p:cNvSpPr txBox="1"/>
          <p:nvPr/>
        </p:nvSpPr>
        <p:spPr>
          <a:xfrm>
            <a:off x="5638800" y="2345207"/>
            <a:ext cx="3004457" cy="400110"/>
          </a:xfrm>
          <a:prstGeom prst="rect">
            <a:avLst/>
          </a:prstGeom>
          <a:noFill/>
        </p:spPr>
        <p:txBody>
          <a:bodyPr wrap="square" rtlCol="0">
            <a:spAutoFit/>
          </a:bodyPr>
          <a:lstStyle/>
          <a:p>
            <a:r>
              <a:rPr lang="fr-FR" sz="2000" b="1" dirty="0" smtClean="0"/>
              <a:t>Bassin épicontinentale</a:t>
            </a:r>
            <a:endParaRPr lang="fr-FR" sz="2000" dirty="0"/>
          </a:p>
        </p:txBody>
      </p:sp>
    </p:spTree>
    <p:extLst>
      <p:ext uri="{BB962C8B-B14F-4D97-AF65-F5344CB8AC3E}">
        <p14:creationId xmlns:p14="http://schemas.microsoft.com/office/powerpoint/2010/main" val="35552976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8101" y="116632"/>
            <a:ext cx="563647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t>
            </a: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halogénures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ZoneTexte 12"/>
          <p:cNvSpPr txBox="1"/>
          <p:nvPr/>
        </p:nvSpPr>
        <p:spPr>
          <a:xfrm>
            <a:off x="261256" y="1112151"/>
            <a:ext cx="8051471" cy="1169551"/>
          </a:xfrm>
          <a:prstGeom prst="rect">
            <a:avLst/>
          </a:prstGeom>
          <a:noFill/>
        </p:spPr>
        <p:txBody>
          <a:bodyPr wrap="square" rtlCol="0">
            <a:spAutoFit/>
          </a:bodyPr>
          <a:lstStyle/>
          <a:p>
            <a:r>
              <a:rPr lang="fr-FR" dirty="0"/>
              <a:t>Ce sont des minéraux renfermant des halogènes tels que le fluor (</a:t>
            </a:r>
            <a:r>
              <a:rPr lang="fr-FR" b="1" dirty="0"/>
              <a:t>F</a:t>
            </a:r>
            <a:r>
              <a:rPr lang="fr-FR" dirty="0"/>
              <a:t>), le chlore (</a:t>
            </a:r>
            <a:r>
              <a:rPr lang="fr-FR" b="1" dirty="0"/>
              <a:t>Cl</a:t>
            </a:r>
            <a:r>
              <a:rPr lang="fr-FR" dirty="0" smtClean="0"/>
              <a:t>).</a:t>
            </a:r>
          </a:p>
          <a:p>
            <a:endParaRPr lang="fr-FR" sz="1600" dirty="0"/>
          </a:p>
          <a:p>
            <a:pPr marL="742950" lvl="1" indent="-285750">
              <a:buFont typeface="Wingdings" pitchFamily="2" charset="2"/>
              <a:buChar char="v"/>
            </a:pPr>
            <a:r>
              <a:rPr lang="fr-FR" b="1" dirty="0"/>
              <a:t>Fluorine</a:t>
            </a:r>
            <a:r>
              <a:rPr lang="fr-FR" dirty="0"/>
              <a:t> (Fluorure de calcium) :  </a:t>
            </a:r>
            <a:r>
              <a:rPr lang="fr-FR" dirty="0" smtClean="0"/>
              <a:t>CaF</a:t>
            </a:r>
            <a:r>
              <a:rPr lang="fr-FR" baseline="-25000" dirty="0" smtClean="0"/>
              <a:t>2</a:t>
            </a:r>
            <a:r>
              <a:rPr lang="fr-FR" dirty="0" smtClean="0"/>
              <a:t> </a:t>
            </a:r>
            <a:endParaRPr lang="fr-FR" sz="1600" dirty="0"/>
          </a:p>
          <a:p>
            <a:pPr marL="742950" lvl="1" indent="-285750">
              <a:buFont typeface="Wingdings" pitchFamily="2" charset="2"/>
              <a:buChar char="v"/>
            </a:pPr>
            <a:r>
              <a:rPr lang="fr-FR" b="1" dirty="0"/>
              <a:t>Sel gemme </a:t>
            </a:r>
            <a:r>
              <a:rPr lang="fr-FR" dirty="0"/>
              <a:t>ou</a:t>
            </a:r>
            <a:r>
              <a:rPr lang="fr-FR" b="1" dirty="0"/>
              <a:t> halite </a:t>
            </a:r>
            <a:r>
              <a:rPr lang="fr-FR" dirty="0"/>
              <a:t>(Chlorure de sodium) :</a:t>
            </a:r>
            <a:r>
              <a:rPr lang="fr-FR" b="1" dirty="0"/>
              <a:t> </a:t>
            </a:r>
            <a:r>
              <a:rPr lang="fr-FR" dirty="0" err="1" smtClean="0"/>
              <a:t>NaCl</a:t>
            </a:r>
            <a:endParaRPr lang="fr-FR" sz="1600"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512" y="2636322"/>
            <a:ext cx="1543792" cy="1157844"/>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1305" y="2654135"/>
            <a:ext cx="1531916" cy="1148937"/>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4583" y="2646597"/>
            <a:ext cx="1530556" cy="1148817"/>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5138" y="2649188"/>
            <a:ext cx="1733797" cy="1155864"/>
          </a:xfrm>
          <a:prstGeom prst="rect">
            <a:avLst/>
          </a:prstGeom>
        </p:spPr>
      </p:pic>
      <p:pic>
        <p:nvPicPr>
          <p:cNvPr id="11" name="Image 10"/>
          <p:cNvPicPr>
            <a:picLocks noChangeAspect="1"/>
          </p:cNvPicPr>
          <p:nvPr/>
        </p:nvPicPr>
        <p:blipFill>
          <a:blip r:embed="rId6" cstate="print">
            <a:clrChange>
              <a:clrFrom>
                <a:srgbClr val="070123"/>
              </a:clrFrom>
              <a:clrTo>
                <a:srgbClr val="070123">
                  <a:alpha val="0"/>
                </a:srgbClr>
              </a:clrTo>
            </a:clrChange>
            <a:extLst>
              <a:ext uri="{28A0092B-C50C-407E-A947-70E740481C1C}">
                <a14:useLocalDpi xmlns:a14="http://schemas.microsoft.com/office/drawing/2010/main" val="0"/>
              </a:ext>
            </a:extLst>
          </a:blip>
          <a:stretch>
            <a:fillRect/>
          </a:stretch>
        </p:blipFill>
        <p:spPr>
          <a:xfrm>
            <a:off x="512717" y="4533188"/>
            <a:ext cx="1325880" cy="1045464"/>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0677" y="4561114"/>
            <a:ext cx="1566060" cy="1044039"/>
          </a:xfrm>
          <a:prstGeom prst="rect">
            <a:avLst/>
          </a:prstGeom>
        </p:spPr>
      </p:pic>
      <p:pic>
        <p:nvPicPr>
          <p:cNvPr id="15" name="Image 14"/>
          <p:cNvPicPr>
            <a:picLocks noChangeAspect="1"/>
          </p:cNvPicPr>
          <p:nvPr/>
        </p:nvPicPr>
        <p:blipFill>
          <a:blip r:embed="rId8" cstate="print">
            <a:clrChange>
              <a:clrFrom>
                <a:srgbClr val="0F0C17"/>
              </a:clrFrom>
              <a:clrTo>
                <a:srgbClr val="0F0C17">
                  <a:alpha val="0"/>
                </a:srgbClr>
              </a:clrTo>
            </a:clrChange>
            <a:extLst>
              <a:ext uri="{28A0092B-C50C-407E-A947-70E740481C1C}">
                <a14:useLocalDpi xmlns:a14="http://schemas.microsoft.com/office/drawing/2010/main" val="0"/>
              </a:ext>
            </a:extLst>
          </a:blip>
          <a:stretch>
            <a:fillRect/>
          </a:stretch>
        </p:blipFill>
        <p:spPr>
          <a:xfrm>
            <a:off x="3501819" y="4505563"/>
            <a:ext cx="1153308" cy="1123174"/>
          </a:xfrm>
          <a:prstGeom prst="rect">
            <a:avLst/>
          </a:prstGeom>
        </p:spPr>
      </p:pic>
      <p:sp>
        <p:nvSpPr>
          <p:cNvPr id="16" name="ZoneTexte 15"/>
          <p:cNvSpPr txBox="1"/>
          <p:nvPr/>
        </p:nvSpPr>
        <p:spPr>
          <a:xfrm>
            <a:off x="6875813" y="2802577"/>
            <a:ext cx="1223158" cy="646331"/>
          </a:xfrm>
          <a:prstGeom prst="rect">
            <a:avLst/>
          </a:prstGeom>
          <a:noFill/>
        </p:spPr>
        <p:txBody>
          <a:bodyPr wrap="square" rtlCol="0">
            <a:spAutoFit/>
          </a:bodyPr>
          <a:lstStyle/>
          <a:p>
            <a:r>
              <a:rPr lang="fr-FR" dirty="0" smtClean="0"/>
              <a:t>Variétés Fluorine</a:t>
            </a:r>
            <a:endParaRPr lang="fr-FR" dirty="0"/>
          </a:p>
        </p:txBody>
      </p:sp>
      <p:sp>
        <p:nvSpPr>
          <p:cNvPr id="17" name="ZoneTexte 16"/>
          <p:cNvSpPr txBox="1"/>
          <p:nvPr/>
        </p:nvSpPr>
        <p:spPr>
          <a:xfrm>
            <a:off x="5128161" y="4724401"/>
            <a:ext cx="1223158" cy="646331"/>
          </a:xfrm>
          <a:prstGeom prst="rect">
            <a:avLst/>
          </a:prstGeom>
          <a:noFill/>
        </p:spPr>
        <p:txBody>
          <a:bodyPr wrap="square" rtlCol="0">
            <a:spAutoFit/>
          </a:bodyPr>
          <a:lstStyle/>
          <a:p>
            <a:r>
              <a:rPr lang="fr-FR" dirty="0" smtClean="0"/>
              <a:t>Variétés Sel gemme</a:t>
            </a:r>
            <a:endParaRPr lang="fr-FR" dirty="0"/>
          </a:p>
        </p:txBody>
      </p:sp>
    </p:spTree>
    <p:extLst>
      <p:ext uri="{BB962C8B-B14F-4D97-AF65-F5344CB8AC3E}">
        <p14:creationId xmlns:p14="http://schemas.microsoft.com/office/powerpoint/2010/main" val="34088271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8101" y="116632"/>
            <a:ext cx="563647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t>
            </a:r>
            <a:r>
              <a:rPr lang="fr-FR"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halogenures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415636" y="1757548"/>
            <a:ext cx="4987638" cy="3970318"/>
          </a:xfrm>
          <a:prstGeom prst="rect">
            <a:avLst/>
          </a:prstGeom>
          <a:noFill/>
        </p:spPr>
        <p:txBody>
          <a:bodyPr wrap="square" rtlCol="0">
            <a:spAutoFit/>
          </a:bodyPr>
          <a:lstStyle/>
          <a:p>
            <a:pPr lvl="1"/>
            <a:endParaRPr lang="fr-FR" sz="1400" b="1" i="1" dirty="0" smtClean="0"/>
          </a:p>
          <a:p>
            <a:pPr lvl="1"/>
            <a:r>
              <a:rPr lang="fr-FR" sz="1400" b="1" i="1" dirty="0" smtClean="0"/>
              <a:t>Fluorine</a:t>
            </a:r>
            <a:r>
              <a:rPr lang="fr-FR" sz="1400" dirty="0" smtClean="0"/>
              <a:t> : Le </a:t>
            </a:r>
            <a:r>
              <a:rPr lang="fr-FR" sz="1400" dirty="0" err="1" smtClean="0"/>
              <a:t>flourure</a:t>
            </a:r>
            <a:r>
              <a:rPr lang="fr-FR" sz="1400" dirty="0" smtClean="0"/>
              <a:t> est utilisé comme </a:t>
            </a:r>
            <a:r>
              <a:rPr lang="fr-FR" sz="1400" dirty="0" smtClean="0">
                <a:solidFill>
                  <a:srgbClr val="FF0000"/>
                </a:solidFill>
              </a:rPr>
              <a:t>fondant par les fabricants d'acier</a:t>
            </a:r>
            <a:r>
              <a:rPr lang="fr-FR" sz="1400" dirty="0" smtClean="0"/>
              <a:t>, dans la </a:t>
            </a:r>
            <a:r>
              <a:rPr lang="fr-FR" sz="1400" dirty="0" smtClean="0">
                <a:solidFill>
                  <a:srgbClr val="FF0000"/>
                </a:solidFill>
              </a:rPr>
              <a:t>fabrication de la fibre de verre </a:t>
            </a:r>
            <a:r>
              <a:rPr lang="fr-FR" sz="1400" dirty="0" smtClean="0"/>
              <a:t>et du verre opale et surtout pour la production </a:t>
            </a:r>
            <a:r>
              <a:rPr lang="fr-FR" sz="1400" dirty="0" smtClean="0">
                <a:solidFill>
                  <a:srgbClr val="FF0000"/>
                </a:solidFill>
              </a:rPr>
              <a:t>d'acide fluorhydrique </a:t>
            </a:r>
            <a:r>
              <a:rPr lang="fr-FR" sz="1400" dirty="0" smtClean="0"/>
              <a:t>et de produits fluorés dérivés, dont le fluorure d'aluminium, à partir duquel s'obtient </a:t>
            </a:r>
            <a:r>
              <a:rPr lang="fr-FR" sz="1400" dirty="0" smtClean="0">
                <a:solidFill>
                  <a:srgbClr val="FF0000"/>
                </a:solidFill>
              </a:rPr>
              <a:t>l'aluminium métal.</a:t>
            </a:r>
            <a:r>
              <a:rPr lang="fr-FR" sz="1400" dirty="0" smtClean="0"/>
              <a:t> La fluorine est également utilisée dans </a:t>
            </a:r>
            <a:r>
              <a:rPr lang="fr-FR" sz="1400" dirty="0" smtClean="0">
                <a:solidFill>
                  <a:srgbClr val="FF0000"/>
                </a:solidFill>
              </a:rPr>
              <a:t>l'optique instrumentale</a:t>
            </a:r>
            <a:r>
              <a:rPr lang="fr-FR" sz="1400" dirty="0" smtClean="0"/>
              <a:t>, les propriétés de ce solide cristallin étant meilleures que celles des verres connus, notamment dans sa puissance de transmission, de réfraction et de dispersion chromatique.</a:t>
            </a:r>
          </a:p>
          <a:p>
            <a:r>
              <a:rPr lang="fr-FR" sz="1400" dirty="0"/>
              <a:t>	</a:t>
            </a:r>
            <a:r>
              <a:rPr lang="fr-FR" sz="1400" b="1" dirty="0" smtClean="0"/>
              <a:t>L'acide fluorhydrique </a:t>
            </a:r>
            <a:r>
              <a:rPr lang="fr-FR" sz="1400" dirty="0" smtClean="0"/>
              <a:t>(</a:t>
            </a:r>
            <a:r>
              <a:rPr lang="fr-FR" sz="1400" b="1" dirty="0" smtClean="0"/>
              <a:t>HF</a:t>
            </a:r>
            <a:r>
              <a:rPr lang="fr-FR" sz="1400" dirty="0" smtClean="0"/>
              <a:t>) a la propriété unique de pouvoir dissoudre presque tous les oxydes inorganiques. Il est de fait utilisé pour attaquer le verre, pour éliminer les oxydes de surface du silicium dans </a:t>
            </a:r>
            <a:r>
              <a:rPr lang="fr-FR" sz="1400" dirty="0" smtClean="0">
                <a:solidFill>
                  <a:srgbClr val="FF0000"/>
                </a:solidFill>
              </a:rPr>
              <a:t>l'industrie des semi-conducteurs.</a:t>
            </a:r>
          </a:p>
          <a:p>
            <a:r>
              <a:rPr lang="fr-FR" sz="1400" dirty="0" smtClean="0"/>
              <a:t>	Des fluorures sont ajoutés au </a:t>
            </a:r>
            <a:r>
              <a:rPr lang="fr-FR" sz="1400" dirty="0" smtClean="0">
                <a:solidFill>
                  <a:srgbClr val="FF0000"/>
                </a:solidFill>
              </a:rPr>
              <a:t>sel et aux dentifrices</a:t>
            </a:r>
            <a:r>
              <a:rPr lang="fr-FR" sz="1400" dirty="0" smtClean="0"/>
              <a:t>, ou parfois dans certaines sources d’eau ou dans certains aliments pour </a:t>
            </a:r>
            <a:r>
              <a:rPr lang="fr-FR" sz="1400" dirty="0" smtClean="0">
                <a:solidFill>
                  <a:srgbClr val="FF0000"/>
                </a:solidFill>
              </a:rPr>
              <a:t>lutter contre les caries dentaires</a:t>
            </a:r>
            <a:r>
              <a:rPr lang="fr-FR" sz="1400" dirty="0" smtClean="0"/>
              <a:t> ;</a:t>
            </a:r>
            <a:endParaRPr lang="fr-FR" sz="1400" dirty="0"/>
          </a:p>
        </p:txBody>
      </p:sp>
      <p:sp>
        <p:nvSpPr>
          <p:cNvPr id="5" name="ZoneTexte 4"/>
          <p:cNvSpPr txBox="1"/>
          <p:nvPr/>
        </p:nvSpPr>
        <p:spPr>
          <a:xfrm>
            <a:off x="337336" y="1403393"/>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41939664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8101" y="116632"/>
            <a:ext cx="563647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t>
            </a: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halogénures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ZoneTexte 4"/>
          <p:cNvSpPr txBox="1"/>
          <p:nvPr/>
        </p:nvSpPr>
        <p:spPr>
          <a:xfrm>
            <a:off x="130629" y="2149434"/>
            <a:ext cx="3408218" cy="3323987"/>
          </a:xfrm>
          <a:prstGeom prst="rect">
            <a:avLst/>
          </a:prstGeom>
          <a:noFill/>
        </p:spPr>
        <p:txBody>
          <a:bodyPr wrap="square" rtlCol="0">
            <a:spAutoFit/>
          </a:bodyPr>
          <a:lstStyle/>
          <a:p>
            <a:pPr lvl="1"/>
            <a:r>
              <a:rPr lang="fr-FR" sz="1400" b="1" dirty="0" smtClean="0"/>
              <a:t>Sel </a:t>
            </a:r>
            <a:r>
              <a:rPr lang="fr-FR" sz="1400" b="1" dirty="0"/>
              <a:t>gemme </a:t>
            </a:r>
            <a:r>
              <a:rPr lang="fr-FR" sz="1400" dirty="0"/>
              <a:t>ou</a:t>
            </a:r>
            <a:r>
              <a:rPr lang="fr-FR" sz="1400" b="1" dirty="0"/>
              <a:t> halite </a:t>
            </a:r>
            <a:r>
              <a:rPr lang="fr-FR" sz="1400" dirty="0"/>
              <a:t>: </a:t>
            </a:r>
            <a:endParaRPr lang="fr-FR" sz="1400" dirty="0" smtClean="0"/>
          </a:p>
          <a:p>
            <a:pPr lvl="1"/>
            <a:endParaRPr lang="fr-FR" sz="1400" dirty="0" smtClean="0"/>
          </a:p>
          <a:p>
            <a:pPr marL="742950" lvl="1" indent="-285750">
              <a:buFont typeface="Wingdings" pitchFamily="2" charset="2"/>
              <a:buChar char="v"/>
            </a:pPr>
            <a:r>
              <a:rPr lang="fr-FR" sz="1400" dirty="0" smtClean="0"/>
              <a:t>dans </a:t>
            </a:r>
            <a:r>
              <a:rPr lang="fr-FR" sz="1400" dirty="0"/>
              <a:t>l'industrie alimentaire, comme conservateur (notamment pour la conservation de la viande) ou condiment (sel alimentaire) </a:t>
            </a:r>
            <a:r>
              <a:rPr lang="fr-FR" sz="1400" dirty="0" smtClean="0"/>
              <a:t>;</a:t>
            </a:r>
          </a:p>
          <a:p>
            <a:pPr marL="742950" lvl="1" indent="-285750">
              <a:buFont typeface="Wingdings" pitchFamily="2" charset="2"/>
              <a:buChar char="v"/>
            </a:pPr>
            <a:r>
              <a:rPr lang="fr-FR" sz="1400" dirty="0" smtClean="0"/>
              <a:t>la </a:t>
            </a:r>
            <a:r>
              <a:rPr lang="fr-FR" sz="1400" dirty="0"/>
              <a:t>halite est le principal constituant du sel employé pour le salage des routes </a:t>
            </a:r>
            <a:r>
              <a:rPr lang="fr-FR" sz="1400" dirty="0" smtClean="0"/>
              <a:t>;</a:t>
            </a:r>
          </a:p>
          <a:p>
            <a:pPr marL="742950" lvl="1" indent="-285750">
              <a:buFont typeface="Wingdings" pitchFamily="2" charset="2"/>
              <a:buChar char="v"/>
            </a:pPr>
            <a:r>
              <a:rPr lang="fr-FR" sz="1400" dirty="0" smtClean="0"/>
              <a:t>important </a:t>
            </a:r>
            <a:r>
              <a:rPr lang="fr-FR" sz="1400" dirty="0"/>
              <a:t>minerai pour les sous produits extraits : potasse, magnésium, chlore, brome, iode </a:t>
            </a:r>
            <a:r>
              <a:rPr lang="fr-FR" sz="1400" dirty="0" smtClean="0"/>
              <a:t>;</a:t>
            </a:r>
          </a:p>
          <a:p>
            <a:pPr marL="742950" lvl="1" indent="-285750">
              <a:buFont typeface="Wingdings" pitchFamily="2" charset="2"/>
              <a:buChar char="v"/>
            </a:pPr>
            <a:r>
              <a:rPr lang="fr-FR" sz="1400" dirty="0" smtClean="0"/>
              <a:t>minerai </a:t>
            </a:r>
            <a:r>
              <a:rPr lang="fr-FR" sz="1400" dirty="0"/>
              <a:t>d'extraction de la soude et de l'acide chlorhydrique</a:t>
            </a:r>
          </a:p>
          <a:p>
            <a:endParaRPr lang="fr-FR" sz="1400" dirty="0"/>
          </a:p>
        </p:txBody>
      </p:sp>
      <p:sp>
        <p:nvSpPr>
          <p:cNvPr id="6" name="ZoneTexte 5"/>
          <p:cNvSpPr txBox="1"/>
          <p:nvPr/>
        </p:nvSpPr>
        <p:spPr>
          <a:xfrm>
            <a:off x="337336" y="1403393"/>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2947813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8101" y="116632"/>
            <a:ext cx="563647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t>
            </a: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halogénures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ZoneTexte 4"/>
          <p:cNvSpPr txBox="1"/>
          <p:nvPr/>
        </p:nvSpPr>
        <p:spPr>
          <a:xfrm>
            <a:off x="130630" y="2030681"/>
            <a:ext cx="3657600" cy="4739759"/>
          </a:xfrm>
          <a:prstGeom prst="rect">
            <a:avLst/>
          </a:prstGeom>
          <a:noFill/>
        </p:spPr>
        <p:txBody>
          <a:bodyPr wrap="square" rtlCol="0">
            <a:spAutoFit/>
          </a:bodyPr>
          <a:lstStyle/>
          <a:p>
            <a:pPr marL="285750" indent="-285750" algn="just">
              <a:buFont typeface="Wingdings" pitchFamily="2" charset="2"/>
              <a:buChar char="v"/>
            </a:pPr>
            <a:r>
              <a:rPr lang="fr-FR" b="1" dirty="0"/>
              <a:t> </a:t>
            </a:r>
            <a:r>
              <a:rPr lang="fr-FR" b="1" i="1" dirty="0" smtClean="0"/>
              <a:t>Fluorine</a:t>
            </a:r>
            <a:r>
              <a:rPr lang="fr-FR" dirty="0"/>
              <a:t> : minéral commun et particulièrement abondant dans les veines hydrothermales où il fait office de gangue pour des minéralisations de plomb et d'argent. la fluorine peut se former dans les roches sédimentaires carbonatées (calcaire et dolomie). La fluorine est un minéral accessoire mineur dans certaines roches ignées </a:t>
            </a:r>
            <a:r>
              <a:rPr lang="fr-FR" dirty="0" smtClean="0"/>
              <a:t>;</a:t>
            </a:r>
          </a:p>
          <a:p>
            <a:pPr marL="285750" indent="-285750" algn="just">
              <a:buFont typeface="Wingdings" pitchFamily="2" charset="2"/>
              <a:buChar char="v"/>
            </a:pPr>
            <a:r>
              <a:rPr lang="fr-FR" b="1" i="1" dirty="0" smtClean="0"/>
              <a:t>Sel </a:t>
            </a:r>
            <a:r>
              <a:rPr lang="fr-FR" b="1" i="1" dirty="0"/>
              <a:t>gemme</a:t>
            </a:r>
            <a:r>
              <a:rPr lang="fr-FR" dirty="0"/>
              <a:t> (</a:t>
            </a:r>
            <a:r>
              <a:rPr lang="fr-FR" b="1" i="1" dirty="0"/>
              <a:t>halite</a:t>
            </a:r>
            <a:r>
              <a:rPr lang="fr-FR" dirty="0"/>
              <a:t>) : L’halite est un composant de nombreuses roches </a:t>
            </a:r>
            <a:r>
              <a:rPr lang="fr-FR" dirty="0" err="1"/>
              <a:t>évaporitiques</a:t>
            </a:r>
            <a:r>
              <a:rPr lang="fr-FR" dirty="0"/>
              <a:t>, provenant de l'évaporation de lacs ou mers salés.</a:t>
            </a:r>
            <a:endParaRPr lang="fr-FR" sz="1600" dirty="0"/>
          </a:p>
          <a:p>
            <a:endParaRPr lang="fr-FR" sz="1400" dirty="0"/>
          </a:p>
        </p:txBody>
      </p:sp>
      <p:sp>
        <p:nvSpPr>
          <p:cNvPr id="6" name="ZoneTexte 5"/>
          <p:cNvSpPr txBox="1"/>
          <p:nvPr/>
        </p:nvSpPr>
        <p:spPr>
          <a:xfrm>
            <a:off x="337336" y="1403393"/>
            <a:ext cx="2465241" cy="369332"/>
          </a:xfrm>
          <a:prstGeom prst="rect">
            <a:avLst/>
          </a:prstGeom>
          <a:noFill/>
        </p:spPr>
        <p:txBody>
          <a:bodyPr wrap="square" rtlCol="0">
            <a:spAutoFit/>
          </a:bodyPr>
          <a:lstStyle/>
          <a:p>
            <a:r>
              <a:rPr lang="fr-FR" dirty="0" smtClean="0">
                <a:solidFill>
                  <a:srgbClr val="00B050"/>
                </a:solidFill>
              </a:rPr>
              <a:t>Gîtes et gisements </a:t>
            </a:r>
            <a:endParaRPr lang="fr-FR" dirty="0">
              <a:solidFill>
                <a:srgbClr val="00B05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765" y="2066307"/>
            <a:ext cx="4910573" cy="3528703"/>
          </a:xfrm>
          <a:prstGeom prst="rect">
            <a:avLst/>
          </a:prstGeom>
        </p:spPr>
      </p:pic>
    </p:spTree>
    <p:extLst>
      <p:ext uri="{BB962C8B-B14F-4D97-AF65-F5344CB8AC3E}">
        <p14:creationId xmlns:p14="http://schemas.microsoft.com/office/powerpoint/2010/main" val="28536358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947"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ZoneTexte 5"/>
          <p:cNvSpPr txBox="1"/>
          <p:nvPr/>
        </p:nvSpPr>
        <p:spPr>
          <a:xfrm>
            <a:off x="0" y="1436912"/>
            <a:ext cx="9144000" cy="193899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fr-FR" sz="2000" dirty="0"/>
              <a:t>Les argiles ont été utilisées très tôt dans l'histoire de l'humanité, après le silex et la pierre taillée. Ce matériau possède des propriétés plastiques particulières : facilement modelable, il peut être figé de façon irréversible, ce qui a permis les premières applications domestiques (vases, plats, etc.) et culturelles (statuettes, supports d'écriture...). Depuis lors, les applications industrielles et domestiques n'ont cessé de se développer.</a:t>
            </a:r>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r="36753" b="29192"/>
          <a:stretch/>
        </p:blipFill>
        <p:spPr>
          <a:xfrm>
            <a:off x="0" y="3422850"/>
            <a:ext cx="5783283" cy="3447011"/>
          </a:xfrm>
          <a:prstGeom prst="rect">
            <a:avLst/>
          </a:prstGeom>
        </p:spPr>
      </p:pic>
      <p:pic>
        <p:nvPicPr>
          <p:cNvPr id="8" name="Image 7"/>
          <p:cNvPicPr>
            <a:picLocks noChangeAspect="1"/>
          </p:cNvPicPr>
          <p:nvPr/>
        </p:nvPicPr>
        <p:blipFill rotWithShape="1">
          <a:blip r:embed="rId3">
            <a:clrChange>
              <a:clrFrom>
                <a:srgbClr val="020202"/>
              </a:clrFrom>
              <a:clrTo>
                <a:srgbClr val="020202">
                  <a:alpha val="0"/>
                </a:srgbClr>
              </a:clrTo>
            </a:clrChange>
            <a:extLst>
              <a:ext uri="{28A0092B-C50C-407E-A947-70E740481C1C}">
                <a14:useLocalDpi xmlns:a14="http://schemas.microsoft.com/office/drawing/2010/main" val="0"/>
              </a:ext>
            </a:extLst>
          </a:blip>
          <a:srcRect l="2432" t="4788" r="70524" b="3957"/>
          <a:stretch/>
        </p:blipFill>
        <p:spPr>
          <a:xfrm>
            <a:off x="1" y="3420894"/>
            <a:ext cx="1258784" cy="3437106"/>
          </a:xfrm>
          <a:prstGeom prst="rect">
            <a:avLst/>
          </a:prstGeom>
        </p:spPr>
      </p:pic>
      <p:pic>
        <p:nvPicPr>
          <p:cNvPr id="9" name="Imag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009" y="4271333"/>
            <a:ext cx="1776178" cy="2586667"/>
          </a:xfrm>
          <a:prstGeom prst="rect">
            <a:avLst/>
          </a:prstGeom>
        </p:spPr>
      </p:pic>
      <p:pic>
        <p:nvPicPr>
          <p:cNvPr id="10" name="Image 9"/>
          <p:cNvPicPr>
            <a:picLocks noChangeAspect="1"/>
          </p:cNvPicPr>
          <p:nvPr/>
        </p:nvPicPr>
        <p:blipFill>
          <a:blip r:embed="rId5">
            <a:clrChange>
              <a:clrFrom>
                <a:srgbClr val="FBFFFF"/>
              </a:clrFrom>
              <a:clrTo>
                <a:srgbClr val="FBFFFF">
                  <a:alpha val="0"/>
                </a:srgbClr>
              </a:clrTo>
            </a:clrChange>
            <a:extLst>
              <a:ext uri="{28A0092B-C50C-407E-A947-70E740481C1C}">
                <a14:useLocalDpi xmlns:a14="http://schemas.microsoft.com/office/drawing/2010/main" val="0"/>
              </a:ext>
            </a:extLst>
          </a:blip>
          <a:stretch>
            <a:fillRect/>
          </a:stretch>
        </p:blipFill>
        <p:spPr>
          <a:xfrm>
            <a:off x="5791798" y="4536374"/>
            <a:ext cx="3352202" cy="2321626"/>
          </a:xfrm>
          <a:prstGeom prst="rect">
            <a:avLst/>
          </a:prstGeom>
        </p:spPr>
      </p:pic>
    </p:spTree>
    <p:extLst>
      <p:ext uri="{BB962C8B-B14F-4D97-AF65-F5344CB8AC3E}">
        <p14:creationId xmlns:p14="http://schemas.microsoft.com/office/powerpoint/2010/main" val="25619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1" nodeType="clickEffect">
                                  <p:stCondLst>
                                    <p:cond delay="0"/>
                                  </p:stCondLst>
                                  <p:iterate type="lt">
                                    <p:tmPct val="0"/>
                                  </p:iterate>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221" y="1078181"/>
            <a:ext cx="6679623" cy="5491224"/>
          </a:xfrm>
          <a:prstGeom prst="rect">
            <a:avLst/>
          </a:prstGeom>
        </p:spPr>
      </p:pic>
    </p:spTree>
    <p:extLst>
      <p:ext uri="{BB962C8B-B14F-4D97-AF65-F5344CB8AC3E}">
        <p14:creationId xmlns:p14="http://schemas.microsoft.com/office/powerpoint/2010/main" val="25619901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337336" y="1403393"/>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
        <p:nvSpPr>
          <p:cNvPr id="6" name="ZoneTexte 5"/>
          <p:cNvSpPr txBox="1"/>
          <p:nvPr/>
        </p:nvSpPr>
        <p:spPr>
          <a:xfrm>
            <a:off x="368134" y="1864425"/>
            <a:ext cx="3063835" cy="2031325"/>
          </a:xfrm>
          <a:prstGeom prst="rect">
            <a:avLst/>
          </a:prstGeom>
          <a:noFill/>
        </p:spPr>
        <p:txBody>
          <a:bodyPr wrap="square" rtlCol="0">
            <a:spAutoFit/>
          </a:bodyPr>
          <a:lstStyle/>
          <a:p>
            <a:pPr lvl="0" algn="just"/>
            <a:r>
              <a:rPr lang="fr-FR" sz="1400" b="1" i="1" dirty="0"/>
              <a:t>Argiles et ressources </a:t>
            </a:r>
            <a:r>
              <a:rPr lang="fr-FR" sz="1400" b="1" i="1" dirty="0" smtClean="0"/>
              <a:t>énergétiques</a:t>
            </a:r>
          </a:p>
          <a:p>
            <a:pPr lvl="0" algn="just"/>
            <a:endParaRPr lang="fr-FR" sz="1400" dirty="0"/>
          </a:p>
          <a:p>
            <a:pPr algn="just"/>
            <a:r>
              <a:rPr lang="fr-FR" sz="1400" dirty="0" smtClean="0"/>
              <a:t>L'exploitation </a:t>
            </a:r>
            <a:r>
              <a:rPr lang="fr-FR" sz="1400" dirty="0"/>
              <a:t>d'énergies fossiles – le pétrole, le gaz, l'uranium... – fait intervenir les argiles de l'amont du cycle, lors de la prospection et de l'exploration jusqu'à l'aval du cycle pour la réhabilitation des sites et/ou le stockage.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442" y="926275"/>
            <a:ext cx="3509896" cy="5931725"/>
          </a:xfrm>
          <a:prstGeom prst="rect">
            <a:avLst/>
          </a:prstGeom>
        </p:spPr>
      </p:pic>
    </p:spTree>
    <p:extLst>
      <p:ext uri="{BB962C8B-B14F-4D97-AF65-F5344CB8AC3E}">
        <p14:creationId xmlns:p14="http://schemas.microsoft.com/office/powerpoint/2010/main" val="33854172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491715" y="2258416"/>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
        <p:nvSpPr>
          <p:cNvPr id="6" name="ZoneTexte 5"/>
          <p:cNvSpPr txBox="1"/>
          <p:nvPr/>
        </p:nvSpPr>
        <p:spPr>
          <a:xfrm>
            <a:off x="285007" y="2731323"/>
            <a:ext cx="2933205" cy="3416320"/>
          </a:xfrm>
          <a:prstGeom prst="rect">
            <a:avLst/>
          </a:prstGeom>
          <a:noFill/>
        </p:spPr>
        <p:txBody>
          <a:bodyPr wrap="square" rtlCol="0">
            <a:spAutoFit/>
          </a:bodyPr>
          <a:lstStyle/>
          <a:p>
            <a:pPr lvl="0"/>
            <a:r>
              <a:rPr lang="fr-FR" b="1" i="1" dirty="0"/>
              <a:t>Argiles et ressources </a:t>
            </a:r>
            <a:r>
              <a:rPr lang="fr-FR" b="1" i="1" dirty="0" smtClean="0"/>
              <a:t>énergétiques</a:t>
            </a:r>
          </a:p>
          <a:p>
            <a:pPr lvl="0"/>
            <a:endParaRPr lang="fr-FR" dirty="0"/>
          </a:p>
          <a:p>
            <a:r>
              <a:rPr lang="fr-FR" dirty="0" smtClean="0"/>
              <a:t>L’argile intervient dans le </a:t>
            </a:r>
            <a:r>
              <a:rPr lang="fr-FR" dirty="0"/>
              <a:t>traitement des effluents de l'industrie chimique, le stockage du dioxyde de carbone (CO2), de l'hydrogène sulfuré (H2S) et, plus </a:t>
            </a:r>
            <a:r>
              <a:rPr lang="fr-FR" dirty="0" smtClean="0"/>
              <a:t>généralement</a:t>
            </a:r>
            <a:r>
              <a:rPr lang="fr-FR" dirty="0"/>
              <a:t>, la protection de </a:t>
            </a:r>
            <a:r>
              <a:rPr lang="fr-FR" dirty="0" smtClean="0"/>
              <a:t>l'</a:t>
            </a:r>
            <a:r>
              <a:rPr lang="fr-FR" dirty="0" err="1" smtClean="0"/>
              <a:t>environ-nement</a:t>
            </a:r>
            <a:r>
              <a:rPr lang="fr-FR" dirty="0"/>
              <a:t>. </a:t>
            </a:r>
          </a:p>
        </p:txBody>
      </p:sp>
      <p:sp>
        <p:nvSpPr>
          <p:cNvPr id="12" name="ZoneTexte 11"/>
          <p:cNvSpPr txBox="1"/>
          <p:nvPr/>
        </p:nvSpPr>
        <p:spPr>
          <a:xfrm>
            <a:off x="2410690" y="1710047"/>
            <a:ext cx="309946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b="1" dirty="0" smtClean="0">
                <a:solidFill>
                  <a:srgbClr val="FF0000"/>
                </a:solidFill>
              </a:rPr>
              <a:t>Argile: couche imperméable </a:t>
            </a:r>
            <a:endParaRPr lang="fr-FR" b="1" dirty="0">
              <a:solidFill>
                <a:srgbClr val="FF0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270" y="2994685"/>
            <a:ext cx="5343525" cy="3409950"/>
          </a:xfrm>
          <a:prstGeom prst="rect">
            <a:avLst/>
          </a:prstGeom>
        </p:spPr>
      </p:pic>
      <p:cxnSp>
        <p:nvCxnSpPr>
          <p:cNvPr id="8" name="Connecteur droit avec flèche 7"/>
          <p:cNvCxnSpPr/>
          <p:nvPr/>
        </p:nvCxnSpPr>
        <p:spPr>
          <a:xfrm>
            <a:off x="2660073" y="2149434"/>
            <a:ext cx="914400" cy="2446317"/>
          </a:xfrm>
          <a:prstGeom prst="straightConnector1">
            <a:avLst/>
          </a:prstGeom>
          <a:ln w="25400">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2933205" y="2861953"/>
            <a:ext cx="461159" cy="2717471"/>
          </a:xfrm>
          <a:prstGeom prst="straightConnector1">
            <a:avLst/>
          </a:prstGeom>
          <a:ln w="25400">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3194462" y="3610099"/>
            <a:ext cx="387928" cy="1456706"/>
          </a:xfrm>
          <a:prstGeom prst="straightConnector1">
            <a:avLst/>
          </a:prstGeom>
          <a:ln w="25400">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821875" y="2289959"/>
            <a:ext cx="309946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b="1" dirty="0" smtClean="0">
                <a:solidFill>
                  <a:schemeClr val="tx2"/>
                </a:solidFill>
              </a:rPr>
              <a:t>Calcaire/grès : couche poreuse </a:t>
            </a:r>
            <a:endParaRPr lang="fr-FR" b="1" dirty="0">
              <a:solidFill>
                <a:schemeClr val="tx2"/>
              </a:solidFill>
            </a:endParaRPr>
          </a:p>
        </p:txBody>
      </p:sp>
      <p:cxnSp>
        <p:nvCxnSpPr>
          <p:cNvPr id="19" name="Connecteur droit avec flèche 18"/>
          <p:cNvCxnSpPr/>
          <p:nvPr/>
        </p:nvCxnSpPr>
        <p:spPr>
          <a:xfrm>
            <a:off x="4332515" y="2693720"/>
            <a:ext cx="108856" cy="2115786"/>
          </a:xfrm>
          <a:prstGeom prst="straightConnector1">
            <a:avLst/>
          </a:prstGeom>
          <a:ln w="25400">
            <a:solidFill>
              <a:schemeClr val="tx2"/>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973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691690114"/>
              </p:ext>
            </p:extLst>
          </p:nvPr>
        </p:nvGraphicFramePr>
        <p:xfrm>
          <a:off x="395536" y="404663"/>
          <a:ext cx="8424936" cy="6048672"/>
        </p:xfrm>
        <a:graphic>
          <a:graphicData uri="http://schemas.openxmlformats.org/drawingml/2006/table">
            <a:tbl>
              <a:tblPr firstRow="1" bandRow="1">
                <a:tableStyleId>{8FD4443E-F989-4FC4-A0C8-D5A2AF1F390B}</a:tableStyleId>
              </a:tblPr>
              <a:tblGrid>
                <a:gridCol w="6768752"/>
                <a:gridCol w="1656184"/>
              </a:tblGrid>
              <a:tr h="864096">
                <a:tc>
                  <a:txBody>
                    <a:bodyPr/>
                    <a:lstStyle/>
                    <a:p>
                      <a:endParaRPr lang="fr-FR" dirty="0"/>
                    </a:p>
                  </a:txBody>
                  <a:tcPr/>
                </a:tc>
                <a:tc>
                  <a:txBody>
                    <a:bodyPr/>
                    <a:lstStyle/>
                    <a:p>
                      <a:endParaRPr lang="fr-FR" dirty="0"/>
                    </a:p>
                  </a:txBody>
                  <a:tcPr/>
                </a:tc>
              </a:tr>
              <a:tr h="864096">
                <a:tc>
                  <a:txBody>
                    <a:bodyPr/>
                    <a:lstStyle/>
                    <a:p>
                      <a:endParaRPr lang="fr-FR"/>
                    </a:p>
                  </a:txBody>
                  <a:tcPr/>
                </a:tc>
                <a:tc>
                  <a:txBody>
                    <a:bodyPr/>
                    <a:lstStyle/>
                    <a:p>
                      <a:endParaRPr lang="fr-FR" dirty="0"/>
                    </a:p>
                  </a:txBody>
                  <a:tcPr/>
                </a:tc>
              </a:tr>
              <a:tr h="864096">
                <a:tc>
                  <a:txBody>
                    <a:bodyPr/>
                    <a:lstStyle/>
                    <a:p>
                      <a:endParaRPr lang="fr-FR"/>
                    </a:p>
                  </a:txBody>
                  <a:tcPr/>
                </a:tc>
                <a:tc>
                  <a:txBody>
                    <a:bodyPr/>
                    <a:lstStyle/>
                    <a:p>
                      <a:endParaRPr lang="fr-FR" dirty="0"/>
                    </a:p>
                  </a:txBody>
                  <a:tcPr/>
                </a:tc>
              </a:tr>
              <a:tr h="864096">
                <a:tc>
                  <a:txBody>
                    <a:bodyPr/>
                    <a:lstStyle/>
                    <a:p>
                      <a:endParaRPr lang="fr-FR"/>
                    </a:p>
                  </a:txBody>
                  <a:tcPr/>
                </a:tc>
                <a:tc>
                  <a:txBody>
                    <a:bodyPr/>
                    <a:lstStyle/>
                    <a:p>
                      <a:endParaRPr lang="fr-FR"/>
                    </a:p>
                  </a:txBody>
                  <a:tcPr/>
                </a:tc>
              </a:tr>
              <a:tr h="864096">
                <a:tc>
                  <a:txBody>
                    <a:bodyPr/>
                    <a:lstStyle/>
                    <a:p>
                      <a:endParaRPr lang="fr-FR"/>
                    </a:p>
                  </a:txBody>
                  <a:tcPr/>
                </a:tc>
                <a:tc>
                  <a:txBody>
                    <a:bodyPr/>
                    <a:lstStyle/>
                    <a:p>
                      <a:endParaRPr lang="fr-FR"/>
                    </a:p>
                  </a:txBody>
                  <a:tcPr/>
                </a:tc>
              </a:tr>
              <a:tr h="864096">
                <a:tc>
                  <a:txBody>
                    <a:bodyPr/>
                    <a:lstStyle/>
                    <a:p>
                      <a:endParaRPr lang="fr-FR"/>
                    </a:p>
                  </a:txBody>
                  <a:tcPr/>
                </a:tc>
                <a:tc>
                  <a:txBody>
                    <a:bodyPr/>
                    <a:lstStyle/>
                    <a:p>
                      <a:endParaRPr lang="fr-FR" dirty="0"/>
                    </a:p>
                  </a:txBody>
                  <a:tcPr/>
                </a:tc>
              </a:tr>
              <a:tr h="864096">
                <a:tc>
                  <a:txBody>
                    <a:bodyPr/>
                    <a:lstStyle/>
                    <a:p>
                      <a:endParaRPr lang="fr-FR" dirty="0"/>
                    </a:p>
                  </a:txBody>
                  <a:tcPr/>
                </a:tc>
                <a:tc>
                  <a:txBody>
                    <a:bodyPr/>
                    <a:lstStyle/>
                    <a:p>
                      <a:endParaRPr lang="fr-FR" dirty="0"/>
                    </a:p>
                  </a:txBody>
                  <a:tcPr/>
                </a:tc>
              </a:tr>
            </a:tbl>
          </a:graphicData>
        </a:graphic>
      </p:graphicFrame>
      <p:sp>
        <p:nvSpPr>
          <p:cNvPr id="2" name="ZoneTexte 1"/>
          <p:cNvSpPr txBox="1"/>
          <p:nvPr/>
        </p:nvSpPr>
        <p:spPr>
          <a:xfrm>
            <a:off x="395536" y="404664"/>
            <a:ext cx="8352928" cy="6001643"/>
          </a:xfrm>
          <a:prstGeom prst="rect">
            <a:avLst/>
          </a:prstGeom>
          <a:noFill/>
        </p:spPr>
        <p:txBody>
          <a:bodyPr wrap="square" rtlCol="0">
            <a:spAutoFit/>
          </a:bodyPr>
          <a:lstStyle/>
          <a:p>
            <a:r>
              <a:rPr lang="fr-FR" sz="2400" b="1" dirty="0" smtClean="0">
                <a:solidFill>
                  <a:schemeClr val="bg1"/>
                </a:solidFill>
              </a:rPr>
              <a:t>6 </a:t>
            </a:r>
            <a:r>
              <a:rPr lang="fr-FR" dirty="0">
                <a:solidFill>
                  <a:schemeClr val="bg1"/>
                </a:solidFill>
              </a:rPr>
              <a:t>familles de minéraux industriels </a:t>
            </a:r>
            <a:r>
              <a:rPr lang="fr-FR" dirty="0" smtClean="0">
                <a:solidFill>
                  <a:schemeClr val="bg1"/>
                </a:solidFill>
              </a:rPr>
              <a:t>seront traitées                                               Exemples</a:t>
            </a:r>
          </a:p>
          <a:p>
            <a:endParaRPr lang="fr-FR" dirty="0" smtClean="0"/>
          </a:p>
          <a:p>
            <a:r>
              <a:rPr lang="fr-FR" dirty="0" smtClean="0"/>
              <a:t> </a:t>
            </a:r>
          </a:p>
          <a:p>
            <a:endParaRPr lang="fr-FR" b="1" i="1" dirty="0" smtClean="0"/>
          </a:p>
          <a:p>
            <a:r>
              <a:rPr lang="fr-FR" b="1" i="1" dirty="0" smtClean="0"/>
              <a:t>Les </a:t>
            </a:r>
            <a:r>
              <a:rPr lang="fr-FR" b="1" i="1" dirty="0"/>
              <a:t>silicates, </a:t>
            </a:r>
            <a:r>
              <a:rPr lang="fr-FR" sz="1600" i="1" dirty="0"/>
              <a:t>minéraux </a:t>
            </a:r>
            <a:r>
              <a:rPr lang="fr-FR" sz="1600" i="1" dirty="0" smtClean="0"/>
              <a:t>formé </a:t>
            </a:r>
            <a:r>
              <a:rPr lang="fr-FR" sz="1600" i="1" dirty="0"/>
              <a:t>par des tétraèdres </a:t>
            </a:r>
            <a:r>
              <a:rPr lang="fr-FR" sz="1600" i="1" dirty="0" smtClean="0"/>
              <a:t>de silicium</a:t>
            </a:r>
            <a:r>
              <a:rPr lang="fr-FR" sz="1600" i="1" dirty="0"/>
              <a:t> et d'oxygène (SiO</a:t>
            </a:r>
            <a:r>
              <a:rPr lang="fr-FR" sz="1600" i="1" baseline="-25000" dirty="0"/>
              <a:t>4</a:t>
            </a:r>
            <a:r>
              <a:rPr lang="fr-FR" sz="1600" i="1" dirty="0"/>
              <a:t>)</a:t>
            </a:r>
            <a:endParaRPr lang="fr-FR" sz="1600" b="1" i="1" dirty="0" smtClean="0"/>
          </a:p>
          <a:p>
            <a:endParaRPr lang="fr-FR" b="1" i="1" dirty="0" smtClean="0"/>
          </a:p>
          <a:p>
            <a:endParaRPr lang="fr-FR" b="1" i="1" dirty="0" smtClean="0"/>
          </a:p>
          <a:p>
            <a:r>
              <a:rPr lang="fr-FR" b="1" i="1" dirty="0" smtClean="0"/>
              <a:t>les </a:t>
            </a:r>
            <a:r>
              <a:rPr lang="fr-FR" b="1" i="1" dirty="0"/>
              <a:t>carbonates, </a:t>
            </a:r>
            <a:r>
              <a:rPr lang="fr-FR" sz="1600" i="1" dirty="0"/>
              <a:t>minéraux contenant l'ion carbonate CO</a:t>
            </a:r>
            <a:r>
              <a:rPr lang="fr-FR" sz="1600" i="1" baseline="-25000" dirty="0"/>
              <a:t>3</a:t>
            </a:r>
            <a:r>
              <a:rPr lang="fr-FR" sz="1600" i="1" baseline="30000" dirty="0"/>
              <a:t>2-</a:t>
            </a:r>
            <a:endParaRPr lang="fr-FR" sz="1600" b="1" i="1" dirty="0" smtClean="0"/>
          </a:p>
          <a:p>
            <a:endParaRPr lang="fr-FR" b="1" i="1" dirty="0" smtClean="0"/>
          </a:p>
          <a:p>
            <a:endParaRPr lang="fr-FR" b="1" i="1" dirty="0" smtClean="0"/>
          </a:p>
          <a:p>
            <a:r>
              <a:rPr lang="fr-FR" b="1" i="1" dirty="0" smtClean="0"/>
              <a:t>les </a:t>
            </a:r>
            <a:r>
              <a:rPr lang="fr-FR" b="1" i="1" dirty="0"/>
              <a:t>sulfates, </a:t>
            </a:r>
            <a:r>
              <a:rPr lang="fr-FR" sz="1600" i="1" dirty="0"/>
              <a:t>ou sulfates </a:t>
            </a:r>
            <a:r>
              <a:rPr lang="fr-FR" sz="1600" i="1" dirty="0" smtClean="0"/>
              <a:t>inorganiques; minéraux </a:t>
            </a:r>
            <a:r>
              <a:rPr lang="fr-FR" sz="1600" i="1" dirty="0"/>
              <a:t>contenant l’ion sulfate (SO</a:t>
            </a:r>
            <a:r>
              <a:rPr lang="fr-FR" sz="1600" i="1" baseline="-25000" dirty="0"/>
              <a:t>4</a:t>
            </a:r>
            <a:r>
              <a:rPr lang="fr-FR" sz="1600" i="1" dirty="0"/>
              <a:t>)</a:t>
            </a:r>
            <a:endParaRPr lang="fr-FR" sz="1600" b="1" i="1" dirty="0" smtClean="0"/>
          </a:p>
          <a:p>
            <a:endParaRPr lang="fr-FR" b="1" i="1" dirty="0" smtClean="0"/>
          </a:p>
          <a:p>
            <a:endParaRPr lang="fr-FR" b="1" i="1" dirty="0" smtClean="0"/>
          </a:p>
          <a:p>
            <a:r>
              <a:rPr lang="fr-FR" b="1" i="1" dirty="0" smtClean="0"/>
              <a:t>les </a:t>
            </a:r>
            <a:r>
              <a:rPr lang="fr-FR" b="1" i="1" dirty="0"/>
              <a:t>sulfures, </a:t>
            </a:r>
            <a:r>
              <a:rPr lang="fr-FR" sz="1600" i="1" dirty="0"/>
              <a:t>minéraux contenant l</a:t>
            </a:r>
            <a:r>
              <a:rPr lang="fr-FR" sz="1600" i="1" dirty="0" smtClean="0"/>
              <a:t>'ion </a:t>
            </a:r>
            <a:r>
              <a:rPr lang="fr-FR" sz="1600" i="1" dirty="0"/>
              <a:t>sulfure </a:t>
            </a:r>
            <a:r>
              <a:rPr lang="fr-FR" sz="1600" i="1" dirty="0" smtClean="0"/>
              <a:t> </a:t>
            </a:r>
            <a:r>
              <a:rPr lang="fr-FR" sz="1600" i="1" dirty="0"/>
              <a:t>S</a:t>
            </a:r>
            <a:r>
              <a:rPr lang="fr-FR" sz="1600" i="1" baseline="30000" dirty="0"/>
              <a:t>2-</a:t>
            </a:r>
            <a:endParaRPr lang="fr-FR" sz="1600" b="1" i="1" dirty="0" smtClean="0"/>
          </a:p>
          <a:p>
            <a:endParaRPr lang="fr-FR" b="1" i="1" dirty="0" smtClean="0"/>
          </a:p>
          <a:p>
            <a:endParaRPr lang="fr-FR" b="1" i="1" dirty="0" smtClean="0"/>
          </a:p>
          <a:p>
            <a:r>
              <a:rPr lang="fr-FR" b="1" i="1" dirty="0" smtClean="0"/>
              <a:t>les </a:t>
            </a:r>
            <a:r>
              <a:rPr lang="fr-FR" b="1" i="1" dirty="0"/>
              <a:t>halogénures, </a:t>
            </a:r>
            <a:r>
              <a:rPr lang="fr-FR" sz="1600" i="1" dirty="0" smtClean="0"/>
              <a:t>minéraux contenant des halogènes (Chlore, Fluor, Iode, Brome)</a:t>
            </a:r>
          </a:p>
          <a:p>
            <a:endParaRPr lang="fr-FR" b="1" i="1" dirty="0" smtClean="0"/>
          </a:p>
          <a:p>
            <a:endParaRPr lang="fr-FR" b="1" i="1" dirty="0" smtClean="0"/>
          </a:p>
          <a:p>
            <a:r>
              <a:rPr lang="fr-FR" b="1" i="1" dirty="0" smtClean="0"/>
              <a:t>les argiles, </a:t>
            </a:r>
            <a:r>
              <a:rPr lang="fr-FR" sz="1600" i="1" dirty="0" smtClean="0"/>
              <a:t>minéraux en feuillés silicatés (phyllosilicates)</a:t>
            </a:r>
            <a:endParaRPr lang="fr-FR" sz="1600" i="1" dirty="0"/>
          </a:p>
          <a:p>
            <a:endParaRPr lang="fr-FR" dirty="0"/>
          </a:p>
        </p:txBody>
      </p:sp>
      <p:pic>
        <p:nvPicPr>
          <p:cNvPr id="5" name="Image 4"/>
          <p:cNvPicPr>
            <a:picLocks noChangeAspect="1"/>
          </p:cNvPicPr>
          <p:nvPr/>
        </p:nvPicPr>
        <p:blipFill>
          <a:blip r:embed="rId2" cstate="print">
            <a:clrChange>
              <a:clrFrom>
                <a:srgbClr val="F5F5F3"/>
              </a:clrFrom>
              <a:clrTo>
                <a:srgbClr val="F5F5F3">
                  <a:alpha val="0"/>
                </a:srgbClr>
              </a:clrTo>
            </a:clrChange>
            <a:extLst>
              <a:ext uri="{28A0092B-C50C-407E-A947-70E740481C1C}">
                <a14:useLocalDpi xmlns:a14="http://schemas.microsoft.com/office/drawing/2010/main" val="0"/>
              </a:ext>
            </a:extLst>
          </a:blip>
          <a:stretch>
            <a:fillRect/>
          </a:stretch>
        </p:blipFill>
        <p:spPr>
          <a:xfrm>
            <a:off x="7344308" y="1268760"/>
            <a:ext cx="864096" cy="864096"/>
          </a:xfrm>
          <a:prstGeom prst="rect">
            <a:avLst/>
          </a:prstGeom>
        </p:spPr>
      </p:pic>
      <p:pic>
        <p:nvPicPr>
          <p:cNvPr id="3" name="Imag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0212" y="2132856"/>
            <a:ext cx="832289" cy="86409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3789040"/>
            <a:ext cx="936104" cy="936104"/>
          </a:xfrm>
          <a:prstGeom prst="rect">
            <a:avLst/>
          </a:prstGeom>
        </p:spPr>
      </p:pic>
      <p:pic>
        <p:nvPicPr>
          <p:cNvPr id="7" name="Imag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298" y="5544616"/>
            <a:ext cx="1162116" cy="1052736"/>
          </a:xfrm>
          <a:prstGeom prst="rect">
            <a:avLst/>
          </a:prstGeom>
        </p:spPr>
      </p:pic>
      <p:pic>
        <p:nvPicPr>
          <p:cNvPr id="8" name="Image 7"/>
          <p:cNvPicPr>
            <a:picLocks noChangeAspect="1"/>
          </p:cNvPicPr>
          <p:nvPr/>
        </p:nvPicPr>
        <p:blipFill rotWithShape="1">
          <a:blip r:embed="rId6" cstate="print">
            <a:clrChange>
              <a:clrFrom>
                <a:srgbClr val="050100"/>
              </a:clrFrom>
              <a:clrTo>
                <a:srgbClr val="050100">
                  <a:alpha val="0"/>
                </a:srgbClr>
              </a:clrTo>
            </a:clrChange>
            <a:extLst>
              <a:ext uri="{28A0092B-C50C-407E-A947-70E740481C1C}">
                <a14:useLocalDpi xmlns:a14="http://schemas.microsoft.com/office/drawing/2010/main" val="0"/>
              </a:ext>
            </a:extLst>
          </a:blip>
          <a:srcRect l="56327"/>
          <a:stretch/>
        </p:blipFill>
        <p:spPr>
          <a:xfrm>
            <a:off x="7294761" y="2996952"/>
            <a:ext cx="963190" cy="926298"/>
          </a:xfrm>
          <a:prstGeom prst="rect">
            <a:avLst/>
          </a:prstGeom>
        </p:spPr>
      </p:pic>
      <p:pic>
        <p:nvPicPr>
          <p:cNvPr id="10" name="Image 9"/>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V="1">
            <a:off x="7164288" y="4725145"/>
            <a:ext cx="1224136" cy="816090"/>
          </a:xfrm>
          <a:prstGeom prst="rect">
            <a:avLst/>
          </a:prstGeom>
        </p:spPr>
      </p:pic>
      <p:sp>
        <p:nvSpPr>
          <p:cNvPr id="11" name="ZoneTexte 10"/>
          <p:cNvSpPr txBox="1"/>
          <p:nvPr/>
        </p:nvSpPr>
        <p:spPr>
          <a:xfrm rot="17085041">
            <a:off x="8064552" y="1500173"/>
            <a:ext cx="936104" cy="338554"/>
          </a:xfrm>
          <a:prstGeom prst="rect">
            <a:avLst/>
          </a:prstGeom>
          <a:noFill/>
        </p:spPr>
        <p:txBody>
          <a:bodyPr wrap="square" rtlCol="0">
            <a:spAutoFit/>
          </a:bodyPr>
          <a:lstStyle/>
          <a:p>
            <a:r>
              <a:rPr lang="fr-FR" sz="1600" dirty="0">
                <a:latin typeface="Garamond" pitchFamily="18" charset="0"/>
              </a:rPr>
              <a:t>q</a:t>
            </a:r>
            <a:r>
              <a:rPr lang="fr-FR" sz="1600" dirty="0" smtClean="0">
                <a:latin typeface="Garamond" pitchFamily="18" charset="0"/>
              </a:rPr>
              <a:t>uartz</a:t>
            </a:r>
            <a:endParaRPr lang="fr-FR" sz="1600" dirty="0">
              <a:latin typeface="Garamond" pitchFamily="18" charset="0"/>
            </a:endParaRPr>
          </a:p>
        </p:txBody>
      </p:sp>
      <p:sp>
        <p:nvSpPr>
          <p:cNvPr id="12" name="ZoneTexte 11"/>
          <p:cNvSpPr txBox="1"/>
          <p:nvPr/>
        </p:nvSpPr>
        <p:spPr>
          <a:xfrm rot="17085041">
            <a:off x="8064552" y="2391215"/>
            <a:ext cx="936104" cy="338554"/>
          </a:xfrm>
          <a:prstGeom prst="rect">
            <a:avLst/>
          </a:prstGeom>
          <a:noFill/>
        </p:spPr>
        <p:txBody>
          <a:bodyPr wrap="square" rtlCol="0">
            <a:spAutoFit/>
          </a:bodyPr>
          <a:lstStyle/>
          <a:p>
            <a:r>
              <a:rPr lang="fr-FR" sz="1600" dirty="0" smtClean="0">
                <a:latin typeface="Garamond" pitchFamily="18" charset="0"/>
              </a:rPr>
              <a:t>calcaire</a:t>
            </a:r>
            <a:endParaRPr lang="fr-FR" sz="1600" dirty="0">
              <a:latin typeface="Garamond" pitchFamily="18" charset="0"/>
            </a:endParaRPr>
          </a:p>
        </p:txBody>
      </p:sp>
      <p:sp>
        <p:nvSpPr>
          <p:cNvPr id="13" name="ZoneTexte 12"/>
          <p:cNvSpPr txBox="1"/>
          <p:nvPr/>
        </p:nvSpPr>
        <p:spPr>
          <a:xfrm rot="17085041">
            <a:off x="8064552" y="3107378"/>
            <a:ext cx="936104" cy="338554"/>
          </a:xfrm>
          <a:prstGeom prst="rect">
            <a:avLst/>
          </a:prstGeom>
          <a:noFill/>
        </p:spPr>
        <p:txBody>
          <a:bodyPr wrap="square" rtlCol="0">
            <a:spAutoFit/>
          </a:bodyPr>
          <a:lstStyle/>
          <a:p>
            <a:r>
              <a:rPr lang="fr-FR" sz="1600" dirty="0">
                <a:latin typeface="Garamond" pitchFamily="18" charset="0"/>
              </a:rPr>
              <a:t>g</a:t>
            </a:r>
            <a:r>
              <a:rPr lang="fr-FR" sz="1600" dirty="0" smtClean="0">
                <a:latin typeface="Garamond" pitchFamily="18" charset="0"/>
              </a:rPr>
              <a:t>ypse</a:t>
            </a:r>
            <a:endParaRPr lang="fr-FR" sz="1600" dirty="0">
              <a:latin typeface="Garamond" pitchFamily="18" charset="0"/>
            </a:endParaRPr>
          </a:p>
        </p:txBody>
      </p:sp>
      <p:sp>
        <p:nvSpPr>
          <p:cNvPr id="14" name="ZoneTexte 13"/>
          <p:cNvSpPr txBox="1"/>
          <p:nvPr/>
        </p:nvSpPr>
        <p:spPr>
          <a:xfrm rot="17085041">
            <a:off x="7946248" y="3918645"/>
            <a:ext cx="1124694" cy="338554"/>
          </a:xfrm>
          <a:prstGeom prst="rect">
            <a:avLst/>
          </a:prstGeom>
          <a:noFill/>
        </p:spPr>
        <p:txBody>
          <a:bodyPr wrap="square" rtlCol="0">
            <a:spAutoFit/>
          </a:bodyPr>
          <a:lstStyle/>
          <a:p>
            <a:r>
              <a:rPr lang="fr-FR" sz="1600" dirty="0" smtClean="0">
                <a:latin typeface="Garamond" pitchFamily="18" charset="0"/>
              </a:rPr>
              <a:t>barytine</a:t>
            </a:r>
            <a:endParaRPr lang="fr-FR" sz="1600" dirty="0">
              <a:latin typeface="Garamond" pitchFamily="18" charset="0"/>
            </a:endParaRPr>
          </a:p>
        </p:txBody>
      </p:sp>
      <p:sp>
        <p:nvSpPr>
          <p:cNvPr id="15" name="ZoneTexte 14"/>
          <p:cNvSpPr txBox="1"/>
          <p:nvPr/>
        </p:nvSpPr>
        <p:spPr>
          <a:xfrm rot="17085041">
            <a:off x="7989931" y="5010735"/>
            <a:ext cx="1055058" cy="338554"/>
          </a:xfrm>
          <a:prstGeom prst="rect">
            <a:avLst/>
          </a:prstGeom>
          <a:noFill/>
        </p:spPr>
        <p:txBody>
          <a:bodyPr wrap="square" rtlCol="0">
            <a:spAutoFit/>
          </a:bodyPr>
          <a:lstStyle/>
          <a:p>
            <a:r>
              <a:rPr lang="fr-FR" sz="1600" dirty="0">
                <a:latin typeface="Garamond" pitchFamily="18" charset="0"/>
              </a:rPr>
              <a:t>Sel </a:t>
            </a:r>
            <a:r>
              <a:rPr lang="fr-FR" sz="1600" dirty="0" smtClean="0">
                <a:latin typeface="Garamond" pitchFamily="18" charset="0"/>
              </a:rPr>
              <a:t>gemme</a:t>
            </a:r>
            <a:endParaRPr lang="fr-FR" sz="1600" dirty="0">
              <a:latin typeface="Garamond" pitchFamily="18" charset="0"/>
            </a:endParaRPr>
          </a:p>
        </p:txBody>
      </p:sp>
      <p:sp>
        <p:nvSpPr>
          <p:cNvPr id="16" name="ZoneTexte 15"/>
          <p:cNvSpPr txBox="1"/>
          <p:nvPr/>
        </p:nvSpPr>
        <p:spPr>
          <a:xfrm rot="17085041">
            <a:off x="8064552" y="5699666"/>
            <a:ext cx="936104" cy="338554"/>
          </a:xfrm>
          <a:prstGeom prst="rect">
            <a:avLst/>
          </a:prstGeom>
          <a:noFill/>
        </p:spPr>
        <p:txBody>
          <a:bodyPr wrap="square" rtlCol="0">
            <a:spAutoFit/>
          </a:bodyPr>
          <a:lstStyle/>
          <a:p>
            <a:r>
              <a:rPr lang="fr-FR" sz="1600" dirty="0">
                <a:latin typeface="Garamond" pitchFamily="18" charset="0"/>
              </a:rPr>
              <a:t>a</a:t>
            </a:r>
            <a:r>
              <a:rPr lang="fr-FR" sz="1600" dirty="0" smtClean="0">
                <a:latin typeface="Garamond" pitchFamily="18" charset="0"/>
              </a:rPr>
              <a:t>rgile </a:t>
            </a:r>
            <a:endParaRPr lang="fr-FR" sz="1600" dirty="0">
              <a:latin typeface="Garamond" pitchFamily="18" charset="0"/>
            </a:endParaRPr>
          </a:p>
        </p:txBody>
      </p:sp>
    </p:spTree>
    <p:extLst>
      <p:ext uri="{BB962C8B-B14F-4D97-AF65-F5344CB8AC3E}">
        <p14:creationId xmlns:p14="http://schemas.microsoft.com/office/powerpoint/2010/main" val="22505702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242333" y="1213388"/>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
        <p:nvSpPr>
          <p:cNvPr id="5" name="ZoneTexte 4"/>
          <p:cNvSpPr txBox="1"/>
          <p:nvPr/>
        </p:nvSpPr>
        <p:spPr>
          <a:xfrm>
            <a:off x="95002" y="1626920"/>
            <a:ext cx="2386942" cy="3970318"/>
          </a:xfrm>
          <a:prstGeom prst="rect">
            <a:avLst/>
          </a:prstGeom>
          <a:noFill/>
        </p:spPr>
        <p:txBody>
          <a:bodyPr wrap="square" rtlCol="0">
            <a:spAutoFit/>
          </a:bodyPr>
          <a:lstStyle/>
          <a:p>
            <a:pPr lvl="0"/>
            <a:r>
              <a:rPr lang="fr-FR" sz="1400" b="1" i="1" dirty="0"/>
              <a:t>Argiles et matériaux de construction</a:t>
            </a:r>
            <a:endParaRPr lang="fr-FR" sz="1400" dirty="0"/>
          </a:p>
          <a:p>
            <a:endParaRPr lang="fr-FR" sz="1400" dirty="0"/>
          </a:p>
          <a:p>
            <a:r>
              <a:rPr lang="fr-FR" sz="1400" dirty="0" smtClean="0"/>
              <a:t>Tuiles </a:t>
            </a:r>
            <a:r>
              <a:rPr lang="fr-FR" sz="1400" dirty="0"/>
              <a:t>et briques : des argiles « métamorphisées » (métamorphisme thermique) </a:t>
            </a:r>
          </a:p>
          <a:p>
            <a:pPr marL="285750" indent="-285750">
              <a:buFont typeface="Wingdings" pitchFamily="2" charset="2"/>
              <a:buChar char="ü"/>
            </a:pPr>
            <a:r>
              <a:rPr lang="fr-FR" sz="1400" dirty="0" smtClean="0"/>
              <a:t>briques </a:t>
            </a:r>
            <a:r>
              <a:rPr lang="fr-FR" sz="1400" dirty="0"/>
              <a:t>et tuiles : chauffage vers 900 °C </a:t>
            </a:r>
          </a:p>
          <a:p>
            <a:pPr marL="285750" indent="-285750">
              <a:buFont typeface="Wingdings" pitchFamily="2" charset="2"/>
              <a:buChar char="ü"/>
            </a:pPr>
            <a:r>
              <a:rPr lang="fr-FR" sz="1400" dirty="0" smtClean="0"/>
              <a:t>carrelages</a:t>
            </a:r>
            <a:r>
              <a:rPr lang="fr-FR" sz="1400" dirty="0"/>
              <a:t>, grès (argiles communes) </a:t>
            </a:r>
          </a:p>
          <a:p>
            <a:pPr marL="285750" indent="-285750">
              <a:buFont typeface="Wingdings" pitchFamily="2" charset="2"/>
              <a:buChar char="ü"/>
            </a:pPr>
            <a:r>
              <a:rPr lang="fr-FR" sz="1400" dirty="0" smtClean="0"/>
              <a:t>faïences </a:t>
            </a:r>
            <a:r>
              <a:rPr lang="fr-FR" sz="1400" dirty="0"/>
              <a:t>(kaolin) etc. : argiles communes + potasse = on refait des feldspaths potassiques </a:t>
            </a:r>
            <a:r>
              <a:rPr lang="fr-FR" sz="1400" dirty="0" smtClean="0"/>
              <a:t>(</a:t>
            </a:r>
            <a:r>
              <a:rPr lang="fr-FR" sz="1400" dirty="0"/>
              <a:t>KAlSi</a:t>
            </a:r>
            <a:r>
              <a:rPr lang="fr-FR" sz="1400" baseline="-25000" dirty="0"/>
              <a:t>3</a:t>
            </a:r>
            <a:r>
              <a:rPr lang="fr-FR" sz="1400" dirty="0"/>
              <a:t>O</a:t>
            </a:r>
            <a:r>
              <a:rPr lang="fr-FR" sz="1400" baseline="-25000" dirty="0"/>
              <a:t>8</a:t>
            </a:r>
            <a:r>
              <a:rPr lang="fr-FR" sz="1400" dirty="0"/>
              <a:t>) par cuisson en quelques heures.</a:t>
            </a:r>
          </a:p>
          <a:p>
            <a:r>
              <a:rPr lang="fr-FR" sz="1400" dirty="0"/>
              <a:t> </a:t>
            </a:r>
          </a:p>
          <a:p>
            <a:endParaRPr lang="fr-FR" sz="14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421083"/>
            <a:ext cx="6667500" cy="3810000"/>
          </a:xfrm>
          <a:prstGeom prst="rect">
            <a:avLst/>
          </a:prstGeom>
        </p:spPr>
      </p:pic>
      <p:pic>
        <p:nvPicPr>
          <p:cNvPr id="8" name="Imag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9955"/>
          <a:stretch/>
        </p:blipFill>
        <p:spPr>
          <a:xfrm>
            <a:off x="2750437" y="5235348"/>
            <a:ext cx="5400675" cy="1622652"/>
          </a:xfrm>
          <a:prstGeom prst="rect">
            <a:avLst/>
          </a:prstGeom>
        </p:spPr>
      </p:pic>
      <p:sp>
        <p:nvSpPr>
          <p:cNvPr id="9" name="Rectangle 8"/>
          <p:cNvSpPr/>
          <p:nvPr/>
        </p:nvSpPr>
        <p:spPr>
          <a:xfrm>
            <a:off x="2814451" y="6466114"/>
            <a:ext cx="1816925"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07" y="5361353"/>
            <a:ext cx="1749552" cy="1170432"/>
          </a:xfrm>
          <a:prstGeom prst="rect">
            <a:avLst/>
          </a:prstGeom>
        </p:spPr>
      </p:pic>
    </p:spTree>
    <p:extLst>
      <p:ext uri="{BB962C8B-B14F-4D97-AF65-F5344CB8AC3E}">
        <p14:creationId xmlns:p14="http://schemas.microsoft.com/office/powerpoint/2010/main" val="33854172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337336" y="1403393"/>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
        <p:nvSpPr>
          <p:cNvPr id="3" name="ZoneTexte 2"/>
          <p:cNvSpPr txBox="1"/>
          <p:nvPr/>
        </p:nvSpPr>
        <p:spPr>
          <a:xfrm>
            <a:off x="427513" y="1983179"/>
            <a:ext cx="2101932" cy="4401205"/>
          </a:xfrm>
          <a:prstGeom prst="rect">
            <a:avLst/>
          </a:prstGeom>
          <a:noFill/>
        </p:spPr>
        <p:txBody>
          <a:bodyPr wrap="square" rtlCol="0">
            <a:spAutoFit/>
          </a:bodyPr>
          <a:lstStyle/>
          <a:p>
            <a:pPr lvl="0"/>
            <a:r>
              <a:rPr lang="fr-FR" sz="1400" b="1" i="1" dirty="0"/>
              <a:t>Argiles et </a:t>
            </a:r>
            <a:r>
              <a:rPr lang="fr-FR" sz="1400" b="1" i="1" dirty="0" err="1"/>
              <a:t>bio-disponibilité</a:t>
            </a:r>
            <a:r>
              <a:rPr lang="fr-FR" sz="1400" b="1" i="1" dirty="0"/>
              <a:t> des </a:t>
            </a:r>
            <a:r>
              <a:rPr lang="fr-FR" sz="1400" b="1" i="1" dirty="0" smtClean="0"/>
              <a:t>métaux lourds</a:t>
            </a:r>
            <a:r>
              <a:rPr lang="fr-FR" sz="1400" b="1" i="1" dirty="0"/>
              <a:t/>
            </a:r>
            <a:br>
              <a:rPr lang="fr-FR" sz="1400" b="1" i="1" dirty="0"/>
            </a:br>
            <a:endParaRPr lang="fr-FR" sz="1400" dirty="0"/>
          </a:p>
          <a:p>
            <a:pPr algn="just"/>
            <a:r>
              <a:rPr lang="fr-FR" sz="1400" dirty="0" smtClean="0"/>
              <a:t>Les </a:t>
            </a:r>
            <a:r>
              <a:rPr lang="fr-FR" sz="1400" dirty="0"/>
              <a:t>argiles jouent un rôle dans le piégeage biologique des métaux lourds toxiques. En particulier elle réduisent les effets toxiques pour différents métaux ( Cd, Pb, Hg, Cu, Ni, </a:t>
            </a:r>
            <a:r>
              <a:rPr lang="fr-FR" sz="1400" dirty="0" smtClean="0"/>
              <a:t>Zn), les </a:t>
            </a:r>
            <a:r>
              <a:rPr lang="fr-FR" sz="1400" dirty="0"/>
              <a:t>expériences démontrent l’habilité de différentes argiles à protéger les bactéries dans les sols ou champignons des effets toxiques des Ni, Cd, Zn, et Pb.</a:t>
            </a:r>
          </a:p>
          <a:p>
            <a:pPr algn="just"/>
            <a:endParaRPr lang="fr-FR" sz="1400" dirty="0"/>
          </a:p>
        </p:txBody>
      </p:sp>
      <p:grpSp>
        <p:nvGrpSpPr>
          <p:cNvPr id="5" name="Groupe 4"/>
          <p:cNvGrpSpPr/>
          <p:nvPr/>
        </p:nvGrpSpPr>
        <p:grpSpPr>
          <a:xfrm>
            <a:off x="2006929" y="989424"/>
            <a:ext cx="6602681" cy="5781675"/>
            <a:chOff x="2006929" y="989424"/>
            <a:chExt cx="6602681" cy="5781675"/>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860" y="989424"/>
              <a:ext cx="6000750" cy="5781675"/>
            </a:xfrm>
            <a:prstGeom prst="rect">
              <a:avLst/>
            </a:prstGeom>
          </p:spPr>
        </p:pic>
        <p:cxnSp>
          <p:nvCxnSpPr>
            <p:cNvPr id="7" name="Connecteur droit avec flèche 6"/>
            <p:cNvCxnSpPr/>
            <p:nvPr/>
          </p:nvCxnSpPr>
          <p:spPr>
            <a:xfrm>
              <a:off x="2458192" y="1588059"/>
              <a:ext cx="1009403" cy="501998"/>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2006929" y="1223158"/>
              <a:ext cx="855023" cy="369332"/>
            </a:xfrm>
            <a:prstGeom prst="rect">
              <a:avLst/>
            </a:prstGeom>
            <a:noFill/>
          </p:spPr>
          <p:txBody>
            <a:bodyPr wrap="square" rtlCol="0">
              <a:spAutoFit/>
            </a:bodyPr>
            <a:lstStyle/>
            <a:p>
              <a:r>
                <a:rPr lang="fr-FR" b="1" dirty="0" smtClean="0">
                  <a:solidFill>
                    <a:srgbClr val="FF0000"/>
                  </a:solidFill>
                </a:rPr>
                <a:t>argile</a:t>
              </a:r>
              <a:endParaRPr lang="fr-FR" b="1" dirty="0">
                <a:solidFill>
                  <a:srgbClr val="FF0000"/>
                </a:solidFill>
              </a:endParaRPr>
            </a:p>
          </p:txBody>
        </p:sp>
      </p:grpSp>
    </p:spTree>
    <p:extLst>
      <p:ext uri="{BB962C8B-B14F-4D97-AF65-F5344CB8AC3E}">
        <p14:creationId xmlns:p14="http://schemas.microsoft.com/office/powerpoint/2010/main" val="33854172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277959" y="964006"/>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
        <p:nvSpPr>
          <p:cNvPr id="3" name="ZoneTexte 2"/>
          <p:cNvSpPr txBox="1"/>
          <p:nvPr/>
        </p:nvSpPr>
        <p:spPr>
          <a:xfrm>
            <a:off x="261257" y="1353788"/>
            <a:ext cx="3289465" cy="5478423"/>
          </a:xfrm>
          <a:prstGeom prst="rect">
            <a:avLst/>
          </a:prstGeom>
          <a:noFill/>
        </p:spPr>
        <p:txBody>
          <a:bodyPr wrap="square" rtlCol="0">
            <a:spAutoFit/>
          </a:bodyPr>
          <a:lstStyle/>
          <a:p>
            <a:pPr lvl="0" algn="just"/>
            <a:r>
              <a:rPr lang="fr-FR" sz="1400" b="1" i="1" dirty="0"/>
              <a:t>Argiles et diverses applications</a:t>
            </a:r>
            <a:endParaRPr lang="fr-FR" sz="1400" dirty="0"/>
          </a:p>
          <a:p>
            <a:pPr algn="just"/>
            <a:r>
              <a:rPr lang="fr-FR" sz="1400" b="1" i="1" dirty="0"/>
              <a:t> </a:t>
            </a:r>
            <a:endParaRPr lang="fr-FR" sz="1400" dirty="0"/>
          </a:p>
          <a:p>
            <a:pPr algn="just"/>
            <a:r>
              <a:rPr lang="fr-FR" sz="1400" dirty="0" smtClean="0"/>
              <a:t>La </a:t>
            </a:r>
            <a:r>
              <a:rPr lang="fr-FR" sz="1400" b="1" dirty="0"/>
              <a:t>kaolinite </a:t>
            </a:r>
            <a:r>
              <a:rPr lang="fr-FR" sz="1400" dirty="0"/>
              <a:t>(argile blanche) est une roche argileuse servant de matière première dans la fabrication de céramiques et de produits réfractaires (briques, ciments).</a:t>
            </a:r>
          </a:p>
          <a:p>
            <a:pPr algn="just"/>
            <a:r>
              <a:rPr lang="fr-FR" sz="1400" dirty="0" smtClean="0"/>
              <a:t>La </a:t>
            </a:r>
            <a:r>
              <a:rPr lang="fr-FR" sz="1400" dirty="0"/>
              <a:t>kaolinite est utilisée également comme charge minérale dans la </a:t>
            </a:r>
            <a:r>
              <a:rPr lang="fr-FR" sz="1400" b="1" dirty="0"/>
              <a:t>fabrication du papier, plastique et peinture.</a:t>
            </a:r>
          </a:p>
          <a:p>
            <a:pPr algn="just"/>
            <a:r>
              <a:rPr lang="fr-FR" sz="1400" dirty="0" smtClean="0"/>
              <a:t>Sur </a:t>
            </a:r>
            <a:r>
              <a:rPr lang="fr-FR" sz="1400" dirty="0"/>
              <a:t>le plan thérapeutique, on utilise la kaolinite sous forme de lait d'argile en </a:t>
            </a:r>
            <a:r>
              <a:rPr lang="fr-FR" sz="1400" b="1" dirty="0"/>
              <a:t>pansement protecteur de la muqueuse gastrique et intestinale </a:t>
            </a:r>
            <a:r>
              <a:rPr lang="fr-FR" sz="1400" dirty="0"/>
              <a:t>du fait de son fort pouvoir couvrant. La kaolinite possède également un pouvoir </a:t>
            </a:r>
            <a:r>
              <a:rPr lang="fr-FR" sz="1400" b="1" dirty="0"/>
              <a:t>neutralisant et régularisant sur les acides et les alcalins maintiens du pH</a:t>
            </a:r>
            <a:r>
              <a:rPr lang="fr-FR" sz="1400" dirty="0"/>
              <a:t>). Son bon pouvoir </a:t>
            </a:r>
            <a:r>
              <a:rPr lang="fr-FR" sz="1400" b="1" dirty="0"/>
              <a:t>d'adsorption des gaz et des toxines </a:t>
            </a:r>
            <a:r>
              <a:rPr lang="fr-FR" sz="1400" dirty="0"/>
              <a:t>est intéressant pour les ballonnements et les intoxications alimentaires. Elle a, de plus, une </a:t>
            </a:r>
            <a:r>
              <a:rPr lang="fr-FR" sz="1400" b="1" dirty="0"/>
              <a:t>action antibactérienne</a:t>
            </a:r>
            <a:r>
              <a:rPr lang="fr-FR" sz="1400" dirty="0"/>
              <a:t> sur certaines formes de microbes pathogènes. Elle </a:t>
            </a:r>
            <a:r>
              <a:rPr lang="fr-FR" sz="1400" b="1" dirty="0"/>
              <a:t>accélère la cicatrisation de la muqueuse irritée et a une action anti-inflammatoire</a:t>
            </a:r>
            <a:r>
              <a:rPr lang="fr-FR" sz="1400" dirty="0"/>
              <a:t>.</a:t>
            </a:r>
          </a:p>
          <a:p>
            <a:pPr algn="just"/>
            <a:endParaRPr lang="fr-FR" sz="14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056" y="332502"/>
            <a:ext cx="2481944" cy="1772817"/>
          </a:xfrm>
          <a:prstGeom prst="rect">
            <a:avLst/>
          </a:prstGeom>
        </p:spPr>
      </p:pic>
      <p:sp>
        <p:nvSpPr>
          <p:cNvPr id="6" name="ZoneTexte 5"/>
          <p:cNvSpPr txBox="1"/>
          <p:nvPr/>
        </p:nvSpPr>
        <p:spPr>
          <a:xfrm rot="16200000">
            <a:off x="5768139" y="900581"/>
            <a:ext cx="1502828" cy="461665"/>
          </a:xfrm>
          <a:prstGeom prst="rect">
            <a:avLst/>
          </a:prstGeom>
          <a:noFill/>
        </p:spPr>
        <p:txBody>
          <a:bodyPr wrap="square" rtlCol="0">
            <a:spAutoFit/>
          </a:bodyPr>
          <a:lstStyle/>
          <a:p>
            <a:r>
              <a:rPr lang="fr-F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cs typeface="Aharoni" pitchFamily="2" charset="-79"/>
              </a:rPr>
              <a:t>KAOLIN</a:t>
            </a:r>
            <a:endParaRPr lang="fr-F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cs typeface="Aharoni" pitchFamily="2" charset="-79"/>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2388672"/>
            <a:ext cx="1905000" cy="18669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318000"/>
            <a:ext cx="3810000" cy="2540000"/>
          </a:xfrm>
          <a:prstGeom prst="rect">
            <a:avLst/>
          </a:prstGeom>
        </p:spPr>
      </p:pic>
      <p:pic>
        <p:nvPicPr>
          <p:cNvPr id="10" name="Imag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8876" y="4117770"/>
            <a:ext cx="2212521" cy="2950028"/>
          </a:xfrm>
          <a:prstGeom prst="rect">
            <a:avLst/>
          </a:prstGeom>
        </p:spPr>
      </p:pic>
      <p:pic>
        <p:nvPicPr>
          <p:cNvPr id="11" name="Image 10"/>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829296" y="700643"/>
            <a:ext cx="3924795" cy="3924795"/>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7855" y="2588814"/>
            <a:ext cx="1388299" cy="1595746"/>
          </a:xfrm>
          <a:prstGeom prst="rect">
            <a:avLst/>
          </a:prstGeom>
        </p:spPr>
      </p:pic>
    </p:spTree>
    <p:extLst>
      <p:ext uri="{BB962C8B-B14F-4D97-AF65-F5344CB8AC3E}">
        <p14:creationId xmlns:p14="http://schemas.microsoft.com/office/powerpoint/2010/main" val="33854172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337336" y="1403393"/>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
        <p:nvSpPr>
          <p:cNvPr id="3" name="ZoneTexte 2"/>
          <p:cNvSpPr txBox="1"/>
          <p:nvPr/>
        </p:nvSpPr>
        <p:spPr>
          <a:xfrm>
            <a:off x="332509" y="1971304"/>
            <a:ext cx="2743200" cy="2862322"/>
          </a:xfrm>
          <a:prstGeom prst="rect">
            <a:avLst/>
          </a:prstGeom>
          <a:noFill/>
        </p:spPr>
        <p:txBody>
          <a:bodyPr wrap="square" rtlCol="0">
            <a:spAutoFit/>
          </a:bodyPr>
          <a:lstStyle/>
          <a:p>
            <a:pPr algn="just"/>
            <a:r>
              <a:rPr lang="fr-FR" dirty="0"/>
              <a:t>La </a:t>
            </a:r>
            <a:r>
              <a:rPr lang="fr-FR" b="1" dirty="0" smtClean="0"/>
              <a:t>montmorillonite</a:t>
            </a:r>
            <a:r>
              <a:rPr lang="fr-FR" dirty="0" smtClean="0"/>
              <a:t> </a:t>
            </a:r>
            <a:r>
              <a:rPr lang="fr-FR" dirty="0"/>
              <a:t>(argile verte), très riche en magnésie (10 %), est utilisée comme </a:t>
            </a:r>
            <a:r>
              <a:rPr lang="fr-FR" dirty="0" err="1" smtClean="0"/>
              <a:t>désin-toxicante</a:t>
            </a:r>
            <a:r>
              <a:rPr lang="fr-FR" dirty="0"/>
              <a:t>, absorbante, reminéralisante, agit en symbiose en particulier avec les essences de plantes.</a:t>
            </a:r>
          </a:p>
          <a:p>
            <a:pPr algn="just"/>
            <a:endParaRPr lang="fr-FR" dirty="0"/>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23025" r="24838"/>
          <a:stretch/>
        </p:blipFill>
        <p:spPr>
          <a:xfrm>
            <a:off x="7042069" y="368134"/>
            <a:ext cx="2001759" cy="2066309"/>
          </a:xfrm>
          <a:prstGeom prst="rect">
            <a:avLst/>
          </a:prstGeom>
          <a:ln w="57150">
            <a:solidFill>
              <a:srgbClr val="92D050"/>
            </a:solidFill>
          </a:ln>
        </p:spPr>
      </p:pic>
      <p:sp>
        <p:nvSpPr>
          <p:cNvPr id="6" name="ZoneTexte 5"/>
          <p:cNvSpPr txBox="1"/>
          <p:nvPr/>
        </p:nvSpPr>
        <p:spPr>
          <a:xfrm rot="16200000">
            <a:off x="5783279" y="1078117"/>
            <a:ext cx="2185071" cy="646331"/>
          </a:xfrm>
          <a:prstGeom prst="rect">
            <a:avLst/>
          </a:prstGeom>
          <a:solidFill>
            <a:srgbClr val="92D050"/>
          </a:solidFill>
        </p:spPr>
        <p:txBody>
          <a:bodyPr wrap="square" rtlCol="0">
            <a:spAutoFit/>
          </a:bodyPr>
          <a:lstStyle/>
          <a:p>
            <a:pPr algn="ctr"/>
            <a:r>
              <a:rPr lang="fr-FR" dirty="0" smtClean="0">
                <a:ln w="18415" cmpd="sng">
                  <a:solidFill>
                    <a:srgbClr val="FFFFFF"/>
                  </a:solidFill>
                  <a:prstDash val="solid"/>
                </a:ln>
                <a:solidFill>
                  <a:srgbClr val="00B050"/>
                </a:solidFill>
                <a:effectLst>
                  <a:outerShdw blurRad="63500" dir="3600000" algn="tl" rotWithShape="0">
                    <a:srgbClr val="000000">
                      <a:alpha val="70000"/>
                    </a:srgbClr>
                  </a:outerShdw>
                </a:effectLst>
                <a:latin typeface="Arial Black" pitchFamily="34" charset="0"/>
                <a:cs typeface="Aharoni" pitchFamily="2" charset="-79"/>
              </a:rPr>
              <a:t>MONTMORIO - LLONITE</a:t>
            </a:r>
            <a:endParaRPr lang="fr-FR" dirty="0">
              <a:ln w="18415" cmpd="sng">
                <a:solidFill>
                  <a:srgbClr val="FFFFFF"/>
                </a:solidFill>
                <a:prstDash val="solid"/>
              </a:ln>
              <a:solidFill>
                <a:srgbClr val="00B050"/>
              </a:solidFill>
              <a:effectLst>
                <a:outerShdw blurRad="63500" dir="3600000" algn="tl" rotWithShape="0">
                  <a:srgbClr val="000000">
                    <a:alpha val="70000"/>
                  </a:srgbClr>
                </a:outerShdw>
              </a:effectLst>
              <a:latin typeface="Arial Black" pitchFamily="34" charset="0"/>
              <a:cs typeface="Aharoni" pitchFamily="2" charset="-79"/>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150" y="2051771"/>
            <a:ext cx="2743200" cy="3419475"/>
          </a:xfrm>
          <a:prstGeom prst="rect">
            <a:avLst/>
          </a:prstGeom>
        </p:spPr>
      </p:pic>
      <p:pic>
        <p:nvPicPr>
          <p:cNvPr id="10" name="Image 9"/>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696445" y="2914650"/>
            <a:ext cx="3649436" cy="3649436"/>
          </a:xfrm>
          <a:prstGeom prst="rect">
            <a:avLst/>
          </a:prstGeom>
        </p:spPr>
      </p:pic>
    </p:spTree>
    <p:extLst>
      <p:ext uri="{BB962C8B-B14F-4D97-AF65-F5344CB8AC3E}">
        <p14:creationId xmlns:p14="http://schemas.microsoft.com/office/powerpoint/2010/main" val="33854172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337336" y="1403393"/>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
        <p:nvSpPr>
          <p:cNvPr id="3" name="ZoneTexte 2"/>
          <p:cNvSpPr txBox="1"/>
          <p:nvPr/>
        </p:nvSpPr>
        <p:spPr>
          <a:xfrm>
            <a:off x="285012" y="1911927"/>
            <a:ext cx="2873828" cy="3970318"/>
          </a:xfrm>
          <a:prstGeom prst="rect">
            <a:avLst/>
          </a:prstGeom>
          <a:noFill/>
        </p:spPr>
        <p:txBody>
          <a:bodyPr wrap="square" rtlCol="0">
            <a:spAutoFit/>
          </a:bodyPr>
          <a:lstStyle/>
          <a:p>
            <a:pPr algn="just"/>
            <a:r>
              <a:rPr lang="fr-FR" sz="1400" dirty="0"/>
              <a:t>La </a:t>
            </a:r>
            <a:r>
              <a:rPr lang="fr-FR" sz="1400" b="1" dirty="0"/>
              <a:t>bentonite</a:t>
            </a:r>
            <a:r>
              <a:rPr lang="fr-FR" sz="1400" dirty="0"/>
              <a:t> est une argile </a:t>
            </a:r>
            <a:r>
              <a:rPr lang="fr-FR" sz="1400" i="1" dirty="0" smtClean="0"/>
              <a:t>colloïdale</a:t>
            </a:r>
            <a:r>
              <a:rPr lang="fr-FR" sz="1400" dirty="0" smtClean="0"/>
              <a:t> à </a:t>
            </a:r>
            <a:r>
              <a:rPr lang="fr-FR" sz="1400" dirty="0"/>
              <a:t>forte prédominance Montmorillonite et </a:t>
            </a:r>
            <a:r>
              <a:rPr lang="fr-FR" sz="1400" dirty="0" err="1"/>
              <a:t>Siallite</a:t>
            </a:r>
            <a:r>
              <a:rPr lang="fr-FR" sz="1400" dirty="0"/>
              <a:t>. Elle est utilisée en </a:t>
            </a:r>
            <a:r>
              <a:rPr lang="fr-FR" sz="1400" b="1" dirty="0"/>
              <a:t>fonderie </a:t>
            </a:r>
            <a:r>
              <a:rPr lang="fr-FR" sz="1400" dirty="0"/>
              <a:t>comme matériau constituant de sables synthétiques, comme </a:t>
            </a:r>
            <a:r>
              <a:rPr lang="fr-FR" sz="1400" b="1" dirty="0"/>
              <a:t>boues de forages pétroliers</a:t>
            </a:r>
            <a:r>
              <a:rPr lang="fr-FR" sz="1400" dirty="0"/>
              <a:t>, pour le </a:t>
            </a:r>
            <a:r>
              <a:rPr lang="fr-FR" sz="1400" b="1" dirty="0"/>
              <a:t>collage d'huiles et de graisses animales et végétales,</a:t>
            </a:r>
            <a:r>
              <a:rPr lang="fr-FR" sz="1400" dirty="0"/>
              <a:t> comme </a:t>
            </a:r>
            <a:r>
              <a:rPr lang="fr-FR" sz="1400" b="1" dirty="0"/>
              <a:t>support de médicaments et de cosmétiques </a:t>
            </a:r>
            <a:r>
              <a:rPr lang="fr-FR" sz="1400" dirty="0"/>
              <a:t>où elle remplace avantageusement la lanoline et la vaseline et favorise la pénétration des principes médicamenteux ou cosmétiques à travers la peau. On l'ajoute également dans certains savons dans lesquels elle </a:t>
            </a:r>
            <a:r>
              <a:rPr lang="fr-FR" sz="1400" b="1" dirty="0"/>
              <a:t>améliore l'émulsion et le pouvoir moussant.</a:t>
            </a:r>
          </a:p>
          <a:p>
            <a:pPr algn="just"/>
            <a:endParaRPr lang="fr-FR" sz="14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6" y="0"/>
            <a:ext cx="1567543" cy="1567543"/>
          </a:xfrm>
          <a:prstGeom prst="rect">
            <a:avLst/>
          </a:prstGeom>
        </p:spPr>
      </p:pic>
      <p:pic>
        <p:nvPicPr>
          <p:cNvPr id="6" name="Imag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5805" y="157348"/>
            <a:ext cx="3330039" cy="4037672"/>
          </a:xfrm>
          <a:prstGeom prst="rect">
            <a:avLst/>
          </a:prstGeom>
        </p:spPr>
      </p:pic>
      <p:pic>
        <p:nvPicPr>
          <p:cNvPr id="7" name="Imag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1171" y="2217716"/>
            <a:ext cx="1968335" cy="196833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793" y="4418412"/>
            <a:ext cx="2861953" cy="2289563"/>
          </a:xfrm>
          <a:prstGeom prst="rect">
            <a:avLst/>
          </a:prstGeom>
        </p:spPr>
      </p:pic>
      <p:pic>
        <p:nvPicPr>
          <p:cNvPr id="9" name="Image 8"/>
          <p:cNvPicPr>
            <a:picLocks noChangeAspect="1"/>
          </p:cNvPicPr>
          <p:nvPr/>
        </p:nvPicPr>
        <p:blipFill rotWithShape="1">
          <a:blip r:embed="rId6" cstate="print">
            <a:extLst>
              <a:ext uri="{28A0092B-C50C-407E-A947-70E740481C1C}">
                <a14:useLocalDpi xmlns:a14="http://schemas.microsoft.com/office/drawing/2010/main" val="0"/>
              </a:ext>
            </a:extLst>
          </a:blip>
          <a:srcRect l="7969" r="19521"/>
          <a:stretch/>
        </p:blipFill>
        <p:spPr>
          <a:xfrm>
            <a:off x="3515096" y="4444340"/>
            <a:ext cx="2161309" cy="2235530"/>
          </a:xfrm>
          <a:prstGeom prst="rect">
            <a:avLst/>
          </a:prstGeom>
        </p:spPr>
      </p:pic>
      <p:pic>
        <p:nvPicPr>
          <p:cNvPr id="10" name="Image 9"/>
          <p:cNvPicPr>
            <a:picLocks noChangeAspect="1"/>
          </p:cNvPicPr>
          <p:nvPr/>
        </p:nvPicPr>
        <p:blipFill>
          <a:blip r:embed="rId7">
            <a:clrChange>
              <a:clrFrom>
                <a:srgbClr val="FDF1E3"/>
              </a:clrFrom>
              <a:clrTo>
                <a:srgbClr val="FDF1E3">
                  <a:alpha val="0"/>
                </a:srgbClr>
              </a:clrTo>
            </a:clrChange>
            <a:extLst>
              <a:ext uri="{28A0092B-C50C-407E-A947-70E740481C1C}">
                <a14:useLocalDpi xmlns:a14="http://schemas.microsoft.com/office/drawing/2010/main" val="0"/>
              </a:ext>
            </a:extLst>
          </a:blip>
          <a:stretch>
            <a:fillRect/>
          </a:stretch>
        </p:blipFill>
        <p:spPr>
          <a:xfrm>
            <a:off x="7390039" y="2361050"/>
            <a:ext cx="1587707" cy="1665427"/>
          </a:xfrm>
          <a:prstGeom prst="rect">
            <a:avLst/>
          </a:prstGeom>
        </p:spPr>
      </p:pic>
    </p:spTree>
    <p:extLst>
      <p:ext uri="{BB962C8B-B14F-4D97-AF65-F5344CB8AC3E}">
        <p14:creationId xmlns:p14="http://schemas.microsoft.com/office/powerpoint/2010/main" val="33854172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337336" y="1403393"/>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
        <p:nvSpPr>
          <p:cNvPr id="3" name="ZoneTexte 2"/>
          <p:cNvSpPr txBox="1"/>
          <p:nvPr/>
        </p:nvSpPr>
        <p:spPr>
          <a:xfrm>
            <a:off x="427512" y="1805049"/>
            <a:ext cx="3051958" cy="4616648"/>
          </a:xfrm>
          <a:prstGeom prst="rect">
            <a:avLst/>
          </a:prstGeom>
          <a:noFill/>
        </p:spPr>
        <p:txBody>
          <a:bodyPr wrap="square" rtlCol="0">
            <a:spAutoFit/>
          </a:bodyPr>
          <a:lstStyle/>
          <a:p>
            <a:pPr algn="just"/>
            <a:r>
              <a:rPr lang="fr-FR" sz="1400" dirty="0"/>
              <a:t>L’</a:t>
            </a:r>
            <a:r>
              <a:rPr lang="fr-FR" sz="1400" b="1" dirty="0"/>
              <a:t>attapulgite</a:t>
            </a:r>
            <a:r>
              <a:rPr lang="fr-FR" sz="1400" dirty="0"/>
              <a:t> est argile très utilisée en médecine depuis plus de 20 ans avec de très bons résultats. C'est une argile fibreuse à fort pouvoir adsorbant qui lui donne </a:t>
            </a:r>
            <a:r>
              <a:rPr lang="fr-FR" sz="1400" b="1" dirty="0"/>
              <a:t>toutes ses qualités médicales</a:t>
            </a:r>
            <a:r>
              <a:rPr lang="fr-FR" sz="1400" dirty="0"/>
              <a:t>. Elle est utilisée couramment comme </a:t>
            </a:r>
            <a:r>
              <a:rPr lang="fr-FR" sz="1400" b="1" dirty="0"/>
              <a:t>pansement gastrique</a:t>
            </a:r>
            <a:r>
              <a:rPr lang="fr-FR" sz="1400" dirty="0"/>
              <a:t> et pour </a:t>
            </a:r>
            <a:r>
              <a:rPr lang="fr-FR" sz="1400" b="1" dirty="0"/>
              <a:t>éliminer diverses toxines et poisons intestinaux</a:t>
            </a:r>
            <a:r>
              <a:rPr lang="fr-FR" sz="1400" dirty="0"/>
              <a:t>. </a:t>
            </a:r>
          </a:p>
          <a:p>
            <a:pPr algn="just"/>
            <a:r>
              <a:rPr lang="fr-FR" sz="1400" dirty="0" smtClean="0"/>
              <a:t>L’attapulgite </a:t>
            </a:r>
            <a:r>
              <a:rPr lang="fr-FR" sz="1400" dirty="0"/>
              <a:t>a le pouvoir de </a:t>
            </a:r>
            <a:r>
              <a:rPr lang="fr-FR" sz="1400" b="1" dirty="0"/>
              <a:t>stopper les hémorragies</a:t>
            </a:r>
            <a:r>
              <a:rPr lang="fr-FR" sz="1400" dirty="0"/>
              <a:t> lors d'ulcérations, </a:t>
            </a:r>
            <a:r>
              <a:rPr lang="fr-FR" sz="1400" b="1" dirty="0"/>
              <a:t>colites</a:t>
            </a:r>
            <a:r>
              <a:rPr lang="fr-FR" sz="1400" dirty="0"/>
              <a:t>, </a:t>
            </a:r>
            <a:r>
              <a:rPr lang="fr-FR" sz="1400" b="1" dirty="0"/>
              <a:t>hyperacidité</a:t>
            </a:r>
            <a:r>
              <a:rPr lang="fr-FR" sz="1400" dirty="0"/>
              <a:t>, </a:t>
            </a:r>
            <a:r>
              <a:rPr lang="fr-FR" sz="1400" b="1" dirty="0"/>
              <a:t>crampes gastriques</a:t>
            </a:r>
            <a:r>
              <a:rPr lang="fr-FR" sz="1400" dirty="0"/>
              <a:t>. On la prend sous forme de lait d'argile, mélangé à de l'eau. </a:t>
            </a:r>
          </a:p>
          <a:p>
            <a:pPr algn="just"/>
            <a:r>
              <a:rPr lang="fr-FR" sz="1400" dirty="0" smtClean="0"/>
              <a:t>Elle </a:t>
            </a:r>
            <a:r>
              <a:rPr lang="fr-FR" sz="1400" dirty="0"/>
              <a:t>est aussi utilisée largement dans l'industrie pour </a:t>
            </a:r>
            <a:r>
              <a:rPr lang="fr-FR" sz="1400" b="1" dirty="0"/>
              <a:t>décolorer et filtrer les </a:t>
            </a:r>
            <a:r>
              <a:rPr lang="fr-FR" sz="1400" b="1"/>
              <a:t>huiles </a:t>
            </a:r>
            <a:r>
              <a:rPr lang="fr-FR" sz="1400" b="1" smtClean="0"/>
              <a:t>pétrolières</a:t>
            </a:r>
            <a:r>
              <a:rPr lang="fr-FR" sz="1400" smtClean="0"/>
              <a:t>…</a:t>
            </a:r>
          </a:p>
          <a:p>
            <a:pPr algn="just"/>
            <a:r>
              <a:rPr lang="fr-FR" sz="1400" smtClean="0"/>
              <a:t>C'est </a:t>
            </a:r>
            <a:r>
              <a:rPr lang="fr-FR" sz="1400" dirty="0"/>
              <a:t>aussi un adjuvant de base dans la fabrication des adhésifs, mastics, épurateurs d'eau.</a:t>
            </a:r>
          </a:p>
          <a:p>
            <a:pPr algn="just"/>
            <a:endParaRPr lang="fr-FR" sz="1400"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7463" y="973776"/>
            <a:ext cx="2230555" cy="1476000"/>
          </a:xfrm>
          <a:prstGeom prst="rect">
            <a:avLst/>
          </a:prstGeom>
          <a:ln w="38100">
            <a:solidFill>
              <a:srgbClr val="92D050"/>
            </a:solidFill>
          </a:ln>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841" y="3096490"/>
            <a:ext cx="3678382" cy="3678382"/>
          </a:xfrm>
          <a:prstGeom prst="rect">
            <a:avLst/>
          </a:prstGeom>
        </p:spPr>
      </p:pic>
      <p:sp>
        <p:nvSpPr>
          <p:cNvPr id="8" name="ZoneTexte 7"/>
          <p:cNvSpPr txBox="1"/>
          <p:nvPr/>
        </p:nvSpPr>
        <p:spPr>
          <a:xfrm>
            <a:off x="6590805" y="2416026"/>
            <a:ext cx="2303813" cy="369332"/>
          </a:xfrm>
          <a:prstGeom prst="rect">
            <a:avLst/>
          </a:prstGeom>
          <a:solidFill>
            <a:srgbClr val="92D050"/>
          </a:solidFill>
        </p:spPr>
        <p:txBody>
          <a:bodyPr wrap="square" rtlCol="0">
            <a:spAutoFit/>
          </a:bodyPr>
          <a:lstStyle/>
          <a:p>
            <a:pPr algn="ctr"/>
            <a:r>
              <a:rPr lang="fr-FR" dirty="0" smtClean="0">
                <a:ln w="18415" cmpd="sng">
                  <a:solidFill>
                    <a:srgbClr val="FFFFFF"/>
                  </a:solidFill>
                  <a:prstDash val="solid"/>
                </a:ln>
                <a:solidFill>
                  <a:srgbClr val="00B050"/>
                </a:solidFill>
                <a:effectLst>
                  <a:outerShdw blurRad="63500" dir="3600000" algn="tl" rotWithShape="0">
                    <a:srgbClr val="000000">
                      <a:alpha val="70000"/>
                    </a:srgbClr>
                  </a:outerShdw>
                </a:effectLst>
                <a:latin typeface="Arial Black" pitchFamily="34" charset="0"/>
                <a:cs typeface="Aharoni" pitchFamily="2" charset="-79"/>
              </a:rPr>
              <a:t>ATTAPULGITE</a:t>
            </a:r>
            <a:endParaRPr lang="fr-FR" dirty="0">
              <a:ln w="18415" cmpd="sng">
                <a:solidFill>
                  <a:srgbClr val="FFFFFF"/>
                </a:solidFill>
                <a:prstDash val="solid"/>
              </a:ln>
              <a:solidFill>
                <a:srgbClr val="00B050"/>
              </a:solidFill>
              <a:effectLst>
                <a:outerShdw blurRad="63500" dir="3600000" algn="tl" rotWithShape="0">
                  <a:srgbClr val="000000">
                    <a:alpha val="70000"/>
                  </a:srgbClr>
                </a:outerShdw>
              </a:effectLst>
              <a:latin typeface="Arial Black" pitchFamily="34" charset="0"/>
              <a:cs typeface="Aharoni" pitchFamily="2" charset="-79"/>
            </a:endParaRPr>
          </a:p>
        </p:txBody>
      </p:sp>
    </p:spTree>
    <p:extLst>
      <p:ext uri="{BB962C8B-B14F-4D97-AF65-F5344CB8AC3E}">
        <p14:creationId xmlns:p14="http://schemas.microsoft.com/office/powerpoint/2010/main" val="33854172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944" y="116632"/>
            <a:ext cx="367478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argiles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337336" y="1403393"/>
            <a:ext cx="2120856" cy="369332"/>
          </a:xfrm>
          <a:prstGeom prst="rect">
            <a:avLst/>
          </a:prstGeom>
          <a:noFill/>
        </p:spPr>
        <p:txBody>
          <a:bodyPr wrap="square" rtlCol="0">
            <a:spAutoFit/>
          </a:bodyPr>
          <a:lstStyle/>
          <a:p>
            <a:r>
              <a:rPr lang="fr-FR" dirty="0">
                <a:solidFill>
                  <a:srgbClr val="00B050"/>
                </a:solidFill>
              </a:rPr>
              <a:t>U</a:t>
            </a:r>
            <a:r>
              <a:rPr lang="fr-FR" dirty="0" smtClean="0">
                <a:solidFill>
                  <a:srgbClr val="00B050"/>
                </a:solidFill>
              </a:rPr>
              <a:t>tilisations</a:t>
            </a:r>
            <a:endParaRPr lang="fr-FR" dirty="0">
              <a:solidFill>
                <a:srgbClr val="00B050"/>
              </a:solidFill>
            </a:endParaRPr>
          </a:p>
        </p:txBody>
      </p:sp>
    </p:spTree>
    <p:extLst>
      <p:ext uri="{BB962C8B-B14F-4D97-AF65-F5344CB8AC3E}">
        <p14:creationId xmlns:p14="http://schemas.microsoft.com/office/powerpoint/2010/main" val="33854172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7336" y="1403393"/>
            <a:ext cx="1405733"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11838264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544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918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3" name="Groupe 2"/>
          <p:cNvGrpSpPr/>
          <p:nvPr/>
        </p:nvGrpSpPr>
        <p:grpSpPr>
          <a:xfrm>
            <a:off x="1043608" y="1484784"/>
            <a:ext cx="5901854" cy="4649757"/>
            <a:chOff x="0" y="-1"/>
            <a:chExt cx="4939054" cy="3662643"/>
          </a:xfrm>
          <a:effectLst>
            <a:outerShdw blurRad="50800" dist="50800" dir="5400000" algn="ctr" rotWithShape="0">
              <a:schemeClr val="bg1">
                <a:lumMod val="75000"/>
              </a:schemeClr>
            </a:outerShdw>
          </a:effectLst>
        </p:grpSpPr>
        <p:sp>
          <p:nvSpPr>
            <p:cNvPr id="4" name="Rectangle 3"/>
            <p:cNvSpPr>
              <a:spLocks noChangeArrowheads="1"/>
            </p:cNvSpPr>
            <p:nvPr/>
          </p:nvSpPr>
          <p:spPr bwMode="auto">
            <a:xfrm>
              <a:off x="0" y="-1"/>
              <a:ext cx="4345940" cy="3176385"/>
            </a:xfrm>
            <a:prstGeom prst="rect">
              <a:avLst/>
            </a:prstGeom>
            <a:solidFill>
              <a:schemeClr val="accent1">
                <a:lumMod val="40000"/>
                <a:lumOff val="60000"/>
              </a:schemeClr>
            </a:solidFill>
            <a:ln>
              <a:noFill/>
            </a:ln>
            <a:effectLst>
              <a:glow rad="101600">
                <a:schemeClr val="accent6">
                  <a:satMod val="175000"/>
                  <a:alpha val="40000"/>
                </a:schemeClr>
              </a:glow>
              <a:outerShdw blurRad="50800" dist="50800" algn="ctr" rotWithShape="0">
                <a:schemeClr val="tx1">
                  <a:lumMod val="65000"/>
                  <a:lumOff val="35000"/>
                </a:schemeClr>
              </a:outerShdw>
            </a:effectLst>
            <a:extLst/>
          </p:spPr>
          <p:style>
            <a:lnRef idx="2">
              <a:schemeClr val="dk1"/>
            </a:lnRef>
            <a:fillRef idx="1">
              <a:schemeClr val="lt1"/>
            </a:fillRef>
            <a:effectRef idx="0">
              <a:schemeClr val="dk1"/>
            </a:effectRef>
            <a:fontRef idx="minor">
              <a:schemeClr val="dk1"/>
            </a:fontRef>
          </p:style>
          <p:txBody>
            <a:bodyPr wrap="square" lIns="92075" tIns="46038" rIns="92075" bIns="46038">
              <a:noAutofit/>
            </a:bodyPr>
            <a:lstStyle/>
            <a:p>
              <a:pPr eaLnBrk="0" fontAlgn="base" hangingPunct="0">
                <a:lnSpc>
                  <a:spcPct val="95000"/>
                </a:lnSpc>
                <a:spcBef>
                  <a:spcPts val="1345"/>
                </a:spcBef>
                <a:spcAft>
                  <a:spcPts val="1345"/>
                </a:spcAft>
              </a:pPr>
              <a:r>
                <a:rPr lang="fr-FR" sz="1400" b="1" kern="1200" dirty="0">
                  <a:effectLst/>
                  <a:latin typeface="Comic Sans MS"/>
                  <a:ea typeface="Times New Roman"/>
                  <a:cs typeface="Arial"/>
                </a:rPr>
                <a:t>Composition moyenne de la Croûte continentale</a:t>
              </a:r>
              <a:endParaRPr lang="fr-FR" sz="1200" dirty="0">
                <a:effectLst/>
                <a:latin typeface="Times New Roman"/>
                <a:ea typeface="Times New Roman"/>
              </a:endParaRPr>
            </a:p>
            <a:p>
              <a:pPr eaLnBrk="0" fontAlgn="base" hangingPunct="0">
                <a:lnSpc>
                  <a:spcPct val="150000"/>
                </a:lnSpc>
                <a:spcAft>
                  <a:spcPts val="0"/>
                </a:spcAft>
              </a:pPr>
              <a:r>
                <a:rPr lang="fr-FR" sz="1200" kern="1200" dirty="0" err="1">
                  <a:effectLst/>
                  <a:latin typeface="Comic Sans MS"/>
                  <a:ea typeface="Times New Roman"/>
                  <a:cs typeface="Arial"/>
                </a:rPr>
                <a:t>Elément</a:t>
              </a:r>
              <a:r>
                <a:rPr lang="fr-FR" sz="1200" kern="1200" dirty="0">
                  <a:effectLst/>
                  <a:latin typeface="Comic Sans MS"/>
                  <a:ea typeface="Times New Roman"/>
                  <a:cs typeface="Arial"/>
                </a:rPr>
                <a:t>		       </a:t>
              </a:r>
              <a:r>
                <a:rPr lang="fr-FR" sz="1200" kern="1200" dirty="0" smtClean="0">
                  <a:effectLst/>
                  <a:latin typeface="Comic Sans MS"/>
                  <a:ea typeface="Times New Roman"/>
                  <a:cs typeface="Arial"/>
                </a:rPr>
                <a:t> </a:t>
              </a:r>
              <a:r>
                <a:rPr lang="fr-FR" sz="1200" kern="1200" dirty="0">
                  <a:effectLst/>
                  <a:latin typeface="Comic Sans MS"/>
                  <a:ea typeface="Times New Roman"/>
                  <a:cs typeface="Arial"/>
                </a:rPr>
                <a:t>% Poids</a:t>
              </a:r>
              <a:endParaRPr lang="fr-FR" sz="1200" dirty="0">
                <a:effectLst/>
                <a:latin typeface="Times New Roman"/>
                <a:ea typeface="Times New Roman"/>
              </a:endParaRPr>
            </a:p>
            <a:p>
              <a:pPr eaLnBrk="0" fontAlgn="base" hangingPunct="0">
                <a:lnSpc>
                  <a:spcPct val="150000"/>
                </a:lnSpc>
                <a:spcAft>
                  <a:spcPts val="0"/>
                </a:spcAft>
              </a:pPr>
              <a:r>
                <a:rPr lang="fr-FR" sz="1200" kern="1200" dirty="0">
                  <a:effectLst/>
                  <a:latin typeface="Comic Sans MS"/>
                  <a:ea typeface="Times New Roman"/>
                  <a:cs typeface="Arial"/>
                </a:rPr>
                <a:t>---------------</a:t>
              </a:r>
              <a:endParaRPr lang="fr-FR" sz="1200" dirty="0">
                <a:effectLst/>
                <a:latin typeface="Times New Roman"/>
                <a:ea typeface="Times New Roman"/>
              </a:endParaRPr>
            </a:p>
            <a:p>
              <a:pPr eaLnBrk="0" fontAlgn="base" hangingPunct="0">
                <a:lnSpc>
                  <a:spcPct val="150000"/>
                </a:lnSpc>
                <a:spcAft>
                  <a:spcPts val="0"/>
                </a:spcAft>
              </a:pPr>
              <a:r>
                <a:rPr lang="fr-FR" sz="1200" kern="1200" dirty="0">
                  <a:effectLst/>
                  <a:latin typeface="Comic Sans MS"/>
                  <a:ea typeface="Times New Roman"/>
                  <a:cs typeface="Arial"/>
                </a:rPr>
                <a:t>Oxygène (O)	 ……………………………….46.6</a:t>
              </a:r>
              <a:endParaRPr lang="fr-FR" sz="1200" dirty="0">
                <a:effectLst/>
                <a:latin typeface="Times New Roman"/>
                <a:ea typeface="Times New Roman"/>
              </a:endParaRPr>
            </a:p>
            <a:p>
              <a:pPr eaLnBrk="0" fontAlgn="base" hangingPunct="0">
                <a:lnSpc>
                  <a:spcPct val="150000"/>
                </a:lnSpc>
                <a:spcAft>
                  <a:spcPts val="0"/>
                </a:spcAft>
              </a:pPr>
              <a:r>
                <a:rPr lang="fr-FR" sz="1200" kern="1200" dirty="0">
                  <a:effectLst/>
                  <a:latin typeface="Comic Sans MS"/>
                  <a:ea typeface="Times New Roman"/>
                  <a:cs typeface="Arial"/>
                </a:rPr>
                <a:t>Silicium (Si)	………………………………. 27.7 </a:t>
              </a:r>
              <a:endParaRPr lang="fr-FR" sz="1200" dirty="0">
                <a:effectLst/>
                <a:latin typeface="Times New Roman"/>
                <a:ea typeface="Times New Roman"/>
              </a:endParaRPr>
            </a:p>
            <a:p>
              <a:pPr eaLnBrk="0" fontAlgn="base" hangingPunct="0">
                <a:lnSpc>
                  <a:spcPct val="150000"/>
                </a:lnSpc>
                <a:spcAft>
                  <a:spcPts val="0"/>
                </a:spcAft>
              </a:pPr>
              <a:r>
                <a:rPr lang="en-US" sz="1200" kern="1200" dirty="0" err="1">
                  <a:effectLst/>
                  <a:latin typeface="Comic Sans MS"/>
                  <a:ea typeface="Times New Roman"/>
                  <a:cs typeface="Arial"/>
                </a:rPr>
                <a:t>Aluminium</a:t>
              </a:r>
              <a:r>
                <a:rPr lang="en-US" sz="1200" kern="1200" dirty="0">
                  <a:effectLst/>
                  <a:latin typeface="Comic Sans MS"/>
                  <a:ea typeface="Times New Roman"/>
                  <a:cs typeface="Arial"/>
                </a:rPr>
                <a:t> (Al)………………………….……8.1</a:t>
              </a:r>
              <a:endParaRPr lang="fr-FR" sz="1200" dirty="0">
                <a:effectLst/>
                <a:latin typeface="Times New Roman"/>
                <a:ea typeface="Times New Roman"/>
              </a:endParaRPr>
            </a:p>
            <a:p>
              <a:pPr eaLnBrk="0" fontAlgn="base" hangingPunct="0">
                <a:lnSpc>
                  <a:spcPct val="150000"/>
                </a:lnSpc>
                <a:spcAft>
                  <a:spcPts val="0"/>
                </a:spcAft>
              </a:pPr>
              <a:r>
                <a:rPr lang="en-US" sz="1200" kern="1200" dirty="0" err="1">
                  <a:effectLst/>
                  <a:latin typeface="Comic Sans MS"/>
                  <a:ea typeface="Times New Roman"/>
                  <a:cs typeface="Arial"/>
                </a:rPr>
                <a:t>Fer</a:t>
              </a:r>
              <a:r>
                <a:rPr lang="en-US" sz="1200" kern="1200" dirty="0">
                  <a:effectLst/>
                  <a:latin typeface="Comic Sans MS"/>
                  <a:ea typeface="Times New Roman"/>
                  <a:cs typeface="Arial"/>
                </a:rPr>
                <a:t> (Fe)…………………………………….…….5.0</a:t>
              </a:r>
              <a:endParaRPr lang="fr-FR" sz="1200" dirty="0">
                <a:effectLst/>
                <a:latin typeface="Times New Roman"/>
                <a:ea typeface="Times New Roman"/>
              </a:endParaRPr>
            </a:p>
            <a:p>
              <a:pPr eaLnBrk="0" fontAlgn="base" hangingPunct="0">
                <a:lnSpc>
                  <a:spcPct val="150000"/>
                </a:lnSpc>
                <a:spcAft>
                  <a:spcPts val="0"/>
                </a:spcAft>
              </a:pPr>
              <a:r>
                <a:rPr lang="en-US" sz="1200" kern="1200" dirty="0">
                  <a:effectLst/>
                  <a:latin typeface="Comic Sans MS"/>
                  <a:ea typeface="Times New Roman"/>
                  <a:cs typeface="Arial"/>
                </a:rPr>
                <a:t>Calcium (</a:t>
              </a:r>
              <a:r>
                <a:rPr lang="en-US" sz="1200" kern="1200" dirty="0" err="1">
                  <a:effectLst/>
                  <a:latin typeface="Comic Sans MS"/>
                  <a:ea typeface="Times New Roman"/>
                  <a:cs typeface="Arial"/>
                </a:rPr>
                <a:t>Ca</a:t>
              </a:r>
              <a:r>
                <a:rPr lang="en-US" sz="1200" kern="1200" dirty="0">
                  <a:effectLst/>
                  <a:latin typeface="Comic Sans MS"/>
                  <a:ea typeface="Times New Roman"/>
                  <a:cs typeface="Arial"/>
                </a:rPr>
                <a:t>)……………………………..…… 3.6</a:t>
              </a:r>
              <a:endParaRPr lang="fr-FR" sz="1200" dirty="0">
                <a:effectLst/>
                <a:latin typeface="Times New Roman"/>
                <a:ea typeface="Times New Roman"/>
              </a:endParaRPr>
            </a:p>
            <a:p>
              <a:pPr eaLnBrk="0" fontAlgn="base" hangingPunct="0">
                <a:lnSpc>
                  <a:spcPct val="150000"/>
                </a:lnSpc>
                <a:spcAft>
                  <a:spcPts val="0"/>
                </a:spcAft>
              </a:pPr>
              <a:r>
                <a:rPr lang="fr-FR" sz="1200" kern="1200" dirty="0">
                  <a:effectLst/>
                  <a:latin typeface="Comic Sans MS"/>
                  <a:ea typeface="Times New Roman"/>
                  <a:cs typeface="Arial"/>
                </a:rPr>
                <a:t>Sodium (Na)………………………………….. 2.8</a:t>
              </a:r>
              <a:endParaRPr lang="fr-FR" sz="1200" dirty="0">
                <a:effectLst/>
                <a:latin typeface="Times New Roman"/>
                <a:ea typeface="Times New Roman"/>
              </a:endParaRPr>
            </a:p>
            <a:p>
              <a:pPr eaLnBrk="0" fontAlgn="base" hangingPunct="0">
                <a:lnSpc>
                  <a:spcPct val="150000"/>
                </a:lnSpc>
                <a:spcAft>
                  <a:spcPts val="0"/>
                </a:spcAft>
              </a:pPr>
              <a:r>
                <a:rPr lang="fr-FR" sz="1200" kern="1200" dirty="0">
                  <a:effectLst/>
                  <a:latin typeface="Comic Sans MS"/>
                  <a:ea typeface="Times New Roman"/>
                  <a:cs typeface="Arial"/>
                </a:rPr>
                <a:t>Potassium (K)…………………………..…… 2.6</a:t>
              </a:r>
              <a:endParaRPr lang="fr-FR" sz="1200" dirty="0">
                <a:effectLst/>
                <a:latin typeface="Times New Roman"/>
                <a:ea typeface="Times New Roman"/>
              </a:endParaRPr>
            </a:p>
            <a:p>
              <a:pPr eaLnBrk="0" fontAlgn="base" hangingPunct="0">
                <a:lnSpc>
                  <a:spcPct val="150000"/>
                </a:lnSpc>
                <a:spcAft>
                  <a:spcPts val="0"/>
                </a:spcAft>
              </a:pPr>
              <a:r>
                <a:rPr lang="fr-FR" sz="1200" kern="1200" dirty="0">
                  <a:effectLst/>
                  <a:latin typeface="Comic Sans MS"/>
                  <a:ea typeface="Times New Roman"/>
                  <a:cs typeface="Arial"/>
                </a:rPr>
                <a:t>Magnésium (Mg)…………………….……. 2.1</a:t>
              </a:r>
              <a:endParaRPr lang="fr-FR" sz="1200" dirty="0">
                <a:effectLst/>
                <a:latin typeface="Times New Roman"/>
                <a:ea typeface="Times New Roman"/>
              </a:endParaRPr>
            </a:p>
            <a:p>
              <a:pPr eaLnBrk="0" fontAlgn="base" hangingPunct="0">
                <a:lnSpc>
                  <a:spcPct val="150000"/>
                </a:lnSpc>
                <a:spcAft>
                  <a:spcPts val="0"/>
                </a:spcAft>
              </a:pPr>
              <a:r>
                <a:rPr lang="fr-FR" sz="1200" b="1" kern="1200" dirty="0">
                  <a:effectLst/>
                  <a:latin typeface="Comic Sans MS"/>
                  <a:ea typeface="Times New Roman"/>
                  <a:cs typeface="Arial"/>
                </a:rPr>
                <a:t> </a:t>
              </a:r>
              <a:endParaRPr lang="fr-FR" sz="1200" dirty="0">
                <a:effectLst/>
                <a:latin typeface="Times New Roman"/>
                <a:ea typeface="Times New Roman"/>
              </a:endParaRPr>
            </a:p>
            <a:p>
              <a:pPr eaLnBrk="0" fontAlgn="base" hangingPunct="0">
                <a:lnSpc>
                  <a:spcPct val="150000"/>
                </a:lnSpc>
                <a:spcAft>
                  <a:spcPts val="0"/>
                </a:spcAft>
              </a:pPr>
              <a:r>
                <a:rPr lang="fr-FR" sz="1200" b="1" kern="1200" dirty="0" smtClean="0">
                  <a:effectLst/>
                  <a:latin typeface="Comic Sans MS"/>
                  <a:ea typeface="Times New Roman"/>
                  <a:cs typeface="Arial"/>
                </a:rPr>
                <a:t>Total       </a:t>
              </a:r>
              <a:r>
                <a:rPr lang="fr-FR" sz="1200" b="1" kern="1200" dirty="0">
                  <a:effectLst/>
                  <a:latin typeface="Comic Sans MS"/>
                  <a:ea typeface="Times New Roman"/>
                  <a:cs typeface="Arial"/>
                </a:rPr>
                <a:t>	             98.5</a:t>
              </a:r>
              <a:endParaRPr lang="fr-FR" sz="1200" dirty="0">
                <a:effectLst/>
                <a:latin typeface="Times New Roman"/>
                <a:ea typeface="Times New Roman"/>
              </a:endParaRPr>
            </a:p>
          </p:txBody>
        </p:sp>
        <p:pic>
          <p:nvPicPr>
            <p:cNvPr id="5" name="Image 4"/>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b="10397"/>
            <a:stretch/>
          </p:blipFill>
          <p:spPr bwMode="auto">
            <a:xfrm>
              <a:off x="2694618" y="598808"/>
              <a:ext cx="2244436" cy="306383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56374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050"/>
                            </p:stCondLst>
                            <p:childTnLst>
                              <p:par>
                                <p:cTn id="12" presetID="32" presetClass="emph" presetSubtype="0" fill="hold" grpId="1" nodeType="afterEffect">
                                  <p:stCondLst>
                                    <p:cond delay="0"/>
                                  </p:stCondLst>
                                  <p:iterate type="lt">
                                    <p:tmPct val="0"/>
                                  </p:iterate>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4717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1980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044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298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577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16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829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191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778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1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ZoneTexte 2"/>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4" name="ZoneTexte 3"/>
          <p:cNvSpPr txBox="1"/>
          <p:nvPr/>
        </p:nvSpPr>
        <p:spPr>
          <a:xfrm>
            <a:off x="3347864" y="1196752"/>
            <a:ext cx="1584176" cy="677108"/>
          </a:xfrm>
          <a:prstGeom prst="rect">
            <a:avLst/>
          </a:prstGeom>
          <a:noFill/>
        </p:spPr>
        <p:txBody>
          <a:bodyPr wrap="square" rtlCol="0">
            <a:spAutoFit/>
          </a:bodyPr>
          <a:lstStyle/>
          <a:p>
            <a:pPr lvl="0"/>
            <a:r>
              <a:rPr lang="en-US" sz="2000" b="1" dirty="0">
                <a:solidFill>
                  <a:srgbClr val="FF0000"/>
                </a:solidFill>
              </a:rPr>
              <a:t>Quartz</a:t>
            </a:r>
            <a:r>
              <a:rPr lang="fr-FR" sz="2000" dirty="0">
                <a:solidFill>
                  <a:srgbClr val="FF0000"/>
                </a:solidFill>
              </a:rPr>
              <a:t> SiO</a:t>
            </a:r>
            <a:r>
              <a:rPr lang="fr-FR" sz="2000" baseline="-25000" dirty="0">
                <a:solidFill>
                  <a:srgbClr val="FF0000"/>
                </a:solidFill>
              </a:rPr>
              <a:t>2</a:t>
            </a:r>
            <a:endParaRPr lang="fr-FR" sz="2000" dirty="0">
              <a:solidFill>
                <a:srgbClr val="FF0000"/>
              </a:solidFill>
            </a:endParaRPr>
          </a:p>
          <a:p>
            <a:endParaRPr lang="fr-FR" dirty="0"/>
          </a:p>
        </p:txBody>
      </p:sp>
      <p:sp>
        <p:nvSpPr>
          <p:cNvPr id="5" name="ZoneTexte 4"/>
          <p:cNvSpPr txBox="1"/>
          <p:nvPr/>
        </p:nvSpPr>
        <p:spPr>
          <a:xfrm>
            <a:off x="899592" y="2708920"/>
            <a:ext cx="3168352" cy="3046988"/>
          </a:xfrm>
          <a:prstGeom prst="rect">
            <a:avLst/>
          </a:prstGeom>
          <a:noFill/>
        </p:spPr>
        <p:txBody>
          <a:bodyPr wrap="square" rtlCol="0">
            <a:spAutoFit/>
          </a:bodyPr>
          <a:lstStyle/>
          <a:p>
            <a:pPr lvl="0"/>
            <a:r>
              <a:rPr lang="fr-FR" sz="1200" b="1" i="1" dirty="0"/>
              <a:t>Peintures et plastiques, polymères, caoutchouc, mastics et colles</a:t>
            </a:r>
            <a:r>
              <a:rPr lang="fr-FR" sz="1200" dirty="0"/>
              <a:t>: </a:t>
            </a:r>
          </a:p>
          <a:p>
            <a:pPr algn="just"/>
            <a:r>
              <a:rPr lang="fr-FR" sz="1200" dirty="0"/>
              <a:t>La silice cristalline, sous forme de quartz et de cristobalite, est utilisée à l'état le plus finement divisé comme charge de renforcement dans tous ces produits. La poudre de silice apporte une résistance à l'abrasion et à l'attaque chimique. Les revêtements autonettoyants pour murs extérieurs et les peintures de haute résistance pour des applications maritimes ou des installations off-shore en sont des exemples  typiques. Les  propriétés intrinsèques de la poudre de silice la rendent utile dans les plastiques d'enrobage de composants électroniques.</a:t>
            </a:r>
          </a:p>
          <a:p>
            <a:endParaRPr lang="fr-FR" sz="12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132856"/>
            <a:ext cx="1512168" cy="1512168"/>
          </a:xfrm>
          <a:prstGeom prst="rect">
            <a:avLst/>
          </a:prstGeom>
        </p:spPr>
      </p:pic>
      <p:pic>
        <p:nvPicPr>
          <p:cNvPr id="7" name="Image 6"/>
          <p:cNvPicPr>
            <a:picLocks noChangeAspect="1"/>
          </p:cNvPicPr>
          <p:nvPr/>
        </p:nvPicPr>
        <p:blipFill rotWithShape="1">
          <a:blip r:embed="rId3" cstate="print">
            <a:clrChange>
              <a:clrFrom>
                <a:srgbClr val="EBEAEF"/>
              </a:clrFrom>
              <a:clrTo>
                <a:srgbClr val="EBEAEF">
                  <a:alpha val="0"/>
                </a:srgbClr>
              </a:clrTo>
            </a:clrChange>
            <a:extLst>
              <a:ext uri="{28A0092B-C50C-407E-A947-70E740481C1C}">
                <a14:useLocalDpi xmlns:a14="http://schemas.microsoft.com/office/drawing/2010/main" val="0"/>
              </a:ext>
            </a:extLst>
          </a:blip>
          <a:srcRect l="9417" r="5783"/>
          <a:stretch/>
        </p:blipFill>
        <p:spPr>
          <a:xfrm>
            <a:off x="6423661" y="1628800"/>
            <a:ext cx="1760220" cy="1556792"/>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264" y="4057642"/>
            <a:ext cx="1680220" cy="1466858"/>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4149080"/>
            <a:ext cx="2499948" cy="1872208"/>
          </a:xfrm>
          <a:prstGeom prst="rect">
            <a:avLst/>
          </a:prstGeom>
        </p:spPr>
      </p:pic>
      <p:sp>
        <p:nvSpPr>
          <p:cNvPr id="10" name="ZoneTexte 9"/>
          <p:cNvSpPr txBox="1"/>
          <p:nvPr/>
        </p:nvSpPr>
        <p:spPr>
          <a:xfrm>
            <a:off x="899592" y="2060848"/>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35340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194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31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722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0020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474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609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857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232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339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530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16632"/>
            <a:ext cx="40171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Les Silicates</a:t>
            </a:r>
            <a:endParaRPr lang="fr-F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ZoneTexte 3"/>
          <p:cNvSpPr txBox="1"/>
          <p:nvPr/>
        </p:nvSpPr>
        <p:spPr>
          <a:xfrm>
            <a:off x="611560" y="2060848"/>
            <a:ext cx="3600400" cy="4154984"/>
          </a:xfrm>
          <a:prstGeom prst="rect">
            <a:avLst/>
          </a:prstGeom>
          <a:noFill/>
        </p:spPr>
        <p:txBody>
          <a:bodyPr wrap="square" rtlCol="0">
            <a:spAutoFit/>
          </a:bodyPr>
          <a:lstStyle/>
          <a:p>
            <a:pPr lvl="0" algn="just"/>
            <a:r>
              <a:rPr lang="fr-FR" sz="1200" dirty="0"/>
              <a:t/>
            </a:r>
            <a:br>
              <a:rPr lang="fr-FR" sz="1200" dirty="0"/>
            </a:br>
            <a:r>
              <a:rPr lang="fr-FR" sz="1200" b="1" i="1" dirty="0"/>
              <a:t>Céramiques:</a:t>
            </a:r>
            <a:r>
              <a:rPr lang="fr-FR" sz="1200" dirty="0"/>
              <a:t> Les produits de la vie quotidienne tels que la vaisselle, les sanitaires, les objets décoratifs, les carrelages, les céramiques à haute technologie contiennent de la poudre de silice finement broyée. Cette poudre est un constituant important des émaux céramiques mais également des briques réfractaires, des revêtements de creuset et des flux</a:t>
            </a:r>
            <a:r>
              <a:rPr lang="fr-FR" sz="1200" dirty="0" smtClean="0"/>
              <a:t>.</a:t>
            </a:r>
            <a:br>
              <a:rPr lang="fr-FR" sz="1200" dirty="0" smtClean="0"/>
            </a:br>
            <a:endParaRPr lang="fr-FR" sz="1200" dirty="0"/>
          </a:p>
          <a:p>
            <a:pPr lvl="0" algn="just" fontAlgn="base"/>
            <a:r>
              <a:rPr lang="fr-FR" sz="1200" b="1" i="1" dirty="0"/>
              <a:t>Verre:</a:t>
            </a:r>
            <a:r>
              <a:rPr lang="fr-FR" sz="1200" dirty="0"/>
              <a:t> La silice est le composant principal de presque tous les types de verres pour les récipients (bouteilles et pots), le verre plat (vitres, miroirs, pare-brise), la vaisselle (verres, récipients, carafes), le verre d'éclairage (ampoules, tubes fluorescents), les                        écrans de TV et d'ordinateurs (y compris les écrans plats), le verre de décoration, le verre optique, etc. Les fibres de verre, utilisées surtout pour renforcer les matériaux composites ou dans les tissus décoratifs sont fabriqués à partir de poudre finement broyée. Quant à la laine de verre, elle est utilisée pour l'isolation. </a:t>
            </a:r>
          </a:p>
          <a:p>
            <a:pPr algn="just"/>
            <a:endParaRPr lang="fr-FR" sz="1200" dirty="0"/>
          </a:p>
        </p:txBody>
      </p:sp>
      <p:sp>
        <p:nvSpPr>
          <p:cNvPr id="5" name="ZoneTexte 4"/>
          <p:cNvSpPr txBox="1"/>
          <p:nvPr/>
        </p:nvSpPr>
        <p:spPr>
          <a:xfrm rot="19847884">
            <a:off x="298418" y="914557"/>
            <a:ext cx="1979423" cy="707886"/>
          </a:xfrm>
          <a:prstGeom prst="rect">
            <a:avLst/>
          </a:prstGeom>
          <a:noFill/>
        </p:spPr>
        <p:txBody>
          <a:bodyPr wrap="square" rtlCol="0">
            <a:spAutoFit/>
          </a:bodyPr>
          <a:lstStyle/>
          <a:p>
            <a:r>
              <a:rPr lang="fr-FR" sz="2000" b="1" cap="small" dirty="0" smtClean="0">
                <a:solidFill>
                  <a:schemeClr val="tx1">
                    <a:lumMod val="95000"/>
                    <a:lumOff val="5000"/>
                  </a:schemeClr>
                </a:solidFill>
                <a:effectLst>
                  <a:outerShdw blurRad="38100" dist="38100" dir="2700000" algn="tl">
                    <a:srgbClr val="000000">
                      <a:alpha val="43137"/>
                    </a:srgbClr>
                  </a:outerShdw>
                </a:effectLst>
              </a:rPr>
              <a:t>  Les </a:t>
            </a:r>
            <a:r>
              <a:rPr lang="fr-FR" sz="2000" b="1" cap="small" dirty="0">
                <a:solidFill>
                  <a:schemeClr val="tx1">
                    <a:lumMod val="95000"/>
                    <a:lumOff val="5000"/>
                  </a:schemeClr>
                </a:solidFill>
                <a:effectLst>
                  <a:outerShdw blurRad="38100" dist="38100" dir="2700000" algn="tl">
                    <a:srgbClr val="000000">
                      <a:alpha val="43137"/>
                    </a:srgbClr>
                  </a:outerShdw>
                </a:effectLst>
              </a:rPr>
              <a:t>minéraux </a:t>
            </a:r>
            <a:r>
              <a:rPr lang="fr-FR" sz="2000" b="1" cap="small" dirty="0" err="1">
                <a:solidFill>
                  <a:schemeClr val="tx1">
                    <a:lumMod val="95000"/>
                    <a:lumOff val="5000"/>
                  </a:schemeClr>
                </a:solidFill>
                <a:effectLst>
                  <a:outerShdw blurRad="38100" dist="38100" dir="2700000" algn="tl">
                    <a:srgbClr val="000000">
                      <a:alpha val="43137"/>
                    </a:srgbClr>
                  </a:outerShdw>
                </a:effectLst>
              </a:rPr>
              <a:t>silco</a:t>
            </a:r>
            <a:r>
              <a:rPr lang="fr-FR" sz="2000" b="1" cap="small" dirty="0">
                <a:solidFill>
                  <a:schemeClr val="tx1">
                    <a:lumMod val="95000"/>
                    <a:lumOff val="5000"/>
                  </a:schemeClr>
                </a:solidFill>
                <a:effectLst>
                  <a:outerShdw blurRad="38100" dist="38100" dir="2700000" algn="tl">
                    <a:srgbClr val="000000">
                      <a:alpha val="43137"/>
                    </a:srgbClr>
                  </a:outerShdw>
                </a:effectLst>
              </a:rPr>
              <a:t>-alumineux</a:t>
            </a:r>
            <a:endParaRPr lang="fr-FR" sz="2000" dirty="0">
              <a:solidFill>
                <a:schemeClr val="tx1">
                  <a:lumMod val="95000"/>
                  <a:lumOff val="5000"/>
                </a:schemeClr>
              </a:solidFill>
              <a:effectLst>
                <a:outerShdw blurRad="38100" dist="38100" dir="2700000" algn="tl">
                  <a:srgbClr val="000000">
                    <a:alpha val="43137"/>
                  </a:srgbClr>
                </a:outerShdw>
              </a:effectLst>
            </a:endParaRPr>
          </a:p>
        </p:txBody>
      </p:sp>
      <p:sp>
        <p:nvSpPr>
          <p:cNvPr id="6" name="ZoneTexte 5"/>
          <p:cNvSpPr txBox="1"/>
          <p:nvPr/>
        </p:nvSpPr>
        <p:spPr>
          <a:xfrm>
            <a:off x="3347864" y="1196752"/>
            <a:ext cx="1584176" cy="677108"/>
          </a:xfrm>
          <a:prstGeom prst="rect">
            <a:avLst/>
          </a:prstGeom>
          <a:noFill/>
        </p:spPr>
        <p:txBody>
          <a:bodyPr wrap="square" rtlCol="0">
            <a:spAutoFit/>
          </a:bodyPr>
          <a:lstStyle/>
          <a:p>
            <a:pPr lvl="0"/>
            <a:r>
              <a:rPr lang="en-US" sz="2000" b="1" dirty="0">
                <a:solidFill>
                  <a:srgbClr val="FF0000"/>
                </a:solidFill>
              </a:rPr>
              <a:t>Quartz</a:t>
            </a:r>
            <a:r>
              <a:rPr lang="fr-FR" sz="2000" dirty="0">
                <a:solidFill>
                  <a:srgbClr val="FF0000"/>
                </a:solidFill>
              </a:rPr>
              <a:t> SiO</a:t>
            </a:r>
            <a:r>
              <a:rPr lang="fr-FR" sz="2000" baseline="-25000" dirty="0">
                <a:solidFill>
                  <a:srgbClr val="FF0000"/>
                </a:solidFill>
              </a:rPr>
              <a:t>2</a:t>
            </a:r>
            <a:endParaRPr lang="fr-FR" sz="2000" dirty="0">
              <a:solidFill>
                <a:srgbClr val="FF0000"/>
              </a:solidFill>
            </a:endParaRPr>
          </a:p>
          <a:p>
            <a:endParaRPr lang="fr-FR" dirty="0"/>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r="7882"/>
          <a:stretch/>
        </p:blipFill>
        <p:spPr>
          <a:xfrm>
            <a:off x="6516215" y="1484784"/>
            <a:ext cx="1633375" cy="1188000"/>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r="3874"/>
          <a:stretch/>
        </p:blipFill>
        <p:spPr>
          <a:xfrm>
            <a:off x="4860032" y="1484784"/>
            <a:ext cx="1584000" cy="1235881"/>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t="-2357" b="-1"/>
          <a:stretch/>
        </p:blipFill>
        <p:spPr>
          <a:xfrm>
            <a:off x="4860032" y="2788920"/>
            <a:ext cx="1584176" cy="1216144"/>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r="10686"/>
          <a:stretch/>
        </p:blipFill>
        <p:spPr>
          <a:xfrm>
            <a:off x="6516216" y="2780928"/>
            <a:ext cx="1633374" cy="1225296"/>
          </a:xfrm>
          <a:prstGeom prst="rect">
            <a:avLst/>
          </a:prstGeom>
          <a:ln>
            <a:noFill/>
          </a:ln>
          <a:effectLst>
            <a:outerShdw blurRad="292100" dist="139700" dir="2700000" algn="tl" rotWithShape="0">
              <a:srgbClr val="333333">
                <a:alpha val="65000"/>
              </a:srgbClr>
            </a:outerShdw>
          </a:effectLst>
        </p:spPr>
      </p:pic>
      <p:pic>
        <p:nvPicPr>
          <p:cNvPr id="12" name="Imag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4869160"/>
            <a:ext cx="3131840" cy="1869708"/>
          </a:xfrm>
          <a:prstGeom prst="rect">
            <a:avLst/>
          </a:prstGeom>
        </p:spPr>
      </p:pic>
      <p:pic>
        <p:nvPicPr>
          <p:cNvPr id="13" name="Image 12"/>
          <p:cNvPicPr>
            <a:picLocks noChangeAspect="1"/>
          </p:cNvPicPr>
          <p:nvPr/>
        </p:nvPicPr>
        <p:blipFill rotWithShape="1">
          <a:blip r:embed="rId7" cstate="print">
            <a:extLst>
              <a:ext uri="{28A0092B-C50C-407E-A947-70E740481C1C}">
                <a14:useLocalDpi xmlns:a14="http://schemas.microsoft.com/office/drawing/2010/main" val="0"/>
              </a:ext>
            </a:extLst>
          </a:blip>
          <a:srcRect l="26000" r="22000"/>
          <a:stretch/>
        </p:blipFill>
        <p:spPr>
          <a:xfrm flipH="1">
            <a:off x="5940152" y="4149080"/>
            <a:ext cx="362575" cy="697260"/>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216" y="4149080"/>
            <a:ext cx="824880" cy="618660"/>
          </a:xfrm>
          <a:prstGeom prst="rect">
            <a:avLst/>
          </a:prstGeom>
        </p:spPr>
      </p:pic>
      <p:pic>
        <p:nvPicPr>
          <p:cNvPr id="15" name="Image 14"/>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0500" r="19167"/>
          <a:stretch/>
        </p:blipFill>
        <p:spPr>
          <a:xfrm>
            <a:off x="7308304" y="4149080"/>
            <a:ext cx="477893" cy="792088"/>
          </a:xfrm>
          <a:prstGeom prst="rect">
            <a:avLst/>
          </a:prstGeom>
        </p:spPr>
      </p:pic>
      <p:pic>
        <p:nvPicPr>
          <p:cNvPr id="16" name="Image 15"/>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15" r="34914"/>
          <a:stretch/>
        </p:blipFill>
        <p:spPr>
          <a:xfrm>
            <a:off x="7740352" y="4005064"/>
            <a:ext cx="709299" cy="2448272"/>
          </a:xfrm>
          <a:prstGeom prst="rect">
            <a:avLst/>
          </a:prstGeom>
        </p:spPr>
      </p:pic>
      <p:pic>
        <p:nvPicPr>
          <p:cNvPr id="17" name="Image 16"/>
          <p:cNvPicPr>
            <a:picLocks noChangeAspect="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44008" y="3933056"/>
            <a:ext cx="1108720" cy="1108720"/>
          </a:xfrm>
          <a:prstGeom prst="rect">
            <a:avLst/>
          </a:prstGeom>
        </p:spPr>
      </p:pic>
      <p:sp>
        <p:nvSpPr>
          <p:cNvPr id="18" name="ZoneTexte 17"/>
          <p:cNvSpPr txBox="1"/>
          <p:nvPr/>
        </p:nvSpPr>
        <p:spPr>
          <a:xfrm>
            <a:off x="611560" y="1916832"/>
            <a:ext cx="3024336" cy="369332"/>
          </a:xfrm>
          <a:prstGeom prst="rect">
            <a:avLst/>
          </a:prstGeom>
          <a:noFill/>
        </p:spPr>
        <p:txBody>
          <a:bodyPr wrap="square" rtlCol="0">
            <a:spAutoFit/>
          </a:bodyPr>
          <a:lstStyle/>
          <a:p>
            <a:r>
              <a:rPr lang="fr-FR" dirty="0" smtClean="0">
                <a:solidFill>
                  <a:srgbClr val="00B050"/>
                </a:solidFill>
              </a:rPr>
              <a:t>Utilisations </a:t>
            </a:r>
            <a:endParaRPr lang="fr-FR" dirty="0">
              <a:solidFill>
                <a:srgbClr val="00B050"/>
              </a:solidFill>
            </a:endParaRPr>
          </a:p>
        </p:txBody>
      </p:sp>
    </p:spTree>
    <p:extLst>
      <p:ext uri="{BB962C8B-B14F-4D97-AF65-F5344CB8AC3E}">
        <p14:creationId xmlns:p14="http://schemas.microsoft.com/office/powerpoint/2010/main" val="1918809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183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4667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1915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24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9414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1649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4564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472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302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3997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5466</TotalTime>
  <Words>4196</Words>
  <Application>Microsoft Office PowerPoint</Application>
  <PresentationFormat>Affichage à l'écran (4:3)</PresentationFormat>
  <Paragraphs>543</Paragraphs>
  <Slides>123</Slides>
  <Notes>0</Notes>
  <HiddenSlides>0</HiddenSlides>
  <MMClips>0</MMClips>
  <ScaleCrop>false</ScaleCrop>
  <HeadingPairs>
    <vt:vector size="4" baseType="variant">
      <vt:variant>
        <vt:lpstr>Thème</vt:lpstr>
      </vt:variant>
      <vt:variant>
        <vt:i4>1</vt:i4>
      </vt:variant>
      <vt:variant>
        <vt:lpstr>Titres des diapositives</vt:lpstr>
      </vt:variant>
      <vt:variant>
        <vt:i4>123</vt:i4>
      </vt:variant>
    </vt:vector>
  </HeadingPairs>
  <TitlesOfParts>
    <vt:vector size="12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8530w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Aissa Masrour</dc:creator>
  <cp:lastModifiedBy>Aissa Masrour</cp:lastModifiedBy>
  <cp:revision>225</cp:revision>
  <dcterms:created xsi:type="dcterms:W3CDTF">2015-01-28T23:24:11Z</dcterms:created>
  <dcterms:modified xsi:type="dcterms:W3CDTF">2015-03-14T00:48:30Z</dcterms:modified>
</cp:coreProperties>
</file>