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p:cViewPr varScale="1">
        <p:scale>
          <a:sx n="86" d="100"/>
          <a:sy n="86" d="100"/>
        </p:scale>
        <p:origin x="-1494" y="-90"/>
      </p:cViewPr>
      <p:guideLst>
        <p:guide orient="horz" pos="2160"/>
        <p:guide pos="2880"/>
      </p:guideLst>
    </p:cSldViewPr>
  </p:slideViewPr>
  <p:outlineViewPr>
    <p:cViewPr>
      <p:scale>
        <a:sx n="33" d="100"/>
        <a:sy n="33" d="100"/>
      </p:scale>
      <p:origin x="0" y="2116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9D40148E-EBB6-474B-956F-80E86EB5F76C}" type="datetimeFigureOut">
              <a:rPr lang="fr-FR" smtClean="0"/>
              <a:pPr/>
              <a:t>30/03/2020</a:t>
            </a:fld>
            <a:endParaRPr lang="fr-FR"/>
          </a:p>
        </p:txBody>
      </p:sp>
      <p:sp>
        <p:nvSpPr>
          <p:cNvPr id="17" name="Espace réservé du pied de page 16"/>
          <p:cNvSpPr>
            <a:spLocks noGrp="1"/>
          </p:cNvSpPr>
          <p:nvPr>
            <p:ph type="ftr" sz="quarter" idx="11"/>
          </p:nvPr>
        </p:nvSpPr>
        <p:spPr>
          <a:xfrm>
            <a:off x="5410200" y="4205288"/>
            <a:ext cx="1295400" cy="457200"/>
          </a:xfrm>
        </p:spPr>
        <p:txBody>
          <a:bodyPr/>
          <a:lstStyle/>
          <a:p>
            <a:endParaRPr lang="fr-FR"/>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EE29479-D872-4A60-8011-ED74DBB9B41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D40148E-EBB6-474B-956F-80E86EB5F76C}"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E29479-D872-4A60-8011-ED74DBB9B41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D40148E-EBB6-474B-956F-80E86EB5F76C}"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E29479-D872-4A60-8011-ED74DBB9B41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D40148E-EBB6-474B-956F-80E86EB5F76C}"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E29479-D872-4A60-8011-ED74DBB9B41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9D40148E-EBB6-474B-956F-80E86EB5F76C}" type="datetimeFigureOut">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E29479-D872-4A60-8011-ED74DBB9B41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9D40148E-EBB6-474B-956F-80E86EB5F76C}" type="datetimeFigureOut">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E29479-D872-4A60-8011-ED74DBB9B41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e la date 25"/>
          <p:cNvSpPr>
            <a:spLocks noGrp="1"/>
          </p:cNvSpPr>
          <p:nvPr>
            <p:ph type="dt" sz="half" idx="10"/>
          </p:nvPr>
        </p:nvSpPr>
        <p:spPr/>
        <p:txBody>
          <a:bodyPr rtlCol="0"/>
          <a:lstStyle/>
          <a:p>
            <a:fld id="{9D40148E-EBB6-474B-956F-80E86EB5F76C}" type="datetimeFigureOut">
              <a:rPr lang="fr-FR" smtClean="0"/>
              <a:pPr/>
              <a:t>30/03/2020</a:t>
            </a:fld>
            <a:endParaRPr lang="fr-FR"/>
          </a:p>
        </p:txBody>
      </p:sp>
      <p:sp>
        <p:nvSpPr>
          <p:cNvPr id="27" name="Espace réservé du numéro de diapositive 26"/>
          <p:cNvSpPr>
            <a:spLocks noGrp="1"/>
          </p:cNvSpPr>
          <p:nvPr>
            <p:ph type="sldNum" sz="quarter" idx="11"/>
          </p:nvPr>
        </p:nvSpPr>
        <p:spPr/>
        <p:txBody>
          <a:bodyPr rtlCol="0"/>
          <a:lstStyle/>
          <a:p>
            <a:fld id="{3EE29479-D872-4A60-8011-ED74DBB9B41C}" type="slidenum">
              <a:rPr lang="fr-FR" smtClean="0"/>
              <a:pPr/>
              <a:t>‹N°›</a:t>
            </a:fld>
            <a:endParaRPr lang="fr-FR"/>
          </a:p>
        </p:txBody>
      </p:sp>
      <p:sp>
        <p:nvSpPr>
          <p:cNvPr id="28" name="Espace réservé du pied de page 27"/>
          <p:cNvSpPr>
            <a:spLocks noGrp="1"/>
          </p:cNvSpPr>
          <p:nvPr>
            <p:ph type="ftr" sz="quarter" idx="12"/>
          </p:nvPr>
        </p:nvSpPr>
        <p:spPr/>
        <p:txBody>
          <a:bodyPr rtlCol="0"/>
          <a:lstStyle/>
          <a:p>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9D40148E-EBB6-474B-956F-80E86EB5F76C}" type="datetimeFigureOut">
              <a:rPr lang="fr-FR" smtClean="0"/>
              <a:pPr/>
              <a:t>30/03/2020</a:t>
            </a:fld>
            <a:endParaRPr lang="fr-FR"/>
          </a:p>
        </p:txBody>
      </p:sp>
      <p:sp>
        <p:nvSpPr>
          <p:cNvPr id="4" name="Espace réservé du pied de page 3"/>
          <p:cNvSpPr>
            <a:spLocks noGrp="1"/>
          </p:cNvSpPr>
          <p:nvPr>
            <p:ph type="ftr" sz="quarter" idx="11"/>
          </p:nvPr>
        </p:nvSpPr>
        <p:spPr>
          <a:xfrm>
            <a:off x="5257800" y="612648"/>
            <a:ext cx="1325880" cy="457200"/>
          </a:xfrm>
        </p:spPr>
        <p:txBody>
          <a:bodyPr/>
          <a:lstStyle/>
          <a:p>
            <a:endParaRPr lang="fr-FR"/>
          </a:p>
        </p:txBody>
      </p:sp>
      <p:sp>
        <p:nvSpPr>
          <p:cNvPr id="5" name="Espace réservé du numéro de diapositive 4"/>
          <p:cNvSpPr>
            <a:spLocks noGrp="1"/>
          </p:cNvSpPr>
          <p:nvPr>
            <p:ph type="sldNum" sz="quarter" idx="12"/>
          </p:nvPr>
        </p:nvSpPr>
        <p:spPr>
          <a:xfrm>
            <a:off x="8174736" y="2272"/>
            <a:ext cx="762000" cy="365760"/>
          </a:xfrm>
        </p:spPr>
        <p:txBody>
          <a:bodyPr/>
          <a:lstStyle/>
          <a:p>
            <a:fld id="{3EE29479-D872-4A60-8011-ED74DBB9B41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D40148E-EBB6-474B-956F-80E86EB5F76C}" type="datetimeFigureOut">
              <a:rPr lang="fr-FR" smtClean="0"/>
              <a:pPr/>
              <a:t>30/03/2020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EE29479-D872-4A60-8011-ED74DBB9B41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9D40148E-EBB6-474B-956F-80E86EB5F76C}" type="datetimeFigureOut">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E29479-D872-4A60-8011-ED74DBB9B41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9D40148E-EBB6-474B-956F-80E86EB5F76C}" type="datetimeFigureOut">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E29479-D872-4A60-8011-ED74DBB9B41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D40148E-EBB6-474B-956F-80E86EB5F76C}" type="datetimeFigureOut">
              <a:rPr lang="fr-FR" smtClean="0"/>
              <a:pPr/>
              <a:t>30/03/2020</a:t>
            </a:fld>
            <a:endParaRPr lang="fr-FR"/>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fr-FR"/>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EE29479-D872-4A60-8011-ED74DBB9B41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648" y="1412776"/>
            <a:ext cx="7406640" cy="1472184"/>
          </a:xfrm>
        </p:spPr>
        <p:txBody>
          <a:bodyPr>
            <a:noAutofit/>
          </a:bodyPr>
          <a:lstStyle/>
          <a:p>
            <a:pPr algn="ctr"/>
            <a:r>
              <a:rPr lang="fr-FR" b="1" spc="225" dirty="0">
                <a:latin typeface="Times New Roman" pitchFamily="18" charset="0"/>
                <a:ea typeface="Verdana" pitchFamily="34" charset="0"/>
                <a:cs typeface="Times New Roman" pitchFamily="18" charset="0"/>
              </a:rPr>
              <a:t>Common</a:t>
            </a:r>
            <a:br>
              <a:rPr lang="fr-FR" b="1" spc="225" dirty="0">
                <a:latin typeface="Times New Roman" pitchFamily="18" charset="0"/>
                <a:ea typeface="Verdana" pitchFamily="34" charset="0"/>
                <a:cs typeface="Times New Roman" pitchFamily="18" charset="0"/>
              </a:rPr>
            </a:br>
            <a:r>
              <a:rPr lang="fr-FR" b="1" spc="225" dirty="0" err="1">
                <a:latin typeface="Times New Roman" pitchFamily="18" charset="0"/>
                <a:ea typeface="Verdana" pitchFamily="34" charset="0"/>
                <a:cs typeface="Times New Roman" pitchFamily="18" charset="0"/>
              </a:rPr>
              <a:t>Logical</a:t>
            </a:r>
            <a:r>
              <a:rPr lang="fr-FR" b="1" spc="225" dirty="0">
                <a:latin typeface="Times New Roman" pitchFamily="18" charset="0"/>
                <a:ea typeface="Verdana" pitchFamily="34" charset="0"/>
                <a:cs typeface="Times New Roman" pitchFamily="18" charset="0"/>
              </a:rPr>
              <a:t> </a:t>
            </a:r>
            <a:r>
              <a:rPr lang="fr-FR" b="1" spc="225" dirty="0" err="1">
                <a:latin typeface="Times New Roman" pitchFamily="18" charset="0"/>
                <a:ea typeface="Verdana" pitchFamily="34" charset="0"/>
                <a:cs typeface="Times New Roman" pitchFamily="18" charset="0"/>
              </a:rPr>
              <a:t>Fallacies</a:t>
            </a:r>
            <a:r>
              <a:rPr lang="fr-FR" b="1" dirty="0">
                <a:latin typeface="Times New Roman" pitchFamily="18" charset="0"/>
                <a:cs typeface="Times New Roman" pitchFamily="18" charset="0"/>
              </a:rPr>
              <a:t/>
            </a:r>
            <a:br>
              <a:rPr lang="fr-FR" b="1" dirty="0">
                <a:latin typeface="Times New Roman" pitchFamily="18" charset="0"/>
                <a:cs typeface="Times New Roman" pitchFamily="18" charset="0"/>
              </a:rPr>
            </a:br>
            <a:endParaRPr lang="fr-FR" b="1" dirty="0">
              <a:latin typeface="Times New Roman" pitchFamily="18" charset="0"/>
              <a:cs typeface="Times New Roman" pitchFamily="18" charset="0"/>
            </a:endParaRPr>
          </a:p>
        </p:txBody>
      </p:sp>
    </p:spTree>
    <p:extLst>
      <p:ext uri="{BB962C8B-B14F-4D97-AF65-F5344CB8AC3E}">
        <p14:creationId xmlns="" xmlns:p14="http://schemas.microsoft.com/office/powerpoint/2010/main" val="935095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4"/>
            </a:pPr>
            <a:r>
              <a:rPr lang="fr-FR" sz="2400" spc="-165" dirty="0">
                <a:solidFill>
                  <a:srgbClr val="002060"/>
                </a:solidFill>
                <a:latin typeface="Times New Roman" pitchFamily="18" charset="0"/>
                <a:cs typeface="Times New Roman" pitchFamily="18" charset="0"/>
              </a:rPr>
              <a:t>The  </a:t>
            </a:r>
            <a:r>
              <a:rPr lang="fr-FR" sz="2400" spc="-45" dirty="0" err="1">
                <a:solidFill>
                  <a:srgbClr val="002060"/>
                </a:solidFill>
                <a:latin typeface="Times New Roman" pitchFamily="18" charset="0"/>
                <a:cs typeface="Times New Roman" pitchFamily="18" charset="0"/>
              </a:rPr>
              <a:t>Slippery</a:t>
            </a:r>
            <a:r>
              <a:rPr lang="fr-FR" sz="2400" spc="-290" dirty="0">
                <a:solidFill>
                  <a:srgbClr val="002060"/>
                </a:solidFill>
                <a:latin typeface="Times New Roman" pitchFamily="18" charset="0"/>
                <a:cs typeface="Times New Roman" pitchFamily="18" charset="0"/>
              </a:rPr>
              <a:t> </a:t>
            </a:r>
            <a:r>
              <a:rPr lang="fr-FR" sz="2400" spc="-40" dirty="0" err="1">
                <a:solidFill>
                  <a:srgbClr val="002060"/>
                </a:solidFill>
                <a:latin typeface="Times New Roman" pitchFamily="18" charset="0"/>
                <a:cs typeface="Times New Roman" pitchFamily="18" charset="0"/>
              </a:rPr>
              <a:t>Slope</a:t>
            </a:r>
            <a:r>
              <a:rPr lang="fr-FR" sz="2400"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buNone/>
            </a:pP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It is a conclusion  based on the premise that one small step will lead to a  chain of events resulting in significant negative effects.</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Example 1: </a:t>
            </a:r>
          </a:p>
          <a:p>
            <a:pPr algn="just">
              <a:buNone/>
            </a:pPr>
            <a:r>
              <a:rPr lang="en-US" sz="2400" dirty="0">
                <a:latin typeface="Times New Roman" pitchFamily="18" charset="0"/>
                <a:cs typeface="Times New Roman" pitchFamily="18" charset="0"/>
              </a:rPr>
              <a:t>-&gt; If you do not wear clothes while it rains, you will be  sick</a:t>
            </a:r>
          </a:p>
          <a:p>
            <a:pPr algn="just">
              <a:buNone/>
            </a:pPr>
            <a:r>
              <a:rPr lang="en-US" sz="2400" dirty="0">
                <a:latin typeface="Times New Roman" pitchFamily="18" charset="0"/>
                <a:cs typeface="Times New Roman" pitchFamily="18" charset="0"/>
              </a:rPr>
              <a:t>-&gt; If you get sick, you will not attend an important test</a:t>
            </a:r>
          </a:p>
          <a:p>
            <a:pPr algn="just">
              <a:buNone/>
            </a:pPr>
            <a:r>
              <a:rPr lang="en-US" sz="2400" dirty="0">
                <a:latin typeface="Times New Roman" pitchFamily="18" charset="0"/>
                <a:cs typeface="Times New Roman" pitchFamily="18" charset="0"/>
              </a:rPr>
              <a:t>-&gt; If you do not attend the test, you will not succeed.</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Example 2: If I give you a raise, then I’ll need to give everyone a raise, and the company will go bankrupt</a:t>
            </a:r>
          </a:p>
          <a:p>
            <a:endParaRPr lang="en-US" sz="2400" dirty="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749559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5"/>
            </a:pPr>
            <a:r>
              <a:rPr lang="fr-FR" sz="2400" spc="-165" dirty="0">
                <a:solidFill>
                  <a:srgbClr val="002060"/>
                </a:solidFill>
                <a:latin typeface="Times New Roman" pitchFamily="18" charset="0"/>
                <a:cs typeface="Times New Roman" pitchFamily="18" charset="0"/>
              </a:rPr>
              <a:t>The</a:t>
            </a:r>
            <a:r>
              <a:rPr lang="fr-FR" sz="2400" spc="-5" dirty="0">
                <a:solidFill>
                  <a:srgbClr val="002060"/>
                </a:solidFill>
                <a:latin typeface="Times New Roman" pitchFamily="18" charset="0"/>
                <a:cs typeface="Times New Roman" pitchFamily="18" charset="0"/>
              </a:rPr>
              <a:t> </a:t>
            </a:r>
            <a:r>
              <a:rPr lang="fr-FR" sz="2400" spc="-10" dirty="0" err="1">
                <a:solidFill>
                  <a:srgbClr val="002060"/>
                </a:solidFill>
                <a:latin typeface="Times New Roman" pitchFamily="18" charset="0"/>
                <a:cs typeface="Times New Roman" pitchFamily="18" charset="0"/>
              </a:rPr>
              <a:t>Petitio</a:t>
            </a:r>
            <a:r>
              <a:rPr lang="fr-FR" sz="2400"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Also known as ‘’Begging the question‘’ Or ‘’Circular reasoning’’</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This fallacy leans you an argument that may not be true in the first place.</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It’s when the conclusion and the premise are exactly the same. The conclusion is a paraphrased premise </a:t>
            </a:r>
          </a:p>
        </p:txBody>
      </p:sp>
    </p:spTree>
    <p:extLst>
      <p:ext uri="{BB962C8B-B14F-4D97-AF65-F5344CB8AC3E}">
        <p14:creationId xmlns="" xmlns:p14="http://schemas.microsoft.com/office/powerpoint/2010/main" val="2469741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764704"/>
            <a:ext cx="7498080" cy="5534044"/>
          </a:xfrm>
        </p:spPr>
        <p:txBody>
          <a:bodyPr>
            <a:normAutofit/>
          </a:bodyPr>
          <a:lstStyle/>
          <a:p>
            <a:pPr algn="just">
              <a:buNone/>
            </a:pPr>
            <a:endParaRPr lang="en-US" sz="2400" dirty="0">
              <a:latin typeface="Times New Roman" pitchFamily="18" charset="0"/>
              <a:cs typeface="Times New Roman" pitchFamily="18" charset="0"/>
            </a:endParaRPr>
          </a:p>
          <a:p>
            <a:pPr algn="just">
              <a:buNone/>
            </a:pPr>
            <a:r>
              <a:rPr lang="en-US" sz="2400" dirty="0">
                <a:latin typeface="Times New Roman" pitchFamily="18" charset="0"/>
                <a:cs typeface="Times New Roman" pitchFamily="18" charset="0"/>
              </a:rPr>
              <a:t>Nike makes the best shoes in the world</a:t>
            </a:r>
          </a:p>
          <a:p>
            <a:pPr algn="just">
              <a:buNone/>
            </a:pP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The company that makes the best  shoes in the world can pay its  employees more .</a:t>
            </a:r>
          </a:p>
          <a:p>
            <a:pPr algn="just">
              <a:buNone/>
            </a:pP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Companies that pay their employees more can hire the best people.</a:t>
            </a:r>
          </a:p>
          <a:p>
            <a:pPr algn="just">
              <a:buNone/>
            </a:pP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The best people can make the best  shoes in the world.</a:t>
            </a:r>
          </a:p>
          <a:p>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546413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6"/>
            </a:pPr>
            <a:r>
              <a:rPr lang="fr-FR" sz="2400" spc="-165" dirty="0">
                <a:solidFill>
                  <a:srgbClr val="002060"/>
                </a:solidFill>
                <a:latin typeface="Times New Roman" pitchFamily="18" charset="0"/>
                <a:cs typeface="Times New Roman" pitchFamily="18" charset="0"/>
              </a:rPr>
              <a:t>The</a:t>
            </a:r>
            <a:r>
              <a:rPr lang="fr-FR" sz="2400" spc="-10" dirty="0">
                <a:solidFill>
                  <a:srgbClr val="002060"/>
                </a:solidFill>
                <a:latin typeface="Times New Roman" pitchFamily="18" charset="0"/>
                <a:cs typeface="Times New Roman" pitchFamily="18" charset="0"/>
              </a:rPr>
              <a:t> </a:t>
            </a:r>
            <a:r>
              <a:rPr lang="fr-FR" sz="2400" spc="-20" dirty="0" err="1">
                <a:solidFill>
                  <a:srgbClr val="002060"/>
                </a:solidFill>
                <a:latin typeface="Times New Roman" pitchFamily="18" charset="0"/>
                <a:cs typeface="Times New Roman" pitchFamily="18" charset="0"/>
              </a:rPr>
              <a:t>Questionable</a:t>
            </a:r>
            <a:r>
              <a:rPr lang="fr-FR" sz="2400" spc="-5"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fr-FR" sz="2400" dirty="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a:p>
            <a:r>
              <a:rPr lang="fr-FR" sz="2400" dirty="0" err="1">
                <a:latin typeface="Times New Roman" pitchFamily="18" charset="0"/>
                <a:cs typeface="Times New Roman" pitchFamily="18" charset="0"/>
              </a:rPr>
              <a:t>Also</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called</a:t>
            </a:r>
            <a:r>
              <a:rPr lang="fr-FR"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 Non </a:t>
            </a:r>
            <a:r>
              <a:rPr lang="en-US" sz="2400" i="1" dirty="0" err="1">
                <a:latin typeface="Times New Roman" pitchFamily="18" charset="0"/>
                <a:cs typeface="Times New Roman" pitchFamily="18" charset="0"/>
              </a:rPr>
              <a:t>Causa</a:t>
            </a:r>
            <a:r>
              <a:rPr lang="en-US" sz="2400" i="1" dirty="0">
                <a:latin typeface="Times New Roman" pitchFamily="18" charset="0"/>
                <a:cs typeface="Times New Roman" pitchFamily="18" charset="0"/>
              </a:rPr>
              <a:t> Pro </a:t>
            </a:r>
            <a:r>
              <a:rPr lang="en-US" sz="2400" i="1" dirty="0" err="1">
                <a:latin typeface="Times New Roman" pitchFamily="18" charset="0"/>
                <a:cs typeface="Times New Roman" pitchFamily="18" charset="0"/>
              </a:rPr>
              <a:t>Causa</a:t>
            </a:r>
            <a:r>
              <a:rPr lang="en-US" sz="2400" i="1" dirty="0">
                <a:latin typeface="Times New Roman" pitchFamily="18" charset="0"/>
                <a:cs typeface="Times New Roman" pitchFamily="18" charset="0"/>
              </a:rPr>
              <a:t> ‘’ </a:t>
            </a:r>
          </a:p>
          <a:p>
            <a:endParaRPr lang="fr-FR"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The fallacy of </a:t>
            </a:r>
            <a:r>
              <a:rPr lang="en-US" sz="2400" i="1" dirty="0">
                <a:latin typeface="Times New Roman" pitchFamily="18" charset="0"/>
                <a:cs typeface="Times New Roman" pitchFamily="18" charset="0"/>
              </a:rPr>
              <a:t>Non </a:t>
            </a:r>
            <a:r>
              <a:rPr lang="en-US" sz="2400" i="1" dirty="0" err="1">
                <a:latin typeface="Times New Roman" pitchFamily="18" charset="0"/>
                <a:cs typeface="Times New Roman" pitchFamily="18" charset="0"/>
              </a:rPr>
              <a:t>Causa</a:t>
            </a:r>
            <a:r>
              <a:rPr lang="en-US" sz="2400" i="1" dirty="0">
                <a:latin typeface="Times New Roman" pitchFamily="18" charset="0"/>
                <a:cs typeface="Times New Roman" pitchFamily="18" charset="0"/>
              </a:rPr>
              <a:t> Pro </a:t>
            </a:r>
            <a:r>
              <a:rPr lang="en-US" sz="2400" i="1" dirty="0" err="1">
                <a:latin typeface="Times New Roman" pitchFamily="18" charset="0"/>
                <a:cs typeface="Times New Roman" pitchFamily="18" charset="0"/>
              </a:rPr>
              <a:t>Causa</a:t>
            </a:r>
            <a:r>
              <a:rPr lang="en-US" sz="2400" i="1" dirty="0">
                <a:latin typeface="Times New Roman" pitchFamily="18" charset="0"/>
                <a:cs typeface="Times New Roman" pitchFamily="18" charset="0"/>
              </a:rPr>
              <a:t> </a:t>
            </a:r>
            <a:r>
              <a:rPr lang="en-US" sz="2400" dirty="0">
                <a:latin typeface="Times New Roman" pitchFamily="18" charset="0"/>
                <a:cs typeface="Times New Roman" pitchFamily="18" charset="0"/>
              </a:rPr>
              <a:t>is presuming that a real or perceived relationship between things means that one thing is the cause of another one.</a:t>
            </a:r>
          </a:p>
          <a:p>
            <a:endParaRPr lang="en-US" sz="2400" dirty="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934830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620688"/>
            <a:ext cx="7498080" cy="5534044"/>
          </a:xfrm>
        </p:spPr>
        <p:txBody>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Example 1: We have never had a problem with this elevator until you moved into the building</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Example 2: They had a very successful business, and then they decided to adopt a child, and they immediately went bankrupt    </a:t>
            </a:r>
          </a:p>
          <a:p>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370423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7"/>
            </a:pPr>
            <a:r>
              <a:rPr lang="fr-FR" sz="2400" spc="-165" dirty="0">
                <a:solidFill>
                  <a:srgbClr val="002060"/>
                </a:solidFill>
                <a:latin typeface="Times New Roman" pitchFamily="18" charset="0"/>
                <a:cs typeface="Times New Roman" pitchFamily="18" charset="0"/>
              </a:rPr>
              <a:t>The  </a:t>
            </a:r>
            <a:r>
              <a:rPr lang="fr-FR" sz="2400" spc="-145" dirty="0">
                <a:solidFill>
                  <a:srgbClr val="002060"/>
                </a:solidFill>
                <a:latin typeface="Times New Roman" pitchFamily="18" charset="0"/>
                <a:cs typeface="Times New Roman" pitchFamily="18" charset="0"/>
              </a:rPr>
              <a:t>Non </a:t>
            </a:r>
            <a:r>
              <a:rPr lang="fr-FR" sz="2400" spc="-145" dirty="0" err="1">
                <a:solidFill>
                  <a:srgbClr val="002060"/>
                </a:solidFill>
                <a:latin typeface="Times New Roman" pitchFamily="18" charset="0"/>
                <a:cs typeface="Times New Roman" pitchFamily="18" charset="0"/>
              </a:rPr>
              <a:t>Sequitur</a:t>
            </a:r>
            <a:r>
              <a:rPr lang="fr-FR" sz="2400" spc="-145"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fr-FR" sz="2400" dirty="0">
              <a:latin typeface="Times New Roman" pitchFamily="18" charset="0"/>
              <a:cs typeface="Times New Roman" pitchFamily="18" charset="0"/>
            </a:endParaRPr>
          </a:p>
          <a:p>
            <a:r>
              <a:rPr lang="fr-FR" sz="2400" dirty="0" err="1">
                <a:latin typeface="Times New Roman" pitchFamily="18" charset="0"/>
                <a:cs typeface="Times New Roman" pitchFamily="18" charset="0"/>
              </a:rPr>
              <a:t>Translated</a:t>
            </a:r>
            <a:r>
              <a:rPr lang="fr-FR" sz="2400" dirty="0">
                <a:latin typeface="Times New Roman" pitchFamily="18" charset="0"/>
                <a:cs typeface="Times New Roman" pitchFamily="18" charset="0"/>
              </a:rPr>
              <a:t> as ‘’</a:t>
            </a:r>
            <a:r>
              <a:rPr lang="fr-FR" sz="2400" dirty="0" err="1">
                <a:latin typeface="Times New Roman" pitchFamily="18" charset="0"/>
                <a:cs typeface="Times New Roman" pitchFamily="18" charset="0"/>
              </a:rPr>
              <a:t>it</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does</a:t>
            </a:r>
            <a:r>
              <a:rPr lang="fr-FR" sz="2400" dirty="0">
                <a:latin typeface="Times New Roman" pitchFamily="18" charset="0"/>
                <a:cs typeface="Times New Roman" pitchFamily="18" charset="0"/>
              </a:rPr>
              <a:t> not </a:t>
            </a:r>
            <a:r>
              <a:rPr lang="fr-FR" sz="2400" dirty="0" err="1">
                <a:latin typeface="Times New Roman" pitchFamily="18" charset="0"/>
                <a:cs typeface="Times New Roman" pitchFamily="18" charset="0"/>
              </a:rPr>
              <a:t>follow</a:t>
            </a:r>
            <a:r>
              <a:rPr lang="fr-FR" sz="2400" dirty="0">
                <a:latin typeface="Times New Roman" pitchFamily="18" charset="0"/>
                <a:cs typeface="Times New Roman" pitchFamily="18" charset="0"/>
              </a:rPr>
              <a:t>’’</a:t>
            </a:r>
          </a:p>
          <a:p>
            <a:endParaRPr lang="fr-FR" sz="2400" dirty="0">
              <a:latin typeface="Times New Roman" pitchFamily="18" charset="0"/>
              <a:cs typeface="Times New Roman" pitchFamily="18" charset="0"/>
            </a:endParaRPr>
          </a:p>
          <a:p>
            <a:r>
              <a:rPr lang="fr-FR" sz="2400" dirty="0">
                <a:latin typeface="Times New Roman" pitchFamily="18" charset="0"/>
                <a:cs typeface="Times New Roman" pitchFamily="18" charset="0"/>
              </a:rPr>
              <a:t>Non </a:t>
            </a:r>
            <a:r>
              <a:rPr lang="fr-FR" sz="2400" dirty="0" err="1">
                <a:latin typeface="Times New Roman" pitchFamily="18" charset="0"/>
                <a:cs typeface="Times New Roman" pitchFamily="18" charset="0"/>
              </a:rPr>
              <a:t>sequitur</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refers</a:t>
            </a:r>
            <a:r>
              <a:rPr lang="fr-FR" sz="2400" dirty="0">
                <a:latin typeface="Times New Roman" pitchFamily="18" charset="0"/>
                <a:cs typeface="Times New Roman" pitchFamily="18" charset="0"/>
              </a:rPr>
              <a:t> to </a:t>
            </a:r>
            <a:r>
              <a:rPr lang="fr-FR" sz="2400" dirty="0" err="1">
                <a:latin typeface="Times New Roman" pitchFamily="18" charset="0"/>
                <a:cs typeface="Times New Roman" pitchFamily="18" charset="0"/>
              </a:rPr>
              <a:t>any</a:t>
            </a:r>
            <a:r>
              <a:rPr lang="fr-FR" sz="2400" dirty="0">
                <a:latin typeface="Times New Roman" pitchFamily="18" charset="0"/>
                <a:cs typeface="Times New Roman" pitchFamily="18" charset="0"/>
              </a:rPr>
              <a:t> claim </a:t>
            </a:r>
            <a:r>
              <a:rPr lang="fr-FR" sz="2400" dirty="0" err="1">
                <a:latin typeface="Times New Roman" pitchFamily="18" charset="0"/>
                <a:cs typeface="Times New Roman" pitchFamily="18" charset="0"/>
              </a:rPr>
              <a:t>that</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doesn’t</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follow</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from</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its</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premises</a:t>
            </a:r>
            <a:r>
              <a:rPr lang="fr-FR" sz="2400" dirty="0">
                <a:latin typeface="Times New Roman" pitchFamily="18" charset="0"/>
                <a:cs typeface="Times New Roman" pitchFamily="18" charset="0"/>
              </a:rPr>
              <a:t> or </a:t>
            </a:r>
            <a:r>
              <a:rPr lang="fr-FR" sz="2400" dirty="0" err="1">
                <a:latin typeface="Times New Roman" pitchFamily="18" charset="0"/>
                <a:cs typeface="Times New Roman" pitchFamily="18" charset="0"/>
              </a:rPr>
              <a:t>is</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supported</a:t>
            </a:r>
            <a:r>
              <a:rPr lang="fr-FR" sz="2400" dirty="0">
                <a:latin typeface="Times New Roman" pitchFamily="18" charset="0"/>
                <a:cs typeface="Times New Roman" pitchFamily="18" charset="0"/>
              </a:rPr>
              <a:t> by </a:t>
            </a:r>
            <a:r>
              <a:rPr lang="fr-FR" sz="2400" dirty="0" err="1">
                <a:latin typeface="Times New Roman" pitchFamily="18" charset="0"/>
                <a:cs typeface="Times New Roman" pitchFamily="18" charset="0"/>
              </a:rPr>
              <a:t>irrelevant</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premises</a:t>
            </a:r>
            <a:r>
              <a:rPr lang="fr-FR" sz="2400" dirty="0">
                <a:latin typeface="Times New Roman" pitchFamily="18" charset="0"/>
                <a:cs typeface="Times New Roman" pitchFamily="18" charset="0"/>
              </a:rPr>
              <a:t>.</a:t>
            </a:r>
          </a:p>
          <a:p>
            <a:endParaRPr lang="fr-FR" sz="2400" dirty="0">
              <a:latin typeface="Times New Roman" pitchFamily="18" charset="0"/>
              <a:cs typeface="Times New Roman" pitchFamily="18" charset="0"/>
            </a:endParaRPr>
          </a:p>
          <a:p>
            <a:r>
              <a:rPr lang="fr-FR" sz="2400" dirty="0" err="1">
                <a:latin typeface="Times New Roman" pitchFamily="18" charset="0"/>
                <a:cs typeface="Times New Roman" pitchFamily="18" charset="0"/>
              </a:rPr>
              <a:t>Example</a:t>
            </a:r>
            <a:r>
              <a:rPr lang="fr-FR" sz="2400" dirty="0">
                <a:latin typeface="Times New Roman" pitchFamily="18" charset="0"/>
                <a:cs typeface="Times New Roman" pitchFamily="18" charset="0"/>
              </a:rPr>
              <a:t>: I </a:t>
            </a:r>
            <a:r>
              <a:rPr lang="fr-FR" sz="2400" dirty="0" err="1">
                <a:latin typeface="Times New Roman" pitchFamily="18" charset="0"/>
                <a:cs typeface="Times New Roman" pitchFamily="18" charset="0"/>
              </a:rPr>
              <a:t>should</a:t>
            </a:r>
            <a:r>
              <a:rPr lang="fr-FR" sz="2400" dirty="0">
                <a:latin typeface="Times New Roman" pitchFamily="18" charset="0"/>
                <a:cs typeface="Times New Roman" pitchFamily="18" charset="0"/>
              </a:rPr>
              <a:t> not </a:t>
            </a:r>
            <a:r>
              <a:rPr lang="fr-FR" sz="2400" dirty="0" err="1">
                <a:latin typeface="Times New Roman" pitchFamily="18" charset="0"/>
                <a:cs typeface="Times New Roman" pitchFamily="18" charset="0"/>
              </a:rPr>
              <a:t>receive</a:t>
            </a:r>
            <a:r>
              <a:rPr lang="fr-FR" sz="2400" dirty="0">
                <a:latin typeface="Times New Roman" pitchFamily="18" charset="0"/>
                <a:cs typeface="Times New Roman" pitchFamily="18" charset="0"/>
              </a:rPr>
              <a:t> a C in </a:t>
            </a:r>
            <a:r>
              <a:rPr lang="fr-FR" sz="2400" dirty="0" err="1">
                <a:latin typeface="Times New Roman" pitchFamily="18" charset="0"/>
                <a:cs typeface="Times New Roman" pitchFamily="18" charset="0"/>
              </a:rPr>
              <a:t>this</a:t>
            </a:r>
            <a:r>
              <a:rPr lang="fr-FR" sz="2400" dirty="0">
                <a:latin typeface="Times New Roman" pitchFamily="18" charset="0"/>
                <a:cs typeface="Times New Roman" pitchFamily="18" charset="0"/>
              </a:rPr>
              <a:t> course. I </a:t>
            </a:r>
            <a:r>
              <a:rPr lang="fr-FR" sz="2400" dirty="0" err="1">
                <a:latin typeface="Times New Roman" pitchFamily="18" charset="0"/>
                <a:cs typeface="Times New Roman" pitchFamily="18" charset="0"/>
              </a:rPr>
              <a:t>never</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get</a:t>
            </a:r>
            <a:r>
              <a:rPr lang="fr-FR" sz="2400" dirty="0">
                <a:latin typeface="Times New Roman" pitchFamily="18" charset="0"/>
                <a:cs typeface="Times New Roman" pitchFamily="18" charset="0"/>
              </a:rPr>
              <a:t> Cs</a:t>
            </a:r>
          </a:p>
        </p:txBody>
      </p:sp>
    </p:spTree>
    <p:extLst>
      <p:ext uri="{BB962C8B-B14F-4D97-AF65-F5344CB8AC3E}">
        <p14:creationId xmlns="" xmlns:p14="http://schemas.microsoft.com/office/powerpoint/2010/main" val="2793605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8"/>
            </a:pPr>
            <a:r>
              <a:rPr lang="en-US" sz="2400" spc="-165" dirty="0">
                <a:solidFill>
                  <a:srgbClr val="002060"/>
                </a:solidFill>
                <a:latin typeface="Times New Roman" pitchFamily="18" charset="0"/>
                <a:cs typeface="Times New Roman" pitchFamily="18" charset="0"/>
              </a:rPr>
              <a:t>The  </a:t>
            </a:r>
            <a:r>
              <a:rPr lang="en-US" sz="2400" spc="-5" dirty="0">
                <a:solidFill>
                  <a:srgbClr val="002060"/>
                </a:solidFill>
                <a:latin typeface="Times New Roman" pitchFamily="18" charset="0"/>
                <a:cs typeface="Times New Roman" pitchFamily="18" charset="0"/>
              </a:rPr>
              <a:t>Appeal </a:t>
            </a:r>
            <a:r>
              <a:rPr lang="en-US" sz="2400" spc="55" dirty="0">
                <a:solidFill>
                  <a:srgbClr val="002060"/>
                </a:solidFill>
                <a:latin typeface="Times New Roman" pitchFamily="18" charset="0"/>
                <a:cs typeface="Times New Roman" pitchFamily="18" charset="0"/>
              </a:rPr>
              <a:t>to</a:t>
            </a:r>
            <a:r>
              <a:rPr lang="en-US" sz="2400" spc="-295" dirty="0">
                <a:solidFill>
                  <a:srgbClr val="002060"/>
                </a:solidFill>
                <a:latin typeface="Times New Roman" pitchFamily="18" charset="0"/>
                <a:cs typeface="Times New Roman" pitchFamily="18" charset="0"/>
              </a:rPr>
              <a:t> </a:t>
            </a:r>
            <a:r>
              <a:rPr lang="en-US" sz="2400" spc="-85" dirty="0">
                <a:solidFill>
                  <a:srgbClr val="002060"/>
                </a:solidFill>
                <a:latin typeface="Times New Roman" pitchFamily="18" charset="0"/>
                <a:cs typeface="Times New Roman" pitchFamily="18" charset="0"/>
              </a:rPr>
              <a:t>Pity</a:t>
            </a:r>
            <a:r>
              <a:rPr lang="en-US" sz="2400" spc="-5" dirty="0">
                <a:solidFill>
                  <a:srgbClr val="002060"/>
                </a:solidFill>
                <a:latin typeface="Times New Roman" pitchFamily="18" charset="0"/>
                <a:cs typeface="Times New Roman" pitchFamily="18" charset="0"/>
              </a:rPr>
              <a:t> </a:t>
            </a:r>
            <a:r>
              <a:rPr lang="en-US" sz="2400" spc="-45" dirty="0">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dirty="0">
                <a:latin typeface="Times New Roman" pitchFamily="18" charset="0"/>
                <a:cs typeface="Times New Roman" pitchFamily="18" charset="0"/>
              </a:rPr>
              <a:t>The appeal to Pity ,is a fallacy through which one tries to gain support for an argument or idea by exploiting their  opponent's feeling or Pity or guilt.</a:t>
            </a:r>
          </a:p>
          <a:p>
            <a:endParaRPr lang="en-US" sz="2400" dirty="0">
              <a:latin typeface="Times New Roman" pitchFamily="18" charset="0"/>
              <a:cs typeface="Times New Roman" pitchFamily="18" charset="0"/>
            </a:endParaRPr>
          </a:p>
          <a:p>
            <a:r>
              <a:rPr lang="fr-FR" sz="2400" dirty="0" err="1">
                <a:latin typeface="Times New Roman" pitchFamily="18" charset="0"/>
                <a:cs typeface="Times New Roman" pitchFamily="18" charset="0"/>
              </a:rPr>
              <a:t>Example</a:t>
            </a:r>
            <a:r>
              <a:rPr lang="fr-FR" sz="2400" dirty="0">
                <a:latin typeface="Times New Roman" pitchFamily="18" charset="0"/>
                <a:cs typeface="Times New Roman" pitchFamily="18" charset="0"/>
              </a:rPr>
              <a:t>: I know I made a </a:t>
            </a:r>
            <a:r>
              <a:rPr lang="fr-FR" sz="2400" dirty="0" err="1">
                <a:latin typeface="Times New Roman" pitchFamily="18" charset="0"/>
                <a:cs typeface="Times New Roman" pitchFamily="18" charset="0"/>
              </a:rPr>
              <a:t>poor</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decision</a:t>
            </a:r>
            <a:r>
              <a:rPr lang="fr-FR" sz="2400" dirty="0">
                <a:latin typeface="Times New Roman" pitchFamily="18" charset="0"/>
                <a:cs typeface="Times New Roman" pitchFamily="18" charset="0"/>
              </a:rPr>
              <a:t>, but </a:t>
            </a:r>
            <a:r>
              <a:rPr lang="fr-FR" sz="2400" dirty="0" err="1">
                <a:latin typeface="Times New Roman" pitchFamily="18" charset="0"/>
                <a:cs typeface="Times New Roman" pitchFamily="18" charset="0"/>
              </a:rPr>
              <a:t>let’s</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just</a:t>
            </a:r>
            <a:r>
              <a:rPr lang="fr-FR" sz="2400" dirty="0">
                <a:latin typeface="Times New Roman" pitchFamily="18" charset="0"/>
                <a:cs typeface="Times New Roman" pitchFamily="18" charset="0"/>
              </a:rPr>
              <a:t> look </a:t>
            </a:r>
            <a:r>
              <a:rPr lang="fr-FR" sz="2400" dirty="0" err="1">
                <a:latin typeface="Times New Roman" pitchFamily="18" charset="0"/>
                <a:cs typeface="Times New Roman" pitchFamily="18" charset="0"/>
              </a:rPr>
              <a:t>at</a:t>
            </a:r>
            <a:r>
              <a:rPr lang="fr-FR" sz="2400" dirty="0">
                <a:latin typeface="Times New Roman" pitchFamily="18" charset="0"/>
                <a:cs typeface="Times New Roman" pitchFamily="18" charset="0"/>
              </a:rPr>
              <a:t> how hard </a:t>
            </a:r>
            <a:r>
              <a:rPr lang="fr-FR" sz="2400" dirty="0" err="1">
                <a:latin typeface="Times New Roman" pitchFamily="18" charset="0"/>
                <a:cs typeface="Times New Roman" pitchFamily="18" charset="0"/>
              </a:rPr>
              <a:t>my</a:t>
            </a:r>
            <a:r>
              <a:rPr lang="fr-FR" sz="2400" dirty="0">
                <a:latin typeface="Times New Roman" pitchFamily="18" charset="0"/>
                <a:cs typeface="Times New Roman" pitchFamily="18" charset="0"/>
              </a:rPr>
              <a:t> job </a:t>
            </a:r>
            <a:r>
              <a:rPr lang="fr-FR" sz="2400" dirty="0" err="1">
                <a:latin typeface="Times New Roman" pitchFamily="18" charset="0"/>
                <a:cs typeface="Times New Roman" pitchFamily="18" charset="0"/>
              </a:rPr>
              <a:t>is</a:t>
            </a:r>
            <a:r>
              <a:rPr lang="fr-FR" sz="2400" dirty="0">
                <a:latin typeface="Times New Roman" pitchFamily="18" charset="0"/>
                <a:cs typeface="Times New Roman" pitchFamily="18" charset="0"/>
              </a:rPr>
              <a:t>.</a:t>
            </a:r>
          </a:p>
        </p:txBody>
      </p:sp>
    </p:spTree>
    <p:extLst>
      <p:ext uri="{BB962C8B-B14F-4D97-AF65-F5344CB8AC3E}">
        <p14:creationId xmlns="" xmlns:p14="http://schemas.microsoft.com/office/powerpoint/2010/main" val="1092606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836712"/>
            <a:ext cx="7498080" cy="5462606"/>
          </a:xfrm>
        </p:spPr>
        <p:txBody>
          <a:bodyPr>
            <a:normAutofit/>
          </a:bodyPr>
          <a:lstStyle/>
          <a:p>
            <a:pPr marL="12700" marR="95885" algn="just">
              <a:lnSpc>
                <a:spcPct val="115199"/>
              </a:lnSpc>
              <a:spcBef>
                <a:spcPts val="100"/>
              </a:spcBef>
            </a:pPr>
            <a:r>
              <a:rPr lang="en-US" sz="2400" spc="15" dirty="0">
                <a:latin typeface="Times New Roman" pitchFamily="18" charset="0"/>
                <a:cs typeface="Times New Roman" pitchFamily="18" charset="0"/>
              </a:rPr>
              <a:t>Example 2: </a:t>
            </a:r>
          </a:p>
          <a:p>
            <a:pPr marL="12700" marR="95885" algn="just">
              <a:lnSpc>
                <a:spcPct val="115199"/>
              </a:lnSpc>
              <a:spcBef>
                <a:spcPts val="100"/>
              </a:spcBef>
            </a:pPr>
            <a:endParaRPr lang="en-US" sz="2400" spc="15" dirty="0">
              <a:latin typeface="Times New Roman" pitchFamily="18" charset="0"/>
              <a:cs typeface="Times New Roman" pitchFamily="18" charset="0"/>
            </a:endParaRPr>
          </a:p>
          <a:p>
            <a:pPr marL="12700" marR="95885" algn="just">
              <a:lnSpc>
                <a:spcPct val="115199"/>
              </a:lnSpc>
              <a:spcBef>
                <a:spcPts val="100"/>
              </a:spcBef>
            </a:pPr>
            <a:r>
              <a:rPr lang="en-US" sz="2400" spc="15" dirty="0">
                <a:latin typeface="Times New Roman" pitchFamily="18" charset="0"/>
                <a:cs typeface="Times New Roman" pitchFamily="18" charset="0"/>
              </a:rPr>
              <a:t>Boss </a:t>
            </a:r>
            <a:r>
              <a:rPr lang="en-US" sz="2400" spc="105" dirty="0">
                <a:latin typeface="Times New Roman" pitchFamily="18" charset="0"/>
                <a:cs typeface="Times New Roman" pitchFamily="18" charset="0"/>
              </a:rPr>
              <a:t>:you </a:t>
            </a:r>
            <a:r>
              <a:rPr lang="en-US" sz="2400" spc="140" dirty="0">
                <a:latin typeface="Times New Roman" pitchFamily="18" charset="0"/>
                <a:cs typeface="Times New Roman" pitchFamily="18" charset="0"/>
              </a:rPr>
              <a:t>are </a:t>
            </a:r>
            <a:r>
              <a:rPr lang="en-US" sz="2400" spc="125" dirty="0">
                <a:latin typeface="Times New Roman" pitchFamily="18" charset="0"/>
                <a:cs typeface="Times New Roman" pitchFamily="18" charset="0"/>
              </a:rPr>
              <a:t>late </a:t>
            </a:r>
            <a:r>
              <a:rPr lang="en-US" sz="2400" spc="110" dirty="0">
                <a:latin typeface="Times New Roman" pitchFamily="18" charset="0"/>
                <a:cs typeface="Times New Roman" pitchFamily="18" charset="0"/>
              </a:rPr>
              <a:t>for </a:t>
            </a:r>
            <a:r>
              <a:rPr lang="en-US" sz="2400" spc="80" dirty="0">
                <a:latin typeface="Times New Roman" pitchFamily="18" charset="0"/>
                <a:cs typeface="Times New Roman" pitchFamily="18" charset="0"/>
              </a:rPr>
              <a:t>work </a:t>
            </a:r>
            <a:r>
              <a:rPr lang="en-US" sz="2400" spc="40" dirty="0">
                <a:latin typeface="Times New Roman" pitchFamily="18" charset="0"/>
                <a:cs typeface="Times New Roman" pitchFamily="18" charset="0"/>
              </a:rPr>
              <a:t>I </a:t>
            </a:r>
            <a:r>
              <a:rPr lang="en-US" sz="2400" spc="145" dirty="0">
                <a:latin typeface="Times New Roman" pitchFamily="18" charset="0"/>
                <a:cs typeface="Times New Roman" pitchFamily="18" charset="0"/>
              </a:rPr>
              <a:t>have  </a:t>
            </a:r>
          </a:p>
          <a:p>
            <a:pPr marL="12700" marR="95885" algn="just">
              <a:lnSpc>
                <a:spcPct val="115199"/>
              </a:lnSpc>
              <a:spcBef>
                <a:spcPts val="100"/>
              </a:spcBef>
              <a:buNone/>
            </a:pPr>
            <a:r>
              <a:rPr lang="en-US" sz="2400" spc="145" dirty="0">
                <a:latin typeface="Times New Roman" pitchFamily="18" charset="0"/>
                <a:cs typeface="Times New Roman" pitchFamily="18" charset="0"/>
              </a:rPr>
              <a:t>    </a:t>
            </a:r>
            <a:r>
              <a:rPr lang="en-US" sz="2400" spc="160" dirty="0">
                <a:latin typeface="Times New Roman" pitchFamily="18" charset="0"/>
                <a:cs typeface="Times New Roman" pitchFamily="18" charset="0"/>
              </a:rPr>
              <a:t>to </a:t>
            </a:r>
            <a:r>
              <a:rPr lang="en-US" sz="2400" spc="90" dirty="0">
                <a:latin typeface="Times New Roman" pitchFamily="18" charset="0"/>
                <a:cs typeface="Times New Roman" pitchFamily="18" charset="0"/>
              </a:rPr>
              <a:t>write </a:t>
            </a:r>
            <a:r>
              <a:rPr lang="en-US" sz="2400" spc="125" dirty="0">
                <a:latin typeface="Times New Roman" pitchFamily="18" charset="0"/>
                <a:cs typeface="Times New Roman" pitchFamily="18" charset="0"/>
              </a:rPr>
              <a:t>you</a:t>
            </a:r>
            <a:r>
              <a:rPr lang="en-US" sz="2400" spc="-105" dirty="0">
                <a:latin typeface="Times New Roman" pitchFamily="18" charset="0"/>
                <a:cs typeface="Times New Roman" pitchFamily="18" charset="0"/>
              </a:rPr>
              <a:t> </a:t>
            </a:r>
            <a:r>
              <a:rPr lang="en-US" sz="2400" spc="75" dirty="0">
                <a:latin typeface="Times New Roman" pitchFamily="18" charset="0"/>
                <a:cs typeface="Times New Roman" pitchFamily="18" charset="0"/>
              </a:rPr>
              <a:t>up.</a:t>
            </a:r>
          </a:p>
          <a:p>
            <a:pPr marL="12700" marR="95885" algn="just">
              <a:lnSpc>
                <a:spcPct val="115199"/>
              </a:lnSpc>
              <a:spcBef>
                <a:spcPts val="100"/>
              </a:spcBef>
              <a:buNone/>
            </a:pPr>
            <a:endParaRPr lang="en-US" sz="2400" dirty="0">
              <a:latin typeface="Times New Roman" pitchFamily="18" charset="0"/>
              <a:cs typeface="Times New Roman" pitchFamily="18" charset="0"/>
            </a:endParaRPr>
          </a:p>
          <a:p>
            <a:pPr marL="12700" marR="17780" algn="just">
              <a:lnSpc>
                <a:spcPct val="115199"/>
              </a:lnSpc>
            </a:pPr>
            <a:r>
              <a:rPr lang="en-US" sz="2400" spc="85" dirty="0">
                <a:latin typeface="Times New Roman" pitchFamily="18" charset="0"/>
                <a:cs typeface="Times New Roman" pitchFamily="18" charset="0"/>
              </a:rPr>
              <a:t>Employee </a:t>
            </a:r>
            <a:r>
              <a:rPr lang="en-US" sz="2400" spc="114" dirty="0">
                <a:latin typeface="Times New Roman" pitchFamily="18" charset="0"/>
                <a:cs typeface="Times New Roman" pitchFamily="18" charset="0"/>
              </a:rPr>
              <a:t>:please </a:t>
            </a:r>
            <a:r>
              <a:rPr lang="en-US" sz="2400" spc="215" dirty="0">
                <a:latin typeface="Times New Roman" pitchFamily="18" charset="0"/>
                <a:cs typeface="Times New Roman" pitchFamily="18" charset="0"/>
              </a:rPr>
              <a:t>do </a:t>
            </a:r>
            <a:r>
              <a:rPr lang="en-US" sz="2400" spc="145" dirty="0">
                <a:latin typeface="Times New Roman" pitchFamily="18" charset="0"/>
                <a:cs typeface="Times New Roman" pitchFamily="18" charset="0"/>
              </a:rPr>
              <a:t>not </a:t>
            </a:r>
            <a:r>
              <a:rPr lang="en-US" sz="2400" spc="90" dirty="0">
                <a:latin typeface="Times New Roman" pitchFamily="18" charset="0"/>
                <a:cs typeface="Times New Roman" pitchFamily="18" charset="0"/>
              </a:rPr>
              <a:t>write </a:t>
            </a:r>
            <a:r>
              <a:rPr lang="en-US" sz="2400" spc="270" dirty="0">
                <a:latin typeface="Times New Roman" pitchFamily="18" charset="0"/>
                <a:cs typeface="Times New Roman" pitchFamily="18" charset="0"/>
              </a:rPr>
              <a:t>me </a:t>
            </a:r>
            <a:r>
              <a:rPr lang="en-US" sz="2400" spc="40" dirty="0">
                <a:latin typeface="Times New Roman" pitchFamily="18" charset="0"/>
                <a:cs typeface="Times New Roman" pitchFamily="18" charset="0"/>
              </a:rPr>
              <a:t>up, </a:t>
            </a:r>
            <a:r>
              <a:rPr lang="en-US" sz="2400" spc="55" dirty="0">
                <a:latin typeface="Times New Roman" pitchFamily="18" charset="0"/>
                <a:cs typeface="Times New Roman" pitchFamily="18" charset="0"/>
              </a:rPr>
              <a:t>if </a:t>
            </a:r>
            <a:r>
              <a:rPr lang="en-US" sz="2400" spc="-145" dirty="0">
                <a:latin typeface="Times New Roman" pitchFamily="18" charset="0"/>
                <a:cs typeface="Times New Roman" pitchFamily="18" charset="0"/>
              </a:rPr>
              <a:t>I </a:t>
            </a:r>
            <a:r>
              <a:rPr lang="en-US" sz="2400" spc="175" dirty="0">
                <a:latin typeface="Times New Roman" pitchFamily="18" charset="0"/>
                <a:cs typeface="Times New Roman" pitchFamily="18" charset="0"/>
              </a:rPr>
              <a:t>get  </a:t>
            </a:r>
          </a:p>
          <a:p>
            <a:pPr marL="12700" marR="17780" algn="just">
              <a:lnSpc>
                <a:spcPct val="115199"/>
              </a:lnSpc>
              <a:buNone/>
            </a:pPr>
            <a:r>
              <a:rPr lang="en-US" sz="2400" spc="175" dirty="0">
                <a:latin typeface="Times New Roman" pitchFamily="18" charset="0"/>
                <a:cs typeface="Times New Roman" pitchFamily="18" charset="0"/>
              </a:rPr>
              <a:t>   </a:t>
            </a:r>
            <a:r>
              <a:rPr lang="en-US" sz="2400" spc="105" dirty="0">
                <a:latin typeface="Times New Roman" pitchFamily="18" charset="0"/>
                <a:cs typeface="Times New Roman" pitchFamily="18" charset="0"/>
              </a:rPr>
              <a:t>fired </a:t>
            </a:r>
            <a:r>
              <a:rPr lang="en-US" sz="2400" spc="-145" dirty="0">
                <a:latin typeface="Times New Roman" pitchFamily="18" charset="0"/>
                <a:cs typeface="Times New Roman" pitchFamily="18" charset="0"/>
              </a:rPr>
              <a:t>I </a:t>
            </a:r>
            <a:r>
              <a:rPr lang="en-US" sz="2400" spc="35" dirty="0">
                <a:latin typeface="Times New Roman" pitchFamily="18" charset="0"/>
                <a:cs typeface="Times New Roman" pitchFamily="18" charset="0"/>
              </a:rPr>
              <a:t>will </a:t>
            </a:r>
            <a:r>
              <a:rPr lang="en-US" sz="2400" spc="80" dirty="0">
                <a:latin typeface="Times New Roman" pitchFamily="18" charset="0"/>
                <a:cs typeface="Times New Roman" pitchFamily="18" charset="0"/>
              </a:rPr>
              <a:t>lose </a:t>
            </a:r>
            <a:r>
              <a:rPr lang="en-US" sz="2400" spc="250" dirty="0">
                <a:latin typeface="Times New Roman" pitchFamily="18" charset="0"/>
                <a:cs typeface="Times New Roman" pitchFamily="18" charset="0"/>
              </a:rPr>
              <a:t>my </a:t>
            </a:r>
            <a:r>
              <a:rPr lang="en-US" sz="2400" spc="114" dirty="0">
                <a:latin typeface="Times New Roman" pitchFamily="18" charset="0"/>
                <a:cs typeface="Times New Roman" pitchFamily="18" charset="0"/>
              </a:rPr>
              <a:t>house </a:t>
            </a:r>
            <a:r>
              <a:rPr lang="en-US" sz="2400" spc="215" dirty="0">
                <a:latin typeface="Times New Roman" pitchFamily="18" charset="0"/>
                <a:cs typeface="Times New Roman" pitchFamily="18" charset="0"/>
              </a:rPr>
              <a:t>and </a:t>
            </a:r>
            <a:r>
              <a:rPr lang="en-US" sz="2400" spc="145" dirty="0">
                <a:latin typeface="Times New Roman" pitchFamily="18" charset="0"/>
                <a:cs typeface="Times New Roman" pitchFamily="18" charset="0"/>
              </a:rPr>
              <a:t>not have </a:t>
            </a:r>
            <a:r>
              <a:rPr lang="en-US" sz="2400" spc="155" dirty="0">
                <a:latin typeface="Times New Roman" pitchFamily="18" charset="0"/>
                <a:cs typeface="Times New Roman" pitchFamily="18" charset="0"/>
              </a:rPr>
              <a:t>any  </a:t>
            </a:r>
          </a:p>
          <a:p>
            <a:pPr marL="12700" marR="17780" algn="just">
              <a:lnSpc>
                <a:spcPct val="115199"/>
              </a:lnSpc>
              <a:buNone/>
            </a:pPr>
            <a:r>
              <a:rPr lang="en-US" sz="2400" spc="155" dirty="0">
                <a:latin typeface="Times New Roman" pitchFamily="18" charset="0"/>
                <a:cs typeface="Times New Roman" pitchFamily="18" charset="0"/>
              </a:rPr>
              <a:t>    </a:t>
            </a:r>
            <a:r>
              <a:rPr lang="en-US" sz="2400" spc="170" dirty="0">
                <a:latin typeface="Times New Roman" pitchFamily="18" charset="0"/>
                <a:cs typeface="Times New Roman" pitchFamily="18" charset="0"/>
              </a:rPr>
              <a:t>way </a:t>
            </a:r>
            <a:r>
              <a:rPr lang="en-US" sz="2400" spc="160" dirty="0">
                <a:latin typeface="Times New Roman" pitchFamily="18" charset="0"/>
                <a:cs typeface="Times New Roman" pitchFamily="18" charset="0"/>
              </a:rPr>
              <a:t>to </a:t>
            </a:r>
            <a:r>
              <a:rPr lang="en-US" sz="2400" spc="150" dirty="0">
                <a:latin typeface="Times New Roman" pitchFamily="18" charset="0"/>
                <a:cs typeface="Times New Roman" pitchFamily="18" charset="0"/>
              </a:rPr>
              <a:t>feed </a:t>
            </a:r>
            <a:r>
              <a:rPr lang="en-US" sz="2400" spc="250" dirty="0">
                <a:latin typeface="Times New Roman" pitchFamily="18" charset="0"/>
                <a:cs typeface="Times New Roman" pitchFamily="18" charset="0"/>
              </a:rPr>
              <a:t>my</a:t>
            </a:r>
            <a:r>
              <a:rPr lang="en-US" sz="2400" spc="-285" dirty="0">
                <a:latin typeface="Times New Roman" pitchFamily="18" charset="0"/>
                <a:cs typeface="Times New Roman" pitchFamily="18" charset="0"/>
              </a:rPr>
              <a:t> </a:t>
            </a:r>
            <a:r>
              <a:rPr lang="en-US" sz="2400" spc="100" dirty="0">
                <a:latin typeface="Times New Roman" pitchFamily="18" charset="0"/>
                <a:cs typeface="Times New Roman" pitchFamily="18" charset="0"/>
              </a:rPr>
              <a:t>family.</a:t>
            </a:r>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256549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9"/>
            </a:pPr>
            <a:r>
              <a:rPr lang="fr-FR" sz="2400" spc="-165" dirty="0">
                <a:solidFill>
                  <a:srgbClr val="002060"/>
                </a:solidFill>
                <a:latin typeface="Times New Roman" pitchFamily="18" charset="0"/>
                <a:cs typeface="Times New Roman" pitchFamily="18" charset="0"/>
              </a:rPr>
              <a:t>The</a:t>
            </a:r>
            <a:r>
              <a:rPr lang="fr-FR" sz="2400" dirty="0">
                <a:solidFill>
                  <a:srgbClr val="002060"/>
                </a:solidFill>
                <a:latin typeface="Times New Roman" pitchFamily="18" charset="0"/>
                <a:cs typeface="Times New Roman" pitchFamily="18" charset="0"/>
              </a:rPr>
              <a:t> </a:t>
            </a:r>
            <a:r>
              <a:rPr lang="fr-FR" sz="2400" spc="-40" dirty="0" err="1">
                <a:solidFill>
                  <a:srgbClr val="002060"/>
                </a:solidFill>
                <a:latin typeface="Times New Roman" pitchFamily="18" charset="0"/>
                <a:cs typeface="Times New Roman" pitchFamily="18" charset="0"/>
              </a:rPr>
              <a:t>Bandwagon</a:t>
            </a:r>
            <a:r>
              <a:rPr lang="fr-FR" sz="2400" spc="5"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fr-FR" sz="2400" dirty="0">
              <a:latin typeface="Times New Roman" pitchFamily="18" charset="0"/>
              <a:cs typeface="Times New Roman" pitchFamily="18" charset="0"/>
            </a:endParaRPr>
          </a:p>
          <a:p>
            <a:r>
              <a:rPr lang="fr-FR" sz="2400" dirty="0" err="1">
                <a:latin typeface="Times New Roman" pitchFamily="18" charset="0"/>
                <a:cs typeface="Times New Roman" pitchFamily="18" charset="0"/>
              </a:rPr>
              <a:t>Also</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called</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Appeal</a:t>
            </a:r>
            <a:r>
              <a:rPr lang="fr-FR" sz="2400" dirty="0">
                <a:latin typeface="Times New Roman" pitchFamily="18" charset="0"/>
                <a:cs typeface="Times New Roman" pitchFamily="18" charset="0"/>
              </a:rPr>
              <a:t> to </a:t>
            </a:r>
            <a:r>
              <a:rPr lang="fr-FR" sz="2400" dirty="0" err="1">
                <a:latin typeface="Times New Roman" pitchFamily="18" charset="0"/>
                <a:cs typeface="Times New Roman" pitchFamily="18" charset="0"/>
              </a:rPr>
              <a:t>popularity</a:t>
            </a:r>
            <a:r>
              <a:rPr lang="fr-FR" sz="2400" dirty="0">
                <a:latin typeface="Times New Roman" pitchFamily="18" charset="0"/>
                <a:cs typeface="Times New Roman" pitchFamily="18" charset="0"/>
              </a:rPr>
              <a:t> ‘’</a:t>
            </a:r>
          </a:p>
          <a:p>
            <a:endParaRPr lang="fr-FR"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It is a logical fallacy through which one argues that the  opinion of the majority is always valid and that one should  accept or reject an opinion because everyone accepts or  reject it. As everyone believes it, you should do too.</a:t>
            </a:r>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5046134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476672"/>
            <a:ext cx="7498080" cy="5534044"/>
          </a:xfrm>
        </p:spPr>
        <p:txBody>
          <a:bodyPr>
            <a:normAutofit/>
          </a:bodyPr>
          <a:lstStyle/>
          <a:p>
            <a:pPr algn="just">
              <a:lnSpc>
                <a:spcPct val="150000"/>
              </a:lnSpc>
            </a:pPr>
            <a:endParaRPr lang="fr-FR" sz="2400" dirty="0">
              <a:latin typeface="Times New Roman" pitchFamily="18" charset="0"/>
              <a:cs typeface="Times New Roman" pitchFamily="18" charset="0"/>
            </a:endParaRPr>
          </a:p>
          <a:p>
            <a:pPr algn="just">
              <a:lnSpc>
                <a:spcPct val="150000"/>
              </a:lnSpc>
            </a:pPr>
            <a:endParaRPr lang="fr-FR" sz="2400" dirty="0">
              <a:latin typeface="Times New Roman" pitchFamily="18" charset="0"/>
              <a:cs typeface="Times New Roman" pitchFamily="18" charset="0"/>
            </a:endParaRPr>
          </a:p>
          <a:p>
            <a:pPr algn="just">
              <a:lnSpc>
                <a:spcPct val="150000"/>
              </a:lnSpc>
              <a:buNone/>
            </a:pPr>
            <a:r>
              <a:rPr lang="fr-FR" sz="2400" dirty="0" err="1" smtClean="0">
                <a:latin typeface="Times New Roman" pitchFamily="18" charset="0"/>
                <a:cs typeface="Times New Roman" pitchFamily="18" charset="0"/>
              </a:rPr>
              <a:t>Example</a:t>
            </a:r>
            <a:r>
              <a:rPr lang="fr-FR" sz="2400" dirty="0" smtClean="0">
                <a:latin typeface="Times New Roman" pitchFamily="18" charset="0"/>
                <a:cs typeface="Times New Roman" pitchFamily="18" charset="0"/>
              </a:rPr>
              <a:t> 1 </a:t>
            </a:r>
            <a:r>
              <a:rPr lang="fr-FR" sz="2400" dirty="0">
                <a:latin typeface="Times New Roman" pitchFamily="18" charset="0"/>
                <a:cs typeface="Times New Roman" pitchFamily="18" charset="0"/>
              </a:rPr>
              <a:t>: </a:t>
            </a:r>
            <a:r>
              <a:rPr lang="en-US" sz="2400" spc="125" dirty="0">
                <a:latin typeface="Times New Roman" pitchFamily="18" charset="0"/>
                <a:cs typeface="Times New Roman" pitchFamily="18" charset="0"/>
              </a:rPr>
              <a:t>Marcus </a:t>
            </a:r>
            <a:r>
              <a:rPr lang="en-US" sz="2400" spc="155" dirty="0">
                <a:latin typeface="Times New Roman" pitchFamily="18" charset="0"/>
                <a:cs typeface="Times New Roman" pitchFamily="18" charset="0"/>
              </a:rPr>
              <a:t>wants </a:t>
            </a:r>
            <a:r>
              <a:rPr lang="en-US" sz="2400" spc="165" dirty="0">
                <a:latin typeface="Times New Roman" pitchFamily="18" charset="0"/>
                <a:cs typeface="Times New Roman" pitchFamily="18" charset="0"/>
              </a:rPr>
              <a:t>to </a:t>
            </a:r>
            <a:r>
              <a:rPr lang="en-US" sz="2400" spc="220" dirty="0">
                <a:latin typeface="Times New Roman" pitchFamily="18" charset="0"/>
                <a:cs typeface="Times New Roman" pitchFamily="18" charset="0"/>
              </a:rPr>
              <a:t>go  </a:t>
            </a:r>
            <a:r>
              <a:rPr lang="en-US" sz="2400" spc="165" dirty="0">
                <a:latin typeface="Times New Roman" pitchFamily="18" charset="0"/>
                <a:cs typeface="Times New Roman" pitchFamily="18" charset="0"/>
              </a:rPr>
              <a:t>to </a:t>
            </a:r>
            <a:r>
              <a:rPr lang="en-US" sz="2400" spc="265" dirty="0">
                <a:latin typeface="Times New Roman" pitchFamily="18" charset="0"/>
                <a:cs typeface="Times New Roman" pitchFamily="18" charset="0"/>
              </a:rPr>
              <a:t>a </a:t>
            </a:r>
            <a:r>
              <a:rPr lang="en-US" sz="2400" spc="145" dirty="0">
                <a:latin typeface="Times New Roman" pitchFamily="18" charset="0"/>
                <a:cs typeface="Times New Roman" pitchFamily="18" charset="0"/>
              </a:rPr>
              <a:t>small  </a:t>
            </a:r>
            <a:r>
              <a:rPr lang="en-US" sz="2400" spc="200" dirty="0">
                <a:latin typeface="Times New Roman" pitchFamily="18" charset="0"/>
                <a:cs typeface="Times New Roman" pitchFamily="18" charset="0"/>
              </a:rPr>
              <a:t>community </a:t>
            </a:r>
            <a:r>
              <a:rPr lang="en-US" sz="2400" spc="135" dirty="0">
                <a:latin typeface="Times New Roman" pitchFamily="18" charset="0"/>
                <a:cs typeface="Times New Roman" pitchFamily="18" charset="0"/>
              </a:rPr>
              <a:t>college  </a:t>
            </a:r>
            <a:r>
              <a:rPr lang="en-US" sz="2400" spc="120" dirty="0">
                <a:latin typeface="Times New Roman" pitchFamily="18" charset="0"/>
                <a:cs typeface="Times New Roman" pitchFamily="18" charset="0"/>
              </a:rPr>
              <a:t>close </a:t>
            </a:r>
            <a:r>
              <a:rPr lang="en-US" sz="2400" spc="165" dirty="0">
                <a:latin typeface="Times New Roman" pitchFamily="18" charset="0"/>
                <a:cs typeface="Times New Roman" pitchFamily="18" charset="0"/>
              </a:rPr>
              <a:t>to </a:t>
            </a:r>
            <a:r>
              <a:rPr lang="en-US" sz="2400" spc="120" dirty="0">
                <a:latin typeface="Times New Roman" pitchFamily="18" charset="0"/>
                <a:cs typeface="Times New Roman" pitchFamily="18" charset="0"/>
              </a:rPr>
              <a:t>home, </a:t>
            </a:r>
            <a:r>
              <a:rPr lang="en-US" sz="2400" spc="185" dirty="0">
                <a:latin typeface="Times New Roman" pitchFamily="18" charset="0"/>
                <a:cs typeface="Times New Roman" pitchFamily="18" charset="0"/>
              </a:rPr>
              <a:t>but  </a:t>
            </a:r>
            <a:r>
              <a:rPr lang="en-US" sz="2400" spc="200" dirty="0">
                <a:latin typeface="Times New Roman" pitchFamily="18" charset="0"/>
                <a:cs typeface="Times New Roman" pitchFamily="18" charset="0"/>
              </a:rPr>
              <a:t>most </a:t>
            </a:r>
            <a:r>
              <a:rPr lang="en-US" sz="2400" spc="150" dirty="0">
                <a:latin typeface="Times New Roman" pitchFamily="18" charset="0"/>
                <a:cs typeface="Times New Roman" pitchFamily="18" charset="0"/>
              </a:rPr>
              <a:t>of </a:t>
            </a:r>
            <a:r>
              <a:rPr lang="en-US" sz="2400" spc="135" dirty="0">
                <a:latin typeface="Times New Roman" pitchFamily="18" charset="0"/>
                <a:cs typeface="Times New Roman" pitchFamily="18" charset="0"/>
              </a:rPr>
              <a:t>students </a:t>
            </a:r>
            <a:r>
              <a:rPr lang="en-US" sz="2400" spc="65" dirty="0">
                <a:latin typeface="Times New Roman" pitchFamily="18" charset="0"/>
                <a:cs typeface="Times New Roman" pitchFamily="18" charset="0"/>
              </a:rPr>
              <a:t>in  </a:t>
            </a:r>
            <a:r>
              <a:rPr lang="en-US" sz="2400" spc="60" dirty="0">
                <a:latin typeface="Times New Roman" pitchFamily="18" charset="0"/>
                <a:cs typeface="Times New Roman" pitchFamily="18" charset="0"/>
              </a:rPr>
              <a:t>his </a:t>
            </a:r>
            <a:r>
              <a:rPr lang="en-US" sz="2400" spc="120" dirty="0">
                <a:latin typeface="Times New Roman" pitchFamily="18" charset="0"/>
                <a:cs typeface="Times New Roman" pitchFamily="18" charset="0"/>
              </a:rPr>
              <a:t>class </a:t>
            </a:r>
            <a:r>
              <a:rPr lang="en-US" sz="2400" spc="145" dirty="0">
                <a:latin typeface="Times New Roman" pitchFamily="18" charset="0"/>
                <a:cs typeface="Times New Roman" pitchFamily="18" charset="0"/>
              </a:rPr>
              <a:t>are  </a:t>
            </a:r>
            <a:r>
              <a:rPr lang="en-US" sz="2400" spc="160" dirty="0">
                <a:latin typeface="Times New Roman" pitchFamily="18" charset="0"/>
                <a:cs typeface="Times New Roman" pitchFamily="18" charset="0"/>
              </a:rPr>
              <a:t>applying </a:t>
            </a:r>
            <a:r>
              <a:rPr lang="en-US" sz="2400" spc="165" dirty="0">
                <a:latin typeface="Times New Roman" pitchFamily="18" charset="0"/>
                <a:cs typeface="Times New Roman" pitchFamily="18" charset="0"/>
              </a:rPr>
              <a:t>to </a:t>
            </a:r>
            <a:r>
              <a:rPr lang="en-US" sz="2400" spc="125" dirty="0">
                <a:latin typeface="Times New Roman" pitchFamily="18" charset="0"/>
                <a:cs typeface="Times New Roman" pitchFamily="18" charset="0"/>
              </a:rPr>
              <a:t>larger  colleges </a:t>
            </a:r>
            <a:r>
              <a:rPr lang="en-US" sz="2400" spc="155" dirty="0">
                <a:latin typeface="Times New Roman" pitchFamily="18" charset="0"/>
                <a:cs typeface="Times New Roman" pitchFamily="18" charset="0"/>
              </a:rPr>
              <a:t>out </a:t>
            </a:r>
            <a:r>
              <a:rPr lang="en-US" sz="2400" spc="150" dirty="0">
                <a:latin typeface="Times New Roman" pitchFamily="18" charset="0"/>
                <a:cs typeface="Times New Roman" pitchFamily="18" charset="0"/>
              </a:rPr>
              <a:t>of</a:t>
            </a:r>
            <a:r>
              <a:rPr lang="en-US" sz="2400" spc="-195" dirty="0">
                <a:latin typeface="Times New Roman" pitchFamily="18" charset="0"/>
                <a:cs typeface="Times New Roman" pitchFamily="18" charset="0"/>
              </a:rPr>
              <a:t> </a:t>
            </a:r>
            <a:r>
              <a:rPr lang="en-US" sz="2400" spc="100" dirty="0">
                <a:latin typeface="Times New Roman" pitchFamily="18" charset="0"/>
                <a:cs typeface="Times New Roman" pitchFamily="18" charset="0"/>
              </a:rPr>
              <a:t>state.  </a:t>
            </a:r>
            <a:r>
              <a:rPr lang="en-US" sz="2400" spc="125" dirty="0">
                <a:latin typeface="Times New Roman" pitchFamily="18" charset="0"/>
                <a:cs typeface="Times New Roman" pitchFamily="18" charset="0"/>
              </a:rPr>
              <a:t>Marcus </a:t>
            </a:r>
            <a:r>
              <a:rPr lang="en-US" sz="2400" spc="155" dirty="0">
                <a:latin typeface="Times New Roman" pitchFamily="18" charset="0"/>
                <a:cs typeface="Times New Roman" pitchFamily="18" charset="0"/>
              </a:rPr>
              <a:t>decides </a:t>
            </a:r>
            <a:r>
              <a:rPr lang="en-US" sz="2400" spc="175" dirty="0">
                <a:latin typeface="Times New Roman" pitchFamily="18" charset="0"/>
                <a:cs typeface="Times New Roman" pitchFamily="18" charset="0"/>
              </a:rPr>
              <a:t>that  </a:t>
            </a:r>
            <a:r>
              <a:rPr lang="en-US" sz="2400" spc="130" dirty="0">
                <a:latin typeface="Times New Roman" pitchFamily="18" charset="0"/>
                <a:cs typeface="Times New Roman" pitchFamily="18" charset="0"/>
              </a:rPr>
              <a:t>he </a:t>
            </a:r>
            <a:r>
              <a:rPr lang="en-US" sz="2400" spc="125" dirty="0">
                <a:latin typeface="Times New Roman" pitchFamily="18" charset="0"/>
                <a:cs typeface="Times New Roman" pitchFamily="18" charset="0"/>
              </a:rPr>
              <a:t>should </a:t>
            </a:r>
            <a:r>
              <a:rPr lang="en-US" sz="2400" spc="120" dirty="0">
                <a:latin typeface="Times New Roman" pitchFamily="18" charset="0"/>
                <a:cs typeface="Times New Roman" pitchFamily="18" charset="0"/>
              </a:rPr>
              <a:t>also</a:t>
            </a:r>
            <a:r>
              <a:rPr lang="en-US" sz="2400" spc="-135" dirty="0">
                <a:latin typeface="Times New Roman" pitchFamily="18" charset="0"/>
                <a:cs typeface="Times New Roman" pitchFamily="18" charset="0"/>
              </a:rPr>
              <a:t> </a:t>
            </a:r>
            <a:r>
              <a:rPr lang="en-US" sz="2400" spc="175" dirty="0">
                <a:latin typeface="Times New Roman" pitchFamily="18" charset="0"/>
                <a:cs typeface="Times New Roman" pitchFamily="18" charset="0"/>
              </a:rPr>
              <a:t>apply  </a:t>
            </a:r>
            <a:r>
              <a:rPr lang="en-US" sz="2400" spc="165" dirty="0">
                <a:latin typeface="Times New Roman" pitchFamily="18" charset="0"/>
                <a:cs typeface="Times New Roman" pitchFamily="18" charset="0"/>
              </a:rPr>
              <a:t>to </a:t>
            </a:r>
            <a:r>
              <a:rPr lang="en-US" sz="2400" spc="130" dirty="0">
                <a:latin typeface="Times New Roman" pitchFamily="18" charset="0"/>
                <a:cs typeface="Times New Roman" pitchFamily="18" charset="0"/>
              </a:rPr>
              <a:t>those</a:t>
            </a:r>
            <a:r>
              <a:rPr lang="en-US" sz="2400" spc="-80" dirty="0">
                <a:latin typeface="Times New Roman" pitchFamily="18" charset="0"/>
                <a:cs typeface="Times New Roman" pitchFamily="18" charset="0"/>
              </a:rPr>
              <a:t> </a:t>
            </a:r>
            <a:r>
              <a:rPr lang="en-US" sz="2400" spc="95" dirty="0">
                <a:latin typeface="Times New Roman" pitchFamily="18" charset="0"/>
                <a:cs typeface="Times New Roman" pitchFamily="18" charset="0"/>
              </a:rPr>
              <a:t>colleges.</a:t>
            </a:r>
          </a:p>
          <a:p>
            <a:pPr algn="just">
              <a:lnSpc>
                <a:spcPct val="150000"/>
              </a:lnSpc>
            </a:pPr>
            <a:endParaRPr lang="en-US" sz="2400" spc="95" dirty="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345419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7290" y="500042"/>
            <a:ext cx="7467600" cy="6045348"/>
          </a:xfrm>
        </p:spPr>
        <p:txBody>
          <a:bodyPr>
            <a:normAutofit fontScale="70000" lnSpcReduction="20000"/>
          </a:bodyPr>
          <a:lstStyle/>
          <a:p>
            <a:pPr marL="457200" indent="-457200">
              <a:lnSpc>
                <a:spcPct val="200000"/>
              </a:lnSpc>
              <a:buFont typeface="+mj-lt"/>
              <a:buAutoNum type="arabicParenR"/>
            </a:pPr>
            <a:r>
              <a:rPr lang="fr-FR" spc="-165" dirty="0">
                <a:solidFill>
                  <a:srgbClr val="002060"/>
                </a:solidFill>
                <a:latin typeface="Calisto MT" pitchFamily="18" charset="0"/>
              </a:rPr>
              <a:t>The </a:t>
            </a:r>
            <a:r>
              <a:rPr lang="fr-FR" spc="-35" dirty="0">
                <a:solidFill>
                  <a:srgbClr val="002060"/>
                </a:solidFill>
                <a:latin typeface="Calisto MT" pitchFamily="18" charset="0"/>
              </a:rPr>
              <a:t>Ad </a:t>
            </a:r>
            <a:r>
              <a:rPr lang="fr-FR" spc="-100" dirty="0">
                <a:solidFill>
                  <a:srgbClr val="002060"/>
                </a:solidFill>
                <a:latin typeface="Calisto MT" pitchFamily="18" charset="0"/>
              </a:rPr>
              <a:t>Hominem </a:t>
            </a:r>
            <a:r>
              <a:rPr lang="fr-FR" spc="-45" dirty="0" err="1">
                <a:solidFill>
                  <a:srgbClr val="002060"/>
                </a:solidFill>
                <a:latin typeface="Calisto MT" pitchFamily="18" charset="0"/>
              </a:rPr>
              <a:t>Fallacy_____________________________</a:t>
            </a:r>
            <a:endParaRPr lang="fr-FR" spc="-45" dirty="0">
              <a:solidFill>
                <a:srgbClr val="002060"/>
              </a:solidFill>
              <a:latin typeface="Calisto MT" pitchFamily="18" charset="0"/>
            </a:endParaRPr>
          </a:p>
          <a:p>
            <a:pPr marL="457200" indent="-457200">
              <a:lnSpc>
                <a:spcPct val="200000"/>
              </a:lnSpc>
              <a:buFont typeface="+mj-lt"/>
              <a:buAutoNum type="arabicParenR"/>
            </a:pPr>
            <a:r>
              <a:rPr lang="fr-FR" spc="-165" dirty="0">
                <a:solidFill>
                  <a:srgbClr val="002060"/>
                </a:solidFill>
                <a:latin typeface="Calisto MT" pitchFamily="18" charset="0"/>
              </a:rPr>
              <a:t>The </a:t>
            </a:r>
            <a:r>
              <a:rPr lang="fr-FR" spc="-235" dirty="0">
                <a:solidFill>
                  <a:srgbClr val="002060"/>
                </a:solidFill>
                <a:latin typeface="Calisto MT" pitchFamily="18" charset="0"/>
              </a:rPr>
              <a:t>Tu </a:t>
            </a:r>
            <a:r>
              <a:rPr lang="fr-FR" spc="-30" dirty="0" err="1">
                <a:solidFill>
                  <a:srgbClr val="002060"/>
                </a:solidFill>
                <a:latin typeface="Calisto MT" pitchFamily="18" charset="0"/>
              </a:rPr>
              <a:t>Quoque</a:t>
            </a:r>
            <a:r>
              <a:rPr lang="fr-FR" spc="-50" dirty="0">
                <a:solidFill>
                  <a:srgbClr val="002060"/>
                </a:solidFill>
                <a:latin typeface="Calisto MT" pitchFamily="18" charset="0"/>
              </a:rPr>
              <a:t> </a:t>
            </a:r>
            <a:r>
              <a:rPr lang="fr-FR" spc="-45" dirty="0" err="1">
                <a:solidFill>
                  <a:srgbClr val="002060"/>
                </a:solidFill>
                <a:latin typeface="Calisto MT" pitchFamily="18" charset="0"/>
              </a:rPr>
              <a:t>Fallacy________________________________</a:t>
            </a:r>
            <a:endParaRPr lang="fr-FR" spc="-45" dirty="0">
              <a:solidFill>
                <a:srgbClr val="002060"/>
              </a:solidFill>
              <a:latin typeface="Calisto MT" pitchFamily="18" charset="0"/>
            </a:endParaRPr>
          </a:p>
          <a:p>
            <a:pPr marL="457200" indent="-457200">
              <a:lnSpc>
                <a:spcPct val="200000"/>
              </a:lnSpc>
              <a:buFont typeface="+mj-lt"/>
              <a:buAutoNum type="arabicParenR"/>
            </a:pPr>
            <a:r>
              <a:rPr lang="fr-FR" spc="-165" dirty="0">
                <a:solidFill>
                  <a:srgbClr val="002060"/>
                </a:solidFill>
                <a:latin typeface="Calisto MT" pitchFamily="18" charset="0"/>
              </a:rPr>
              <a:t>The  </a:t>
            </a:r>
            <a:r>
              <a:rPr lang="fr-FR" spc="-20" dirty="0" err="1">
                <a:solidFill>
                  <a:srgbClr val="002060"/>
                </a:solidFill>
                <a:latin typeface="Calisto MT" pitchFamily="18" charset="0"/>
              </a:rPr>
              <a:t>Straw</a:t>
            </a:r>
            <a:r>
              <a:rPr lang="fr-FR" spc="-290" dirty="0">
                <a:solidFill>
                  <a:srgbClr val="002060"/>
                </a:solidFill>
                <a:latin typeface="Calisto MT" pitchFamily="18" charset="0"/>
              </a:rPr>
              <a:t> </a:t>
            </a:r>
            <a:r>
              <a:rPr lang="fr-FR" spc="-55" dirty="0">
                <a:solidFill>
                  <a:srgbClr val="002060"/>
                </a:solidFill>
                <a:latin typeface="Calisto MT" pitchFamily="18" charset="0"/>
              </a:rPr>
              <a:t>Man</a:t>
            </a:r>
            <a:r>
              <a:rPr lang="fr-FR" spc="-5" dirty="0">
                <a:solidFill>
                  <a:srgbClr val="002060"/>
                </a:solidFill>
                <a:latin typeface="Calisto MT" pitchFamily="18" charset="0"/>
              </a:rPr>
              <a:t> </a:t>
            </a:r>
            <a:r>
              <a:rPr lang="fr-FR" spc="-45" dirty="0" err="1">
                <a:solidFill>
                  <a:srgbClr val="002060"/>
                </a:solidFill>
                <a:latin typeface="Calisto MT" pitchFamily="18" charset="0"/>
              </a:rPr>
              <a:t>Fallacy________________________________</a:t>
            </a:r>
            <a:endParaRPr lang="fr-FR" spc="-45" dirty="0">
              <a:solidFill>
                <a:srgbClr val="002060"/>
              </a:solidFill>
              <a:latin typeface="Calisto MT" pitchFamily="18" charset="0"/>
            </a:endParaRPr>
          </a:p>
          <a:p>
            <a:pPr marL="457200" indent="-457200">
              <a:lnSpc>
                <a:spcPct val="200000"/>
              </a:lnSpc>
              <a:buFont typeface="+mj-lt"/>
              <a:buAutoNum type="arabicParenR"/>
            </a:pPr>
            <a:r>
              <a:rPr lang="fr-FR" spc="-165" dirty="0">
                <a:solidFill>
                  <a:srgbClr val="002060"/>
                </a:solidFill>
                <a:latin typeface="Calisto MT" pitchFamily="18" charset="0"/>
              </a:rPr>
              <a:t>The  </a:t>
            </a:r>
            <a:r>
              <a:rPr lang="fr-FR" spc="-5" dirty="0" err="1">
                <a:solidFill>
                  <a:srgbClr val="002060"/>
                </a:solidFill>
                <a:latin typeface="Calisto MT" pitchFamily="18" charset="0"/>
              </a:rPr>
              <a:t>Appeal</a:t>
            </a:r>
            <a:r>
              <a:rPr lang="fr-FR" spc="-305" dirty="0">
                <a:solidFill>
                  <a:srgbClr val="002060"/>
                </a:solidFill>
                <a:latin typeface="Calisto MT" pitchFamily="18" charset="0"/>
              </a:rPr>
              <a:t> </a:t>
            </a:r>
            <a:r>
              <a:rPr lang="fr-FR" spc="55" dirty="0">
                <a:solidFill>
                  <a:srgbClr val="002060"/>
                </a:solidFill>
                <a:latin typeface="Calisto MT" pitchFamily="18" charset="0"/>
              </a:rPr>
              <a:t>to</a:t>
            </a:r>
            <a:r>
              <a:rPr lang="fr-FR" spc="-10" dirty="0">
                <a:solidFill>
                  <a:srgbClr val="002060"/>
                </a:solidFill>
                <a:latin typeface="Calisto MT" pitchFamily="18" charset="0"/>
              </a:rPr>
              <a:t> </a:t>
            </a:r>
            <a:r>
              <a:rPr lang="fr-FR" spc="-30" dirty="0" err="1">
                <a:solidFill>
                  <a:srgbClr val="002060"/>
                </a:solidFill>
                <a:latin typeface="Calisto MT" pitchFamily="18" charset="0"/>
              </a:rPr>
              <a:t>Ignorance_______________________________</a:t>
            </a:r>
            <a:endParaRPr lang="fr-FR" spc="-30" dirty="0">
              <a:solidFill>
                <a:srgbClr val="002060"/>
              </a:solidFill>
              <a:latin typeface="Calisto MT" pitchFamily="18" charset="0"/>
            </a:endParaRPr>
          </a:p>
          <a:p>
            <a:pPr marL="457200" indent="-457200">
              <a:lnSpc>
                <a:spcPct val="200000"/>
              </a:lnSpc>
              <a:buFont typeface="+mj-lt"/>
              <a:buAutoNum type="arabicParenR"/>
            </a:pPr>
            <a:r>
              <a:rPr lang="fr-FR" spc="-165" dirty="0">
                <a:solidFill>
                  <a:srgbClr val="002060"/>
                </a:solidFill>
                <a:latin typeface="Calisto MT" pitchFamily="18" charset="0"/>
              </a:rPr>
              <a:t>The  </a:t>
            </a:r>
            <a:r>
              <a:rPr lang="fr-FR" spc="-45" dirty="0" err="1">
                <a:solidFill>
                  <a:srgbClr val="002060"/>
                </a:solidFill>
                <a:latin typeface="Calisto MT" pitchFamily="18" charset="0"/>
              </a:rPr>
              <a:t>Slippery</a:t>
            </a:r>
            <a:r>
              <a:rPr lang="fr-FR" spc="-290" dirty="0">
                <a:solidFill>
                  <a:srgbClr val="002060"/>
                </a:solidFill>
                <a:latin typeface="Calisto MT" pitchFamily="18" charset="0"/>
              </a:rPr>
              <a:t> </a:t>
            </a:r>
            <a:r>
              <a:rPr lang="fr-FR" spc="-40" dirty="0" err="1">
                <a:solidFill>
                  <a:srgbClr val="002060"/>
                </a:solidFill>
                <a:latin typeface="Calisto MT" pitchFamily="18" charset="0"/>
              </a:rPr>
              <a:t>Slope</a:t>
            </a:r>
            <a:r>
              <a:rPr lang="fr-FR" dirty="0">
                <a:solidFill>
                  <a:srgbClr val="002060"/>
                </a:solidFill>
                <a:latin typeface="Calisto MT" pitchFamily="18" charset="0"/>
              </a:rPr>
              <a:t> </a:t>
            </a:r>
            <a:r>
              <a:rPr lang="fr-FR" spc="-45" dirty="0" err="1">
                <a:solidFill>
                  <a:srgbClr val="002060"/>
                </a:solidFill>
                <a:latin typeface="Calisto MT" pitchFamily="18" charset="0"/>
              </a:rPr>
              <a:t>Fallacy____________________________</a:t>
            </a:r>
            <a:endParaRPr lang="fr-FR" spc="-45" dirty="0">
              <a:solidFill>
                <a:srgbClr val="002060"/>
              </a:solidFill>
              <a:latin typeface="Calisto MT" pitchFamily="18" charset="0"/>
            </a:endParaRPr>
          </a:p>
          <a:p>
            <a:pPr marL="457200" indent="-457200">
              <a:lnSpc>
                <a:spcPct val="200000"/>
              </a:lnSpc>
              <a:buFont typeface="+mj-lt"/>
              <a:buAutoNum type="arabicParenR"/>
            </a:pPr>
            <a:r>
              <a:rPr lang="fr-FR" spc="-165" dirty="0">
                <a:solidFill>
                  <a:srgbClr val="002060"/>
                </a:solidFill>
                <a:latin typeface="Calisto MT" pitchFamily="18" charset="0"/>
              </a:rPr>
              <a:t>The</a:t>
            </a:r>
            <a:r>
              <a:rPr lang="fr-FR" spc="-5" dirty="0">
                <a:solidFill>
                  <a:srgbClr val="002060"/>
                </a:solidFill>
                <a:latin typeface="Calisto MT" pitchFamily="18" charset="0"/>
              </a:rPr>
              <a:t> </a:t>
            </a:r>
            <a:r>
              <a:rPr lang="fr-FR" spc="-10" dirty="0" err="1">
                <a:solidFill>
                  <a:srgbClr val="002060"/>
                </a:solidFill>
                <a:latin typeface="Calisto MT" pitchFamily="18" charset="0"/>
              </a:rPr>
              <a:t>Petitio</a:t>
            </a:r>
            <a:r>
              <a:rPr lang="fr-FR" dirty="0">
                <a:solidFill>
                  <a:srgbClr val="002060"/>
                </a:solidFill>
                <a:latin typeface="Calisto MT" pitchFamily="18" charset="0"/>
              </a:rPr>
              <a:t> </a:t>
            </a:r>
            <a:r>
              <a:rPr lang="fr-FR" spc="-45" dirty="0" err="1">
                <a:solidFill>
                  <a:srgbClr val="002060"/>
                </a:solidFill>
                <a:latin typeface="Calisto MT" pitchFamily="18" charset="0"/>
              </a:rPr>
              <a:t>Fallacy_________________________________</a:t>
            </a:r>
            <a:endParaRPr lang="fr-FR" spc="-45" dirty="0">
              <a:solidFill>
                <a:srgbClr val="002060"/>
              </a:solidFill>
              <a:latin typeface="Calisto MT" pitchFamily="18" charset="0"/>
            </a:endParaRPr>
          </a:p>
          <a:p>
            <a:pPr marL="457200" indent="-457200">
              <a:lnSpc>
                <a:spcPct val="200000"/>
              </a:lnSpc>
              <a:buFont typeface="+mj-lt"/>
              <a:buAutoNum type="arabicParenR"/>
            </a:pPr>
            <a:r>
              <a:rPr lang="fr-FR" spc="-165" dirty="0">
                <a:solidFill>
                  <a:srgbClr val="002060"/>
                </a:solidFill>
                <a:latin typeface="Calisto MT" pitchFamily="18" charset="0"/>
              </a:rPr>
              <a:t>The</a:t>
            </a:r>
            <a:r>
              <a:rPr lang="fr-FR" spc="-10" dirty="0">
                <a:solidFill>
                  <a:srgbClr val="002060"/>
                </a:solidFill>
                <a:latin typeface="Calisto MT" pitchFamily="18" charset="0"/>
              </a:rPr>
              <a:t> </a:t>
            </a:r>
            <a:r>
              <a:rPr lang="fr-FR" spc="-20" dirty="0" err="1">
                <a:solidFill>
                  <a:srgbClr val="002060"/>
                </a:solidFill>
                <a:latin typeface="Calisto MT" pitchFamily="18" charset="0"/>
              </a:rPr>
              <a:t>Questionable</a:t>
            </a:r>
            <a:r>
              <a:rPr lang="fr-FR" spc="-5" dirty="0">
                <a:solidFill>
                  <a:srgbClr val="002060"/>
                </a:solidFill>
                <a:latin typeface="Calisto MT" pitchFamily="18" charset="0"/>
              </a:rPr>
              <a:t> </a:t>
            </a:r>
            <a:r>
              <a:rPr lang="fr-FR" spc="-45" dirty="0" err="1">
                <a:solidFill>
                  <a:srgbClr val="002060"/>
                </a:solidFill>
                <a:latin typeface="Calisto MT" pitchFamily="18" charset="0"/>
              </a:rPr>
              <a:t>Fallacy______________________________</a:t>
            </a:r>
            <a:endParaRPr lang="fr-FR" spc="-45" dirty="0">
              <a:solidFill>
                <a:srgbClr val="002060"/>
              </a:solidFill>
              <a:latin typeface="Calisto MT" pitchFamily="18" charset="0"/>
            </a:endParaRPr>
          </a:p>
          <a:p>
            <a:endParaRPr lang="fr-FR" dirty="0"/>
          </a:p>
        </p:txBody>
      </p:sp>
    </p:spTree>
    <p:extLst>
      <p:ext uri="{BB962C8B-B14F-4D97-AF65-F5344CB8AC3E}">
        <p14:creationId xmlns="" xmlns:p14="http://schemas.microsoft.com/office/powerpoint/2010/main" val="8772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620688"/>
            <a:ext cx="7498080" cy="5391168"/>
          </a:xfrm>
        </p:spPr>
        <p:txBody>
          <a:bodyPr>
            <a:norm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pPr algn="just">
              <a:lnSpc>
                <a:spcPct val="150000"/>
              </a:lnSpc>
            </a:pPr>
            <a:r>
              <a:rPr lang="en-US" sz="2400" dirty="0">
                <a:latin typeface="Times New Roman" pitchFamily="18" charset="0"/>
                <a:cs typeface="Times New Roman" pitchFamily="18" charset="0"/>
              </a:rPr>
              <a:t>Example 2: Cathy is opposed to  social media because she would  rather have a face-  to-face  conversation. However, more and  more of Cathy's friends have joined  social media sites,  so Cathy feels like  she needs to create  an account as well</a:t>
            </a:r>
          </a:p>
          <a:p>
            <a:pPr>
              <a:buNone/>
            </a:pPr>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842476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10"/>
            </a:pPr>
            <a:r>
              <a:rPr lang="fr-FR" sz="2400" spc="-165" dirty="0">
                <a:solidFill>
                  <a:srgbClr val="002060"/>
                </a:solidFill>
                <a:latin typeface="Times New Roman" pitchFamily="18" charset="0"/>
                <a:cs typeface="Times New Roman" pitchFamily="18" charset="0"/>
              </a:rPr>
              <a:t>The</a:t>
            </a:r>
            <a:r>
              <a:rPr lang="fr-FR" sz="2400" spc="-10" dirty="0">
                <a:solidFill>
                  <a:srgbClr val="002060"/>
                </a:solidFill>
                <a:latin typeface="Times New Roman" pitchFamily="18" charset="0"/>
                <a:cs typeface="Times New Roman" pitchFamily="18" charset="0"/>
              </a:rPr>
              <a:t> </a:t>
            </a:r>
            <a:r>
              <a:rPr lang="fr-FR" sz="2400" spc="-60" dirty="0" err="1">
                <a:solidFill>
                  <a:srgbClr val="002060"/>
                </a:solidFill>
                <a:latin typeface="Times New Roman" pitchFamily="18" charset="0"/>
                <a:cs typeface="Times New Roman" pitchFamily="18" charset="0"/>
              </a:rPr>
              <a:t>Dilemma</a:t>
            </a:r>
            <a:r>
              <a:rPr lang="fr-FR" sz="2400" spc="-5"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This fallacy has a few other names:" black and white  fallacy" "either-or fallacy" and "false   dichotomy".</a:t>
            </a:r>
          </a:p>
          <a:p>
            <a:endParaRPr lang="fr-FR"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Dilemma fallacy is defined as presenting only two  choices for an issue when there may actually be  additional options .</a:t>
            </a:r>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0219026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620688"/>
            <a:ext cx="7498080" cy="5391168"/>
          </a:xfrm>
        </p:spPr>
        <p:txBody>
          <a:bodyPr/>
          <a:lstStyle/>
          <a:p>
            <a:endParaRPr lang="en-US" sz="2400" spc="155" dirty="0">
              <a:latin typeface="Times New Roman" pitchFamily="18" charset="0"/>
              <a:cs typeface="Times New Roman" pitchFamily="18" charset="0"/>
            </a:endParaRPr>
          </a:p>
          <a:p>
            <a:endParaRPr lang="en-US" sz="2400" spc="155" dirty="0">
              <a:latin typeface="Times New Roman" pitchFamily="18" charset="0"/>
              <a:cs typeface="Times New Roman" pitchFamily="18" charset="0"/>
            </a:endParaRPr>
          </a:p>
          <a:p>
            <a:pPr algn="just"/>
            <a:r>
              <a:rPr lang="en-US" sz="2400" spc="155" dirty="0">
                <a:latin typeface="Times New Roman" pitchFamily="18" charset="0"/>
                <a:cs typeface="Times New Roman" pitchFamily="18" charset="0"/>
              </a:rPr>
              <a:t>Example </a:t>
            </a:r>
            <a:r>
              <a:rPr lang="en-US" sz="2400" spc="90" dirty="0">
                <a:latin typeface="Times New Roman" pitchFamily="18" charset="0"/>
                <a:cs typeface="Times New Roman" pitchFamily="18" charset="0"/>
              </a:rPr>
              <a:t>"one </a:t>
            </a:r>
            <a:r>
              <a:rPr lang="en-US" sz="2400" spc="75" dirty="0">
                <a:latin typeface="Times New Roman" pitchFamily="18" charset="0"/>
                <a:cs typeface="Times New Roman" pitchFamily="18" charset="0"/>
              </a:rPr>
              <a:t>of </a:t>
            </a:r>
            <a:r>
              <a:rPr lang="en-US" sz="2400" spc="204" dirty="0">
                <a:latin typeface="Times New Roman" pitchFamily="18" charset="0"/>
                <a:cs typeface="Times New Roman" pitchFamily="18" charset="0"/>
              </a:rPr>
              <a:t>us </a:t>
            </a:r>
            <a:r>
              <a:rPr lang="en-US" sz="2400" spc="185" dirty="0">
                <a:latin typeface="Times New Roman" pitchFamily="18" charset="0"/>
                <a:cs typeface="Times New Roman" pitchFamily="18" charset="0"/>
              </a:rPr>
              <a:t>has </a:t>
            </a:r>
            <a:r>
              <a:rPr lang="en-US" sz="2400" spc="85" dirty="0">
                <a:latin typeface="Times New Roman" pitchFamily="18" charset="0"/>
                <a:cs typeface="Times New Roman" pitchFamily="18" charset="0"/>
              </a:rPr>
              <a:t>to </a:t>
            </a:r>
            <a:r>
              <a:rPr lang="en-US" sz="2400" spc="175" dirty="0">
                <a:latin typeface="Times New Roman" pitchFamily="18" charset="0"/>
                <a:cs typeface="Times New Roman" pitchFamily="18" charset="0"/>
              </a:rPr>
              <a:t>be</a:t>
            </a:r>
            <a:r>
              <a:rPr lang="en-US" sz="2400" spc="-245" dirty="0">
                <a:latin typeface="Times New Roman" pitchFamily="18" charset="0"/>
                <a:cs typeface="Times New Roman" pitchFamily="18" charset="0"/>
              </a:rPr>
              <a:t> </a:t>
            </a:r>
            <a:r>
              <a:rPr lang="en-US" sz="2400" spc="45" dirty="0">
                <a:latin typeface="Times New Roman" pitchFamily="18" charset="0"/>
                <a:cs typeface="Times New Roman" pitchFamily="18" charset="0"/>
              </a:rPr>
              <a:t>right“</a:t>
            </a:r>
          </a:p>
          <a:p>
            <a:pPr algn="just">
              <a:buNone/>
            </a:pPr>
            <a:endParaRPr lang="en-US" sz="2400" spc="45" dirty="0">
              <a:latin typeface="Times New Roman" pitchFamily="18" charset="0"/>
              <a:cs typeface="Times New Roman" pitchFamily="18" charset="0"/>
            </a:endParaRPr>
          </a:p>
          <a:p>
            <a:pPr algn="just"/>
            <a:r>
              <a:rPr lang="en-US" sz="2400" spc="45" dirty="0">
                <a:latin typeface="Times New Roman" pitchFamily="18" charset="0"/>
                <a:cs typeface="Times New Roman" pitchFamily="18" charset="0"/>
              </a:rPr>
              <a:t>Example 2: ” Either you are with us, or you are with the terrorists” </a:t>
            </a:r>
            <a:r>
              <a:rPr lang="fr-FR" sz="2400" dirty="0" err="1">
                <a:latin typeface="Times New Roman" pitchFamily="18" charset="0"/>
                <a:cs typeface="Times New Roman" pitchFamily="18" charset="0"/>
              </a:rPr>
              <a:t>President</a:t>
            </a:r>
            <a:r>
              <a:rPr lang="fr-FR" sz="2400" dirty="0">
                <a:latin typeface="Times New Roman" pitchFamily="18" charset="0"/>
                <a:cs typeface="Times New Roman" pitchFamily="18" charset="0"/>
              </a:rPr>
              <a:t> Bush</a:t>
            </a:r>
            <a:endParaRPr lang="en-US" sz="2400" spc="45" dirty="0">
              <a:latin typeface="Times New Roman" pitchFamily="18" charset="0"/>
              <a:cs typeface="Times New Roman" pitchFamily="18" charset="0"/>
            </a:endParaRPr>
          </a:p>
          <a:p>
            <a:pPr>
              <a:buNone/>
            </a:pPr>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2884126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11"/>
            </a:pPr>
            <a:r>
              <a:rPr lang="fr-FR" sz="2400" spc="-165" dirty="0">
                <a:solidFill>
                  <a:srgbClr val="002060"/>
                </a:solidFill>
                <a:latin typeface="Times New Roman" pitchFamily="18" charset="0"/>
                <a:cs typeface="Times New Roman" pitchFamily="18" charset="0"/>
              </a:rPr>
              <a:t>The  </a:t>
            </a:r>
            <a:r>
              <a:rPr lang="fr-FR" sz="2400" spc="-125" dirty="0" err="1">
                <a:solidFill>
                  <a:srgbClr val="002060"/>
                </a:solidFill>
                <a:latin typeface="Times New Roman" pitchFamily="18" charset="0"/>
                <a:cs typeface="Times New Roman" pitchFamily="18" charset="0"/>
              </a:rPr>
              <a:t>Red</a:t>
            </a:r>
            <a:r>
              <a:rPr lang="fr-FR" sz="2400" spc="-290" dirty="0">
                <a:solidFill>
                  <a:srgbClr val="002060"/>
                </a:solidFill>
                <a:latin typeface="Times New Roman" pitchFamily="18" charset="0"/>
                <a:cs typeface="Times New Roman" pitchFamily="18" charset="0"/>
              </a:rPr>
              <a:t> </a:t>
            </a:r>
            <a:r>
              <a:rPr lang="fr-FR" sz="2400" spc="-60" dirty="0">
                <a:solidFill>
                  <a:srgbClr val="002060"/>
                </a:solidFill>
                <a:latin typeface="Times New Roman" pitchFamily="18" charset="0"/>
                <a:cs typeface="Times New Roman" pitchFamily="18" charset="0"/>
              </a:rPr>
              <a:t>Herring</a:t>
            </a:r>
            <a:r>
              <a:rPr lang="fr-FR" sz="2400" spc="-5"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endParaRPr lang="fr-FR" sz="2400" dirty="0">
              <a:latin typeface="Times New Roman" pitchFamily="18" charset="0"/>
              <a:cs typeface="Times New Roman" pitchFamily="18" charset="0"/>
            </a:endParaRPr>
          </a:p>
          <a:p>
            <a:pPr algn="just"/>
            <a:r>
              <a:rPr lang="fr-FR" sz="2400" dirty="0">
                <a:latin typeface="Times New Roman" pitchFamily="18" charset="0"/>
                <a:cs typeface="Times New Roman" pitchFamily="18" charset="0"/>
              </a:rPr>
              <a:t>A </a:t>
            </a:r>
            <a:r>
              <a:rPr lang="fr-FR" sz="2400" dirty="0" err="1">
                <a:latin typeface="Times New Roman" pitchFamily="18" charset="0"/>
                <a:cs typeface="Times New Roman" pitchFamily="18" charset="0"/>
              </a:rPr>
              <a:t>red</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herring</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is</a:t>
            </a:r>
            <a:r>
              <a:rPr lang="fr-FR" sz="2400" dirty="0">
                <a:latin typeface="Times New Roman" pitchFamily="18" charset="0"/>
                <a:cs typeface="Times New Roman" pitchFamily="18" charset="0"/>
              </a:rPr>
              <a:t> an </a:t>
            </a:r>
            <a:r>
              <a:rPr lang="fr-FR" sz="2400" dirty="0" err="1">
                <a:latin typeface="Times New Roman" pitchFamily="18" charset="0"/>
                <a:cs typeface="Times New Roman" pitchFamily="18" charset="0"/>
              </a:rPr>
              <a:t>emotionally</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charged</a:t>
            </a:r>
            <a:r>
              <a:rPr lang="fr-FR" sz="2400" dirty="0">
                <a:latin typeface="Times New Roman" pitchFamily="18" charset="0"/>
                <a:cs typeface="Times New Roman" pitchFamily="18" charset="0"/>
              </a:rPr>
              <a:t> issue </a:t>
            </a:r>
            <a:r>
              <a:rPr lang="fr-FR" sz="2400" dirty="0" err="1">
                <a:latin typeface="Times New Roman" pitchFamily="18" charset="0"/>
                <a:cs typeface="Times New Roman" pitchFamily="18" charset="0"/>
              </a:rPr>
              <a:t>brought</a:t>
            </a:r>
            <a:r>
              <a:rPr lang="fr-FR" sz="2400" dirty="0">
                <a:latin typeface="Times New Roman" pitchFamily="18" charset="0"/>
                <a:cs typeface="Times New Roman" pitchFamily="18" charset="0"/>
              </a:rPr>
              <a:t> up to </a:t>
            </a:r>
            <a:r>
              <a:rPr lang="fr-FR" sz="2400" dirty="0" err="1">
                <a:latin typeface="Times New Roman" pitchFamily="18" charset="0"/>
                <a:cs typeface="Times New Roman" pitchFamily="18" charset="0"/>
              </a:rPr>
              <a:t>divert</a:t>
            </a:r>
            <a:r>
              <a:rPr lang="fr-FR" sz="2400" dirty="0">
                <a:latin typeface="Times New Roman" pitchFamily="18" charset="0"/>
                <a:cs typeface="Times New Roman" pitchFamily="18" charset="0"/>
              </a:rPr>
              <a:t> attention </a:t>
            </a:r>
            <a:r>
              <a:rPr lang="fr-FR" sz="2400" dirty="0" err="1">
                <a:latin typeface="Times New Roman" pitchFamily="18" charset="0"/>
                <a:cs typeface="Times New Roman" pitchFamily="18" charset="0"/>
              </a:rPr>
              <a:t>from</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something</a:t>
            </a:r>
            <a:r>
              <a:rPr lang="fr-FR" sz="2400" dirty="0">
                <a:latin typeface="Times New Roman" pitchFamily="18" charset="0"/>
                <a:cs typeface="Times New Roman" pitchFamily="18" charset="0"/>
              </a:rPr>
              <a:t> the </a:t>
            </a:r>
            <a:r>
              <a:rPr lang="fr-FR" sz="2400" dirty="0" err="1">
                <a:latin typeface="Times New Roman" pitchFamily="18" charset="0"/>
                <a:cs typeface="Times New Roman" pitchFamily="18" charset="0"/>
              </a:rPr>
              <a:t>manipulator</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wants</a:t>
            </a:r>
            <a:r>
              <a:rPr lang="fr-FR" sz="2400" dirty="0">
                <a:latin typeface="Times New Roman" pitchFamily="18" charset="0"/>
                <a:cs typeface="Times New Roman" pitchFamily="18" charset="0"/>
              </a:rPr>
              <a:t> to </a:t>
            </a:r>
            <a:r>
              <a:rPr lang="fr-FR" sz="2400" dirty="0" err="1">
                <a:latin typeface="Times New Roman" pitchFamily="18" charset="0"/>
                <a:cs typeface="Times New Roman" pitchFamily="18" charset="0"/>
              </a:rPr>
              <a:t>avoid</a:t>
            </a:r>
            <a:r>
              <a:rPr lang="fr-FR" sz="2400" dirty="0">
                <a:latin typeface="Times New Roman" pitchFamily="18" charset="0"/>
                <a:cs typeface="Times New Roman" pitchFamily="18" charset="0"/>
              </a:rPr>
              <a:t>.</a:t>
            </a:r>
          </a:p>
          <a:p>
            <a:pPr algn="just"/>
            <a:endParaRPr lang="fr-FR" sz="2400" dirty="0">
              <a:latin typeface="Times New Roman" pitchFamily="18" charset="0"/>
              <a:cs typeface="Times New Roman" pitchFamily="18" charset="0"/>
            </a:endParaRPr>
          </a:p>
          <a:p>
            <a:pPr algn="just">
              <a:buNone/>
            </a:pPr>
            <a:endParaRPr lang="fr-FR" sz="2400" dirty="0">
              <a:latin typeface="Times New Roman" pitchFamily="18" charset="0"/>
              <a:cs typeface="Times New Roman" pitchFamily="18" charset="0"/>
            </a:endParaRPr>
          </a:p>
          <a:p>
            <a:pPr algn="just"/>
            <a:r>
              <a:rPr lang="fr-FR" sz="2400" dirty="0" err="1">
                <a:latin typeface="Times New Roman" pitchFamily="18" charset="0"/>
                <a:cs typeface="Times New Roman" pitchFamily="18" charset="0"/>
              </a:rPr>
              <a:t>Example</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you</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asked</a:t>
            </a:r>
            <a:r>
              <a:rPr lang="fr-FR" sz="2400" dirty="0">
                <a:latin typeface="Times New Roman" pitchFamily="18" charset="0"/>
                <a:cs typeface="Times New Roman" pitchFamily="18" charset="0"/>
              </a:rPr>
              <a:t> me </a:t>
            </a:r>
            <a:r>
              <a:rPr lang="fr-FR" sz="2400" dirty="0" err="1">
                <a:latin typeface="Times New Roman" pitchFamily="18" charset="0"/>
                <a:cs typeface="Times New Roman" pitchFamily="18" charset="0"/>
              </a:rPr>
              <a:t>why</a:t>
            </a:r>
            <a:r>
              <a:rPr lang="fr-FR" sz="2400" dirty="0">
                <a:latin typeface="Times New Roman" pitchFamily="18" charset="0"/>
                <a:cs typeface="Times New Roman" pitchFamily="18" charset="0"/>
              </a:rPr>
              <a:t> the </a:t>
            </a:r>
            <a:r>
              <a:rPr lang="fr-FR" sz="2400" dirty="0" err="1">
                <a:latin typeface="Times New Roman" pitchFamily="18" charset="0"/>
                <a:cs typeface="Times New Roman" pitchFamily="18" charset="0"/>
              </a:rPr>
              <a:t>unemployment</a:t>
            </a:r>
            <a:r>
              <a:rPr lang="fr-FR" sz="2400" dirty="0">
                <a:latin typeface="Times New Roman" pitchFamily="18" charset="0"/>
                <a:cs typeface="Times New Roman" pitchFamily="18" charset="0"/>
              </a:rPr>
              <a:t> rate has </a:t>
            </a:r>
            <a:r>
              <a:rPr lang="fr-FR" sz="2400" dirty="0" err="1">
                <a:latin typeface="Times New Roman" pitchFamily="18" charset="0"/>
                <a:cs typeface="Times New Roman" pitchFamily="18" charset="0"/>
              </a:rPr>
              <a:t>risen</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again</a:t>
            </a:r>
            <a:r>
              <a:rPr lang="fr-FR" sz="2400" dirty="0">
                <a:latin typeface="Times New Roman" pitchFamily="18" charset="0"/>
                <a:cs typeface="Times New Roman" pitchFamily="18" charset="0"/>
              </a:rPr>
              <a:t>, but </a:t>
            </a:r>
            <a:r>
              <a:rPr lang="fr-FR" sz="2400" dirty="0" err="1">
                <a:latin typeface="Times New Roman" pitchFamily="18" charset="0"/>
                <a:cs typeface="Times New Roman" pitchFamily="18" charset="0"/>
              </a:rPr>
              <a:t>I’ll</a:t>
            </a:r>
            <a:r>
              <a:rPr lang="fr-FR" sz="2400" dirty="0">
                <a:latin typeface="Times New Roman" pitchFamily="18" charset="0"/>
                <a:cs typeface="Times New Roman" pitchFamily="18" charset="0"/>
              </a:rPr>
              <a:t> tell </a:t>
            </a:r>
            <a:r>
              <a:rPr lang="fr-FR" sz="2400" dirty="0" err="1">
                <a:latin typeface="Times New Roman" pitchFamily="18" charset="0"/>
                <a:cs typeface="Times New Roman" pitchFamily="18" charset="0"/>
              </a:rPr>
              <a:t>you</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what’s</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affecting</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this</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country’s</a:t>
            </a:r>
            <a:r>
              <a:rPr lang="fr-FR" sz="2400" dirty="0">
                <a:latin typeface="Times New Roman" pitchFamily="18" charset="0"/>
                <a:cs typeface="Times New Roman" pitchFamily="18" charset="0"/>
              </a:rPr>
              <a:t> morale in </a:t>
            </a:r>
            <a:r>
              <a:rPr lang="fr-FR" sz="2400" dirty="0" err="1">
                <a:latin typeface="Times New Roman" pitchFamily="18" charset="0"/>
                <a:cs typeface="Times New Roman" pitchFamily="18" charset="0"/>
              </a:rPr>
              <a:t>even</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worse</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ways</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than</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that</a:t>
            </a:r>
            <a:r>
              <a:rPr lang="fr-FR" sz="2400" dirty="0">
                <a:latin typeface="Times New Roman" pitchFamily="18" charset="0"/>
                <a:cs typeface="Times New Roman" pitchFamily="18" charset="0"/>
              </a:rPr>
              <a:t>.’’ </a:t>
            </a:r>
          </a:p>
        </p:txBody>
      </p:sp>
    </p:spTree>
    <p:extLst>
      <p:ext uri="{BB962C8B-B14F-4D97-AF65-F5344CB8AC3E}">
        <p14:creationId xmlns="" xmlns:p14="http://schemas.microsoft.com/office/powerpoint/2010/main" val="272354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buFont typeface="+mj-lt"/>
              <a:buAutoNum type="arabicPeriod" startAt="12"/>
            </a:pPr>
            <a:r>
              <a:rPr lang="en-US" sz="2400" spc="-165" dirty="0">
                <a:solidFill>
                  <a:srgbClr val="002060"/>
                </a:solidFill>
                <a:latin typeface="Times New Roman" pitchFamily="18" charset="0"/>
                <a:cs typeface="Times New Roman" pitchFamily="18" charset="0"/>
              </a:rPr>
              <a:t>The  </a:t>
            </a:r>
            <a:r>
              <a:rPr lang="en-US" sz="2400" spc="-5" dirty="0">
                <a:solidFill>
                  <a:srgbClr val="002060"/>
                </a:solidFill>
                <a:latin typeface="Times New Roman" pitchFamily="18" charset="0"/>
                <a:cs typeface="Times New Roman" pitchFamily="18" charset="0"/>
              </a:rPr>
              <a:t>Appeal </a:t>
            </a:r>
            <a:r>
              <a:rPr lang="en-US" sz="2400" spc="55" dirty="0">
                <a:solidFill>
                  <a:srgbClr val="002060"/>
                </a:solidFill>
                <a:latin typeface="Times New Roman" pitchFamily="18" charset="0"/>
                <a:cs typeface="Times New Roman" pitchFamily="18" charset="0"/>
              </a:rPr>
              <a:t>to</a:t>
            </a:r>
            <a:r>
              <a:rPr lang="en-US" sz="2400" spc="-300" dirty="0">
                <a:solidFill>
                  <a:srgbClr val="002060"/>
                </a:solidFill>
                <a:latin typeface="Times New Roman" pitchFamily="18" charset="0"/>
                <a:cs typeface="Times New Roman" pitchFamily="18" charset="0"/>
              </a:rPr>
              <a:t> </a:t>
            </a:r>
            <a:r>
              <a:rPr lang="en-US" sz="2400" spc="-30" dirty="0">
                <a:solidFill>
                  <a:srgbClr val="002060"/>
                </a:solidFill>
                <a:latin typeface="Times New Roman" pitchFamily="18" charset="0"/>
                <a:cs typeface="Times New Roman" pitchFamily="18" charset="0"/>
              </a:rPr>
              <a:t>Authority</a:t>
            </a:r>
            <a:r>
              <a:rPr lang="en-US" sz="2400" spc="-5" dirty="0">
                <a:solidFill>
                  <a:srgbClr val="002060"/>
                </a:solidFill>
                <a:latin typeface="Times New Roman" pitchFamily="18" charset="0"/>
                <a:cs typeface="Times New Roman" pitchFamily="18" charset="0"/>
              </a:rPr>
              <a:t> </a:t>
            </a:r>
            <a:r>
              <a:rPr lang="en-US" sz="2400" spc="-45" dirty="0">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endParaRPr lang="fr-FR" sz="2400" dirty="0">
              <a:latin typeface="Times New Roman" pitchFamily="18" charset="0"/>
              <a:cs typeface="Times New Roman" pitchFamily="18" charset="0"/>
            </a:endParaRPr>
          </a:p>
          <a:p>
            <a:pPr algn="justLow"/>
            <a:r>
              <a:rPr lang="en-US" sz="2400" dirty="0">
                <a:latin typeface="Times New Roman" pitchFamily="18" charset="0"/>
                <a:cs typeface="Times New Roman" pitchFamily="18" charset="0"/>
              </a:rPr>
              <a:t>Traditionally called </a:t>
            </a:r>
            <a:r>
              <a:rPr lang="en-US" sz="2400" b="1" i="1" dirty="0">
                <a:latin typeface="Times New Roman" pitchFamily="18" charset="0"/>
                <a:cs typeface="Times New Roman" pitchFamily="18" charset="0"/>
              </a:rPr>
              <a:t>Argumentum ad </a:t>
            </a:r>
            <a:r>
              <a:rPr lang="en-US" sz="2400" b="1" i="1" dirty="0" err="1">
                <a:latin typeface="Times New Roman" pitchFamily="18" charset="0"/>
                <a:cs typeface="Times New Roman" pitchFamily="18" charset="0"/>
              </a:rPr>
              <a:t>Verecundiam</a:t>
            </a:r>
            <a:r>
              <a:rPr lang="en-US" sz="2400" b="1" i="1" dirty="0">
                <a:latin typeface="Times New Roman" pitchFamily="18" charset="0"/>
                <a:cs typeface="Times New Roman" pitchFamily="18" charset="0"/>
              </a:rPr>
              <a:t> </a:t>
            </a:r>
          </a:p>
          <a:p>
            <a:pPr algn="just">
              <a:buNone/>
            </a:pPr>
            <a:endParaRPr lang="fr-FR" sz="2400" i="1"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It is when someone uses the  testimony of an authority in order to warrant their  conclusion, but the authority appealed to is not an  expert in the field in question.</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Example: “This is a brand Oprah uses”</a:t>
            </a:r>
          </a:p>
          <a:p>
            <a:pPr algn="just">
              <a:buNone/>
            </a:pPr>
            <a:r>
              <a:rPr lang="en-US" sz="2400" dirty="0">
                <a:latin typeface="Times New Roman" pitchFamily="18" charset="0"/>
                <a:cs typeface="Times New Roman" pitchFamily="18" charset="0"/>
              </a:rPr>
              <a:t>                       “ Steve jobs used to drink a cup of </a:t>
            </a:r>
            <a:r>
              <a:rPr lang="en-US" sz="2400" dirty="0" err="1">
                <a:latin typeface="Times New Roman" pitchFamily="18" charset="0"/>
                <a:cs typeface="Times New Roman" pitchFamily="18" charset="0"/>
              </a:rPr>
              <a:t>Twinnings</a:t>
            </a:r>
            <a:r>
              <a:rPr lang="en-US" sz="2400" dirty="0">
                <a:latin typeface="Times New Roman" pitchFamily="18" charset="0"/>
                <a:cs typeface="Times New Roman" pitchFamily="18" charset="0"/>
              </a:rPr>
              <a:t>  </a:t>
            </a:r>
          </a:p>
          <a:p>
            <a:pPr algn="just">
              <a:buNone/>
            </a:pPr>
            <a:r>
              <a:rPr lang="en-US" sz="2400" dirty="0">
                <a:latin typeface="Times New Roman" pitchFamily="18" charset="0"/>
                <a:cs typeface="Times New Roman" pitchFamily="18" charset="0"/>
              </a:rPr>
              <a:t>                         tea every morning at 9. He says it boosted  </a:t>
            </a:r>
          </a:p>
          <a:p>
            <a:pPr algn="just">
              <a:buNone/>
            </a:pPr>
            <a:r>
              <a:rPr lang="en-US" sz="2400" dirty="0">
                <a:latin typeface="Times New Roman" pitchFamily="18" charset="0"/>
                <a:cs typeface="Times New Roman" pitchFamily="18" charset="0"/>
              </a:rPr>
              <a:t>                          his creativity” </a:t>
            </a:r>
          </a:p>
          <a:p>
            <a:pPr algn="just"/>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840373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13"/>
            </a:pPr>
            <a:r>
              <a:rPr lang="fr-FR" sz="2400" spc="-165" dirty="0">
                <a:solidFill>
                  <a:srgbClr val="002060"/>
                </a:solidFill>
                <a:latin typeface="Times New Roman" pitchFamily="18" charset="0"/>
                <a:cs typeface="Times New Roman" pitchFamily="18" charset="0"/>
              </a:rPr>
              <a:t>The</a:t>
            </a:r>
            <a:r>
              <a:rPr lang="fr-FR" sz="2400" spc="-5" dirty="0">
                <a:solidFill>
                  <a:srgbClr val="002060"/>
                </a:solidFill>
                <a:latin typeface="Times New Roman" pitchFamily="18" charset="0"/>
                <a:cs typeface="Times New Roman" pitchFamily="18" charset="0"/>
              </a:rPr>
              <a:t> </a:t>
            </a:r>
            <a:r>
              <a:rPr lang="fr-FR" sz="2400" spc="-30" dirty="0">
                <a:solidFill>
                  <a:srgbClr val="002060"/>
                </a:solidFill>
                <a:latin typeface="Times New Roman" pitchFamily="18" charset="0"/>
                <a:cs typeface="Times New Roman" pitchFamily="18" charset="0"/>
              </a:rPr>
              <a:t>Equivocation</a:t>
            </a:r>
            <a:r>
              <a:rPr lang="fr-FR" sz="2400" spc="-5"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buNone/>
            </a:pPr>
            <a:endParaRPr lang="en-US" sz="2400" spc="90" dirty="0">
              <a:latin typeface="Times New Roman" pitchFamily="18" charset="0"/>
              <a:cs typeface="Times New Roman" pitchFamily="18" charset="0"/>
            </a:endParaRPr>
          </a:p>
          <a:p>
            <a:r>
              <a:rPr lang="en-US" sz="2400" spc="90" dirty="0">
                <a:latin typeface="Times New Roman" pitchFamily="18" charset="0"/>
                <a:cs typeface="Times New Roman" pitchFamily="18" charset="0"/>
              </a:rPr>
              <a:t>Also </a:t>
            </a:r>
            <a:r>
              <a:rPr lang="en-US" sz="2400" spc="105" dirty="0">
                <a:latin typeface="Times New Roman" pitchFamily="18" charset="0"/>
                <a:cs typeface="Times New Roman" pitchFamily="18" charset="0"/>
              </a:rPr>
              <a:t>known </a:t>
            </a:r>
            <a:r>
              <a:rPr lang="en-US" sz="2400" spc="150" dirty="0">
                <a:latin typeface="Times New Roman" pitchFamily="18" charset="0"/>
                <a:cs typeface="Times New Roman" pitchFamily="18" charset="0"/>
              </a:rPr>
              <a:t>as </a:t>
            </a:r>
            <a:r>
              <a:rPr lang="en-US" sz="2400" spc="110" dirty="0">
                <a:latin typeface="Times New Roman" pitchFamily="18" charset="0"/>
                <a:cs typeface="Times New Roman" pitchFamily="18" charset="0"/>
              </a:rPr>
              <a:t>doublespeak. </a:t>
            </a:r>
            <a:r>
              <a:rPr lang="en-US" sz="2400" dirty="0">
                <a:latin typeface="Times New Roman" pitchFamily="18" charset="0"/>
                <a:cs typeface="Times New Roman" pitchFamily="18" charset="0"/>
              </a:rPr>
              <a:t>It </a:t>
            </a:r>
            <a:r>
              <a:rPr lang="en-US" sz="2400" spc="130" dirty="0">
                <a:latin typeface="Times New Roman" pitchFamily="18" charset="0"/>
                <a:cs typeface="Times New Roman" pitchFamily="18" charset="0"/>
              </a:rPr>
              <a:t>is</a:t>
            </a:r>
            <a:r>
              <a:rPr lang="en-US" sz="2400" spc="-120" dirty="0">
                <a:latin typeface="Times New Roman" pitchFamily="18" charset="0"/>
                <a:cs typeface="Times New Roman" pitchFamily="18" charset="0"/>
              </a:rPr>
              <a:t> </a:t>
            </a:r>
            <a:r>
              <a:rPr lang="en-US" sz="2400" spc="90" dirty="0">
                <a:latin typeface="Times New Roman" pitchFamily="18" charset="0"/>
                <a:cs typeface="Times New Roman" pitchFamily="18" charset="0"/>
              </a:rPr>
              <a:t>the  </a:t>
            </a:r>
            <a:r>
              <a:rPr lang="en-US" sz="2400" spc="150" dirty="0">
                <a:latin typeface="Times New Roman" pitchFamily="18" charset="0"/>
                <a:cs typeface="Times New Roman" pitchFamily="18" charset="0"/>
              </a:rPr>
              <a:t>use</a:t>
            </a:r>
            <a:r>
              <a:rPr lang="en-US" sz="2400" spc="80" dirty="0">
                <a:latin typeface="Times New Roman" pitchFamily="18" charset="0"/>
                <a:cs typeface="Times New Roman" pitchFamily="18" charset="0"/>
              </a:rPr>
              <a:t> </a:t>
            </a:r>
            <a:r>
              <a:rPr lang="en-US" sz="2400" spc="60" dirty="0">
                <a:latin typeface="Times New Roman" pitchFamily="18" charset="0"/>
                <a:cs typeface="Times New Roman" pitchFamily="18" charset="0"/>
              </a:rPr>
              <a:t>of </a:t>
            </a:r>
            <a:r>
              <a:rPr lang="en-US" sz="2400" spc="135" dirty="0">
                <a:latin typeface="Times New Roman" pitchFamily="18" charset="0"/>
                <a:cs typeface="Times New Roman" pitchFamily="18" charset="0"/>
              </a:rPr>
              <a:t>an ambiguous </a:t>
            </a:r>
            <a:r>
              <a:rPr lang="en-US" sz="2400" spc="105" dirty="0">
                <a:latin typeface="Times New Roman" pitchFamily="18" charset="0"/>
                <a:cs typeface="Times New Roman" pitchFamily="18" charset="0"/>
              </a:rPr>
              <a:t>word </a:t>
            </a:r>
            <a:r>
              <a:rPr lang="en-US" sz="2400" spc="70" dirty="0">
                <a:latin typeface="Times New Roman" pitchFamily="18" charset="0"/>
                <a:cs typeface="Times New Roman" pitchFamily="18" charset="0"/>
              </a:rPr>
              <a:t>in </a:t>
            </a:r>
            <a:r>
              <a:rPr lang="en-US" sz="2400" spc="120" dirty="0">
                <a:latin typeface="Times New Roman" pitchFamily="18" charset="0"/>
                <a:cs typeface="Times New Roman" pitchFamily="18" charset="0"/>
              </a:rPr>
              <a:t>a argument</a:t>
            </a:r>
            <a:r>
              <a:rPr lang="en-US" sz="2400" spc="-90" dirty="0">
                <a:latin typeface="Times New Roman" pitchFamily="18" charset="0"/>
                <a:cs typeface="Times New Roman" pitchFamily="18" charset="0"/>
              </a:rPr>
              <a:t> </a:t>
            </a:r>
            <a:r>
              <a:rPr lang="en-US" sz="2400" spc="-4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buNone/>
            </a:pPr>
            <a:endParaRPr lang="en-US" sz="2400" spc="85" dirty="0">
              <a:latin typeface="Times New Roman" pitchFamily="18" charset="0"/>
              <a:cs typeface="Times New Roman" pitchFamily="18" charset="0"/>
            </a:endParaRPr>
          </a:p>
          <a:p>
            <a:r>
              <a:rPr lang="en-US" sz="2400" spc="85" dirty="0">
                <a:latin typeface="Times New Roman" pitchFamily="18" charset="0"/>
                <a:cs typeface="Times New Roman" pitchFamily="18" charset="0"/>
              </a:rPr>
              <a:t>The </a:t>
            </a:r>
            <a:r>
              <a:rPr lang="en-US" sz="2400" spc="70" dirty="0">
                <a:latin typeface="Times New Roman" pitchFamily="18" charset="0"/>
                <a:cs typeface="Times New Roman" pitchFamily="18" charset="0"/>
              </a:rPr>
              <a:t>fallacy </a:t>
            </a:r>
            <a:r>
              <a:rPr lang="en-US" sz="2400" spc="85" dirty="0">
                <a:latin typeface="Times New Roman" pitchFamily="18" charset="0"/>
                <a:cs typeface="Times New Roman" pitchFamily="18" charset="0"/>
              </a:rPr>
              <a:t>of </a:t>
            </a:r>
            <a:r>
              <a:rPr lang="en-US" sz="2400" spc="120" dirty="0">
                <a:latin typeface="Times New Roman" pitchFamily="18" charset="0"/>
                <a:cs typeface="Times New Roman" pitchFamily="18" charset="0"/>
              </a:rPr>
              <a:t>equivocation </a:t>
            </a:r>
            <a:r>
              <a:rPr lang="en-US" sz="2400" spc="175" dirty="0">
                <a:latin typeface="Times New Roman" pitchFamily="18" charset="0"/>
                <a:cs typeface="Times New Roman" pitchFamily="18" charset="0"/>
              </a:rPr>
              <a:t>occurs </a:t>
            </a:r>
            <a:r>
              <a:rPr lang="en-US" sz="2400" spc="95" dirty="0">
                <a:latin typeface="Times New Roman" pitchFamily="18" charset="0"/>
                <a:cs typeface="Times New Roman" pitchFamily="18" charset="0"/>
              </a:rPr>
              <a:t>particularly in  </a:t>
            </a:r>
            <a:r>
              <a:rPr lang="en-US" sz="2400" spc="165" dirty="0">
                <a:latin typeface="Times New Roman" pitchFamily="18" charset="0"/>
                <a:cs typeface="Times New Roman" pitchFamily="18" charset="0"/>
              </a:rPr>
              <a:t>arguments </a:t>
            </a:r>
            <a:r>
              <a:rPr lang="en-US" sz="2400" spc="85" dirty="0">
                <a:latin typeface="Times New Roman" pitchFamily="18" charset="0"/>
                <a:cs typeface="Times New Roman" pitchFamily="18" charset="0"/>
              </a:rPr>
              <a:t>involving </a:t>
            </a:r>
            <a:r>
              <a:rPr lang="en-US" sz="2400" spc="85" dirty="0" err="1">
                <a:latin typeface="Times New Roman" pitchFamily="18" charset="0"/>
                <a:cs typeface="Times New Roman" pitchFamily="18" charset="0"/>
              </a:rPr>
              <a:t>polysemic</a:t>
            </a:r>
            <a:r>
              <a:rPr lang="en-US" sz="2400" spc="85" dirty="0">
                <a:latin typeface="Times New Roman" pitchFamily="18" charset="0"/>
                <a:cs typeface="Times New Roman" pitchFamily="18" charset="0"/>
              </a:rPr>
              <a:t> </a:t>
            </a:r>
            <a:r>
              <a:rPr lang="en-US" sz="2400" spc="155" dirty="0">
                <a:latin typeface="Times New Roman" pitchFamily="18" charset="0"/>
                <a:cs typeface="Times New Roman" pitchFamily="18" charset="0"/>
              </a:rPr>
              <a:t>words</a:t>
            </a:r>
          </a:p>
          <a:p>
            <a:endParaRPr lang="en-US" sz="2400" spc="155" dirty="0">
              <a:latin typeface="Times New Roman" pitchFamily="18" charset="0"/>
              <a:cs typeface="Times New Roman" pitchFamily="18" charset="0"/>
            </a:endParaRPr>
          </a:p>
          <a:p>
            <a:r>
              <a:rPr lang="en-US" sz="2400" spc="155" dirty="0">
                <a:latin typeface="Times New Roman" pitchFamily="18" charset="0"/>
                <a:cs typeface="Times New Roman" pitchFamily="18" charset="0"/>
              </a:rPr>
              <a:t>She cannot bear children .</a:t>
            </a:r>
          </a:p>
          <a:p>
            <a:pPr>
              <a:buNone/>
            </a:pPr>
            <a:endParaRPr lang="en-US" sz="2400" spc="155" dirty="0">
              <a:latin typeface="Times New Roman" pitchFamily="18" charset="0"/>
              <a:cs typeface="Times New Roman" pitchFamily="18" charset="0"/>
            </a:endParaRPr>
          </a:p>
          <a:p>
            <a:pPr marL="12700" marR="378460">
              <a:lnSpc>
                <a:spcPct val="114599"/>
              </a:lnSpc>
              <a:buNone/>
            </a:pPr>
            <a:r>
              <a:rPr lang="en-US" sz="2400" b="1" i="1" spc="5" dirty="0">
                <a:latin typeface="Times New Roman" pitchFamily="18" charset="0"/>
                <a:cs typeface="Times New Roman" pitchFamily="18" charset="0"/>
              </a:rPr>
              <a:t>Meaning </a:t>
            </a:r>
            <a:r>
              <a:rPr lang="en-US" sz="2400" b="1" i="1" spc="55" dirty="0">
                <a:latin typeface="Times New Roman" pitchFamily="18" charset="0"/>
                <a:cs typeface="Times New Roman" pitchFamily="18" charset="0"/>
              </a:rPr>
              <a:t>N' </a:t>
            </a:r>
            <a:r>
              <a:rPr lang="en-US" sz="2400" b="1" i="1" spc="-15" dirty="0">
                <a:latin typeface="Times New Roman" pitchFamily="18" charset="0"/>
                <a:cs typeface="Times New Roman" pitchFamily="18" charset="0"/>
              </a:rPr>
              <a:t>1 </a:t>
            </a:r>
            <a:r>
              <a:rPr lang="en-US" sz="2400" spc="-75" dirty="0">
                <a:latin typeface="Times New Roman" pitchFamily="18" charset="0"/>
                <a:cs typeface="Times New Roman" pitchFamily="18" charset="0"/>
              </a:rPr>
              <a:t>: </a:t>
            </a:r>
            <a:r>
              <a:rPr lang="en-US" sz="2400" spc="160" dirty="0">
                <a:latin typeface="Times New Roman" pitchFamily="18" charset="0"/>
                <a:cs typeface="Times New Roman" pitchFamily="18" charset="0"/>
              </a:rPr>
              <a:t>She </a:t>
            </a:r>
            <a:r>
              <a:rPr lang="en-US" sz="2400" spc="85" dirty="0">
                <a:latin typeface="Times New Roman" pitchFamily="18" charset="0"/>
                <a:cs typeface="Times New Roman" pitchFamily="18" charset="0"/>
              </a:rPr>
              <a:t>is </a:t>
            </a:r>
            <a:r>
              <a:rPr lang="en-US" sz="2400" spc="114" dirty="0">
                <a:latin typeface="Times New Roman" pitchFamily="18" charset="0"/>
                <a:cs typeface="Times New Roman" pitchFamily="18" charset="0"/>
              </a:rPr>
              <a:t>unable </a:t>
            </a:r>
            <a:r>
              <a:rPr lang="en-US" sz="2400" spc="70" dirty="0">
                <a:latin typeface="Times New Roman" pitchFamily="18" charset="0"/>
                <a:cs typeface="Times New Roman" pitchFamily="18" charset="0"/>
              </a:rPr>
              <a:t>to </a:t>
            </a:r>
            <a:r>
              <a:rPr lang="en-US" sz="2400" spc="60" dirty="0">
                <a:latin typeface="Times New Roman" pitchFamily="18" charset="0"/>
                <a:cs typeface="Times New Roman" pitchFamily="18" charset="0"/>
              </a:rPr>
              <a:t>give </a:t>
            </a:r>
            <a:r>
              <a:rPr lang="en-US" sz="2400" spc="80" dirty="0">
                <a:latin typeface="Times New Roman" pitchFamily="18" charset="0"/>
                <a:cs typeface="Times New Roman" pitchFamily="18" charset="0"/>
              </a:rPr>
              <a:t>birth </a:t>
            </a:r>
            <a:r>
              <a:rPr lang="en-US" sz="2400" spc="70" dirty="0">
                <a:latin typeface="Times New Roman" pitchFamily="18" charset="0"/>
                <a:cs typeface="Times New Roman" pitchFamily="18" charset="0"/>
              </a:rPr>
              <a:t>to </a:t>
            </a:r>
            <a:r>
              <a:rPr lang="en-US" sz="2400" spc="100" dirty="0">
                <a:latin typeface="Times New Roman" pitchFamily="18" charset="0"/>
                <a:cs typeface="Times New Roman" pitchFamily="18" charset="0"/>
              </a:rPr>
              <a:t>children </a:t>
            </a:r>
            <a:r>
              <a:rPr lang="en-US" sz="2400" spc="-40" dirty="0">
                <a:latin typeface="Times New Roman" pitchFamily="18" charset="0"/>
                <a:cs typeface="Times New Roman" pitchFamily="18" charset="0"/>
              </a:rPr>
              <a:t>.  </a:t>
            </a:r>
            <a:r>
              <a:rPr lang="en-US" sz="2400" spc="105" dirty="0">
                <a:latin typeface="Times New Roman" pitchFamily="18" charset="0"/>
                <a:cs typeface="Times New Roman" pitchFamily="18" charset="0"/>
              </a:rPr>
              <a:t>New </a:t>
            </a:r>
            <a:r>
              <a:rPr lang="en-US" sz="2400" spc="120" dirty="0">
                <a:latin typeface="Times New Roman" pitchFamily="18" charset="0"/>
                <a:cs typeface="Times New Roman" pitchFamily="18" charset="0"/>
              </a:rPr>
              <a:t>sentence </a:t>
            </a:r>
            <a:r>
              <a:rPr lang="en-US" sz="2400" spc="-75" dirty="0">
                <a:latin typeface="Times New Roman" pitchFamily="18" charset="0"/>
                <a:cs typeface="Times New Roman" pitchFamily="18" charset="0"/>
              </a:rPr>
              <a:t>: </a:t>
            </a:r>
            <a:r>
              <a:rPr lang="en-US" sz="2400" spc="150" dirty="0">
                <a:latin typeface="Times New Roman" pitchFamily="18" charset="0"/>
                <a:cs typeface="Times New Roman" pitchFamily="18" charset="0"/>
              </a:rPr>
              <a:t>she </a:t>
            </a:r>
            <a:r>
              <a:rPr lang="en-US" sz="2400" spc="114" dirty="0">
                <a:latin typeface="Times New Roman" pitchFamily="18" charset="0"/>
                <a:cs typeface="Times New Roman" pitchFamily="18" charset="0"/>
              </a:rPr>
              <a:t>cannot </a:t>
            </a:r>
            <a:r>
              <a:rPr lang="en-US" sz="2400" spc="125" dirty="0">
                <a:latin typeface="Times New Roman" pitchFamily="18" charset="0"/>
                <a:cs typeface="Times New Roman" pitchFamily="18" charset="0"/>
              </a:rPr>
              <a:t>bear </a:t>
            </a:r>
            <a:r>
              <a:rPr lang="en-US" sz="2400" spc="100" dirty="0">
                <a:latin typeface="Times New Roman" pitchFamily="18" charset="0"/>
                <a:cs typeface="Times New Roman" pitchFamily="18" charset="0"/>
              </a:rPr>
              <a:t>children </a:t>
            </a:r>
            <a:r>
              <a:rPr lang="en-US" sz="2400" spc="140" dirty="0">
                <a:latin typeface="Times New Roman" pitchFamily="18" charset="0"/>
                <a:cs typeface="Times New Roman" pitchFamily="18" charset="0"/>
              </a:rPr>
              <a:t>because </a:t>
            </a:r>
            <a:r>
              <a:rPr lang="en-US" sz="2400" spc="150" dirty="0">
                <a:latin typeface="Times New Roman" pitchFamily="18" charset="0"/>
                <a:cs typeface="Times New Roman" pitchFamily="18" charset="0"/>
              </a:rPr>
              <a:t>she</a:t>
            </a:r>
            <a:r>
              <a:rPr lang="en-US" sz="2400" spc="-75" dirty="0">
                <a:latin typeface="Times New Roman" pitchFamily="18" charset="0"/>
                <a:cs typeface="Times New Roman" pitchFamily="18" charset="0"/>
              </a:rPr>
              <a:t> </a:t>
            </a:r>
            <a:r>
              <a:rPr lang="en-US" sz="2400" spc="85" dirty="0">
                <a:latin typeface="Times New Roman" pitchFamily="18" charset="0"/>
                <a:cs typeface="Times New Roman" pitchFamily="18" charset="0"/>
              </a:rPr>
              <a:t>is  </a:t>
            </a:r>
            <a:r>
              <a:rPr lang="en-US" sz="2400" spc="70" dirty="0">
                <a:latin typeface="Times New Roman" pitchFamily="18" charset="0"/>
                <a:cs typeface="Times New Roman" pitchFamily="18" charset="0"/>
              </a:rPr>
              <a:t>sterile</a:t>
            </a:r>
            <a:r>
              <a:rPr lang="en-US" sz="2400" spc="75" dirty="0">
                <a:latin typeface="Times New Roman" pitchFamily="18" charset="0"/>
                <a:cs typeface="Times New Roman" pitchFamily="18" charset="0"/>
              </a:rPr>
              <a:t> </a:t>
            </a:r>
            <a:r>
              <a:rPr lang="en-US" sz="2400" spc="-4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spcBef>
                <a:spcPts val="40"/>
              </a:spcBef>
            </a:pPr>
            <a:endParaRPr lang="en-US" sz="2400" dirty="0">
              <a:latin typeface="Times New Roman" pitchFamily="18" charset="0"/>
              <a:cs typeface="Times New Roman" pitchFamily="18" charset="0"/>
            </a:endParaRPr>
          </a:p>
          <a:p>
            <a:pPr marL="12700">
              <a:buNone/>
            </a:pPr>
            <a:r>
              <a:rPr lang="en-US" sz="2400" b="1" i="1" spc="5" dirty="0">
                <a:latin typeface="Times New Roman" pitchFamily="18" charset="0"/>
                <a:cs typeface="Times New Roman" pitchFamily="18" charset="0"/>
              </a:rPr>
              <a:t>Meaning </a:t>
            </a:r>
            <a:r>
              <a:rPr lang="en-US" sz="2400" b="1" i="1" spc="75" dirty="0">
                <a:latin typeface="Times New Roman" pitchFamily="18" charset="0"/>
                <a:cs typeface="Times New Roman" pitchFamily="18" charset="0"/>
              </a:rPr>
              <a:t>N </a:t>
            </a:r>
            <a:r>
              <a:rPr lang="en-US" sz="2400" b="1" i="1" spc="10" dirty="0">
                <a:latin typeface="Times New Roman" pitchFamily="18" charset="0"/>
                <a:cs typeface="Times New Roman" pitchFamily="18" charset="0"/>
              </a:rPr>
              <a:t>'2 </a:t>
            </a:r>
            <a:r>
              <a:rPr lang="en-US" sz="2400" spc="-75" dirty="0">
                <a:latin typeface="Times New Roman" pitchFamily="18" charset="0"/>
                <a:cs typeface="Times New Roman" pitchFamily="18" charset="0"/>
              </a:rPr>
              <a:t>: </a:t>
            </a:r>
            <a:r>
              <a:rPr lang="en-US" sz="2400" spc="160" dirty="0">
                <a:latin typeface="Times New Roman" pitchFamily="18" charset="0"/>
                <a:cs typeface="Times New Roman" pitchFamily="18" charset="0"/>
              </a:rPr>
              <a:t>She </a:t>
            </a:r>
            <a:r>
              <a:rPr lang="en-US" sz="2400" spc="114" dirty="0">
                <a:latin typeface="Times New Roman" pitchFamily="18" charset="0"/>
                <a:cs typeface="Times New Roman" pitchFamily="18" charset="0"/>
              </a:rPr>
              <a:t>cannot </a:t>
            </a:r>
            <a:r>
              <a:rPr lang="en-US" sz="2400" spc="70" dirty="0">
                <a:latin typeface="Times New Roman" pitchFamily="18" charset="0"/>
                <a:cs typeface="Times New Roman" pitchFamily="18" charset="0"/>
              </a:rPr>
              <a:t>tolerate</a:t>
            </a:r>
            <a:r>
              <a:rPr lang="en-US" sz="2400" spc="-110" dirty="0">
                <a:latin typeface="Times New Roman" pitchFamily="18" charset="0"/>
                <a:cs typeface="Times New Roman" pitchFamily="18" charset="0"/>
              </a:rPr>
              <a:t> </a:t>
            </a:r>
            <a:r>
              <a:rPr lang="en-US" sz="2400" spc="100" dirty="0">
                <a:latin typeface="Times New Roman" pitchFamily="18" charset="0"/>
                <a:cs typeface="Times New Roman" pitchFamily="18" charset="0"/>
              </a:rPr>
              <a:t>children</a:t>
            </a:r>
            <a:endParaRPr lang="en-US" sz="2400" dirty="0">
              <a:latin typeface="Times New Roman" pitchFamily="18" charset="0"/>
              <a:cs typeface="Times New Roman" pitchFamily="18" charset="0"/>
            </a:endParaRPr>
          </a:p>
          <a:p>
            <a:pPr marL="12700">
              <a:spcBef>
                <a:spcPts val="420"/>
              </a:spcBef>
              <a:buNone/>
            </a:pPr>
            <a:r>
              <a:rPr lang="en-US" sz="2400" spc="105" dirty="0">
                <a:latin typeface="Times New Roman" pitchFamily="18" charset="0"/>
                <a:cs typeface="Times New Roman" pitchFamily="18" charset="0"/>
              </a:rPr>
              <a:t>New </a:t>
            </a:r>
            <a:r>
              <a:rPr lang="en-US" sz="2400" spc="125" dirty="0">
                <a:latin typeface="Times New Roman" pitchFamily="18" charset="0"/>
                <a:cs typeface="Times New Roman" pitchFamily="18" charset="0"/>
              </a:rPr>
              <a:t>Sentence </a:t>
            </a:r>
            <a:r>
              <a:rPr lang="en-US" sz="2400" spc="-75" dirty="0">
                <a:latin typeface="Times New Roman" pitchFamily="18" charset="0"/>
                <a:cs typeface="Times New Roman" pitchFamily="18" charset="0"/>
              </a:rPr>
              <a:t>: </a:t>
            </a:r>
            <a:r>
              <a:rPr lang="en-US" sz="2400" spc="160" dirty="0">
                <a:latin typeface="Times New Roman" pitchFamily="18" charset="0"/>
                <a:cs typeface="Times New Roman" pitchFamily="18" charset="0"/>
              </a:rPr>
              <a:t>She </a:t>
            </a:r>
            <a:r>
              <a:rPr lang="en-US" sz="2400" spc="114" dirty="0">
                <a:latin typeface="Times New Roman" pitchFamily="18" charset="0"/>
                <a:cs typeface="Times New Roman" pitchFamily="18" charset="0"/>
              </a:rPr>
              <a:t>cannot </a:t>
            </a:r>
            <a:r>
              <a:rPr lang="en-US" sz="2400" spc="125" dirty="0">
                <a:latin typeface="Times New Roman" pitchFamily="18" charset="0"/>
                <a:cs typeface="Times New Roman" pitchFamily="18" charset="0"/>
              </a:rPr>
              <a:t>bear </a:t>
            </a:r>
            <a:r>
              <a:rPr lang="en-US" sz="2400" spc="100" dirty="0">
                <a:latin typeface="Times New Roman" pitchFamily="18" charset="0"/>
                <a:cs typeface="Times New Roman" pitchFamily="18" charset="0"/>
              </a:rPr>
              <a:t>children </a:t>
            </a:r>
            <a:r>
              <a:rPr lang="en-US" sz="2400" spc="-10" dirty="0">
                <a:latin typeface="Times New Roman" pitchFamily="18" charset="0"/>
                <a:cs typeface="Times New Roman" pitchFamily="18" charset="0"/>
              </a:rPr>
              <a:t>If </a:t>
            </a:r>
            <a:r>
              <a:rPr lang="en-US" sz="2400" spc="70" dirty="0">
                <a:latin typeface="Times New Roman" pitchFamily="18" charset="0"/>
                <a:cs typeface="Times New Roman" pitchFamily="18" charset="0"/>
              </a:rPr>
              <a:t>they </a:t>
            </a:r>
            <a:r>
              <a:rPr lang="en-US" sz="2400" spc="110" dirty="0">
                <a:latin typeface="Times New Roman" pitchFamily="18" charset="0"/>
                <a:cs typeface="Times New Roman" pitchFamily="18" charset="0"/>
              </a:rPr>
              <a:t>are </a:t>
            </a:r>
            <a:r>
              <a:rPr lang="en-US" sz="2400" spc="95" dirty="0">
                <a:latin typeface="Times New Roman" pitchFamily="18" charset="0"/>
                <a:cs typeface="Times New Roman" pitchFamily="18" charset="0"/>
              </a:rPr>
              <a:t>noisy</a:t>
            </a:r>
            <a:r>
              <a:rPr lang="en-US" sz="2400" spc="45" dirty="0">
                <a:latin typeface="Times New Roman" pitchFamily="18" charset="0"/>
                <a:cs typeface="Times New Roman" pitchFamily="18" charset="0"/>
              </a:rPr>
              <a:t> </a:t>
            </a:r>
            <a:r>
              <a:rPr lang="en-US" sz="2400" spc="-4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buNone/>
            </a:pPr>
            <a:endParaRPr lang="en-US" sz="2400" spc="155" dirty="0">
              <a:latin typeface="Times New Roman" pitchFamily="18" charset="0"/>
              <a:cs typeface="Times New Roman" pitchFamily="18" charset="0"/>
            </a:endParaRPr>
          </a:p>
          <a:p>
            <a:endParaRPr lang="en-US" sz="2400" spc="155" dirty="0">
              <a:latin typeface="Times New Roman" pitchFamily="18" charset="0"/>
              <a:cs typeface="Times New Roman" pitchFamily="18" charset="0"/>
            </a:endParaRPr>
          </a:p>
          <a:p>
            <a:pPr>
              <a:buNone/>
            </a:pPr>
            <a:endParaRPr lang="en-US" sz="2400" spc="155" dirty="0">
              <a:latin typeface="Times New Roman" pitchFamily="18" charset="0"/>
              <a:cs typeface="Times New Roman" pitchFamily="18" charset="0"/>
            </a:endParaRPr>
          </a:p>
          <a:p>
            <a:endParaRPr lang="en-US" sz="2400" spc="155" dirty="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3218846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7929586" cy="5534044"/>
          </a:xfrm>
        </p:spPr>
        <p:txBody>
          <a:bodyPr>
            <a:normAutofit lnSpcReduction="10000"/>
          </a:bodyPr>
          <a:lstStyle/>
          <a:p>
            <a:pPr algn="just"/>
            <a:r>
              <a:rPr lang="en-US" sz="2400" u="sng" dirty="0">
                <a:latin typeface="Times New Roman" pitchFamily="18" charset="0"/>
                <a:cs typeface="Times New Roman" pitchFamily="18" charset="0"/>
              </a:rPr>
              <a:t>Example 1</a:t>
            </a:r>
            <a:r>
              <a:rPr lang="en-US" sz="2400" dirty="0">
                <a:latin typeface="Times New Roman" pitchFamily="18" charset="0"/>
                <a:cs typeface="Times New Roman" pitchFamily="18" charset="0"/>
              </a:rPr>
              <a:t>: </a:t>
            </a:r>
          </a:p>
          <a:p>
            <a:pPr algn="ctr">
              <a:buNone/>
            </a:pPr>
            <a:r>
              <a:rPr lang="en-US" sz="2400" dirty="0">
                <a:latin typeface="Times New Roman" pitchFamily="18" charset="0"/>
                <a:cs typeface="Times New Roman" pitchFamily="18" charset="0"/>
              </a:rPr>
              <a:t>- Every good law should be obeyed .  </a:t>
            </a:r>
          </a:p>
          <a:p>
            <a:pPr algn="ctr">
              <a:buNone/>
            </a:pPr>
            <a:r>
              <a:rPr lang="en-US" sz="2400" dirty="0">
                <a:latin typeface="Times New Roman" pitchFamily="18" charset="0"/>
                <a:cs typeface="Times New Roman" pitchFamily="18" charset="0"/>
              </a:rPr>
              <a:t>- The law of gravitation is a good law .</a:t>
            </a:r>
          </a:p>
          <a:p>
            <a:pPr algn="ctr">
              <a:buNone/>
            </a:pPr>
            <a:r>
              <a:rPr lang="en-US" sz="2400" dirty="0">
                <a:latin typeface="Times New Roman" pitchFamily="18" charset="0"/>
                <a:cs typeface="Times New Roman" pitchFamily="18" charset="0"/>
              </a:rPr>
              <a:t>- Therefore ,  the law of gravitation</a:t>
            </a:r>
          </a:p>
          <a:p>
            <a:pPr algn="ctr">
              <a:buNone/>
            </a:pPr>
            <a:r>
              <a:rPr lang="en-US" sz="2400" dirty="0">
                <a:latin typeface="Times New Roman" pitchFamily="18" charset="0"/>
                <a:cs typeface="Times New Roman" pitchFamily="18" charset="0"/>
              </a:rPr>
              <a:t>   should be obeyed .</a:t>
            </a:r>
          </a:p>
          <a:p>
            <a:pPr algn="just">
              <a:buNone/>
            </a:pPr>
            <a:endParaRPr lang="en-US" sz="2400" dirty="0">
              <a:latin typeface="Times New Roman" pitchFamily="18" charset="0"/>
              <a:cs typeface="Times New Roman" pitchFamily="18" charset="0"/>
            </a:endParaRPr>
          </a:p>
          <a:p>
            <a:pPr algn="just"/>
            <a:r>
              <a:rPr lang="en-US" sz="2400" u="sng" dirty="0">
                <a:latin typeface="Times New Roman" pitchFamily="18" charset="0"/>
                <a:cs typeface="Times New Roman" pitchFamily="18" charset="0"/>
              </a:rPr>
              <a:t>Example2</a:t>
            </a:r>
            <a:r>
              <a:rPr lang="en-US" sz="2400" dirty="0">
                <a:latin typeface="Times New Roman" pitchFamily="18" charset="0"/>
                <a:cs typeface="Times New Roman" pitchFamily="18" charset="0"/>
              </a:rPr>
              <a:t>: </a:t>
            </a:r>
          </a:p>
          <a:p>
            <a:pPr algn="just"/>
            <a:endParaRPr lang="en-US" sz="2400" dirty="0">
              <a:latin typeface="Times New Roman" pitchFamily="18" charset="0"/>
              <a:cs typeface="Times New Roman" pitchFamily="18" charset="0"/>
            </a:endParaRPr>
          </a:p>
          <a:p>
            <a:pPr algn="ctr">
              <a:buNone/>
            </a:pPr>
            <a:r>
              <a:rPr lang="en-US" sz="2400" spc="120" dirty="0">
                <a:latin typeface="Times New Roman" pitchFamily="18" charset="0"/>
                <a:cs typeface="Times New Roman" pitchFamily="18" charset="0"/>
              </a:rPr>
              <a:t>-The </a:t>
            </a:r>
            <a:r>
              <a:rPr lang="en-US" sz="2400" spc="90" dirty="0">
                <a:latin typeface="Times New Roman" pitchFamily="18" charset="0"/>
                <a:cs typeface="Times New Roman" pitchFamily="18" charset="0"/>
              </a:rPr>
              <a:t>priest </a:t>
            </a:r>
            <a:r>
              <a:rPr lang="en-US" sz="2400" spc="75" dirty="0">
                <a:latin typeface="Times New Roman" pitchFamily="18" charset="0"/>
                <a:cs typeface="Times New Roman" pitchFamily="18" charset="0"/>
              </a:rPr>
              <a:t>told </a:t>
            </a:r>
            <a:r>
              <a:rPr lang="en-US" sz="2400" spc="160" dirty="0">
                <a:latin typeface="Times New Roman" pitchFamily="18" charset="0"/>
                <a:cs typeface="Times New Roman" pitchFamily="18" charset="0"/>
              </a:rPr>
              <a:t>Tom </a:t>
            </a:r>
            <a:r>
              <a:rPr lang="en-US" sz="2400" dirty="0">
                <a:latin typeface="Times New Roman" pitchFamily="18" charset="0"/>
                <a:cs typeface="Times New Roman" pitchFamily="18" charset="0"/>
              </a:rPr>
              <a:t>he </a:t>
            </a:r>
            <a:r>
              <a:rPr lang="en-US" sz="2400" spc="130" dirty="0">
                <a:latin typeface="Times New Roman" pitchFamily="18" charset="0"/>
                <a:cs typeface="Times New Roman" pitchFamily="18" charset="0"/>
              </a:rPr>
              <a:t>should </a:t>
            </a:r>
            <a:r>
              <a:rPr lang="en-US" sz="2400" spc="100" dirty="0">
                <a:latin typeface="Times New Roman" pitchFamily="18" charset="0"/>
                <a:cs typeface="Times New Roman" pitchFamily="18" charset="0"/>
              </a:rPr>
              <a:t>have</a:t>
            </a:r>
            <a:r>
              <a:rPr lang="en-US" sz="2400" spc="-50" dirty="0">
                <a:latin typeface="Times New Roman" pitchFamily="18" charset="0"/>
                <a:cs typeface="Times New Roman" pitchFamily="18" charset="0"/>
              </a:rPr>
              <a:t> </a:t>
            </a:r>
            <a:r>
              <a:rPr lang="en-US" sz="2400" spc="35" dirty="0">
                <a:latin typeface="Times New Roman" pitchFamily="18" charset="0"/>
                <a:cs typeface="Times New Roman" pitchFamily="18" charset="0"/>
              </a:rPr>
              <a:t>faith.</a:t>
            </a:r>
          </a:p>
          <a:p>
            <a:pPr algn="ctr">
              <a:buNone/>
            </a:pPr>
            <a:endParaRPr lang="en-US" sz="2400" dirty="0">
              <a:latin typeface="Times New Roman" pitchFamily="18" charset="0"/>
              <a:cs typeface="Times New Roman" pitchFamily="18" charset="0"/>
            </a:endParaRPr>
          </a:p>
          <a:p>
            <a:pPr marL="12700" marR="542925" algn="ctr">
              <a:lnSpc>
                <a:spcPct val="114599"/>
              </a:lnSpc>
              <a:buFontTx/>
              <a:buChar char="-"/>
            </a:pPr>
            <a:r>
              <a:rPr lang="en-US" sz="2400" dirty="0">
                <a:latin typeface="Times New Roman" pitchFamily="18" charset="0"/>
                <a:cs typeface="Times New Roman" pitchFamily="18" charset="0"/>
              </a:rPr>
              <a:t>Tom </a:t>
            </a:r>
            <a:r>
              <a:rPr lang="en-US" sz="2400" spc="100" dirty="0">
                <a:latin typeface="Times New Roman" pitchFamily="18" charset="0"/>
                <a:cs typeface="Times New Roman" pitchFamily="18" charset="0"/>
              </a:rPr>
              <a:t>has </a:t>
            </a:r>
            <a:r>
              <a:rPr lang="en-US" sz="2400" spc="50" dirty="0">
                <a:latin typeface="Times New Roman" pitchFamily="18" charset="0"/>
                <a:cs typeface="Times New Roman" pitchFamily="18" charset="0"/>
              </a:rPr>
              <a:t>faith </a:t>
            </a:r>
            <a:r>
              <a:rPr lang="en-US" sz="2400" spc="65" dirty="0">
                <a:latin typeface="Times New Roman" pitchFamily="18" charset="0"/>
                <a:cs typeface="Times New Roman" pitchFamily="18" charset="0"/>
              </a:rPr>
              <a:t>that </a:t>
            </a:r>
            <a:r>
              <a:rPr lang="en-US" sz="2400" spc="105" dirty="0">
                <a:latin typeface="Times New Roman" pitchFamily="18" charset="0"/>
                <a:cs typeface="Times New Roman" pitchFamily="18" charset="0"/>
              </a:rPr>
              <a:t>his </a:t>
            </a:r>
            <a:r>
              <a:rPr lang="en-US" sz="2400" spc="155" dirty="0">
                <a:latin typeface="Times New Roman" pitchFamily="18" charset="0"/>
                <a:cs typeface="Times New Roman" pitchFamily="18" charset="0"/>
              </a:rPr>
              <a:t>son </a:t>
            </a:r>
            <a:r>
              <a:rPr lang="en-US" sz="2400" spc="-5" dirty="0">
                <a:latin typeface="Times New Roman" pitchFamily="18" charset="0"/>
                <a:cs typeface="Times New Roman" pitchFamily="18" charset="0"/>
              </a:rPr>
              <a:t>will </a:t>
            </a:r>
            <a:r>
              <a:rPr lang="en-US" sz="2400" spc="150" dirty="0">
                <a:latin typeface="Times New Roman" pitchFamily="18" charset="0"/>
                <a:cs typeface="Times New Roman" pitchFamily="18" charset="0"/>
              </a:rPr>
              <a:t>do </a:t>
            </a:r>
            <a:r>
              <a:rPr lang="en-US" sz="2400" spc="30" dirty="0">
                <a:latin typeface="Times New Roman" pitchFamily="18" charset="0"/>
                <a:cs typeface="Times New Roman" pitchFamily="18" charset="0"/>
              </a:rPr>
              <a:t>well </a:t>
            </a:r>
            <a:r>
              <a:rPr lang="en-US" sz="2400" spc="70" dirty="0">
                <a:latin typeface="Times New Roman" pitchFamily="18" charset="0"/>
                <a:cs typeface="Times New Roman" pitchFamily="18" charset="0"/>
              </a:rPr>
              <a:t>in </a:t>
            </a:r>
            <a:r>
              <a:rPr lang="en-US" sz="2400" spc="120" dirty="0">
                <a:latin typeface="Times New Roman" pitchFamily="18" charset="0"/>
                <a:cs typeface="Times New Roman" pitchFamily="18" charset="0"/>
              </a:rPr>
              <a:t>school </a:t>
            </a:r>
            <a:r>
              <a:rPr lang="en-US" sz="2400" spc="80" dirty="0">
                <a:latin typeface="Times New Roman" pitchFamily="18" charset="0"/>
                <a:cs typeface="Times New Roman" pitchFamily="18" charset="0"/>
              </a:rPr>
              <a:t>this  </a:t>
            </a:r>
            <a:r>
              <a:rPr lang="en-US" sz="2400" spc="60" dirty="0">
                <a:latin typeface="Times New Roman" pitchFamily="18" charset="0"/>
                <a:cs typeface="Times New Roman" pitchFamily="18" charset="0"/>
              </a:rPr>
              <a:t>year.  </a:t>
            </a:r>
          </a:p>
          <a:p>
            <a:pPr marL="12700" marR="542925" algn="ctr">
              <a:lnSpc>
                <a:spcPct val="114599"/>
              </a:lnSpc>
              <a:buFontTx/>
              <a:buChar char="-"/>
            </a:pPr>
            <a:endParaRPr lang="en-US" sz="2400" spc="60" dirty="0">
              <a:latin typeface="Times New Roman" pitchFamily="18" charset="0"/>
              <a:cs typeface="Times New Roman" pitchFamily="18" charset="0"/>
            </a:endParaRPr>
          </a:p>
          <a:p>
            <a:pPr marL="12700" marR="542925" algn="ctr">
              <a:lnSpc>
                <a:spcPct val="114599"/>
              </a:lnSpc>
              <a:buFontTx/>
              <a:buChar char="-"/>
            </a:pPr>
            <a:r>
              <a:rPr lang="en-US" sz="2400" spc="85" dirty="0">
                <a:latin typeface="Times New Roman" pitchFamily="18" charset="0"/>
                <a:cs typeface="Times New Roman" pitchFamily="18" charset="0"/>
              </a:rPr>
              <a:t>Therefore, </a:t>
            </a:r>
            <a:r>
              <a:rPr lang="en-US" sz="2400" spc="90" dirty="0">
                <a:latin typeface="Times New Roman" pitchFamily="18" charset="0"/>
                <a:cs typeface="Times New Roman" pitchFamily="18" charset="0"/>
              </a:rPr>
              <a:t>the priest </a:t>
            </a:r>
            <a:r>
              <a:rPr lang="en-US" sz="2400" spc="130" dirty="0">
                <a:latin typeface="Times New Roman" pitchFamily="18" charset="0"/>
                <a:cs typeface="Times New Roman" pitchFamily="18" charset="0"/>
              </a:rPr>
              <a:t>should </a:t>
            </a:r>
            <a:r>
              <a:rPr lang="en-US" sz="2400" spc="145" dirty="0">
                <a:latin typeface="Times New Roman" pitchFamily="18" charset="0"/>
                <a:cs typeface="Times New Roman" pitchFamily="18" charset="0"/>
              </a:rPr>
              <a:t>be </a:t>
            </a:r>
            <a:r>
              <a:rPr lang="en-US" sz="2400" spc="125" dirty="0">
                <a:latin typeface="Times New Roman" pitchFamily="18" charset="0"/>
                <a:cs typeface="Times New Roman" pitchFamily="18" charset="0"/>
              </a:rPr>
              <a:t>happy </a:t>
            </a:r>
            <a:r>
              <a:rPr lang="en-US" sz="2400" spc="40" dirty="0">
                <a:latin typeface="Times New Roman" pitchFamily="18" charset="0"/>
                <a:cs typeface="Times New Roman" pitchFamily="18" charset="0"/>
              </a:rPr>
              <a:t>with</a:t>
            </a:r>
            <a:r>
              <a:rPr lang="en-US" sz="2400" spc="-125" dirty="0">
                <a:latin typeface="Times New Roman" pitchFamily="18" charset="0"/>
                <a:cs typeface="Times New Roman" pitchFamily="18" charset="0"/>
              </a:rPr>
              <a:t> </a:t>
            </a:r>
            <a:r>
              <a:rPr lang="en-US" sz="2400" spc="95" dirty="0">
                <a:latin typeface="Times New Roman" pitchFamily="18" charset="0"/>
                <a:cs typeface="Times New Roman" pitchFamily="18" charset="0"/>
              </a:rPr>
              <a:t>Tom.</a:t>
            </a:r>
            <a:endParaRPr lang="en-US" sz="2400" dirty="0">
              <a:latin typeface="Times New Roman" pitchFamily="18" charset="0"/>
              <a:cs typeface="Times New Roman" pitchFamily="18" charset="0"/>
            </a:endParaRPr>
          </a:p>
          <a:p>
            <a:pPr>
              <a:buNone/>
            </a:pPr>
            <a:endParaRPr lang="en-US" dirty="0"/>
          </a:p>
          <a:p>
            <a:pPr>
              <a:buNone/>
            </a:pPr>
            <a:endParaRPr lang="en-US" dirty="0"/>
          </a:p>
          <a:p>
            <a:pPr>
              <a:buNone/>
            </a:pPr>
            <a:endParaRPr lang="en-US" dirty="0"/>
          </a:p>
          <a:p>
            <a:endParaRPr lang="fr-FR" dirty="0"/>
          </a:p>
        </p:txBody>
      </p:sp>
    </p:spTree>
    <p:extLst>
      <p:ext uri="{BB962C8B-B14F-4D97-AF65-F5344CB8AC3E}">
        <p14:creationId xmlns="" xmlns:p14="http://schemas.microsoft.com/office/powerpoint/2010/main" val="4236175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348" y="785794"/>
            <a:ext cx="7681914" cy="4873752"/>
          </a:xfrm>
        </p:spPr>
        <p:txBody>
          <a:bodyPr>
            <a:normAutofit fontScale="70000" lnSpcReduction="20000"/>
          </a:bodyPr>
          <a:lstStyle/>
          <a:p>
            <a:pPr marL="457200" indent="-457200">
              <a:lnSpc>
                <a:spcPct val="200000"/>
              </a:lnSpc>
              <a:buFont typeface="+mj-lt"/>
              <a:buAutoNum type="arabicParenR" startAt="8"/>
            </a:pPr>
            <a:r>
              <a:rPr lang="fr-FR" spc="-165" dirty="0">
                <a:solidFill>
                  <a:srgbClr val="002060"/>
                </a:solidFill>
                <a:latin typeface="Calisto MT" pitchFamily="18" charset="0"/>
              </a:rPr>
              <a:t>The  </a:t>
            </a:r>
            <a:r>
              <a:rPr lang="fr-FR" spc="-145" dirty="0">
                <a:solidFill>
                  <a:srgbClr val="002060"/>
                </a:solidFill>
                <a:latin typeface="Calisto MT" pitchFamily="18" charset="0"/>
              </a:rPr>
              <a:t>Non </a:t>
            </a:r>
            <a:r>
              <a:rPr lang="fr-FR" spc="-145" dirty="0" err="1">
                <a:solidFill>
                  <a:srgbClr val="002060"/>
                </a:solidFill>
                <a:latin typeface="Calisto MT" pitchFamily="18" charset="0"/>
              </a:rPr>
              <a:t>Sequitur</a:t>
            </a:r>
            <a:r>
              <a:rPr lang="fr-FR" spc="-145" dirty="0">
                <a:solidFill>
                  <a:srgbClr val="002060"/>
                </a:solidFill>
                <a:latin typeface="Calisto MT" pitchFamily="18" charset="0"/>
              </a:rPr>
              <a:t> </a:t>
            </a:r>
            <a:r>
              <a:rPr lang="fr-FR" spc="-45" dirty="0" err="1">
                <a:solidFill>
                  <a:srgbClr val="002060"/>
                </a:solidFill>
                <a:latin typeface="Calisto MT" pitchFamily="18" charset="0"/>
              </a:rPr>
              <a:t>Fallacy_________________________</a:t>
            </a:r>
            <a:r>
              <a:rPr lang="fr-FR" spc="-45" dirty="0">
                <a:solidFill>
                  <a:srgbClr val="002060"/>
                </a:solidFill>
                <a:latin typeface="Calisto MT" pitchFamily="18" charset="0"/>
              </a:rPr>
              <a:t> _______</a:t>
            </a:r>
          </a:p>
          <a:p>
            <a:pPr marL="457200" indent="-457200">
              <a:lnSpc>
                <a:spcPct val="200000"/>
              </a:lnSpc>
              <a:buFont typeface="+mj-lt"/>
              <a:buAutoNum type="arabicParenR" startAt="9"/>
            </a:pPr>
            <a:r>
              <a:rPr lang="en-US" spc="-165" dirty="0">
                <a:solidFill>
                  <a:srgbClr val="002060"/>
                </a:solidFill>
                <a:latin typeface="Calisto MT" pitchFamily="18" charset="0"/>
              </a:rPr>
              <a:t>The  </a:t>
            </a:r>
            <a:r>
              <a:rPr lang="en-US" spc="-5" dirty="0">
                <a:solidFill>
                  <a:srgbClr val="002060"/>
                </a:solidFill>
                <a:latin typeface="Calisto MT" pitchFamily="18" charset="0"/>
              </a:rPr>
              <a:t>Appeal </a:t>
            </a:r>
            <a:r>
              <a:rPr lang="en-US" spc="55" dirty="0">
                <a:solidFill>
                  <a:srgbClr val="002060"/>
                </a:solidFill>
                <a:latin typeface="Calisto MT" pitchFamily="18" charset="0"/>
              </a:rPr>
              <a:t>to</a:t>
            </a:r>
            <a:r>
              <a:rPr lang="en-US" spc="-295" dirty="0">
                <a:solidFill>
                  <a:srgbClr val="002060"/>
                </a:solidFill>
                <a:latin typeface="Calisto MT" pitchFamily="18" charset="0"/>
              </a:rPr>
              <a:t> </a:t>
            </a:r>
            <a:r>
              <a:rPr lang="en-US" spc="-85" dirty="0">
                <a:solidFill>
                  <a:srgbClr val="002060"/>
                </a:solidFill>
                <a:latin typeface="Calisto MT" pitchFamily="18" charset="0"/>
              </a:rPr>
              <a:t>Pity</a:t>
            </a:r>
            <a:r>
              <a:rPr lang="en-US" spc="-5" dirty="0">
                <a:solidFill>
                  <a:srgbClr val="002060"/>
                </a:solidFill>
                <a:latin typeface="Calisto MT" pitchFamily="18" charset="0"/>
              </a:rPr>
              <a:t> </a:t>
            </a:r>
            <a:r>
              <a:rPr lang="en-US" spc="-45" dirty="0">
                <a:solidFill>
                  <a:srgbClr val="002060"/>
                </a:solidFill>
                <a:latin typeface="Calisto MT" pitchFamily="18" charset="0"/>
              </a:rPr>
              <a:t>Fallacy____________________________</a:t>
            </a:r>
          </a:p>
          <a:p>
            <a:pPr marL="457200" indent="-457200">
              <a:lnSpc>
                <a:spcPct val="200000"/>
              </a:lnSpc>
              <a:buFont typeface="+mj-lt"/>
              <a:buAutoNum type="arabicParenR" startAt="9"/>
            </a:pPr>
            <a:r>
              <a:rPr lang="fr-FR" spc="-165" dirty="0">
                <a:solidFill>
                  <a:srgbClr val="002060"/>
                </a:solidFill>
                <a:latin typeface="Calisto MT" pitchFamily="18" charset="0"/>
              </a:rPr>
              <a:t>The</a:t>
            </a:r>
            <a:r>
              <a:rPr lang="fr-FR" dirty="0">
                <a:solidFill>
                  <a:srgbClr val="002060"/>
                </a:solidFill>
                <a:latin typeface="Calisto MT" pitchFamily="18" charset="0"/>
              </a:rPr>
              <a:t> </a:t>
            </a:r>
            <a:r>
              <a:rPr lang="fr-FR" spc="-40" dirty="0" err="1">
                <a:solidFill>
                  <a:srgbClr val="002060"/>
                </a:solidFill>
                <a:latin typeface="Calisto MT" pitchFamily="18" charset="0"/>
              </a:rPr>
              <a:t>Bandwagon</a:t>
            </a:r>
            <a:r>
              <a:rPr lang="fr-FR" spc="5" dirty="0">
                <a:solidFill>
                  <a:srgbClr val="002060"/>
                </a:solidFill>
                <a:latin typeface="Calisto MT" pitchFamily="18" charset="0"/>
              </a:rPr>
              <a:t> </a:t>
            </a:r>
            <a:r>
              <a:rPr lang="fr-FR" spc="-45" dirty="0" err="1">
                <a:solidFill>
                  <a:srgbClr val="002060"/>
                </a:solidFill>
                <a:latin typeface="Calisto MT" pitchFamily="18" charset="0"/>
              </a:rPr>
              <a:t>Fallacy_____________________________</a:t>
            </a:r>
            <a:r>
              <a:rPr lang="en-US" spc="-45" dirty="0">
                <a:solidFill>
                  <a:srgbClr val="002060"/>
                </a:solidFill>
                <a:latin typeface="Calisto MT" pitchFamily="18" charset="0"/>
              </a:rPr>
              <a:t> </a:t>
            </a:r>
          </a:p>
          <a:p>
            <a:pPr marL="457200" indent="-457200">
              <a:lnSpc>
                <a:spcPct val="200000"/>
              </a:lnSpc>
              <a:buFont typeface="+mj-lt"/>
              <a:buAutoNum type="arabicParenR" startAt="9"/>
            </a:pPr>
            <a:r>
              <a:rPr lang="fr-FR" spc="-165" dirty="0">
                <a:solidFill>
                  <a:srgbClr val="002060"/>
                </a:solidFill>
                <a:latin typeface="Calisto MT" pitchFamily="18" charset="0"/>
              </a:rPr>
              <a:t>The</a:t>
            </a:r>
            <a:r>
              <a:rPr lang="fr-FR" spc="-10" dirty="0">
                <a:solidFill>
                  <a:srgbClr val="002060"/>
                </a:solidFill>
                <a:latin typeface="Calisto MT" pitchFamily="18" charset="0"/>
              </a:rPr>
              <a:t> </a:t>
            </a:r>
            <a:r>
              <a:rPr lang="fr-FR" spc="-60" dirty="0" err="1">
                <a:solidFill>
                  <a:srgbClr val="002060"/>
                </a:solidFill>
                <a:latin typeface="Calisto MT" pitchFamily="18" charset="0"/>
              </a:rPr>
              <a:t>Dilemma</a:t>
            </a:r>
            <a:r>
              <a:rPr lang="fr-FR" spc="-5" dirty="0">
                <a:solidFill>
                  <a:srgbClr val="002060"/>
                </a:solidFill>
                <a:latin typeface="Calisto MT" pitchFamily="18" charset="0"/>
              </a:rPr>
              <a:t> </a:t>
            </a:r>
            <a:r>
              <a:rPr lang="fr-FR" spc="-45" dirty="0" err="1">
                <a:solidFill>
                  <a:srgbClr val="002060"/>
                </a:solidFill>
                <a:latin typeface="Calisto MT" pitchFamily="18" charset="0"/>
              </a:rPr>
              <a:t>Fallacy________________________________</a:t>
            </a:r>
            <a:r>
              <a:rPr lang="fr-FR" spc="-45" dirty="0">
                <a:solidFill>
                  <a:srgbClr val="002060"/>
                </a:solidFill>
                <a:latin typeface="Calisto MT" pitchFamily="18" charset="0"/>
              </a:rPr>
              <a:t> </a:t>
            </a:r>
          </a:p>
          <a:p>
            <a:pPr marL="457200" indent="-457200">
              <a:lnSpc>
                <a:spcPct val="200000"/>
              </a:lnSpc>
              <a:buFont typeface="+mj-lt"/>
              <a:buAutoNum type="arabicParenR" startAt="9"/>
            </a:pPr>
            <a:r>
              <a:rPr lang="fr-FR" spc="-165" dirty="0">
                <a:solidFill>
                  <a:srgbClr val="002060"/>
                </a:solidFill>
                <a:latin typeface="Calisto MT" pitchFamily="18" charset="0"/>
              </a:rPr>
              <a:t>The  </a:t>
            </a:r>
            <a:r>
              <a:rPr lang="fr-FR" spc="-125" dirty="0" err="1">
                <a:solidFill>
                  <a:srgbClr val="002060"/>
                </a:solidFill>
                <a:latin typeface="Calisto MT" pitchFamily="18" charset="0"/>
              </a:rPr>
              <a:t>Red</a:t>
            </a:r>
            <a:r>
              <a:rPr lang="fr-FR" spc="-290" dirty="0">
                <a:solidFill>
                  <a:srgbClr val="002060"/>
                </a:solidFill>
                <a:latin typeface="Calisto MT" pitchFamily="18" charset="0"/>
              </a:rPr>
              <a:t> </a:t>
            </a:r>
            <a:r>
              <a:rPr lang="fr-FR" spc="-60" dirty="0">
                <a:solidFill>
                  <a:srgbClr val="002060"/>
                </a:solidFill>
                <a:latin typeface="Calisto MT" pitchFamily="18" charset="0"/>
              </a:rPr>
              <a:t>Herring</a:t>
            </a:r>
            <a:r>
              <a:rPr lang="fr-FR" spc="-5" dirty="0">
                <a:solidFill>
                  <a:srgbClr val="002060"/>
                </a:solidFill>
                <a:latin typeface="Calisto MT" pitchFamily="18" charset="0"/>
              </a:rPr>
              <a:t> </a:t>
            </a:r>
            <a:r>
              <a:rPr lang="fr-FR" spc="-45" dirty="0" err="1">
                <a:solidFill>
                  <a:srgbClr val="002060"/>
                </a:solidFill>
                <a:latin typeface="Calisto MT" pitchFamily="18" charset="0"/>
              </a:rPr>
              <a:t>Fallacy_______________________________</a:t>
            </a:r>
            <a:endParaRPr lang="fr-FR" spc="-45" dirty="0">
              <a:solidFill>
                <a:srgbClr val="002060"/>
              </a:solidFill>
              <a:latin typeface="Calisto MT" pitchFamily="18" charset="0"/>
            </a:endParaRPr>
          </a:p>
          <a:p>
            <a:pPr marL="457200" indent="-457200">
              <a:lnSpc>
                <a:spcPct val="200000"/>
              </a:lnSpc>
              <a:buFont typeface="+mj-lt"/>
              <a:buAutoNum type="arabicParenR" startAt="9"/>
            </a:pPr>
            <a:r>
              <a:rPr lang="en-US" spc="-165" dirty="0">
                <a:solidFill>
                  <a:srgbClr val="002060"/>
                </a:solidFill>
                <a:latin typeface="Calisto MT" pitchFamily="18" charset="0"/>
              </a:rPr>
              <a:t>The  </a:t>
            </a:r>
            <a:r>
              <a:rPr lang="en-US" spc="-5" dirty="0">
                <a:solidFill>
                  <a:srgbClr val="002060"/>
                </a:solidFill>
                <a:latin typeface="Calisto MT" pitchFamily="18" charset="0"/>
              </a:rPr>
              <a:t>Appeal </a:t>
            </a:r>
            <a:r>
              <a:rPr lang="en-US" spc="55" dirty="0">
                <a:solidFill>
                  <a:srgbClr val="002060"/>
                </a:solidFill>
                <a:latin typeface="Calisto MT" pitchFamily="18" charset="0"/>
              </a:rPr>
              <a:t>to</a:t>
            </a:r>
            <a:r>
              <a:rPr lang="en-US" spc="-300" dirty="0">
                <a:solidFill>
                  <a:srgbClr val="002060"/>
                </a:solidFill>
                <a:latin typeface="Calisto MT" pitchFamily="18" charset="0"/>
              </a:rPr>
              <a:t> </a:t>
            </a:r>
            <a:r>
              <a:rPr lang="en-US" spc="-30" dirty="0">
                <a:solidFill>
                  <a:srgbClr val="002060"/>
                </a:solidFill>
                <a:latin typeface="Calisto MT" pitchFamily="18" charset="0"/>
              </a:rPr>
              <a:t>Authority</a:t>
            </a:r>
            <a:r>
              <a:rPr lang="en-US" spc="-5" dirty="0">
                <a:solidFill>
                  <a:srgbClr val="002060"/>
                </a:solidFill>
                <a:latin typeface="Calisto MT" pitchFamily="18" charset="0"/>
              </a:rPr>
              <a:t> </a:t>
            </a:r>
            <a:r>
              <a:rPr lang="en-US" spc="-45" dirty="0">
                <a:solidFill>
                  <a:srgbClr val="002060"/>
                </a:solidFill>
                <a:latin typeface="Calisto MT" pitchFamily="18" charset="0"/>
              </a:rPr>
              <a:t>Fallacy_______________________</a:t>
            </a:r>
          </a:p>
          <a:p>
            <a:pPr marL="457200" indent="-457200">
              <a:lnSpc>
                <a:spcPct val="200000"/>
              </a:lnSpc>
              <a:buFont typeface="+mj-lt"/>
              <a:buAutoNum type="arabicParenR" startAt="9"/>
            </a:pPr>
            <a:r>
              <a:rPr lang="fr-FR" spc="-165" dirty="0">
                <a:solidFill>
                  <a:srgbClr val="002060"/>
                </a:solidFill>
                <a:latin typeface="Calisto MT" pitchFamily="18" charset="0"/>
              </a:rPr>
              <a:t>The</a:t>
            </a:r>
            <a:r>
              <a:rPr lang="fr-FR" spc="-5" dirty="0">
                <a:solidFill>
                  <a:srgbClr val="002060"/>
                </a:solidFill>
                <a:latin typeface="Calisto MT" pitchFamily="18" charset="0"/>
              </a:rPr>
              <a:t> </a:t>
            </a:r>
            <a:r>
              <a:rPr lang="fr-FR" spc="-30" dirty="0">
                <a:solidFill>
                  <a:srgbClr val="002060"/>
                </a:solidFill>
                <a:latin typeface="Calisto MT" pitchFamily="18" charset="0"/>
              </a:rPr>
              <a:t>Equivocation</a:t>
            </a:r>
            <a:r>
              <a:rPr lang="fr-FR" spc="-5" dirty="0">
                <a:solidFill>
                  <a:srgbClr val="002060"/>
                </a:solidFill>
                <a:latin typeface="Calisto MT" pitchFamily="18" charset="0"/>
              </a:rPr>
              <a:t> </a:t>
            </a:r>
            <a:r>
              <a:rPr lang="fr-FR" spc="-45" dirty="0" err="1">
                <a:solidFill>
                  <a:srgbClr val="002060"/>
                </a:solidFill>
                <a:latin typeface="Calisto MT" pitchFamily="18" charset="0"/>
              </a:rPr>
              <a:t>Fallacy_____________________________</a:t>
            </a:r>
            <a:endParaRPr lang="fr-FR" spc="-30" dirty="0">
              <a:solidFill>
                <a:srgbClr val="002060"/>
              </a:solidFill>
              <a:latin typeface="Calisto MT" pitchFamily="18" charset="0"/>
            </a:endParaRPr>
          </a:p>
          <a:p>
            <a:pPr>
              <a:buNone/>
            </a:pPr>
            <a:endParaRPr lang="fr-FR" dirty="0"/>
          </a:p>
        </p:txBody>
      </p:sp>
    </p:spTree>
    <p:extLst>
      <p:ext uri="{BB962C8B-B14F-4D97-AF65-F5344CB8AC3E}">
        <p14:creationId xmlns="" xmlns:p14="http://schemas.microsoft.com/office/powerpoint/2010/main" val="1105142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2428868"/>
            <a:ext cx="7467600" cy="1143000"/>
          </a:xfrm>
        </p:spPr>
        <p:txBody>
          <a:bodyPr>
            <a:noAutofit/>
          </a:bodyPr>
          <a:lstStyle/>
          <a:p>
            <a:pPr algn="ctr"/>
            <a:r>
              <a:rPr lang="fr-FR" sz="5400" b="1" dirty="0"/>
              <a:t>   </a:t>
            </a:r>
            <a:r>
              <a:rPr lang="fr-FR" sz="3200" b="1" dirty="0" err="1">
                <a:latin typeface="Times New Roman" pitchFamily="18" charset="0"/>
                <a:cs typeface="Times New Roman" pitchFamily="18" charset="0"/>
              </a:rPr>
              <a:t>What</a:t>
            </a:r>
            <a:r>
              <a:rPr lang="fr-FR" sz="3200" b="1" dirty="0">
                <a:latin typeface="Times New Roman" pitchFamily="18" charset="0"/>
                <a:cs typeface="Times New Roman" pitchFamily="18" charset="0"/>
              </a:rPr>
              <a:t> </a:t>
            </a:r>
            <a:r>
              <a:rPr lang="fr-FR" sz="3200" b="1" dirty="0" err="1">
                <a:latin typeface="Times New Roman" pitchFamily="18" charset="0"/>
                <a:cs typeface="Times New Roman" pitchFamily="18" charset="0"/>
              </a:rPr>
              <a:t>is</a:t>
            </a:r>
            <a:r>
              <a:rPr lang="fr-FR" sz="3200" b="1" dirty="0">
                <a:latin typeface="Times New Roman" pitchFamily="18" charset="0"/>
                <a:cs typeface="Times New Roman" pitchFamily="18" charset="0"/>
              </a:rPr>
              <a:t> a </a:t>
            </a:r>
            <a:r>
              <a:rPr lang="fr-FR" sz="3200" b="1" dirty="0" err="1">
                <a:latin typeface="Times New Roman" pitchFamily="18" charset="0"/>
                <a:cs typeface="Times New Roman" pitchFamily="18" charset="0"/>
              </a:rPr>
              <a:t>logical</a:t>
            </a:r>
            <a:r>
              <a:rPr lang="fr-FR" sz="3200" b="1" dirty="0">
                <a:latin typeface="Times New Roman" pitchFamily="18" charset="0"/>
                <a:cs typeface="Times New Roman" pitchFamily="18" charset="0"/>
              </a:rPr>
              <a:t> </a:t>
            </a:r>
            <a:r>
              <a:rPr lang="fr-FR" sz="3200" b="1" dirty="0" err="1">
                <a:latin typeface="Times New Roman" pitchFamily="18" charset="0"/>
                <a:cs typeface="Times New Roman" pitchFamily="18" charset="0"/>
              </a:rPr>
              <a:t>fallacy</a:t>
            </a:r>
            <a:r>
              <a:rPr lang="fr-FR" sz="3200" b="1" dirty="0">
                <a:latin typeface="Times New Roman" pitchFamily="18" charset="0"/>
                <a:cs typeface="Times New Roman" pitchFamily="18" charset="0"/>
              </a:rPr>
              <a:t>? </a:t>
            </a:r>
          </a:p>
        </p:txBody>
      </p:sp>
    </p:spTree>
    <p:extLst>
      <p:ext uri="{BB962C8B-B14F-4D97-AF65-F5344CB8AC3E}">
        <p14:creationId xmlns="" xmlns:p14="http://schemas.microsoft.com/office/powerpoint/2010/main" val="1410516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836712"/>
            <a:ext cx="7498080" cy="5534044"/>
          </a:xfrm>
        </p:spPr>
        <p:txBody>
          <a:bodyPr/>
          <a:lstStyle/>
          <a:p>
            <a:endParaRPr lang="fr-FR" sz="2400" dirty="0">
              <a:latin typeface="Times New Roman" pitchFamily="18" charset="0"/>
              <a:cs typeface="Times New Roman" pitchFamily="18" charset="0"/>
            </a:endParaRPr>
          </a:p>
          <a:p>
            <a:pPr algn="just"/>
            <a:r>
              <a:rPr lang="fr-FR" sz="2400" dirty="0">
                <a:latin typeface="Times New Roman" pitchFamily="18" charset="0"/>
                <a:cs typeface="Times New Roman" pitchFamily="18" charset="0"/>
              </a:rPr>
              <a:t>A </a:t>
            </a:r>
            <a:r>
              <a:rPr lang="fr-FR" sz="2400" dirty="0" err="1">
                <a:latin typeface="Times New Roman" pitchFamily="18" charset="0"/>
                <a:cs typeface="Times New Roman" pitchFamily="18" charset="0"/>
              </a:rPr>
              <a:t>logical</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fallacy</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is</a:t>
            </a:r>
            <a:r>
              <a:rPr lang="fr-FR" sz="2400" dirty="0">
                <a:latin typeface="Times New Roman" pitchFamily="18" charset="0"/>
                <a:cs typeface="Times New Roman" pitchFamily="18" charset="0"/>
              </a:rPr>
              <a:t> a </a:t>
            </a:r>
            <a:r>
              <a:rPr lang="fr-FR" sz="2400" dirty="0" err="1">
                <a:latin typeface="Times New Roman" pitchFamily="18" charset="0"/>
                <a:cs typeface="Times New Roman" pitchFamily="18" charset="0"/>
              </a:rPr>
              <a:t>fault</a:t>
            </a:r>
            <a:r>
              <a:rPr lang="fr-FR" sz="2400" dirty="0">
                <a:latin typeface="Times New Roman" pitchFamily="18" charset="0"/>
                <a:cs typeface="Times New Roman" pitchFamily="18" charset="0"/>
              </a:rPr>
              <a:t> in </a:t>
            </a:r>
            <a:r>
              <a:rPr lang="fr-FR" sz="2400" dirty="0" err="1">
                <a:latin typeface="Times New Roman" pitchFamily="18" charset="0"/>
                <a:cs typeface="Times New Roman" pitchFamily="18" charset="0"/>
              </a:rPr>
              <a:t>reasoning</a:t>
            </a:r>
            <a:r>
              <a:rPr lang="fr-FR" sz="2400" dirty="0">
                <a:latin typeface="Times New Roman" pitchFamily="18" charset="0"/>
                <a:cs typeface="Times New Roman" pitchFamily="18" charset="0"/>
              </a:rPr>
              <a:t>.  It </a:t>
            </a:r>
            <a:r>
              <a:rPr lang="fr-FR" sz="2400" dirty="0" err="1">
                <a:latin typeface="Times New Roman" pitchFamily="18" charset="0"/>
                <a:cs typeface="Times New Roman" pitchFamily="18" charset="0"/>
              </a:rPr>
              <a:t>is</a:t>
            </a:r>
            <a:r>
              <a:rPr lang="fr-FR" sz="2400" dirty="0">
                <a:latin typeface="Times New Roman" pitchFamily="18" charset="0"/>
                <a:cs typeface="Times New Roman" pitchFamily="18" charset="0"/>
              </a:rPr>
              <a:t> an </a:t>
            </a:r>
            <a:r>
              <a:rPr lang="fr-FR" sz="2400" dirty="0" err="1">
                <a:latin typeface="Times New Roman" pitchFamily="18" charset="0"/>
                <a:cs typeface="Times New Roman" pitchFamily="18" charset="0"/>
              </a:rPr>
              <a:t>illogical</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step</a:t>
            </a:r>
            <a:r>
              <a:rPr lang="fr-FR" sz="2400" dirty="0">
                <a:latin typeface="Times New Roman" pitchFamily="18" charset="0"/>
                <a:cs typeface="Times New Roman" pitchFamily="18" charset="0"/>
              </a:rPr>
              <a:t> in the formulation of an argument. </a:t>
            </a:r>
          </a:p>
          <a:p>
            <a:pPr algn="just"/>
            <a:endParaRPr lang="fr-FR" sz="2400" dirty="0">
              <a:latin typeface="Times New Roman" pitchFamily="18" charset="0"/>
              <a:cs typeface="Times New Roman" pitchFamily="18" charset="0"/>
            </a:endParaRPr>
          </a:p>
          <a:p>
            <a:pPr algn="just"/>
            <a:r>
              <a:rPr lang="fr-FR" sz="2400" dirty="0" err="1">
                <a:latin typeface="Times New Roman" pitchFamily="18" charset="0"/>
                <a:cs typeface="Times New Roman" pitchFamily="18" charset="0"/>
              </a:rPr>
              <a:t>Logical</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fallacies</a:t>
            </a:r>
            <a:r>
              <a:rPr lang="fr-FR" sz="2400" dirty="0">
                <a:latin typeface="Times New Roman" pitchFamily="18" charset="0"/>
                <a:cs typeface="Times New Roman" pitchFamily="18" charset="0"/>
              </a:rPr>
              <a:t> are </a:t>
            </a:r>
            <a:r>
              <a:rPr lang="fr-FR" sz="2400" dirty="0" err="1">
                <a:latin typeface="Times New Roman" pitchFamily="18" charset="0"/>
                <a:cs typeface="Times New Roman" pitchFamily="18" charset="0"/>
              </a:rPr>
              <a:t>used</a:t>
            </a:r>
            <a:r>
              <a:rPr lang="fr-FR" sz="2400" dirty="0">
                <a:latin typeface="Times New Roman" pitchFamily="18" charset="0"/>
                <a:cs typeface="Times New Roman" pitchFamily="18" charset="0"/>
              </a:rPr>
              <a:t> to confuse and </a:t>
            </a:r>
            <a:r>
              <a:rPr lang="fr-FR" sz="2400" dirty="0" err="1">
                <a:latin typeface="Times New Roman" pitchFamily="18" charset="0"/>
                <a:cs typeface="Times New Roman" pitchFamily="18" charset="0"/>
              </a:rPr>
              <a:t>convince</a:t>
            </a:r>
            <a:r>
              <a:rPr lang="fr-FR" sz="2400" dirty="0">
                <a:latin typeface="Times New Roman" pitchFamily="18" charset="0"/>
                <a:cs typeface="Times New Roman" pitchFamily="18" charset="0"/>
              </a:rPr>
              <a:t> the </a:t>
            </a:r>
            <a:r>
              <a:rPr lang="fr-FR" sz="2400" dirty="0" err="1">
                <a:latin typeface="Times New Roman" pitchFamily="18" charset="0"/>
                <a:cs typeface="Times New Roman" pitchFamily="18" charset="0"/>
              </a:rPr>
              <a:t>other</a:t>
            </a:r>
            <a:r>
              <a:rPr lang="fr-FR" sz="2400" dirty="0">
                <a:latin typeface="Times New Roman" pitchFamily="18" charset="0"/>
                <a:cs typeface="Times New Roman" pitchFamily="18" charset="0"/>
              </a:rPr>
              <a:t>.</a:t>
            </a:r>
          </a:p>
          <a:p>
            <a:endParaRPr lang="fr-FR" sz="2400" dirty="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93454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a:pPr>
            <a:r>
              <a:rPr lang="fr-FR" sz="2400" spc="-35" dirty="0">
                <a:solidFill>
                  <a:srgbClr val="002060"/>
                </a:solidFill>
                <a:latin typeface="Times New Roman" pitchFamily="18" charset="0"/>
                <a:cs typeface="Times New Roman" pitchFamily="18" charset="0"/>
              </a:rPr>
              <a:t>Ad </a:t>
            </a:r>
            <a:r>
              <a:rPr lang="fr-FR" sz="2400" spc="-100" dirty="0">
                <a:solidFill>
                  <a:srgbClr val="002060"/>
                </a:solidFill>
                <a:latin typeface="Times New Roman" pitchFamily="18" charset="0"/>
                <a:cs typeface="Times New Roman" pitchFamily="18" charset="0"/>
              </a:rPr>
              <a:t>Hominem</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fr-FR" sz="2400" dirty="0">
              <a:latin typeface="Times New Roman" pitchFamily="18" charset="0"/>
              <a:cs typeface="Times New Roman" pitchFamily="18" charset="0"/>
            </a:endParaRPr>
          </a:p>
          <a:p>
            <a:pPr algn="just"/>
            <a:r>
              <a:rPr lang="fr-FR" sz="2400" dirty="0" err="1">
                <a:latin typeface="Times New Roman" pitchFamily="18" charset="0"/>
                <a:cs typeface="Times New Roman" pitchFamily="18" charset="0"/>
              </a:rPr>
              <a:t>Literally</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translated</a:t>
            </a:r>
            <a:r>
              <a:rPr lang="fr-FR" sz="2400" dirty="0">
                <a:latin typeface="Times New Roman" pitchFamily="18" charset="0"/>
                <a:cs typeface="Times New Roman" pitchFamily="18" charset="0"/>
              </a:rPr>
              <a:t> as ‘’ to the man’’  </a:t>
            </a:r>
            <a:r>
              <a:rPr lang="fr-FR" sz="2400" dirty="0" err="1">
                <a:latin typeface="Times New Roman" pitchFamily="18" charset="0"/>
                <a:cs typeface="Times New Roman" pitchFamily="18" charset="0"/>
              </a:rPr>
              <a:t>subtly</a:t>
            </a:r>
            <a:r>
              <a:rPr lang="fr-FR" sz="2400" dirty="0">
                <a:latin typeface="Times New Roman" pitchFamily="18" charset="0"/>
                <a:cs typeface="Times New Roman" pitchFamily="18" charset="0"/>
              </a:rPr>
              <a:t> or </a:t>
            </a:r>
            <a:r>
              <a:rPr lang="fr-FR" sz="2400" dirty="0" err="1">
                <a:latin typeface="Times New Roman" pitchFamily="18" charset="0"/>
                <a:cs typeface="Times New Roman" pitchFamily="18" charset="0"/>
              </a:rPr>
              <a:t>overtly</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distorts</a:t>
            </a:r>
            <a:r>
              <a:rPr lang="fr-FR" sz="2400" dirty="0">
                <a:latin typeface="Times New Roman" pitchFamily="18" charset="0"/>
                <a:cs typeface="Times New Roman" pitchFamily="18" charset="0"/>
              </a:rPr>
              <a:t> a </a:t>
            </a:r>
            <a:r>
              <a:rPr lang="fr-FR" sz="2400" dirty="0" err="1">
                <a:latin typeface="Times New Roman" pitchFamily="18" charset="0"/>
                <a:cs typeface="Times New Roman" pitchFamily="18" charset="0"/>
              </a:rPr>
              <a:t>person’s</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character</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destroying</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their</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credibility</a:t>
            </a:r>
            <a:r>
              <a:rPr lang="fr-FR" sz="2400" dirty="0">
                <a:latin typeface="Times New Roman" pitchFamily="18" charset="0"/>
                <a:cs typeface="Times New Roman" pitchFamily="18" charset="0"/>
              </a:rPr>
              <a:t> no </a:t>
            </a:r>
            <a:r>
              <a:rPr lang="fr-FR" sz="2400" dirty="0" err="1">
                <a:latin typeface="Times New Roman" pitchFamily="18" charset="0"/>
                <a:cs typeface="Times New Roman" pitchFamily="18" charset="0"/>
              </a:rPr>
              <a:t>matter</a:t>
            </a:r>
            <a:r>
              <a:rPr lang="fr-FR" sz="2400" dirty="0">
                <a:latin typeface="Times New Roman" pitchFamily="18" charset="0"/>
                <a:cs typeface="Times New Roman" pitchFamily="18" charset="0"/>
              </a:rPr>
              <a:t> how </a:t>
            </a:r>
            <a:r>
              <a:rPr lang="fr-FR" sz="2400" dirty="0" err="1">
                <a:latin typeface="Times New Roman" pitchFamily="18" charset="0"/>
                <a:cs typeface="Times New Roman" pitchFamily="18" charset="0"/>
              </a:rPr>
              <a:t>valid</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their</a:t>
            </a:r>
            <a:r>
              <a:rPr lang="fr-FR" sz="2400" dirty="0">
                <a:latin typeface="Times New Roman" pitchFamily="18" charset="0"/>
                <a:cs typeface="Times New Roman" pitchFamily="18" charset="0"/>
              </a:rPr>
              <a:t> argument </a:t>
            </a:r>
            <a:r>
              <a:rPr lang="fr-FR" sz="2400" dirty="0" err="1">
                <a:latin typeface="Times New Roman" pitchFamily="18" charset="0"/>
                <a:cs typeface="Times New Roman" pitchFamily="18" charset="0"/>
              </a:rPr>
              <a:t>is</a:t>
            </a:r>
            <a:r>
              <a:rPr lang="fr-FR" sz="2400" dirty="0">
                <a:latin typeface="Times New Roman" pitchFamily="18" charset="0"/>
                <a:cs typeface="Times New Roman" pitchFamily="18" charset="0"/>
              </a:rPr>
              <a:t>. </a:t>
            </a:r>
          </a:p>
          <a:p>
            <a:pPr algn="just"/>
            <a:endParaRPr lang="fr-FR" sz="2400" dirty="0">
              <a:latin typeface="Times New Roman" pitchFamily="18" charset="0"/>
              <a:cs typeface="Times New Roman" pitchFamily="18" charset="0"/>
            </a:endParaRPr>
          </a:p>
          <a:p>
            <a:pPr algn="just"/>
            <a:r>
              <a:rPr lang="fr-FR" sz="2400" dirty="0" err="1">
                <a:latin typeface="Times New Roman" pitchFamily="18" charset="0"/>
                <a:cs typeface="Times New Roman" pitchFamily="18" charset="0"/>
              </a:rPr>
              <a:t>Example</a:t>
            </a:r>
            <a:r>
              <a:rPr lang="fr-FR" sz="2400" dirty="0">
                <a:latin typeface="Times New Roman" pitchFamily="18" charset="0"/>
                <a:cs typeface="Times New Roman" pitchFamily="18" charset="0"/>
              </a:rPr>
              <a:t>: I </a:t>
            </a:r>
            <a:r>
              <a:rPr lang="fr-FR" sz="2400" dirty="0" err="1">
                <a:latin typeface="Times New Roman" pitchFamily="18" charset="0"/>
                <a:cs typeface="Times New Roman" pitchFamily="18" charset="0"/>
              </a:rPr>
              <a:t>was</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surprised</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you</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agreed</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with</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her</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She</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is</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kind</a:t>
            </a:r>
            <a:r>
              <a:rPr lang="fr-FR" sz="2400" dirty="0">
                <a:latin typeface="Times New Roman" pitchFamily="18" charset="0"/>
                <a:cs typeface="Times New Roman" pitchFamily="18" charset="0"/>
              </a:rPr>
              <a:t> of an </a:t>
            </a:r>
            <a:r>
              <a:rPr lang="fr-FR" sz="2400" dirty="0" err="1">
                <a:latin typeface="Times New Roman" pitchFamily="18" charset="0"/>
                <a:cs typeface="Times New Roman" pitchFamily="18" charset="0"/>
              </a:rPr>
              <a:t>extremist</a:t>
            </a:r>
            <a:r>
              <a:rPr lang="fr-FR" sz="2400" dirty="0">
                <a:latin typeface="Times New Roman" pitchFamily="18" charset="0"/>
                <a:cs typeface="Times New Roman" pitchFamily="18" charset="0"/>
              </a:rPr>
              <a:t>.</a:t>
            </a:r>
          </a:p>
        </p:txBody>
      </p:sp>
    </p:spTree>
    <p:extLst>
      <p:ext uri="{BB962C8B-B14F-4D97-AF65-F5344CB8AC3E}">
        <p14:creationId xmlns="" xmlns:p14="http://schemas.microsoft.com/office/powerpoint/2010/main" val="3889568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2400" spc="-165" dirty="0">
                <a:solidFill>
                  <a:srgbClr val="002060"/>
                </a:solidFill>
                <a:latin typeface="Times New Roman" pitchFamily="18" charset="0"/>
                <a:cs typeface="Times New Roman" pitchFamily="18" charset="0"/>
              </a:rPr>
              <a:t>The </a:t>
            </a:r>
            <a:r>
              <a:rPr lang="fr-FR" sz="2400" spc="-235" dirty="0">
                <a:solidFill>
                  <a:srgbClr val="002060"/>
                </a:solidFill>
                <a:latin typeface="Times New Roman" pitchFamily="18" charset="0"/>
                <a:cs typeface="Times New Roman" pitchFamily="18" charset="0"/>
              </a:rPr>
              <a:t>Tu </a:t>
            </a:r>
            <a:r>
              <a:rPr lang="fr-FR" sz="2400" spc="-30" dirty="0" err="1">
                <a:solidFill>
                  <a:srgbClr val="002060"/>
                </a:solidFill>
                <a:latin typeface="Times New Roman" pitchFamily="18" charset="0"/>
                <a:cs typeface="Times New Roman" pitchFamily="18" charset="0"/>
              </a:rPr>
              <a:t>Quoque</a:t>
            </a:r>
            <a:r>
              <a:rPr lang="fr-FR" sz="2400" spc="-50"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fr-FR" sz="2400" dirty="0">
              <a:latin typeface="Times New Roman" pitchFamily="18" charset="0"/>
              <a:cs typeface="Times New Roman" pitchFamily="18" charset="0"/>
            </a:endParaRPr>
          </a:p>
          <a:p>
            <a:pPr algn="just"/>
            <a:r>
              <a:rPr lang="fr-FR" sz="2400" dirty="0">
                <a:latin typeface="Times New Roman" pitchFamily="18" charset="0"/>
                <a:cs typeface="Times New Roman" pitchFamily="18" charset="0"/>
              </a:rPr>
              <a:t>“tu </a:t>
            </a:r>
            <a:r>
              <a:rPr lang="fr-FR" sz="2400" dirty="0" err="1">
                <a:latin typeface="Times New Roman" pitchFamily="18" charset="0"/>
                <a:cs typeface="Times New Roman" pitchFamily="18" charset="0"/>
              </a:rPr>
              <a:t>quoque</a:t>
            </a:r>
            <a:r>
              <a:rPr lang="fr-FR" sz="2400" dirty="0">
                <a:latin typeface="Times New Roman" pitchFamily="18" charset="0"/>
                <a:cs typeface="Times New Roman" pitchFamily="18" charset="0"/>
              </a:rPr>
              <a:t>”, Latin for “ </a:t>
            </a:r>
            <a:r>
              <a:rPr lang="en-US" sz="2400" dirty="0">
                <a:latin typeface="Times New Roman" pitchFamily="18" charset="0"/>
                <a:cs typeface="Times New Roman" pitchFamily="18" charset="0"/>
              </a:rPr>
              <a:t>you too,” is also called the “appeal to hypocrisy”</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it distracts from the  argument by pointing out hypocrisy in the opponent</a:t>
            </a:r>
          </a:p>
          <a:p>
            <a:pPr algn="just"/>
            <a:endParaRPr lang="en-US" sz="2400" dirty="0">
              <a:latin typeface="Times New Roman" pitchFamily="18" charset="0"/>
              <a:cs typeface="Times New Roman" pitchFamily="18" charset="0"/>
            </a:endParaRPr>
          </a:p>
          <a:p>
            <a:pPr algn="just">
              <a:buNone/>
            </a:pPr>
            <a:r>
              <a:rPr lang="en-US" sz="2400" dirty="0">
                <a:latin typeface="Times New Roman" pitchFamily="18" charset="0"/>
                <a:cs typeface="Times New Roman" pitchFamily="18" charset="0"/>
              </a:rPr>
              <a:t>Example: Jack says that stealing is wrong, but he is a thief</a:t>
            </a: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549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2"/>
            </a:pPr>
            <a:r>
              <a:rPr lang="fr-FR" sz="2400" spc="-165" dirty="0">
                <a:solidFill>
                  <a:srgbClr val="002060"/>
                </a:solidFill>
                <a:latin typeface="Times New Roman" pitchFamily="18" charset="0"/>
                <a:cs typeface="Times New Roman" pitchFamily="18" charset="0"/>
              </a:rPr>
              <a:t>The  </a:t>
            </a:r>
            <a:r>
              <a:rPr lang="fr-FR" sz="2400" spc="-20" dirty="0" err="1">
                <a:solidFill>
                  <a:srgbClr val="002060"/>
                </a:solidFill>
                <a:latin typeface="Times New Roman" pitchFamily="18" charset="0"/>
                <a:cs typeface="Times New Roman" pitchFamily="18" charset="0"/>
              </a:rPr>
              <a:t>Straw</a:t>
            </a:r>
            <a:r>
              <a:rPr lang="fr-FR" sz="2400" spc="-290" dirty="0">
                <a:solidFill>
                  <a:srgbClr val="002060"/>
                </a:solidFill>
                <a:latin typeface="Times New Roman" pitchFamily="18" charset="0"/>
                <a:cs typeface="Times New Roman" pitchFamily="18" charset="0"/>
              </a:rPr>
              <a:t> </a:t>
            </a:r>
            <a:r>
              <a:rPr lang="fr-FR" sz="2400" spc="-55" dirty="0">
                <a:solidFill>
                  <a:srgbClr val="002060"/>
                </a:solidFill>
                <a:latin typeface="Times New Roman" pitchFamily="18" charset="0"/>
                <a:cs typeface="Times New Roman" pitchFamily="18" charset="0"/>
              </a:rPr>
              <a:t>Man</a:t>
            </a:r>
            <a:r>
              <a:rPr lang="fr-FR" sz="2400" spc="-5" dirty="0">
                <a:solidFill>
                  <a:srgbClr val="002060"/>
                </a:solidFill>
                <a:latin typeface="Times New Roman" pitchFamily="18" charset="0"/>
                <a:cs typeface="Times New Roman" pitchFamily="18" charset="0"/>
              </a:rPr>
              <a:t> </a:t>
            </a:r>
            <a:r>
              <a:rPr lang="fr-FR" sz="2400" spc="-45" dirty="0" err="1">
                <a:solidFill>
                  <a:srgbClr val="002060"/>
                </a:solidFill>
                <a:latin typeface="Times New Roman" pitchFamily="18" charset="0"/>
                <a:cs typeface="Times New Roman" pitchFamily="18" charset="0"/>
              </a:rPr>
              <a:t>Fallacy</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a:xfrm>
            <a:off x="467544" y="2060848"/>
            <a:ext cx="8229600" cy="4325112"/>
          </a:xfrm>
        </p:spPr>
        <p:txBody>
          <a:bodyPr>
            <a:normAutofit/>
          </a:bodyPr>
          <a:lstStyle/>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It is responding to an altered version of the argument presented rather than the argument itself. It makes use of  misrepresentations to make an argument look weak.</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Example: Prolonging semesters might help students get better grades.</a:t>
            </a:r>
          </a:p>
          <a:p>
            <a:pPr algn="just">
              <a:buNone/>
            </a:pPr>
            <a:r>
              <a:rPr lang="en-US" sz="2400" dirty="0">
                <a:latin typeface="Times New Roman" pitchFamily="18" charset="0"/>
                <a:cs typeface="Times New Roman" pitchFamily="18" charset="0"/>
              </a:rPr>
              <a:t>   Why do you want to overwork professors and students? Why do you want the number of those who drop out of school every year increase?</a:t>
            </a:r>
            <a:endParaRPr lang="fr-FR" sz="2400" dirty="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055808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buFont typeface="+mj-lt"/>
              <a:buAutoNum type="arabicPeriod" startAt="3"/>
            </a:pPr>
            <a:r>
              <a:rPr lang="fr-FR" sz="2400" spc="-165" dirty="0">
                <a:solidFill>
                  <a:srgbClr val="002060"/>
                </a:solidFill>
                <a:latin typeface="Times New Roman" pitchFamily="18" charset="0"/>
                <a:cs typeface="Times New Roman" pitchFamily="18" charset="0"/>
              </a:rPr>
              <a:t>The  </a:t>
            </a:r>
            <a:r>
              <a:rPr lang="fr-FR" sz="2400" spc="-5" dirty="0" err="1">
                <a:solidFill>
                  <a:srgbClr val="002060"/>
                </a:solidFill>
                <a:latin typeface="Times New Roman" pitchFamily="18" charset="0"/>
                <a:cs typeface="Times New Roman" pitchFamily="18" charset="0"/>
              </a:rPr>
              <a:t>Appeal</a:t>
            </a:r>
            <a:r>
              <a:rPr lang="fr-FR" sz="2400" spc="-305" dirty="0">
                <a:solidFill>
                  <a:srgbClr val="002060"/>
                </a:solidFill>
                <a:latin typeface="Times New Roman" pitchFamily="18" charset="0"/>
                <a:cs typeface="Times New Roman" pitchFamily="18" charset="0"/>
              </a:rPr>
              <a:t> </a:t>
            </a:r>
            <a:r>
              <a:rPr lang="fr-FR" sz="2400" spc="55" dirty="0">
                <a:solidFill>
                  <a:srgbClr val="002060"/>
                </a:solidFill>
                <a:latin typeface="Times New Roman" pitchFamily="18" charset="0"/>
                <a:cs typeface="Times New Roman" pitchFamily="18" charset="0"/>
              </a:rPr>
              <a:t>to</a:t>
            </a:r>
            <a:r>
              <a:rPr lang="fr-FR" sz="2400" spc="-10" dirty="0">
                <a:solidFill>
                  <a:srgbClr val="002060"/>
                </a:solidFill>
                <a:latin typeface="Times New Roman" pitchFamily="18" charset="0"/>
                <a:cs typeface="Times New Roman" pitchFamily="18" charset="0"/>
              </a:rPr>
              <a:t> </a:t>
            </a:r>
            <a:r>
              <a:rPr lang="fr-FR" sz="2400" spc="-30" dirty="0">
                <a:solidFill>
                  <a:srgbClr val="002060"/>
                </a:solidFill>
                <a:latin typeface="Times New Roman" pitchFamily="18" charset="0"/>
                <a:cs typeface="Times New Roman" pitchFamily="18" charset="0"/>
              </a:rPr>
              <a:t>Ignorance</a:t>
            </a:r>
            <a:endParaRPr lang="fr-FR"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endParaRPr lang="fr-FR" sz="2400" dirty="0">
              <a:latin typeface="Times New Roman" pitchFamily="18" charset="0"/>
              <a:cs typeface="Times New Roman" pitchFamily="18" charset="0"/>
            </a:endParaRPr>
          </a:p>
          <a:p>
            <a:r>
              <a:rPr lang="fr-FR" sz="2400" dirty="0" err="1">
                <a:latin typeface="Times New Roman" pitchFamily="18" charset="0"/>
                <a:cs typeface="Times New Roman" pitchFamily="18" charset="0"/>
              </a:rPr>
              <a:t>Also</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called</a:t>
            </a:r>
            <a:r>
              <a:rPr lang="fr-FR"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 Ad </a:t>
            </a:r>
            <a:r>
              <a:rPr lang="en-US" sz="2400" b="1" dirty="0" err="1">
                <a:latin typeface="Times New Roman" pitchFamily="18" charset="0"/>
                <a:cs typeface="Times New Roman" pitchFamily="18" charset="0"/>
              </a:rPr>
              <a:t>ignorantiam</a:t>
            </a:r>
            <a:r>
              <a:rPr lang="en-US" sz="2400" b="1" dirty="0">
                <a:latin typeface="Times New Roman" pitchFamily="18" charset="0"/>
                <a:cs typeface="Times New Roman" pitchFamily="18" charset="0"/>
              </a:rPr>
              <a:t>’’</a:t>
            </a:r>
          </a:p>
          <a:p>
            <a:endParaRPr lang="en-US" sz="2400" b="1" dirty="0">
              <a:latin typeface="Times New Roman" pitchFamily="18" charset="0"/>
              <a:cs typeface="Times New Roman" pitchFamily="18" charset="0"/>
            </a:endParaRPr>
          </a:p>
          <a:p>
            <a:r>
              <a:rPr lang="en-US" sz="2400" dirty="0">
                <a:latin typeface="Times New Roman" pitchFamily="18" charset="0"/>
                <a:cs typeface="Times New Roman" pitchFamily="18" charset="0"/>
              </a:rPr>
              <a:t>A statement is true as long as there’s no evidence that it’s wrong.</a:t>
            </a: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Example: Since students have no questions ,they have all understood the lesson very well</a:t>
            </a:r>
            <a:endParaRPr lang="fr-FR"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40731803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83</TotalTime>
  <Words>1244</Words>
  <Application>Microsoft Office PowerPoint</Application>
  <PresentationFormat>Affichage à l'écran (4:3)</PresentationFormat>
  <Paragraphs>171</Paragraphs>
  <Slides>26</Slides>
  <Notes>0</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Urbain</vt:lpstr>
      <vt:lpstr>Common Logical Fallacies </vt:lpstr>
      <vt:lpstr>Diapositive 2</vt:lpstr>
      <vt:lpstr>Diapositive 3</vt:lpstr>
      <vt:lpstr>   What is a logical fallacy? </vt:lpstr>
      <vt:lpstr>Diapositive 5</vt:lpstr>
      <vt:lpstr>Ad Hominem</vt:lpstr>
      <vt:lpstr>The Tu Quoque Fallacy</vt:lpstr>
      <vt:lpstr>The  Straw Man Fallacy</vt:lpstr>
      <vt:lpstr>The  Appeal to Ignorance</vt:lpstr>
      <vt:lpstr>The  Slippery Slope Fallacy</vt:lpstr>
      <vt:lpstr>The Petitio Fallacy</vt:lpstr>
      <vt:lpstr>Diapositive 12</vt:lpstr>
      <vt:lpstr>The Questionable Fallacy</vt:lpstr>
      <vt:lpstr>Diapositive 14</vt:lpstr>
      <vt:lpstr>The  Non Sequitur Fallacy</vt:lpstr>
      <vt:lpstr>The  Appeal to Pity Fallacy</vt:lpstr>
      <vt:lpstr>Diapositive 17</vt:lpstr>
      <vt:lpstr>The Bandwagon Fallacy</vt:lpstr>
      <vt:lpstr>Diapositive 19</vt:lpstr>
      <vt:lpstr>Diapositive 20</vt:lpstr>
      <vt:lpstr>The Dilemma Fallacy</vt:lpstr>
      <vt:lpstr>Diapositive 22</vt:lpstr>
      <vt:lpstr>The  Red Herring Fallacy</vt:lpstr>
      <vt:lpstr>The  Appeal to Authority Fallacy</vt:lpstr>
      <vt:lpstr>The Equivocation Fallacy</vt:lpstr>
      <vt:lpstr>Diapositive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PC</cp:lastModifiedBy>
  <cp:revision>4</cp:revision>
  <dcterms:created xsi:type="dcterms:W3CDTF">2019-12-12T11:08:55Z</dcterms:created>
  <dcterms:modified xsi:type="dcterms:W3CDTF">2020-03-30T12:26:20Z</dcterms:modified>
</cp:coreProperties>
</file>