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9" r:id="rId4"/>
    <p:sldId id="260" r:id="rId5"/>
    <p:sldId id="264" r:id="rId6"/>
    <p:sldId id="266" r:id="rId7"/>
    <p:sldId id="268" r:id="rId8"/>
    <p:sldId id="269" r:id="rId9"/>
    <p:sldId id="270" r:id="rId10"/>
    <p:sldId id="274" r:id="rId11"/>
    <p:sldId id="276" r:id="rId12"/>
    <p:sldId id="277"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50000" saltData="QKeXl4YBbdLMFyOP+Xll7w==" hashData="2vp6c+YFs/CbWVnb6T89DHXW/Hc="/>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093E37-1ECC-4254-8E85-AB5B78EEE684}" type="datetimeFigureOut">
              <a:rPr lang="fr-FR" smtClean="0"/>
              <a:pPr/>
              <a:t>09/04/2018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90B3AD-5DBE-4059-BC27-91889B0ADDB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oleObject1.bin"/></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vmlDrawing" Target="../drawings/vmlDrawing2.vml"/><Relationship Id="rId4" Type="http://schemas.openxmlformats.org/officeDocument/2006/relationships/oleObject" Target="../embeddings/oleObject2.bin"/></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vmlDrawing" Target="../drawings/vmlDrawing3.vml"/><Relationship Id="rId4" Type="http://schemas.openxmlformats.org/officeDocument/2006/relationships/oleObject" Target="../embeddings/oleObject3.bin"/></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xfrm>
            <a:off x="487363" y="158750"/>
            <a:ext cx="5878512" cy="4408488"/>
          </a:xfrm>
          <a:ln cap="flat"/>
        </p:spPr>
      </p:sp>
      <p:sp>
        <p:nvSpPr>
          <p:cNvPr id="10243" name="Rectangle 3"/>
          <p:cNvSpPr>
            <a:spLocks noChangeArrowheads="1"/>
          </p:cNvSpPr>
          <p:nvPr/>
        </p:nvSpPr>
        <p:spPr bwMode="auto">
          <a:xfrm>
            <a:off x="3882259" y="-1487"/>
            <a:ext cx="2979026" cy="460768"/>
          </a:xfrm>
          <a:prstGeom prst="rect">
            <a:avLst/>
          </a:prstGeom>
          <a:noFill/>
          <a:ln w="9525">
            <a:noFill/>
            <a:miter lim="800000"/>
            <a:headEnd/>
            <a:tailEnd/>
          </a:ln>
          <a:effectLst/>
        </p:spPr>
        <p:txBody>
          <a:bodyPr wrap="none" anchor="ctr"/>
          <a:lstStyle/>
          <a:p>
            <a:endParaRPr lang="fr-FR"/>
          </a:p>
        </p:txBody>
      </p:sp>
      <p:sp>
        <p:nvSpPr>
          <p:cNvPr id="10244" name="Rectangle 4"/>
          <p:cNvSpPr>
            <a:spLocks noChangeArrowheads="1"/>
          </p:cNvSpPr>
          <p:nvPr/>
        </p:nvSpPr>
        <p:spPr bwMode="auto">
          <a:xfrm>
            <a:off x="-3284" y="-1487"/>
            <a:ext cx="2975741" cy="460768"/>
          </a:xfrm>
          <a:prstGeom prst="rect">
            <a:avLst/>
          </a:prstGeom>
          <a:noFill/>
          <a:ln w="9525">
            <a:noFill/>
            <a:miter lim="800000"/>
            <a:headEnd/>
            <a:tailEnd/>
          </a:ln>
          <a:effectLst/>
        </p:spPr>
        <p:txBody>
          <a:bodyPr wrap="none" anchor="ctr"/>
          <a:lstStyle/>
          <a:p>
            <a:endParaRPr lang="fr-FR"/>
          </a:p>
        </p:txBody>
      </p:sp>
      <p:sp>
        <p:nvSpPr>
          <p:cNvPr id="10245" name="Rectangle 5"/>
          <p:cNvSpPr>
            <a:spLocks noGrp="1" noChangeArrowheads="1"/>
          </p:cNvSpPr>
          <p:nvPr>
            <p:ph type="body" idx="1"/>
          </p:nvPr>
        </p:nvSpPr>
        <p:spPr>
          <a:xfrm>
            <a:off x="412204" y="4772658"/>
            <a:ext cx="6031952" cy="4347561"/>
          </a:xfrm>
          <a:noFill/>
          <a:ln/>
        </p:spPr>
        <p:txBody>
          <a:bodyPr/>
          <a:lstStyle/>
          <a:p>
            <a:r>
              <a:rPr lang="fr-FR" dirty="0"/>
              <a:t>Langage de Manipulation des Données</a:t>
            </a:r>
          </a:p>
          <a:p>
            <a:pPr lvl="1"/>
            <a:r>
              <a:rPr lang="fr-FR" dirty="0"/>
              <a:t>Le langage de manipulation des données (LMD) joue un rôle central dans SQL. Chaque fois que vous ajoutez, modifiez ou supprimez des données dans la base de données, vous exécutez un ordre du LMD. Un ensemble d'ordres du LMD groupé en une unité de travail logique constitue ce qu'on appelle une  </a:t>
            </a:r>
            <a:r>
              <a:rPr lang="fr-FR" i="1" dirty="0"/>
              <a:t>transaction</a:t>
            </a:r>
            <a:r>
              <a:rPr lang="fr-FR" b="1" i="1" dirty="0"/>
              <a:t>.</a:t>
            </a:r>
            <a:r>
              <a:rPr lang="fr-FR" dirty="0"/>
              <a:t> </a:t>
            </a:r>
          </a:p>
          <a:p>
            <a:pPr lvl="1"/>
            <a:r>
              <a:rPr lang="fr-FR" dirty="0"/>
              <a:t>Considérons </a:t>
            </a:r>
            <a:r>
              <a:rPr lang="fr-FR" dirty="0" err="1"/>
              <a:t>unebase</a:t>
            </a:r>
            <a:r>
              <a:rPr lang="fr-FR" dirty="0"/>
              <a:t> de données d’opérations bancaires. Quand un client de la banque transfère de l’argent d’un compte d’épargne vers un compte courant,  la transaction doit donner lieu à trois opérations différentes : débit du compte d’épargne, crédit du compte courant, et enregistrer la transaction dans le journal des transactions. Oracle Server doit garantir que l’ensemble des trois ordres SQL  sont exécutés pour maintenir la balance des comptes équilibrée. Quand quelque chose empêche la bonne exécution de l’un des ordres de la transaction, les autres ordres de la même transaction doivent être annulés.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3882259" y="-1487"/>
            <a:ext cx="2979026" cy="460768"/>
          </a:xfrm>
          <a:prstGeom prst="rect">
            <a:avLst/>
          </a:prstGeom>
          <a:noFill/>
          <a:ln w="9525">
            <a:noFill/>
            <a:miter lim="800000"/>
            <a:headEnd/>
            <a:tailEnd/>
          </a:ln>
          <a:effectLst/>
        </p:spPr>
        <p:txBody>
          <a:bodyPr wrap="none" anchor="ctr"/>
          <a:lstStyle/>
          <a:p>
            <a:endParaRPr lang="fr-FR"/>
          </a:p>
        </p:txBody>
      </p:sp>
      <p:sp>
        <p:nvSpPr>
          <p:cNvPr id="47107" name="Rectangle 3"/>
          <p:cNvSpPr>
            <a:spLocks noChangeArrowheads="1"/>
          </p:cNvSpPr>
          <p:nvPr/>
        </p:nvSpPr>
        <p:spPr bwMode="auto">
          <a:xfrm>
            <a:off x="-3284" y="-1487"/>
            <a:ext cx="2975741" cy="460768"/>
          </a:xfrm>
          <a:prstGeom prst="rect">
            <a:avLst/>
          </a:prstGeom>
          <a:noFill/>
          <a:ln w="9525">
            <a:noFill/>
            <a:miter lim="800000"/>
            <a:headEnd/>
            <a:tailEnd/>
          </a:ln>
          <a:effectLst/>
        </p:spPr>
        <p:txBody>
          <a:bodyPr wrap="none" anchor="ctr"/>
          <a:lstStyle/>
          <a:p>
            <a:endParaRPr lang="fr-FR"/>
          </a:p>
        </p:txBody>
      </p:sp>
      <p:sp>
        <p:nvSpPr>
          <p:cNvPr id="47108" name="Rectangle 4"/>
          <p:cNvSpPr>
            <a:spLocks noGrp="1" noChangeArrowheads="1"/>
          </p:cNvSpPr>
          <p:nvPr>
            <p:ph type="body" idx="1"/>
          </p:nvPr>
        </p:nvSpPr>
        <p:spPr>
          <a:noFill/>
          <a:ln/>
        </p:spPr>
        <p:txBody>
          <a:bodyPr/>
          <a:lstStyle/>
          <a:p>
            <a:pPr>
              <a:tabLst/>
            </a:pPr>
            <a:r>
              <a:rPr lang="fr-FR"/>
              <a:t>Suppression de Lignes</a:t>
            </a:r>
          </a:p>
          <a:p>
            <a:pPr lvl="1">
              <a:tabLst/>
            </a:pPr>
            <a:r>
              <a:rPr lang="fr-FR"/>
              <a:t>Vous pouvez supprimer des lignes existantes au moyen de l'ordre DELETE.</a:t>
            </a:r>
          </a:p>
          <a:p>
            <a:pPr lvl="1">
              <a:tabLst/>
            </a:pPr>
            <a:r>
              <a:rPr lang="fr-FR"/>
              <a:t>Syntaxe :</a:t>
            </a:r>
          </a:p>
          <a:p>
            <a:pPr lvl="1">
              <a:tabLst/>
            </a:pPr>
            <a:r>
              <a:rPr lang="fr-FR"/>
              <a:t>	</a:t>
            </a:r>
            <a:r>
              <a:rPr lang="fr-FR" i="1"/>
              <a:t>table			</a:t>
            </a:r>
            <a:r>
              <a:rPr lang="fr-FR"/>
              <a:t>nom de la table</a:t>
            </a:r>
            <a:br>
              <a:rPr lang="fr-FR"/>
            </a:br>
            <a:r>
              <a:rPr lang="fr-FR"/>
              <a:t>	</a:t>
            </a:r>
            <a:r>
              <a:rPr lang="fr-FR" i="1"/>
              <a:t>condition</a:t>
            </a:r>
            <a:r>
              <a:rPr lang="fr-FR"/>
              <a:t>		identifie les lignes à supprimer. Se compose de noms de colonnes, 					d'expressions, de constantes, de sous-requêtes et d'opérateurs de 						comparaison.</a:t>
            </a:r>
          </a:p>
          <a:p>
            <a:pPr lvl="1">
              <a:tabLst/>
            </a:pPr>
            <a:endParaRPr lang="fr-FR"/>
          </a:p>
          <a:p>
            <a:pPr lvl="1">
              <a:tabLst/>
            </a:pPr>
            <a:r>
              <a:rPr lang="fr-FR"/>
              <a:t>Pour plus d'informations, reportez-vous à</a:t>
            </a:r>
            <a:br>
              <a:rPr lang="fr-FR"/>
            </a:br>
            <a:r>
              <a:rPr lang="fr-FR" i="1"/>
              <a:t>Oracle8 Server SQL Reference, Release 8.0</a:t>
            </a:r>
            <a:r>
              <a:rPr lang="fr-FR" b="1"/>
              <a:t>, </a:t>
            </a:r>
            <a:r>
              <a:rPr lang="fr-FR"/>
              <a:t>"DELETE."</a:t>
            </a:r>
          </a:p>
          <a:p>
            <a:pPr lvl="1">
              <a:tabLst/>
            </a:pPr>
            <a:endParaRPr lang="fr-FR"/>
          </a:p>
          <a:p>
            <a:pPr lvl="1">
              <a:tabLst/>
            </a:pPr>
            <a:endParaRPr lang="fr-FR"/>
          </a:p>
          <a:p>
            <a:pPr lvl="1">
              <a:tabLst/>
            </a:pPr>
            <a:endParaRPr lang="fr-FR"/>
          </a:p>
          <a:p>
            <a:pPr lvl="1">
              <a:tabLst/>
            </a:pPr>
            <a:endParaRPr lang="fr-FR"/>
          </a:p>
          <a:p>
            <a:pPr lvl="1">
              <a:tabLst/>
            </a:pPr>
            <a:endParaRPr lang="fr-FR"/>
          </a:p>
          <a:p>
            <a:pPr>
              <a:tabLst/>
            </a:pPr>
            <a:endParaRPr lang="fr-FR" b="0">
              <a:latin typeface="Times New Roman" pitchFamily="18" charset="0"/>
            </a:endParaRPr>
          </a:p>
        </p:txBody>
      </p:sp>
      <p:sp>
        <p:nvSpPr>
          <p:cNvPr id="47109" name="Rectangle 5"/>
          <p:cNvSpPr>
            <a:spLocks noGrp="1" noRot="1" noChangeAspect="1" noChangeArrowheads="1" noTextEdit="1"/>
          </p:cNvSpPr>
          <p:nvPr>
            <p:ph type="sldImg"/>
          </p:nvPr>
        </p:nvSpPr>
        <p:spPr>
          <a:xfrm>
            <a:off x="487363" y="158750"/>
            <a:ext cx="5878512" cy="4408488"/>
          </a:xfrm>
          <a:ln cap="flat"/>
        </p:spPr>
      </p:sp>
      <p:grpSp>
        <p:nvGrpSpPr>
          <p:cNvPr id="2" name="Group 19"/>
          <p:cNvGrpSpPr>
            <a:grpSpLocks/>
          </p:cNvGrpSpPr>
          <p:nvPr/>
        </p:nvGrpSpPr>
        <p:grpSpPr bwMode="auto">
          <a:xfrm>
            <a:off x="177362" y="6303593"/>
            <a:ext cx="297246" cy="291324"/>
            <a:chOff x="108" y="4241"/>
            <a:chExt cx="181" cy="196"/>
          </a:xfrm>
        </p:grpSpPr>
        <p:sp>
          <p:nvSpPr>
            <p:cNvPr id="47110" name="Freeform 6"/>
            <p:cNvSpPr>
              <a:spLocks/>
            </p:cNvSpPr>
            <p:nvPr/>
          </p:nvSpPr>
          <p:spPr bwMode="auto">
            <a:xfrm>
              <a:off x="108" y="4241"/>
              <a:ext cx="172" cy="188"/>
            </a:xfrm>
            <a:custGeom>
              <a:avLst/>
              <a:gdLst/>
              <a:ahLst/>
              <a:cxnLst>
                <a:cxn ang="0">
                  <a:pos x="171" y="187"/>
                </a:cxn>
                <a:cxn ang="0">
                  <a:pos x="171" y="0"/>
                </a:cxn>
                <a:cxn ang="0">
                  <a:pos x="0" y="0"/>
                </a:cxn>
                <a:cxn ang="0">
                  <a:pos x="0" y="187"/>
                </a:cxn>
                <a:cxn ang="0">
                  <a:pos x="171" y="187"/>
                </a:cxn>
              </a:cxnLst>
              <a:rect l="0" t="0" r="r" b="b"/>
              <a:pathLst>
                <a:path w="172" h="188">
                  <a:moveTo>
                    <a:pt x="171" y="187"/>
                  </a:moveTo>
                  <a:lnTo>
                    <a:pt x="171" y="0"/>
                  </a:lnTo>
                  <a:lnTo>
                    <a:pt x="0" y="0"/>
                  </a:lnTo>
                  <a:lnTo>
                    <a:pt x="0" y="187"/>
                  </a:lnTo>
                  <a:lnTo>
                    <a:pt x="171" y="187"/>
                  </a:lnTo>
                </a:path>
              </a:pathLst>
            </a:custGeom>
            <a:solidFill>
              <a:srgbClr val="000000"/>
            </a:solidFill>
            <a:ln w="9525" cap="rnd">
              <a:noFill/>
              <a:round/>
              <a:headEnd/>
              <a:tailEnd/>
            </a:ln>
            <a:effectLst/>
          </p:spPr>
          <p:txBody>
            <a:bodyPr/>
            <a:lstStyle/>
            <a:p>
              <a:endParaRPr lang="fr-FR"/>
            </a:p>
          </p:txBody>
        </p:sp>
        <p:sp>
          <p:nvSpPr>
            <p:cNvPr id="47111" name="Freeform 7"/>
            <p:cNvSpPr>
              <a:spLocks/>
            </p:cNvSpPr>
            <p:nvPr/>
          </p:nvSpPr>
          <p:spPr bwMode="auto">
            <a:xfrm>
              <a:off x="167" y="4310"/>
              <a:ext cx="68" cy="40"/>
            </a:xfrm>
            <a:custGeom>
              <a:avLst/>
              <a:gdLst/>
              <a:ahLst/>
              <a:cxnLst>
                <a:cxn ang="0">
                  <a:pos x="67" y="7"/>
                </a:cxn>
                <a:cxn ang="0">
                  <a:pos x="64" y="0"/>
                </a:cxn>
                <a:cxn ang="0">
                  <a:pos x="0" y="31"/>
                </a:cxn>
                <a:cxn ang="0">
                  <a:pos x="2" y="39"/>
                </a:cxn>
                <a:cxn ang="0">
                  <a:pos x="67" y="7"/>
                </a:cxn>
              </a:cxnLst>
              <a:rect l="0" t="0" r="r" b="b"/>
              <a:pathLst>
                <a:path w="68" h="40">
                  <a:moveTo>
                    <a:pt x="67" y="7"/>
                  </a:moveTo>
                  <a:lnTo>
                    <a:pt x="64" y="0"/>
                  </a:lnTo>
                  <a:lnTo>
                    <a:pt x="0" y="31"/>
                  </a:lnTo>
                  <a:lnTo>
                    <a:pt x="2" y="39"/>
                  </a:lnTo>
                  <a:lnTo>
                    <a:pt x="67" y="7"/>
                  </a:lnTo>
                </a:path>
              </a:pathLst>
            </a:custGeom>
            <a:solidFill>
              <a:srgbClr val="FFFFFF"/>
            </a:solidFill>
            <a:ln w="9525" cap="rnd">
              <a:noFill/>
              <a:round/>
              <a:headEnd/>
              <a:tailEnd/>
            </a:ln>
            <a:effectLst/>
          </p:spPr>
          <p:txBody>
            <a:bodyPr/>
            <a:lstStyle/>
            <a:p>
              <a:endParaRPr lang="fr-FR"/>
            </a:p>
          </p:txBody>
        </p:sp>
        <p:sp>
          <p:nvSpPr>
            <p:cNvPr id="47112" name="Freeform 8"/>
            <p:cNvSpPr>
              <a:spLocks/>
            </p:cNvSpPr>
            <p:nvPr/>
          </p:nvSpPr>
          <p:spPr bwMode="auto">
            <a:xfrm>
              <a:off x="177" y="4328"/>
              <a:ext cx="66" cy="38"/>
            </a:xfrm>
            <a:custGeom>
              <a:avLst/>
              <a:gdLst/>
              <a:ahLst/>
              <a:cxnLst>
                <a:cxn ang="0">
                  <a:pos x="65" y="7"/>
                </a:cxn>
                <a:cxn ang="0">
                  <a:pos x="62" y="0"/>
                </a:cxn>
                <a:cxn ang="0">
                  <a:pos x="0" y="29"/>
                </a:cxn>
                <a:cxn ang="0">
                  <a:pos x="2" y="37"/>
                </a:cxn>
                <a:cxn ang="0">
                  <a:pos x="65" y="7"/>
                </a:cxn>
              </a:cxnLst>
              <a:rect l="0" t="0" r="r" b="b"/>
              <a:pathLst>
                <a:path w="66" h="38">
                  <a:moveTo>
                    <a:pt x="65" y="7"/>
                  </a:moveTo>
                  <a:lnTo>
                    <a:pt x="62" y="0"/>
                  </a:lnTo>
                  <a:lnTo>
                    <a:pt x="0" y="29"/>
                  </a:lnTo>
                  <a:lnTo>
                    <a:pt x="2" y="37"/>
                  </a:lnTo>
                  <a:lnTo>
                    <a:pt x="65" y="7"/>
                  </a:lnTo>
                </a:path>
              </a:pathLst>
            </a:custGeom>
            <a:solidFill>
              <a:srgbClr val="FFFFFF"/>
            </a:solidFill>
            <a:ln w="9525" cap="rnd">
              <a:noFill/>
              <a:round/>
              <a:headEnd/>
              <a:tailEnd/>
            </a:ln>
            <a:effectLst/>
          </p:spPr>
          <p:txBody>
            <a:bodyPr/>
            <a:lstStyle/>
            <a:p>
              <a:endParaRPr lang="fr-FR"/>
            </a:p>
          </p:txBody>
        </p:sp>
        <p:sp>
          <p:nvSpPr>
            <p:cNvPr id="47113" name="Freeform 9"/>
            <p:cNvSpPr>
              <a:spLocks/>
            </p:cNvSpPr>
            <p:nvPr/>
          </p:nvSpPr>
          <p:spPr bwMode="auto">
            <a:xfrm>
              <a:off x="183" y="4345"/>
              <a:ext cx="65" cy="37"/>
            </a:xfrm>
            <a:custGeom>
              <a:avLst/>
              <a:gdLst/>
              <a:ahLst/>
              <a:cxnLst>
                <a:cxn ang="0">
                  <a:pos x="64" y="7"/>
                </a:cxn>
                <a:cxn ang="0">
                  <a:pos x="61" y="0"/>
                </a:cxn>
                <a:cxn ang="0">
                  <a:pos x="0" y="29"/>
                </a:cxn>
                <a:cxn ang="0">
                  <a:pos x="2" y="36"/>
                </a:cxn>
                <a:cxn ang="0">
                  <a:pos x="64" y="7"/>
                </a:cxn>
              </a:cxnLst>
              <a:rect l="0" t="0" r="r" b="b"/>
              <a:pathLst>
                <a:path w="65" h="37">
                  <a:moveTo>
                    <a:pt x="64" y="7"/>
                  </a:moveTo>
                  <a:lnTo>
                    <a:pt x="61" y="0"/>
                  </a:lnTo>
                  <a:lnTo>
                    <a:pt x="0" y="29"/>
                  </a:lnTo>
                  <a:lnTo>
                    <a:pt x="2" y="36"/>
                  </a:lnTo>
                  <a:lnTo>
                    <a:pt x="64" y="7"/>
                  </a:lnTo>
                </a:path>
              </a:pathLst>
            </a:custGeom>
            <a:solidFill>
              <a:srgbClr val="FFFFFF"/>
            </a:solidFill>
            <a:ln w="9525" cap="rnd">
              <a:noFill/>
              <a:round/>
              <a:headEnd/>
              <a:tailEnd/>
            </a:ln>
            <a:effectLst/>
          </p:spPr>
          <p:txBody>
            <a:bodyPr/>
            <a:lstStyle/>
            <a:p>
              <a:endParaRPr lang="fr-FR"/>
            </a:p>
          </p:txBody>
        </p:sp>
        <p:sp>
          <p:nvSpPr>
            <p:cNvPr id="47114" name="Freeform 10"/>
            <p:cNvSpPr>
              <a:spLocks/>
            </p:cNvSpPr>
            <p:nvPr/>
          </p:nvSpPr>
          <p:spPr bwMode="auto">
            <a:xfrm>
              <a:off x="190" y="4363"/>
              <a:ext cx="68" cy="37"/>
            </a:xfrm>
            <a:custGeom>
              <a:avLst/>
              <a:gdLst/>
              <a:ahLst/>
              <a:cxnLst>
                <a:cxn ang="0">
                  <a:pos x="67" y="7"/>
                </a:cxn>
                <a:cxn ang="0">
                  <a:pos x="64" y="0"/>
                </a:cxn>
                <a:cxn ang="0">
                  <a:pos x="0" y="29"/>
                </a:cxn>
                <a:cxn ang="0">
                  <a:pos x="2" y="36"/>
                </a:cxn>
                <a:cxn ang="0">
                  <a:pos x="67" y="7"/>
                </a:cxn>
              </a:cxnLst>
              <a:rect l="0" t="0" r="r" b="b"/>
              <a:pathLst>
                <a:path w="68" h="37">
                  <a:moveTo>
                    <a:pt x="67" y="7"/>
                  </a:moveTo>
                  <a:lnTo>
                    <a:pt x="64" y="0"/>
                  </a:lnTo>
                  <a:lnTo>
                    <a:pt x="0" y="29"/>
                  </a:lnTo>
                  <a:lnTo>
                    <a:pt x="2" y="36"/>
                  </a:lnTo>
                  <a:lnTo>
                    <a:pt x="67" y="7"/>
                  </a:lnTo>
                </a:path>
              </a:pathLst>
            </a:custGeom>
            <a:solidFill>
              <a:srgbClr val="FFFFFF"/>
            </a:solidFill>
            <a:ln w="9525" cap="rnd">
              <a:noFill/>
              <a:round/>
              <a:headEnd/>
              <a:tailEnd/>
            </a:ln>
            <a:effectLst/>
          </p:spPr>
          <p:txBody>
            <a:bodyPr/>
            <a:lstStyle/>
            <a:p>
              <a:endParaRPr lang="fr-FR"/>
            </a:p>
          </p:txBody>
        </p:sp>
        <p:sp>
          <p:nvSpPr>
            <p:cNvPr id="47115" name="Freeform 11"/>
            <p:cNvSpPr>
              <a:spLocks/>
            </p:cNvSpPr>
            <p:nvPr/>
          </p:nvSpPr>
          <p:spPr bwMode="auto">
            <a:xfrm>
              <a:off x="196" y="4379"/>
              <a:ext cx="69" cy="41"/>
            </a:xfrm>
            <a:custGeom>
              <a:avLst/>
              <a:gdLst/>
              <a:ahLst/>
              <a:cxnLst>
                <a:cxn ang="0">
                  <a:pos x="68" y="7"/>
                </a:cxn>
                <a:cxn ang="0">
                  <a:pos x="65" y="0"/>
                </a:cxn>
                <a:cxn ang="0">
                  <a:pos x="0" y="32"/>
                </a:cxn>
                <a:cxn ang="0">
                  <a:pos x="3" y="40"/>
                </a:cxn>
                <a:cxn ang="0">
                  <a:pos x="68" y="7"/>
                </a:cxn>
              </a:cxnLst>
              <a:rect l="0" t="0" r="r" b="b"/>
              <a:pathLst>
                <a:path w="69" h="41">
                  <a:moveTo>
                    <a:pt x="68" y="7"/>
                  </a:moveTo>
                  <a:lnTo>
                    <a:pt x="65" y="0"/>
                  </a:lnTo>
                  <a:lnTo>
                    <a:pt x="0" y="32"/>
                  </a:lnTo>
                  <a:lnTo>
                    <a:pt x="3" y="40"/>
                  </a:lnTo>
                  <a:lnTo>
                    <a:pt x="68" y="7"/>
                  </a:lnTo>
                </a:path>
              </a:pathLst>
            </a:custGeom>
            <a:solidFill>
              <a:srgbClr val="FFFFFF"/>
            </a:solidFill>
            <a:ln w="9525" cap="rnd">
              <a:noFill/>
              <a:round/>
              <a:headEnd/>
              <a:tailEnd/>
            </a:ln>
            <a:effectLst/>
          </p:spPr>
          <p:txBody>
            <a:bodyPr/>
            <a:lstStyle/>
            <a:p>
              <a:endParaRPr lang="fr-FR"/>
            </a:p>
          </p:txBody>
        </p:sp>
        <p:sp>
          <p:nvSpPr>
            <p:cNvPr id="47116" name="Freeform 12"/>
            <p:cNvSpPr>
              <a:spLocks/>
            </p:cNvSpPr>
            <p:nvPr/>
          </p:nvSpPr>
          <p:spPr bwMode="auto">
            <a:xfrm>
              <a:off x="129" y="4271"/>
              <a:ext cx="118" cy="62"/>
            </a:xfrm>
            <a:custGeom>
              <a:avLst/>
              <a:gdLst/>
              <a:ahLst/>
              <a:cxnLst>
                <a:cxn ang="0">
                  <a:pos x="117" y="7"/>
                </a:cxn>
                <a:cxn ang="0">
                  <a:pos x="115" y="0"/>
                </a:cxn>
                <a:cxn ang="0">
                  <a:pos x="0" y="53"/>
                </a:cxn>
                <a:cxn ang="0">
                  <a:pos x="2" y="61"/>
                </a:cxn>
                <a:cxn ang="0">
                  <a:pos x="117" y="7"/>
                </a:cxn>
              </a:cxnLst>
              <a:rect l="0" t="0" r="r" b="b"/>
              <a:pathLst>
                <a:path w="118" h="62">
                  <a:moveTo>
                    <a:pt x="117" y="7"/>
                  </a:moveTo>
                  <a:lnTo>
                    <a:pt x="115" y="0"/>
                  </a:lnTo>
                  <a:lnTo>
                    <a:pt x="0" y="53"/>
                  </a:lnTo>
                  <a:lnTo>
                    <a:pt x="2" y="61"/>
                  </a:lnTo>
                  <a:lnTo>
                    <a:pt x="117" y="7"/>
                  </a:lnTo>
                </a:path>
              </a:pathLst>
            </a:custGeom>
            <a:solidFill>
              <a:srgbClr val="FFFFFF"/>
            </a:solidFill>
            <a:ln w="9525" cap="rnd">
              <a:noFill/>
              <a:round/>
              <a:headEnd/>
              <a:tailEnd/>
            </a:ln>
            <a:effectLst/>
          </p:spPr>
          <p:txBody>
            <a:bodyPr/>
            <a:lstStyle/>
            <a:p>
              <a:endParaRPr lang="fr-FR"/>
            </a:p>
          </p:txBody>
        </p:sp>
        <p:sp>
          <p:nvSpPr>
            <p:cNvPr id="47117" name="Freeform 13"/>
            <p:cNvSpPr>
              <a:spLocks/>
            </p:cNvSpPr>
            <p:nvPr/>
          </p:nvSpPr>
          <p:spPr bwMode="auto">
            <a:xfrm>
              <a:off x="112" y="4258"/>
              <a:ext cx="119" cy="64"/>
            </a:xfrm>
            <a:custGeom>
              <a:avLst/>
              <a:gdLst/>
              <a:ahLst/>
              <a:cxnLst>
                <a:cxn ang="0">
                  <a:pos x="118" y="7"/>
                </a:cxn>
                <a:cxn ang="0">
                  <a:pos x="115" y="0"/>
                </a:cxn>
                <a:cxn ang="0">
                  <a:pos x="0" y="55"/>
                </a:cxn>
                <a:cxn ang="0">
                  <a:pos x="1" y="63"/>
                </a:cxn>
                <a:cxn ang="0">
                  <a:pos x="118" y="7"/>
                </a:cxn>
              </a:cxnLst>
              <a:rect l="0" t="0" r="r" b="b"/>
              <a:pathLst>
                <a:path w="119" h="64">
                  <a:moveTo>
                    <a:pt x="118" y="7"/>
                  </a:moveTo>
                  <a:lnTo>
                    <a:pt x="115" y="0"/>
                  </a:lnTo>
                  <a:lnTo>
                    <a:pt x="0" y="55"/>
                  </a:lnTo>
                  <a:lnTo>
                    <a:pt x="1" y="63"/>
                  </a:lnTo>
                  <a:lnTo>
                    <a:pt x="118" y="7"/>
                  </a:lnTo>
                </a:path>
              </a:pathLst>
            </a:custGeom>
            <a:solidFill>
              <a:srgbClr val="FFFFFF"/>
            </a:solidFill>
            <a:ln w="9525" cap="rnd">
              <a:noFill/>
              <a:round/>
              <a:headEnd/>
              <a:tailEnd/>
            </a:ln>
            <a:effectLst/>
          </p:spPr>
          <p:txBody>
            <a:bodyPr/>
            <a:lstStyle/>
            <a:p>
              <a:endParaRPr lang="fr-FR"/>
            </a:p>
          </p:txBody>
        </p:sp>
        <p:sp>
          <p:nvSpPr>
            <p:cNvPr id="47118" name="Freeform 14"/>
            <p:cNvSpPr>
              <a:spLocks/>
            </p:cNvSpPr>
            <p:nvPr/>
          </p:nvSpPr>
          <p:spPr bwMode="auto">
            <a:xfrm>
              <a:off x="234" y="4273"/>
              <a:ext cx="55" cy="111"/>
            </a:xfrm>
            <a:custGeom>
              <a:avLst/>
              <a:gdLst/>
              <a:ahLst/>
              <a:cxnLst>
                <a:cxn ang="0">
                  <a:pos x="46" y="110"/>
                </a:cxn>
                <a:cxn ang="0">
                  <a:pos x="54" y="106"/>
                </a:cxn>
                <a:cxn ang="0">
                  <a:pos x="7" y="0"/>
                </a:cxn>
                <a:cxn ang="0">
                  <a:pos x="0" y="3"/>
                </a:cxn>
                <a:cxn ang="0">
                  <a:pos x="46" y="110"/>
                </a:cxn>
              </a:cxnLst>
              <a:rect l="0" t="0" r="r" b="b"/>
              <a:pathLst>
                <a:path w="55" h="111">
                  <a:moveTo>
                    <a:pt x="46" y="110"/>
                  </a:moveTo>
                  <a:lnTo>
                    <a:pt x="54" y="106"/>
                  </a:lnTo>
                  <a:lnTo>
                    <a:pt x="7" y="0"/>
                  </a:lnTo>
                  <a:lnTo>
                    <a:pt x="0" y="3"/>
                  </a:lnTo>
                  <a:lnTo>
                    <a:pt x="46" y="110"/>
                  </a:lnTo>
                </a:path>
              </a:pathLst>
            </a:custGeom>
            <a:solidFill>
              <a:srgbClr val="FFFFFF"/>
            </a:solidFill>
            <a:ln w="9525" cap="rnd">
              <a:noFill/>
              <a:round/>
              <a:headEnd/>
              <a:tailEnd/>
            </a:ln>
            <a:effectLst/>
          </p:spPr>
          <p:txBody>
            <a:bodyPr/>
            <a:lstStyle/>
            <a:p>
              <a:endParaRPr lang="fr-FR"/>
            </a:p>
          </p:txBody>
        </p:sp>
        <p:sp>
          <p:nvSpPr>
            <p:cNvPr id="47119" name="Freeform 15"/>
            <p:cNvSpPr>
              <a:spLocks/>
            </p:cNvSpPr>
            <p:nvPr/>
          </p:nvSpPr>
          <p:spPr bwMode="auto">
            <a:xfrm>
              <a:off x="129" y="4322"/>
              <a:ext cx="52" cy="115"/>
            </a:xfrm>
            <a:custGeom>
              <a:avLst/>
              <a:gdLst/>
              <a:ahLst/>
              <a:cxnLst>
                <a:cxn ang="0">
                  <a:pos x="44" y="114"/>
                </a:cxn>
                <a:cxn ang="0">
                  <a:pos x="51" y="109"/>
                </a:cxn>
                <a:cxn ang="0">
                  <a:pos x="6" y="0"/>
                </a:cxn>
                <a:cxn ang="0">
                  <a:pos x="0" y="4"/>
                </a:cxn>
                <a:cxn ang="0">
                  <a:pos x="44" y="114"/>
                </a:cxn>
              </a:cxnLst>
              <a:rect l="0" t="0" r="r" b="b"/>
              <a:pathLst>
                <a:path w="52" h="115">
                  <a:moveTo>
                    <a:pt x="44" y="114"/>
                  </a:moveTo>
                  <a:lnTo>
                    <a:pt x="51" y="109"/>
                  </a:lnTo>
                  <a:lnTo>
                    <a:pt x="6" y="0"/>
                  </a:lnTo>
                  <a:lnTo>
                    <a:pt x="0" y="4"/>
                  </a:lnTo>
                  <a:lnTo>
                    <a:pt x="44" y="114"/>
                  </a:lnTo>
                </a:path>
              </a:pathLst>
            </a:custGeom>
            <a:solidFill>
              <a:srgbClr val="FFFFFF"/>
            </a:solidFill>
            <a:ln w="9525" cap="rnd">
              <a:noFill/>
              <a:round/>
              <a:headEnd/>
              <a:tailEnd/>
            </a:ln>
            <a:effectLst/>
          </p:spPr>
          <p:txBody>
            <a:bodyPr/>
            <a:lstStyle/>
            <a:p>
              <a:endParaRPr lang="fr-FR"/>
            </a:p>
          </p:txBody>
        </p:sp>
        <p:sp>
          <p:nvSpPr>
            <p:cNvPr id="47120" name="Freeform 16"/>
            <p:cNvSpPr>
              <a:spLocks/>
            </p:cNvSpPr>
            <p:nvPr/>
          </p:nvSpPr>
          <p:spPr bwMode="auto">
            <a:xfrm>
              <a:off x="108" y="4312"/>
              <a:ext cx="56" cy="125"/>
            </a:xfrm>
            <a:custGeom>
              <a:avLst/>
              <a:gdLst/>
              <a:ahLst/>
              <a:cxnLst>
                <a:cxn ang="0">
                  <a:pos x="48" y="124"/>
                </a:cxn>
                <a:cxn ang="0">
                  <a:pos x="55" y="120"/>
                </a:cxn>
                <a:cxn ang="0">
                  <a:pos x="5" y="0"/>
                </a:cxn>
                <a:cxn ang="0">
                  <a:pos x="0" y="3"/>
                </a:cxn>
                <a:cxn ang="0">
                  <a:pos x="48" y="124"/>
                </a:cxn>
              </a:cxnLst>
              <a:rect l="0" t="0" r="r" b="b"/>
              <a:pathLst>
                <a:path w="56" h="125">
                  <a:moveTo>
                    <a:pt x="48" y="124"/>
                  </a:moveTo>
                  <a:lnTo>
                    <a:pt x="55" y="120"/>
                  </a:lnTo>
                  <a:lnTo>
                    <a:pt x="5" y="0"/>
                  </a:lnTo>
                  <a:lnTo>
                    <a:pt x="0" y="3"/>
                  </a:lnTo>
                  <a:lnTo>
                    <a:pt x="48" y="124"/>
                  </a:lnTo>
                </a:path>
              </a:pathLst>
            </a:custGeom>
            <a:solidFill>
              <a:srgbClr val="FFFFFF"/>
            </a:solidFill>
            <a:ln w="9525" cap="rnd">
              <a:noFill/>
              <a:round/>
              <a:headEnd/>
              <a:tailEnd/>
            </a:ln>
            <a:effectLst/>
          </p:spPr>
          <p:txBody>
            <a:bodyPr/>
            <a:lstStyle/>
            <a:p>
              <a:endParaRPr lang="fr-FR"/>
            </a:p>
          </p:txBody>
        </p:sp>
        <p:sp>
          <p:nvSpPr>
            <p:cNvPr id="47121" name="Freeform 17"/>
            <p:cNvSpPr>
              <a:spLocks/>
            </p:cNvSpPr>
            <p:nvPr/>
          </p:nvSpPr>
          <p:spPr bwMode="auto">
            <a:xfrm>
              <a:off x="111" y="4312"/>
              <a:ext cx="28" cy="20"/>
            </a:xfrm>
            <a:custGeom>
              <a:avLst/>
              <a:gdLst/>
              <a:ahLst/>
              <a:cxnLst>
                <a:cxn ang="0">
                  <a:pos x="23" y="19"/>
                </a:cxn>
                <a:cxn ang="0">
                  <a:pos x="27" y="11"/>
                </a:cxn>
                <a:cxn ang="0">
                  <a:pos x="4" y="0"/>
                </a:cxn>
                <a:cxn ang="0">
                  <a:pos x="0" y="7"/>
                </a:cxn>
                <a:cxn ang="0">
                  <a:pos x="23" y="19"/>
                </a:cxn>
              </a:cxnLst>
              <a:rect l="0" t="0" r="r" b="b"/>
              <a:pathLst>
                <a:path w="28" h="20">
                  <a:moveTo>
                    <a:pt x="23" y="19"/>
                  </a:moveTo>
                  <a:lnTo>
                    <a:pt x="27" y="11"/>
                  </a:lnTo>
                  <a:lnTo>
                    <a:pt x="4" y="0"/>
                  </a:lnTo>
                  <a:lnTo>
                    <a:pt x="0" y="7"/>
                  </a:lnTo>
                  <a:lnTo>
                    <a:pt x="23" y="19"/>
                  </a:lnTo>
                </a:path>
              </a:pathLst>
            </a:custGeom>
            <a:solidFill>
              <a:srgbClr val="FFFFFF"/>
            </a:solidFill>
            <a:ln w="9525" cap="rnd">
              <a:noFill/>
              <a:round/>
              <a:headEnd/>
              <a:tailEnd/>
            </a:ln>
            <a:effectLst/>
          </p:spPr>
          <p:txBody>
            <a:bodyPr/>
            <a:lstStyle/>
            <a:p>
              <a:endParaRPr lang="fr-FR"/>
            </a:p>
          </p:txBody>
        </p:sp>
        <p:sp>
          <p:nvSpPr>
            <p:cNvPr id="47122" name="Freeform 18"/>
            <p:cNvSpPr>
              <a:spLocks/>
            </p:cNvSpPr>
            <p:nvPr/>
          </p:nvSpPr>
          <p:spPr bwMode="auto">
            <a:xfrm>
              <a:off x="216" y="4265"/>
              <a:ext cx="27" cy="19"/>
            </a:xfrm>
            <a:custGeom>
              <a:avLst/>
              <a:gdLst/>
              <a:ahLst/>
              <a:cxnLst>
                <a:cxn ang="0">
                  <a:pos x="22" y="18"/>
                </a:cxn>
                <a:cxn ang="0">
                  <a:pos x="26" y="11"/>
                </a:cxn>
                <a:cxn ang="0">
                  <a:pos x="4" y="0"/>
                </a:cxn>
                <a:cxn ang="0">
                  <a:pos x="0" y="6"/>
                </a:cxn>
                <a:cxn ang="0">
                  <a:pos x="22" y="18"/>
                </a:cxn>
              </a:cxnLst>
              <a:rect l="0" t="0" r="r" b="b"/>
              <a:pathLst>
                <a:path w="27" h="19">
                  <a:moveTo>
                    <a:pt x="22" y="18"/>
                  </a:moveTo>
                  <a:lnTo>
                    <a:pt x="26" y="11"/>
                  </a:lnTo>
                  <a:lnTo>
                    <a:pt x="4" y="0"/>
                  </a:lnTo>
                  <a:lnTo>
                    <a:pt x="0" y="6"/>
                  </a:lnTo>
                  <a:lnTo>
                    <a:pt x="22" y="18"/>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487363" y="158750"/>
            <a:ext cx="5878512" cy="4408488"/>
          </a:xfrm>
          <a:ln cap="flat"/>
        </p:spPr>
      </p:sp>
      <p:sp>
        <p:nvSpPr>
          <p:cNvPr id="49155" name="Rectangle 3"/>
          <p:cNvSpPr>
            <a:spLocks noGrp="1" noChangeArrowheads="1"/>
          </p:cNvSpPr>
          <p:nvPr>
            <p:ph type="body" idx="1"/>
          </p:nvPr>
        </p:nvSpPr>
        <p:spPr>
          <a:noFill/>
          <a:ln/>
        </p:spPr>
        <p:txBody>
          <a:bodyPr/>
          <a:lstStyle/>
          <a:p>
            <a:r>
              <a:rPr lang="fr-FR"/>
              <a:t>Suppression de Lignes</a:t>
            </a:r>
          </a:p>
          <a:p>
            <a:pPr lvl="1"/>
            <a:r>
              <a:rPr lang="fr-FR"/>
              <a:t>Vous pouvez supprimer une ou plusieurs lignes spécifiques en précisant la clause WHERE dans l'ordre DELETE. Dans l'exemple ci-dessus, le département DEVELOPMENT est supprimé de la table DEPARTMENT. Vous pouvez vérifier que la suppression a bien été effectuée en utilisant l'ordre </a:t>
            </a:r>
            <a:r>
              <a:rPr lang="fr-FR">
                <a:latin typeface="Times" charset="0"/>
              </a:rPr>
              <a:t>SELECT avec la même clause WHERE que l’ordre DELETE, la requête ne devrait trouver aucune ligne. </a:t>
            </a:r>
          </a:p>
          <a:p>
            <a:pPr lvl="1"/>
            <a:endParaRPr lang="fr-FR">
              <a:latin typeface="Times" charset="0"/>
            </a:endParaRPr>
          </a:p>
          <a:p>
            <a:pPr lvl="1"/>
            <a:endParaRPr lang="fr-FR">
              <a:latin typeface="Times" charset="0"/>
            </a:endParaRPr>
          </a:p>
          <a:p>
            <a:pPr lvl="1"/>
            <a:endParaRPr lang="fr-FR">
              <a:latin typeface="Times" charset="0"/>
            </a:endParaRPr>
          </a:p>
          <a:p>
            <a:pPr lvl="1"/>
            <a:endParaRPr lang="fr-FR">
              <a:latin typeface="Times" charset="0"/>
            </a:endParaRPr>
          </a:p>
          <a:p>
            <a:pPr lvl="1"/>
            <a:endParaRPr lang="fr-FR">
              <a:latin typeface="Times" charset="0"/>
            </a:endParaRPr>
          </a:p>
          <a:p>
            <a:pPr lvl="1"/>
            <a:r>
              <a:rPr lang="fr-FR" b="1">
                <a:latin typeface="Arial" pitchFamily="34" charset="0"/>
              </a:rPr>
              <a:t>Exemple</a:t>
            </a:r>
            <a:endParaRPr lang="fr-FR">
              <a:latin typeface="Times" charset="0"/>
            </a:endParaRPr>
          </a:p>
          <a:p>
            <a:pPr lvl="1"/>
            <a:r>
              <a:rPr lang="fr-FR"/>
              <a:t>Supprimer tous les employés ayant été embauché après le 1 janvier 1997.</a:t>
            </a:r>
          </a:p>
          <a:p>
            <a:pPr lvl="1"/>
            <a:endParaRPr lang="fr-FR"/>
          </a:p>
          <a:p>
            <a:pPr lvl="1"/>
            <a:endParaRPr lang="fr-FR"/>
          </a:p>
          <a:p>
            <a:pPr lvl="1"/>
            <a:endParaRPr lang="fr-FR"/>
          </a:p>
          <a:p>
            <a:pPr lvl="1"/>
            <a:r>
              <a:rPr lang="fr-FR">
                <a:latin typeface="Times" charset="0"/>
              </a:rPr>
              <a:t>Si vous omettez la clause WHERE, toutes les lignes de la table seront supprimées. Le second exemple de la diapositive supprime toutes les lignes de la table DEPARTMENT car aucune clause WHERE n'a été spécifiée.</a:t>
            </a:r>
            <a:endParaRPr lang="fr-FR"/>
          </a:p>
          <a:p>
            <a:pPr lvl="1"/>
            <a:r>
              <a:rPr lang="fr-FR" b="1">
                <a:latin typeface="Times" charset="0"/>
              </a:rPr>
              <a:t>Remarque : </a:t>
            </a:r>
            <a:r>
              <a:rPr lang="fr-FR">
                <a:latin typeface="Times" charset="0"/>
              </a:rPr>
              <a:t>la table DEPARTMENT contient les mêmes données que la table DEPT.</a:t>
            </a:r>
          </a:p>
        </p:txBody>
      </p:sp>
      <p:sp>
        <p:nvSpPr>
          <p:cNvPr id="49156" name="Rectangle 4"/>
          <p:cNvSpPr>
            <a:spLocks noChangeArrowheads="1"/>
          </p:cNvSpPr>
          <p:nvPr/>
        </p:nvSpPr>
        <p:spPr bwMode="auto">
          <a:xfrm>
            <a:off x="527160" y="5810127"/>
            <a:ext cx="5665733" cy="856135"/>
          </a:xfrm>
          <a:prstGeom prst="rect">
            <a:avLst/>
          </a:prstGeom>
          <a:noFill/>
          <a:ln w="12700">
            <a:solidFill>
              <a:schemeClr val="tx1"/>
            </a:solidFill>
            <a:miter lim="800000"/>
            <a:headEnd/>
            <a:tailEnd/>
          </a:ln>
          <a:effectLst/>
        </p:spPr>
        <p:txBody>
          <a:bodyPr wrap="none" anchor="ctr"/>
          <a:lstStyle/>
          <a:p>
            <a:endParaRPr lang="fr-FR"/>
          </a:p>
        </p:txBody>
      </p:sp>
      <p:sp>
        <p:nvSpPr>
          <p:cNvPr id="49157" name="Rectangle 5"/>
          <p:cNvSpPr>
            <a:spLocks noChangeArrowheads="1"/>
          </p:cNvSpPr>
          <p:nvPr/>
        </p:nvSpPr>
        <p:spPr bwMode="auto">
          <a:xfrm>
            <a:off x="522233" y="5704596"/>
            <a:ext cx="3156314" cy="936154"/>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SELECT  *</a:t>
            </a:r>
          </a:p>
          <a:p>
            <a:pPr algn="l" defTabSz="869950">
              <a:lnSpc>
                <a:spcPct val="100000"/>
              </a:lnSpc>
              <a:spcBef>
                <a:spcPct val="0"/>
              </a:spcBef>
            </a:pPr>
            <a:r>
              <a:rPr lang="fr-FR" sz="1100">
                <a:solidFill>
                  <a:schemeClr val="tx1"/>
                </a:solidFill>
                <a:latin typeface="Courier New" pitchFamily="49" charset="0"/>
              </a:rPr>
              <a:t>  2  FROM    department</a:t>
            </a:r>
          </a:p>
          <a:p>
            <a:pPr algn="l" defTabSz="869950">
              <a:lnSpc>
                <a:spcPct val="100000"/>
              </a:lnSpc>
              <a:spcBef>
                <a:spcPct val="0"/>
              </a:spcBef>
            </a:pPr>
            <a:r>
              <a:rPr lang="fr-FR" sz="1100">
                <a:solidFill>
                  <a:schemeClr val="tx1"/>
                </a:solidFill>
                <a:latin typeface="Courier New" pitchFamily="49" charset="0"/>
              </a:rPr>
              <a:t>  3  WHERE   dname = </a:t>
            </a:r>
            <a:r>
              <a:rPr lang="fr-FR" sz="1100">
                <a:solidFill>
                  <a:srgbClr val="000000"/>
                </a:solidFill>
                <a:latin typeface="Courier New" pitchFamily="49" charset="0"/>
              </a:rPr>
              <a:t>'</a:t>
            </a:r>
            <a:r>
              <a:rPr lang="fr-FR" sz="1100">
                <a:solidFill>
                  <a:schemeClr val="tx1"/>
                </a:solidFill>
                <a:latin typeface="Courier New" pitchFamily="49" charset="0"/>
              </a:rPr>
              <a:t>DEVELOPMENT</a:t>
            </a:r>
            <a:r>
              <a:rPr lang="fr-FR" sz="1100">
                <a:solidFill>
                  <a:srgbClr val="000000"/>
                </a:solidFill>
                <a:latin typeface="Courier New" pitchFamily="49" charset="0"/>
              </a:rPr>
              <a:t>'</a:t>
            </a:r>
            <a:r>
              <a:rPr lang="fr-FR" sz="110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no rows selected.</a:t>
            </a:r>
          </a:p>
        </p:txBody>
      </p:sp>
      <p:sp>
        <p:nvSpPr>
          <p:cNvPr id="49158" name="Rectangle 6"/>
          <p:cNvSpPr>
            <a:spLocks noChangeArrowheads="1"/>
          </p:cNvSpPr>
          <p:nvPr/>
        </p:nvSpPr>
        <p:spPr bwMode="auto">
          <a:xfrm>
            <a:off x="527160" y="7257828"/>
            <a:ext cx="5665733" cy="584133"/>
          </a:xfrm>
          <a:prstGeom prst="rect">
            <a:avLst/>
          </a:prstGeom>
          <a:noFill/>
          <a:ln w="12700">
            <a:solidFill>
              <a:schemeClr val="tx1"/>
            </a:solidFill>
            <a:miter lim="800000"/>
            <a:headEnd/>
            <a:tailEnd/>
          </a:ln>
          <a:effectLst/>
        </p:spPr>
        <p:txBody>
          <a:bodyPr wrap="none" anchor="ctr"/>
          <a:lstStyle/>
          <a:p>
            <a:endParaRPr lang="fr-FR"/>
          </a:p>
        </p:txBody>
      </p:sp>
      <p:sp>
        <p:nvSpPr>
          <p:cNvPr id="49159" name="Rectangle 7"/>
          <p:cNvSpPr>
            <a:spLocks noChangeArrowheads="1"/>
          </p:cNvSpPr>
          <p:nvPr/>
        </p:nvSpPr>
        <p:spPr bwMode="auto">
          <a:xfrm>
            <a:off x="599419" y="7131488"/>
            <a:ext cx="5365252" cy="766877"/>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DELETE FROM  emp</a:t>
            </a:r>
          </a:p>
          <a:p>
            <a:pPr algn="l" defTabSz="869950">
              <a:lnSpc>
                <a:spcPct val="100000"/>
              </a:lnSpc>
              <a:spcBef>
                <a:spcPct val="0"/>
              </a:spcBef>
            </a:pPr>
            <a:r>
              <a:rPr lang="fr-FR" sz="1100">
                <a:solidFill>
                  <a:schemeClr val="tx1"/>
                </a:solidFill>
                <a:latin typeface="Courier New" pitchFamily="49" charset="0"/>
              </a:rPr>
              <a:t>  2  WHERE        hiredate &gt; TO_DATE(</a:t>
            </a:r>
            <a:r>
              <a:rPr lang="fr-FR" sz="1100">
                <a:solidFill>
                  <a:srgbClr val="000000"/>
                </a:solidFill>
                <a:latin typeface="Courier New" pitchFamily="49" charset="0"/>
              </a:rPr>
              <a:t>'</a:t>
            </a:r>
            <a:r>
              <a:rPr lang="fr-FR" sz="1100">
                <a:solidFill>
                  <a:schemeClr val="tx1"/>
                </a:solidFill>
                <a:latin typeface="Courier New" pitchFamily="49" charset="0"/>
              </a:rPr>
              <a:t>01.01.97</a:t>
            </a:r>
            <a:r>
              <a:rPr lang="fr-FR" sz="1100">
                <a:solidFill>
                  <a:srgbClr val="000000"/>
                </a:solidFill>
                <a:latin typeface="Courier New" pitchFamily="49" charset="0"/>
              </a:rPr>
              <a:t>'</a:t>
            </a:r>
            <a:r>
              <a:rPr lang="fr-FR" sz="1100">
                <a:solidFill>
                  <a:schemeClr val="tx1"/>
                </a:solidFill>
                <a:latin typeface="Courier New" pitchFamily="49" charset="0"/>
              </a:rPr>
              <a:t>, </a:t>
            </a:r>
            <a:r>
              <a:rPr lang="fr-FR" sz="1100">
                <a:solidFill>
                  <a:srgbClr val="000000"/>
                </a:solidFill>
                <a:latin typeface="Courier New" pitchFamily="49" charset="0"/>
              </a:rPr>
              <a:t>'</a:t>
            </a:r>
            <a:r>
              <a:rPr lang="fr-FR" sz="1100">
                <a:solidFill>
                  <a:schemeClr val="tx1"/>
                </a:solidFill>
                <a:latin typeface="Courier New" pitchFamily="49" charset="0"/>
              </a:rPr>
              <a:t>DD.MM.YY</a:t>
            </a:r>
            <a:r>
              <a:rPr lang="fr-FR" sz="1100">
                <a:solidFill>
                  <a:srgbClr val="000000"/>
                </a:solidFill>
                <a:latin typeface="Courier New" pitchFamily="49" charset="0"/>
              </a:rPr>
              <a:t>'</a:t>
            </a:r>
            <a:r>
              <a:rPr lang="fr-FR" sz="110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1 row deleted.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3882259" y="-1487"/>
            <a:ext cx="2979026" cy="460768"/>
          </a:xfrm>
          <a:prstGeom prst="rect">
            <a:avLst/>
          </a:prstGeom>
          <a:noFill/>
          <a:ln w="9525">
            <a:noFill/>
            <a:miter lim="800000"/>
            <a:headEnd/>
            <a:tailEnd/>
          </a:ln>
          <a:effectLst/>
        </p:spPr>
        <p:txBody>
          <a:bodyPr wrap="none" anchor="ctr"/>
          <a:lstStyle/>
          <a:p>
            <a:endParaRPr lang="fr-FR"/>
          </a:p>
        </p:txBody>
      </p:sp>
      <p:sp>
        <p:nvSpPr>
          <p:cNvPr id="55299" name="Rectangle 3"/>
          <p:cNvSpPr>
            <a:spLocks noChangeArrowheads="1"/>
          </p:cNvSpPr>
          <p:nvPr/>
        </p:nvSpPr>
        <p:spPr bwMode="auto">
          <a:xfrm>
            <a:off x="-3284" y="-1487"/>
            <a:ext cx="2975741" cy="460768"/>
          </a:xfrm>
          <a:prstGeom prst="rect">
            <a:avLst/>
          </a:prstGeom>
          <a:noFill/>
          <a:ln w="9525">
            <a:noFill/>
            <a:miter lim="800000"/>
            <a:headEnd/>
            <a:tailEnd/>
          </a:ln>
          <a:effectLst/>
        </p:spPr>
        <p:txBody>
          <a:bodyPr wrap="none" anchor="ctr"/>
          <a:lstStyle/>
          <a:p>
            <a:endParaRPr lang="fr-FR"/>
          </a:p>
        </p:txBody>
      </p:sp>
      <p:sp>
        <p:nvSpPr>
          <p:cNvPr id="55300" name="Rectangle 4"/>
          <p:cNvSpPr>
            <a:spLocks noGrp="1" noChangeArrowheads="1"/>
          </p:cNvSpPr>
          <p:nvPr>
            <p:ph type="body" idx="1"/>
          </p:nvPr>
        </p:nvSpPr>
        <p:spPr>
          <a:noFill/>
          <a:ln/>
        </p:spPr>
        <p:txBody>
          <a:bodyPr/>
          <a:lstStyle/>
          <a:p>
            <a:pPr>
              <a:tabLst/>
            </a:pPr>
            <a:r>
              <a:rPr lang="fr-FR"/>
              <a:t>Erreur de Contrainte d'Intégrité</a:t>
            </a:r>
          </a:p>
          <a:p>
            <a:pPr lvl="1">
              <a:tabLst/>
            </a:pPr>
            <a:r>
              <a:rPr lang="fr-FR"/>
              <a:t>Si vous tentez de mettre un enregistrement à jour en utilisant une valeur liée à une contrainte d'intégrité FOREIGN KEY, il se produit une erreur.</a:t>
            </a:r>
          </a:p>
          <a:p>
            <a:pPr lvl="1">
              <a:tabLst/>
            </a:pPr>
            <a:r>
              <a:rPr lang="fr-FR"/>
              <a:t>Dans l'exemple ci-dessus, on  tente de supprimer le numéro de département 10 de la table DEPT, mais il provoque une erreur car ce numéro de département est utilisé comme clé étrangère dans la table EMP. Si l'enregistrement maître que vous tentez de supprimer possède des enregistrements détail,  il se produira une erreur de violation d'intégrité pour enregistrement détail existant ("child record found") ORA-02292.</a:t>
            </a:r>
          </a:p>
          <a:p>
            <a:pPr algn="just">
              <a:lnSpc>
                <a:spcPct val="112000"/>
              </a:lnSpc>
              <a:spcBef>
                <a:spcPct val="24000"/>
              </a:spcBef>
              <a:tabLst/>
            </a:pPr>
            <a:endParaRPr lang="fr-FR" b="0">
              <a:latin typeface="Times" charset="0"/>
            </a:endParaRPr>
          </a:p>
          <a:p>
            <a:pPr algn="just">
              <a:lnSpc>
                <a:spcPct val="112000"/>
              </a:lnSpc>
              <a:spcBef>
                <a:spcPct val="24000"/>
              </a:spcBef>
              <a:tabLst/>
            </a:pPr>
            <a:endParaRPr lang="fr-FR" b="0">
              <a:latin typeface="Times" charset="0"/>
            </a:endParaRPr>
          </a:p>
          <a:p>
            <a:pPr algn="just">
              <a:lnSpc>
                <a:spcPct val="112000"/>
              </a:lnSpc>
              <a:spcBef>
                <a:spcPct val="24000"/>
              </a:spcBef>
              <a:tabLst/>
            </a:pPr>
            <a:endParaRPr lang="fr-FR" b="0">
              <a:latin typeface="Times" charset="0"/>
            </a:endParaRPr>
          </a:p>
          <a:p>
            <a:pPr algn="just">
              <a:lnSpc>
                <a:spcPct val="112000"/>
              </a:lnSpc>
              <a:spcBef>
                <a:spcPct val="24000"/>
              </a:spcBef>
              <a:tabLst/>
            </a:pPr>
            <a:endParaRPr lang="fr-FR" b="0">
              <a:latin typeface="Times" charset="0"/>
            </a:endParaRPr>
          </a:p>
          <a:p>
            <a:pPr algn="just">
              <a:lnSpc>
                <a:spcPct val="112000"/>
              </a:lnSpc>
              <a:spcBef>
                <a:spcPct val="24000"/>
              </a:spcBef>
              <a:tabLst/>
            </a:pPr>
            <a:endParaRPr lang="fr-FR" b="0">
              <a:latin typeface="Times" charset="0"/>
            </a:endParaRPr>
          </a:p>
          <a:p>
            <a:pPr algn="just">
              <a:lnSpc>
                <a:spcPct val="112000"/>
              </a:lnSpc>
              <a:spcBef>
                <a:spcPct val="24000"/>
              </a:spcBef>
              <a:tabLst/>
            </a:pPr>
            <a:endParaRPr lang="fr-FR" b="0">
              <a:latin typeface="Times" charset="0"/>
            </a:endParaRPr>
          </a:p>
        </p:txBody>
      </p:sp>
      <p:sp>
        <p:nvSpPr>
          <p:cNvPr id="55301" name="Rectangle 5"/>
          <p:cNvSpPr>
            <a:spLocks noGrp="1" noRot="1" noChangeAspect="1" noChangeArrowheads="1" noTextEdit="1"/>
          </p:cNvSpPr>
          <p:nvPr>
            <p:ph type="sldImg"/>
          </p:nvPr>
        </p:nvSpPr>
        <p:spPr>
          <a:xfrm>
            <a:off x="487363" y="158750"/>
            <a:ext cx="5878512" cy="4408488"/>
          </a:xfrm>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487363" y="158750"/>
            <a:ext cx="5878512" cy="4408488"/>
          </a:xfrm>
          <a:ln cap="flat"/>
        </p:spPr>
      </p:sp>
      <p:sp>
        <p:nvSpPr>
          <p:cNvPr id="57347" name="Rectangle 3"/>
          <p:cNvSpPr>
            <a:spLocks noGrp="1" noChangeArrowheads="1"/>
          </p:cNvSpPr>
          <p:nvPr>
            <p:ph type="body" idx="1"/>
          </p:nvPr>
        </p:nvSpPr>
        <p:spPr>
          <a:noFill/>
          <a:ln/>
        </p:spPr>
        <p:txBody>
          <a:bodyPr/>
          <a:lstStyle/>
          <a:p>
            <a:r>
              <a:rPr lang="fr-FR"/>
              <a:t>Transactions de Base de Données</a:t>
            </a:r>
          </a:p>
          <a:p>
            <a:pPr lvl="1"/>
            <a:r>
              <a:rPr lang="fr-FR"/>
              <a:t>Oracle8 Server garantit la cohérence des données par le biais des transactions. Les transactions vous offrent davantage de souplesse et un meilleur contrôle lors de la modification de données. Elles garantissent la cohérence des données en cas d'échec du processus utilisateur ou de panne du système.</a:t>
            </a:r>
          </a:p>
          <a:p>
            <a:pPr lvl="1"/>
            <a:r>
              <a:rPr lang="fr-FR"/>
              <a:t>Les transactions consistent en un ensemble d'ordres du LMD qui réalisent une modification cohérente des données. Par exemple, un transfert de fonds entre deux comptes implique de débiter un compte et d'en créditer un autre du même montant. Les deux actions doivent, soit réussir, soit échouer en même temps : un crédit ne peut pas être validé sans le débit correspondant.</a:t>
            </a:r>
          </a:p>
          <a:p>
            <a:r>
              <a:rPr lang="fr-FR"/>
              <a:t>Types de Transactions</a:t>
            </a:r>
          </a:p>
          <a:p>
            <a:pPr lvl="1"/>
            <a:endParaRPr lang="fr-FR"/>
          </a:p>
          <a:p>
            <a:endParaRPr lang="fr-FR" b="0">
              <a:latin typeface="Times New Roman" pitchFamily="18" charset="0"/>
            </a:endParaRPr>
          </a:p>
        </p:txBody>
      </p:sp>
      <p:graphicFrame>
        <p:nvGraphicFramePr>
          <p:cNvPr id="100352" name="Object 1024"/>
          <p:cNvGraphicFramePr>
            <a:graphicFrameLocks/>
          </p:cNvGraphicFramePr>
          <p:nvPr/>
        </p:nvGraphicFramePr>
        <p:xfrm>
          <a:off x="520591" y="6550327"/>
          <a:ext cx="5877581" cy="1563636"/>
        </p:xfrm>
        <a:graphic>
          <a:graphicData uri="http://schemas.openxmlformats.org/presentationml/2006/ole">
            <p:oleObj spid="_x0000_s2050" name="Document" r:id="rId4" imgW="5798880" imgH="1589040" progId="Word.Document.8">
              <p:embed/>
            </p:oleObj>
          </a:graphicData>
        </a:graphic>
      </p:graphicFrame>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487363" y="158750"/>
            <a:ext cx="5878512" cy="4408488"/>
          </a:xfrm>
          <a:ln cap="flat"/>
        </p:spPr>
      </p:sp>
      <p:sp>
        <p:nvSpPr>
          <p:cNvPr id="59395" name="Rectangle 3"/>
          <p:cNvSpPr>
            <a:spLocks noGrp="1" noChangeArrowheads="1"/>
          </p:cNvSpPr>
          <p:nvPr>
            <p:ph type="body" idx="1"/>
          </p:nvPr>
        </p:nvSpPr>
        <p:spPr>
          <a:noFill/>
          <a:ln/>
        </p:spPr>
        <p:txBody>
          <a:bodyPr/>
          <a:lstStyle/>
          <a:p>
            <a:r>
              <a:rPr lang="fr-FR"/>
              <a:t>Quand Commence et Finit une Transaction ?</a:t>
            </a:r>
          </a:p>
          <a:p>
            <a:pPr lvl="1"/>
            <a:r>
              <a:rPr lang="fr-FR"/>
              <a:t>Une transaction commence dès le premier ordre SQL exécutable rencontré et se termine lorsque l'un des événéments suivants se produit :</a:t>
            </a:r>
          </a:p>
          <a:p>
            <a:pPr lvl="2"/>
            <a:r>
              <a:rPr lang="fr-FR"/>
              <a:t>Un ordre COMMIT ou ROLLBACK est lancé</a:t>
            </a:r>
          </a:p>
          <a:p>
            <a:pPr lvl="2"/>
            <a:r>
              <a:rPr lang="fr-FR"/>
              <a:t>Un ordre LDD, tel que CREATE, est lancé</a:t>
            </a:r>
          </a:p>
          <a:p>
            <a:pPr lvl="2"/>
            <a:r>
              <a:rPr lang="fr-FR"/>
              <a:t>Un ordre LCD est lancé</a:t>
            </a:r>
          </a:p>
          <a:p>
            <a:pPr lvl="2"/>
            <a:r>
              <a:rPr lang="fr-FR"/>
              <a:t>L'utilisateur quitte SQL*Plus</a:t>
            </a:r>
          </a:p>
          <a:p>
            <a:pPr lvl="2"/>
            <a:r>
              <a:rPr lang="fr-FR"/>
              <a:t>Il se produit une panne de machine ou du système d'exploitation</a:t>
            </a:r>
          </a:p>
          <a:p>
            <a:pPr lvl="1"/>
            <a:r>
              <a:rPr lang="fr-FR"/>
              <a:t>Lorsqu'une transaction prend fin, le prochain ordre SQL exécutable démarrera automatiquement la transaction suivante.</a:t>
            </a:r>
          </a:p>
          <a:p>
            <a:pPr lvl="1"/>
            <a:r>
              <a:rPr lang="fr-FR"/>
              <a:t>Comme un ordre LDD ou LCD est automatiquement validé, il termine implicitement une transaction.</a:t>
            </a:r>
          </a:p>
          <a:p>
            <a:pPr lvl="1"/>
            <a:endParaRPr lang="fr-FR"/>
          </a:p>
          <a:p>
            <a:endParaRPr lang="fr-FR" b="0">
              <a:latin typeface="Times New Roman" pitchFamily="18" charset="0"/>
            </a:endParaRPr>
          </a:p>
        </p:txBody>
      </p:sp>
      <p:grpSp>
        <p:nvGrpSpPr>
          <p:cNvPr id="2" name="Group 15"/>
          <p:cNvGrpSpPr>
            <a:grpSpLocks/>
          </p:cNvGrpSpPr>
          <p:nvPr/>
        </p:nvGrpSpPr>
        <p:grpSpPr bwMode="auto">
          <a:xfrm>
            <a:off x="193785" y="6752471"/>
            <a:ext cx="287393" cy="304700"/>
            <a:chOff x="118" y="4543"/>
            <a:chExt cx="175" cy="205"/>
          </a:xfrm>
        </p:grpSpPr>
        <p:sp>
          <p:nvSpPr>
            <p:cNvPr id="59396" name="Freeform 4"/>
            <p:cNvSpPr>
              <a:spLocks/>
            </p:cNvSpPr>
            <p:nvPr/>
          </p:nvSpPr>
          <p:spPr bwMode="auto">
            <a:xfrm>
              <a:off x="118" y="4543"/>
              <a:ext cx="175" cy="197"/>
            </a:xfrm>
            <a:custGeom>
              <a:avLst/>
              <a:gdLst/>
              <a:ahLst/>
              <a:cxnLst>
                <a:cxn ang="0">
                  <a:pos x="174" y="196"/>
                </a:cxn>
                <a:cxn ang="0">
                  <a:pos x="174" y="0"/>
                </a:cxn>
                <a:cxn ang="0">
                  <a:pos x="0" y="0"/>
                </a:cxn>
                <a:cxn ang="0">
                  <a:pos x="0" y="196"/>
                </a:cxn>
                <a:cxn ang="0">
                  <a:pos x="174" y="196"/>
                </a:cxn>
              </a:cxnLst>
              <a:rect l="0" t="0" r="r" b="b"/>
              <a:pathLst>
                <a:path w="175" h="197">
                  <a:moveTo>
                    <a:pt x="174" y="196"/>
                  </a:moveTo>
                  <a:lnTo>
                    <a:pt x="174" y="0"/>
                  </a:lnTo>
                  <a:lnTo>
                    <a:pt x="0" y="0"/>
                  </a:lnTo>
                  <a:lnTo>
                    <a:pt x="0" y="196"/>
                  </a:lnTo>
                  <a:lnTo>
                    <a:pt x="174" y="196"/>
                  </a:lnTo>
                </a:path>
              </a:pathLst>
            </a:custGeom>
            <a:solidFill>
              <a:srgbClr val="000000"/>
            </a:solidFill>
            <a:ln w="9525" cap="rnd">
              <a:noFill/>
              <a:round/>
              <a:headEnd/>
              <a:tailEnd/>
            </a:ln>
            <a:effectLst/>
          </p:spPr>
          <p:txBody>
            <a:bodyPr/>
            <a:lstStyle/>
            <a:p>
              <a:endParaRPr lang="fr-FR"/>
            </a:p>
          </p:txBody>
        </p:sp>
        <p:sp>
          <p:nvSpPr>
            <p:cNvPr id="59397" name="Freeform 5"/>
            <p:cNvSpPr>
              <a:spLocks/>
            </p:cNvSpPr>
            <p:nvPr/>
          </p:nvSpPr>
          <p:spPr bwMode="auto">
            <a:xfrm>
              <a:off x="196" y="4729"/>
              <a:ext cx="27" cy="19"/>
            </a:xfrm>
            <a:custGeom>
              <a:avLst/>
              <a:gdLst/>
              <a:ahLst/>
              <a:cxnLst>
                <a:cxn ang="0">
                  <a:pos x="26" y="18"/>
                </a:cxn>
                <a:cxn ang="0">
                  <a:pos x="26" y="0"/>
                </a:cxn>
                <a:cxn ang="0">
                  <a:pos x="0" y="0"/>
                </a:cxn>
                <a:cxn ang="0">
                  <a:pos x="0" y="18"/>
                </a:cxn>
                <a:cxn ang="0">
                  <a:pos x="26" y="18"/>
                </a:cxn>
              </a:cxnLst>
              <a:rect l="0" t="0" r="r" b="b"/>
              <a:pathLst>
                <a:path w="27" h="19">
                  <a:moveTo>
                    <a:pt x="26" y="18"/>
                  </a:moveTo>
                  <a:lnTo>
                    <a:pt x="26" y="0"/>
                  </a:lnTo>
                  <a:lnTo>
                    <a:pt x="0" y="0"/>
                  </a:lnTo>
                  <a:lnTo>
                    <a:pt x="0" y="18"/>
                  </a:lnTo>
                  <a:lnTo>
                    <a:pt x="26" y="18"/>
                  </a:lnTo>
                </a:path>
              </a:pathLst>
            </a:custGeom>
            <a:solidFill>
              <a:srgbClr val="FFFFFF"/>
            </a:solidFill>
            <a:ln w="9525" cap="rnd">
              <a:noFill/>
              <a:round/>
              <a:headEnd/>
              <a:tailEnd/>
            </a:ln>
            <a:effectLst/>
          </p:spPr>
          <p:txBody>
            <a:bodyPr/>
            <a:lstStyle/>
            <a:p>
              <a:endParaRPr lang="fr-FR"/>
            </a:p>
          </p:txBody>
        </p:sp>
        <p:sp>
          <p:nvSpPr>
            <p:cNvPr id="59398" name="Freeform 6"/>
            <p:cNvSpPr>
              <a:spLocks/>
            </p:cNvSpPr>
            <p:nvPr/>
          </p:nvSpPr>
          <p:spPr bwMode="auto">
            <a:xfrm>
              <a:off x="141" y="4599"/>
              <a:ext cx="31" cy="23"/>
            </a:xfrm>
            <a:custGeom>
              <a:avLst/>
              <a:gdLst/>
              <a:ahLst/>
              <a:cxnLst>
                <a:cxn ang="0">
                  <a:pos x="0" y="0"/>
                </a:cxn>
                <a:cxn ang="0">
                  <a:pos x="24" y="22"/>
                </a:cxn>
                <a:cxn ang="0">
                  <a:pos x="30" y="9"/>
                </a:cxn>
                <a:cxn ang="0">
                  <a:pos x="0" y="0"/>
                </a:cxn>
              </a:cxnLst>
              <a:rect l="0" t="0" r="r" b="b"/>
              <a:pathLst>
                <a:path w="31" h="23">
                  <a:moveTo>
                    <a:pt x="0" y="0"/>
                  </a:moveTo>
                  <a:lnTo>
                    <a:pt x="24" y="22"/>
                  </a:lnTo>
                  <a:lnTo>
                    <a:pt x="30" y="9"/>
                  </a:lnTo>
                  <a:lnTo>
                    <a:pt x="0" y="0"/>
                  </a:lnTo>
                </a:path>
              </a:pathLst>
            </a:custGeom>
            <a:solidFill>
              <a:srgbClr val="FFFFFF"/>
            </a:solidFill>
            <a:ln w="9525" cap="rnd">
              <a:noFill/>
              <a:round/>
              <a:headEnd/>
              <a:tailEnd/>
            </a:ln>
            <a:effectLst/>
          </p:spPr>
          <p:txBody>
            <a:bodyPr/>
            <a:lstStyle/>
            <a:p>
              <a:endParaRPr lang="fr-FR"/>
            </a:p>
          </p:txBody>
        </p:sp>
        <p:sp>
          <p:nvSpPr>
            <p:cNvPr id="59399" name="Freeform 7"/>
            <p:cNvSpPr>
              <a:spLocks/>
            </p:cNvSpPr>
            <p:nvPr/>
          </p:nvSpPr>
          <p:spPr bwMode="auto">
            <a:xfrm>
              <a:off x="247" y="4599"/>
              <a:ext cx="33" cy="23"/>
            </a:xfrm>
            <a:custGeom>
              <a:avLst/>
              <a:gdLst/>
              <a:ahLst/>
              <a:cxnLst>
                <a:cxn ang="0">
                  <a:pos x="32" y="0"/>
                </a:cxn>
                <a:cxn ang="0">
                  <a:pos x="5" y="22"/>
                </a:cxn>
                <a:cxn ang="0">
                  <a:pos x="0" y="10"/>
                </a:cxn>
                <a:cxn ang="0">
                  <a:pos x="32" y="0"/>
                </a:cxn>
              </a:cxnLst>
              <a:rect l="0" t="0" r="r" b="b"/>
              <a:pathLst>
                <a:path w="33" h="23">
                  <a:moveTo>
                    <a:pt x="32" y="0"/>
                  </a:moveTo>
                  <a:lnTo>
                    <a:pt x="5" y="22"/>
                  </a:lnTo>
                  <a:lnTo>
                    <a:pt x="0" y="10"/>
                  </a:lnTo>
                  <a:lnTo>
                    <a:pt x="32" y="0"/>
                  </a:lnTo>
                </a:path>
              </a:pathLst>
            </a:custGeom>
            <a:solidFill>
              <a:srgbClr val="FFFFFF"/>
            </a:solidFill>
            <a:ln w="9525" cap="rnd">
              <a:noFill/>
              <a:round/>
              <a:headEnd/>
              <a:tailEnd/>
            </a:ln>
            <a:effectLst/>
          </p:spPr>
          <p:txBody>
            <a:bodyPr/>
            <a:lstStyle/>
            <a:p>
              <a:endParaRPr lang="fr-FR"/>
            </a:p>
          </p:txBody>
        </p:sp>
        <p:sp>
          <p:nvSpPr>
            <p:cNvPr id="59400" name="Freeform 8"/>
            <p:cNvSpPr>
              <a:spLocks/>
            </p:cNvSpPr>
            <p:nvPr/>
          </p:nvSpPr>
          <p:spPr bwMode="auto">
            <a:xfrm>
              <a:off x="138" y="4640"/>
              <a:ext cx="31" cy="21"/>
            </a:xfrm>
            <a:custGeom>
              <a:avLst/>
              <a:gdLst/>
              <a:ahLst/>
              <a:cxnLst>
                <a:cxn ang="0">
                  <a:pos x="0" y="20"/>
                </a:cxn>
                <a:cxn ang="0">
                  <a:pos x="30" y="16"/>
                </a:cxn>
                <a:cxn ang="0">
                  <a:pos x="28" y="0"/>
                </a:cxn>
                <a:cxn ang="0">
                  <a:pos x="0" y="20"/>
                </a:cxn>
              </a:cxnLst>
              <a:rect l="0" t="0" r="r" b="b"/>
              <a:pathLst>
                <a:path w="31" h="21">
                  <a:moveTo>
                    <a:pt x="0" y="20"/>
                  </a:moveTo>
                  <a:lnTo>
                    <a:pt x="30" y="16"/>
                  </a:lnTo>
                  <a:lnTo>
                    <a:pt x="28" y="0"/>
                  </a:lnTo>
                  <a:lnTo>
                    <a:pt x="0" y="20"/>
                  </a:lnTo>
                </a:path>
              </a:pathLst>
            </a:custGeom>
            <a:solidFill>
              <a:srgbClr val="FFFFFF"/>
            </a:solidFill>
            <a:ln w="9525" cap="rnd">
              <a:noFill/>
              <a:round/>
              <a:headEnd/>
              <a:tailEnd/>
            </a:ln>
            <a:effectLst/>
          </p:spPr>
          <p:txBody>
            <a:bodyPr/>
            <a:lstStyle/>
            <a:p>
              <a:endParaRPr lang="fr-FR"/>
            </a:p>
          </p:txBody>
        </p:sp>
        <p:sp>
          <p:nvSpPr>
            <p:cNvPr id="59401" name="Freeform 9"/>
            <p:cNvSpPr>
              <a:spLocks/>
            </p:cNvSpPr>
            <p:nvPr/>
          </p:nvSpPr>
          <p:spPr bwMode="auto">
            <a:xfrm>
              <a:off x="250" y="4641"/>
              <a:ext cx="33" cy="21"/>
            </a:xfrm>
            <a:custGeom>
              <a:avLst/>
              <a:gdLst/>
              <a:ahLst/>
              <a:cxnLst>
                <a:cxn ang="0">
                  <a:pos x="32" y="20"/>
                </a:cxn>
                <a:cxn ang="0">
                  <a:pos x="0" y="17"/>
                </a:cxn>
                <a:cxn ang="0">
                  <a:pos x="1" y="0"/>
                </a:cxn>
                <a:cxn ang="0">
                  <a:pos x="32" y="20"/>
                </a:cxn>
              </a:cxnLst>
              <a:rect l="0" t="0" r="r" b="b"/>
              <a:pathLst>
                <a:path w="33" h="21">
                  <a:moveTo>
                    <a:pt x="32" y="20"/>
                  </a:moveTo>
                  <a:lnTo>
                    <a:pt x="0" y="17"/>
                  </a:lnTo>
                  <a:lnTo>
                    <a:pt x="1" y="0"/>
                  </a:lnTo>
                  <a:lnTo>
                    <a:pt x="32" y="20"/>
                  </a:lnTo>
                </a:path>
              </a:pathLst>
            </a:custGeom>
            <a:solidFill>
              <a:srgbClr val="FFFFFF"/>
            </a:solidFill>
            <a:ln w="9525" cap="rnd">
              <a:noFill/>
              <a:round/>
              <a:headEnd/>
              <a:tailEnd/>
            </a:ln>
            <a:effectLst/>
          </p:spPr>
          <p:txBody>
            <a:bodyPr/>
            <a:lstStyle/>
            <a:p>
              <a:endParaRPr lang="fr-FR"/>
            </a:p>
          </p:txBody>
        </p:sp>
        <p:sp>
          <p:nvSpPr>
            <p:cNvPr id="59402" name="Freeform 10"/>
            <p:cNvSpPr>
              <a:spLocks/>
            </p:cNvSpPr>
            <p:nvPr/>
          </p:nvSpPr>
          <p:spPr bwMode="auto">
            <a:xfrm>
              <a:off x="161" y="4559"/>
              <a:ext cx="28" cy="31"/>
            </a:xfrm>
            <a:custGeom>
              <a:avLst/>
              <a:gdLst/>
              <a:ahLst/>
              <a:cxnLst>
                <a:cxn ang="0">
                  <a:pos x="0" y="0"/>
                </a:cxn>
                <a:cxn ang="0">
                  <a:pos x="16" y="30"/>
                </a:cxn>
                <a:cxn ang="0">
                  <a:pos x="27" y="23"/>
                </a:cxn>
                <a:cxn ang="0">
                  <a:pos x="0" y="0"/>
                </a:cxn>
              </a:cxnLst>
              <a:rect l="0" t="0" r="r" b="b"/>
              <a:pathLst>
                <a:path w="28" h="31">
                  <a:moveTo>
                    <a:pt x="0" y="0"/>
                  </a:moveTo>
                  <a:lnTo>
                    <a:pt x="16" y="30"/>
                  </a:lnTo>
                  <a:lnTo>
                    <a:pt x="27" y="23"/>
                  </a:lnTo>
                  <a:lnTo>
                    <a:pt x="0" y="0"/>
                  </a:lnTo>
                </a:path>
              </a:pathLst>
            </a:custGeom>
            <a:solidFill>
              <a:srgbClr val="FFFFFF"/>
            </a:solidFill>
            <a:ln w="9525" cap="rnd">
              <a:noFill/>
              <a:round/>
              <a:headEnd/>
              <a:tailEnd/>
            </a:ln>
            <a:effectLst/>
          </p:spPr>
          <p:txBody>
            <a:bodyPr/>
            <a:lstStyle/>
            <a:p>
              <a:endParaRPr lang="fr-FR"/>
            </a:p>
          </p:txBody>
        </p:sp>
        <p:sp>
          <p:nvSpPr>
            <p:cNvPr id="59403" name="Freeform 11"/>
            <p:cNvSpPr>
              <a:spLocks/>
            </p:cNvSpPr>
            <p:nvPr/>
          </p:nvSpPr>
          <p:spPr bwMode="auto">
            <a:xfrm>
              <a:off x="226" y="4561"/>
              <a:ext cx="27" cy="33"/>
            </a:xfrm>
            <a:custGeom>
              <a:avLst/>
              <a:gdLst/>
              <a:ahLst/>
              <a:cxnLst>
                <a:cxn ang="0">
                  <a:pos x="26" y="0"/>
                </a:cxn>
                <a:cxn ang="0">
                  <a:pos x="11" y="32"/>
                </a:cxn>
                <a:cxn ang="0">
                  <a:pos x="0" y="23"/>
                </a:cxn>
                <a:cxn ang="0">
                  <a:pos x="26" y="0"/>
                </a:cxn>
              </a:cxnLst>
              <a:rect l="0" t="0" r="r" b="b"/>
              <a:pathLst>
                <a:path w="27" h="33">
                  <a:moveTo>
                    <a:pt x="26" y="0"/>
                  </a:moveTo>
                  <a:lnTo>
                    <a:pt x="11" y="32"/>
                  </a:lnTo>
                  <a:lnTo>
                    <a:pt x="0" y="23"/>
                  </a:lnTo>
                  <a:lnTo>
                    <a:pt x="26" y="0"/>
                  </a:lnTo>
                </a:path>
              </a:pathLst>
            </a:custGeom>
            <a:solidFill>
              <a:srgbClr val="FFFFFF"/>
            </a:solidFill>
            <a:ln w="9525" cap="rnd">
              <a:noFill/>
              <a:round/>
              <a:headEnd/>
              <a:tailEnd/>
            </a:ln>
            <a:effectLst/>
          </p:spPr>
          <p:txBody>
            <a:bodyPr/>
            <a:lstStyle/>
            <a:p>
              <a:endParaRPr lang="fr-FR"/>
            </a:p>
          </p:txBody>
        </p:sp>
        <p:sp>
          <p:nvSpPr>
            <p:cNvPr id="59404" name="Freeform 12"/>
            <p:cNvSpPr>
              <a:spLocks/>
            </p:cNvSpPr>
            <p:nvPr/>
          </p:nvSpPr>
          <p:spPr bwMode="auto">
            <a:xfrm>
              <a:off x="200" y="4549"/>
              <a:ext cx="18" cy="32"/>
            </a:xfrm>
            <a:custGeom>
              <a:avLst/>
              <a:gdLst/>
              <a:ahLst/>
              <a:cxnLst>
                <a:cxn ang="0">
                  <a:pos x="7" y="0"/>
                </a:cxn>
                <a:cxn ang="0">
                  <a:pos x="0" y="31"/>
                </a:cxn>
                <a:cxn ang="0">
                  <a:pos x="17" y="29"/>
                </a:cxn>
                <a:cxn ang="0">
                  <a:pos x="7" y="0"/>
                </a:cxn>
              </a:cxnLst>
              <a:rect l="0" t="0" r="r" b="b"/>
              <a:pathLst>
                <a:path w="18" h="32">
                  <a:moveTo>
                    <a:pt x="7" y="0"/>
                  </a:moveTo>
                  <a:lnTo>
                    <a:pt x="0" y="31"/>
                  </a:lnTo>
                  <a:lnTo>
                    <a:pt x="17" y="29"/>
                  </a:lnTo>
                  <a:lnTo>
                    <a:pt x="7" y="0"/>
                  </a:lnTo>
                </a:path>
              </a:pathLst>
            </a:custGeom>
            <a:solidFill>
              <a:srgbClr val="FFFFFF"/>
            </a:solidFill>
            <a:ln w="9525" cap="rnd">
              <a:noFill/>
              <a:round/>
              <a:headEnd/>
              <a:tailEnd/>
            </a:ln>
            <a:effectLst/>
          </p:spPr>
          <p:txBody>
            <a:bodyPr/>
            <a:lstStyle/>
            <a:p>
              <a:endParaRPr lang="fr-FR"/>
            </a:p>
          </p:txBody>
        </p:sp>
        <p:sp>
          <p:nvSpPr>
            <p:cNvPr id="59405" name="Freeform 13"/>
            <p:cNvSpPr>
              <a:spLocks/>
            </p:cNvSpPr>
            <p:nvPr/>
          </p:nvSpPr>
          <p:spPr bwMode="auto">
            <a:xfrm>
              <a:off x="177" y="4598"/>
              <a:ext cx="65" cy="124"/>
            </a:xfrm>
            <a:custGeom>
              <a:avLst/>
              <a:gdLst/>
              <a:ahLst/>
              <a:cxnLst>
                <a:cxn ang="0">
                  <a:pos x="21" y="123"/>
                </a:cxn>
                <a:cxn ang="0">
                  <a:pos x="21" y="101"/>
                </a:cxn>
                <a:cxn ang="0">
                  <a:pos x="20" y="98"/>
                </a:cxn>
                <a:cxn ang="0">
                  <a:pos x="14" y="89"/>
                </a:cxn>
                <a:cxn ang="0">
                  <a:pos x="8" y="77"/>
                </a:cxn>
                <a:cxn ang="0">
                  <a:pos x="3" y="62"/>
                </a:cxn>
                <a:cxn ang="0">
                  <a:pos x="0" y="45"/>
                </a:cxn>
                <a:cxn ang="0">
                  <a:pos x="0" y="29"/>
                </a:cxn>
                <a:cxn ang="0">
                  <a:pos x="7" y="12"/>
                </a:cxn>
                <a:cxn ang="0">
                  <a:pos x="21" y="0"/>
                </a:cxn>
                <a:cxn ang="0">
                  <a:pos x="41" y="0"/>
                </a:cxn>
                <a:cxn ang="0">
                  <a:pos x="43" y="1"/>
                </a:cxn>
                <a:cxn ang="0">
                  <a:pos x="48" y="5"/>
                </a:cxn>
                <a:cxn ang="0">
                  <a:pos x="54" y="11"/>
                </a:cxn>
                <a:cxn ang="0">
                  <a:pos x="60" y="21"/>
                </a:cxn>
                <a:cxn ang="0">
                  <a:pos x="64" y="34"/>
                </a:cxn>
                <a:cxn ang="0">
                  <a:pos x="63" y="51"/>
                </a:cxn>
                <a:cxn ang="0">
                  <a:pos x="56" y="73"/>
                </a:cxn>
                <a:cxn ang="0">
                  <a:pos x="41" y="98"/>
                </a:cxn>
                <a:cxn ang="0">
                  <a:pos x="41" y="123"/>
                </a:cxn>
                <a:cxn ang="0">
                  <a:pos x="21" y="123"/>
                </a:cxn>
              </a:cxnLst>
              <a:rect l="0" t="0" r="r" b="b"/>
              <a:pathLst>
                <a:path w="65" h="124">
                  <a:moveTo>
                    <a:pt x="21" y="123"/>
                  </a:moveTo>
                  <a:lnTo>
                    <a:pt x="21" y="101"/>
                  </a:lnTo>
                  <a:lnTo>
                    <a:pt x="20" y="98"/>
                  </a:lnTo>
                  <a:lnTo>
                    <a:pt x="14" y="89"/>
                  </a:lnTo>
                  <a:lnTo>
                    <a:pt x="8" y="77"/>
                  </a:lnTo>
                  <a:lnTo>
                    <a:pt x="3" y="62"/>
                  </a:lnTo>
                  <a:lnTo>
                    <a:pt x="0" y="45"/>
                  </a:lnTo>
                  <a:lnTo>
                    <a:pt x="0" y="29"/>
                  </a:lnTo>
                  <a:lnTo>
                    <a:pt x="7" y="12"/>
                  </a:lnTo>
                  <a:lnTo>
                    <a:pt x="21" y="0"/>
                  </a:lnTo>
                  <a:lnTo>
                    <a:pt x="41" y="0"/>
                  </a:lnTo>
                  <a:lnTo>
                    <a:pt x="43" y="1"/>
                  </a:lnTo>
                  <a:lnTo>
                    <a:pt x="48" y="5"/>
                  </a:lnTo>
                  <a:lnTo>
                    <a:pt x="54" y="11"/>
                  </a:lnTo>
                  <a:lnTo>
                    <a:pt x="60" y="21"/>
                  </a:lnTo>
                  <a:lnTo>
                    <a:pt x="64" y="34"/>
                  </a:lnTo>
                  <a:lnTo>
                    <a:pt x="63" y="51"/>
                  </a:lnTo>
                  <a:lnTo>
                    <a:pt x="56" y="73"/>
                  </a:lnTo>
                  <a:lnTo>
                    <a:pt x="41" y="98"/>
                  </a:lnTo>
                  <a:lnTo>
                    <a:pt x="41" y="123"/>
                  </a:lnTo>
                  <a:lnTo>
                    <a:pt x="21" y="123"/>
                  </a:lnTo>
                </a:path>
              </a:pathLst>
            </a:custGeom>
            <a:solidFill>
              <a:srgbClr val="FFFFFF"/>
            </a:solidFill>
            <a:ln w="9525" cap="rnd">
              <a:noFill/>
              <a:round/>
              <a:headEnd/>
              <a:tailEnd/>
            </a:ln>
            <a:effectLst/>
          </p:spPr>
          <p:txBody>
            <a:bodyPr/>
            <a:lstStyle/>
            <a:p>
              <a:endParaRPr lang="fr-FR"/>
            </a:p>
          </p:txBody>
        </p:sp>
        <p:sp>
          <p:nvSpPr>
            <p:cNvPr id="59406" name="Freeform 14"/>
            <p:cNvSpPr>
              <a:spLocks/>
            </p:cNvSpPr>
            <p:nvPr/>
          </p:nvSpPr>
          <p:spPr bwMode="auto">
            <a:xfrm>
              <a:off x="202" y="4621"/>
              <a:ext cx="17" cy="93"/>
            </a:xfrm>
            <a:custGeom>
              <a:avLst/>
              <a:gdLst/>
              <a:ahLst/>
              <a:cxnLst>
                <a:cxn ang="0">
                  <a:pos x="4" y="0"/>
                </a:cxn>
                <a:cxn ang="0">
                  <a:pos x="6" y="6"/>
                </a:cxn>
                <a:cxn ang="0">
                  <a:pos x="2" y="7"/>
                </a:cxn>
                <a:cxn ang="0">
                  <a:pos x="2" y="83"/>
                </a:cxn>
                <a:cxn ang="0">
                  <a:pos x="0" y="84"/>
                </a:cxn>
                <a:cxn ang="0">
                  <a:pos x="0" y="92"/>
                </a:cxn>
                <a:cxn ang="0">
                  <a:pos x="2" y="92"/>
                </a:cxn>
                <a:cxn ang="0">
                  <a:pos x="4" y="92"/>
                </a:cxn>
                <a:cxn ang="0">
                  <a:pos x="6" y="92"/>
                </a:cxn>
                <a:cxn ang="0">
                  <a:pos x="9" y="90"/>
                </a:cxn>
                <a:cxn ang="0">
                  <a:pos x="13" y="90"/>
                </a:cxn>
                <a:cxn ang="0">
                  <a:pos x="16" y="89"/>
                </a:cxn>
                <a:cxn ang="0">
                  <a:pos x="16" y="87"/>
                </a:cxn>
                <a:cxn ang="0">
                  <a:pos x="16" y="84"/>
                </a:cxn>
                <a:cxn ang="0">
                  <a:pos x="16" y="51"/>
                </a:cxn>
                <a:cxn ang="0">
                  <a:pos x="13" y="50"/>
                </a:cxn>
                <a:cxn ang="0">
                  <a:pos x="13" y="41"/>
                </a:cxn>
                <a:cxn ang="0">
                  <a:pos x="13" y="5"/>
                </a:cxn>
                <a:cxn ang="0">
                  <a:pos x="4" y="0"/>
                </a:cxn>
              </a:cxnLst>
              <a:rect l="0" t="0" r="r" b="b"/>
              <a:pathLst>
                <a:path w="17" h="93">
                  <a:moveTo>
                    <a:pt x="4" y="0"/>
                  </a:moveTo>
                  <a:lnTo>
                    <a:pt x="6" y="6"/>
                  </a:lnTo>
                  <a:lnTo>
                    <a:pt x="2" y="7"/>
                  </a:lnTo>
                  <a:lnTo>
                    <a:pt x="2" y="83"/>
                  </a:lnTo>
                  <a:lnTo>
                    <a:pt x="0" y="84"/>
                  </a:lnTo>
                  <a:lnTo>
                    <a:pt x="0" y="92"/>
                  </a:lnTo>
                  <a:lnTo>
                    <a:pt x="2" y="92"/>
                  </a:lnTo>
                  <a:lnTo>
                    <a:pt x="4" y="92"/>
                  </a:lnTo>
                  <a:lnTo>
                    <a:pt x="6" y="92"/>
                  </a:lnTo>
                  <a:lnTo>
                    <a:pt x="9" y="90"/>
                  </a:lnTo>
                  <a:lnTo>
                    <a:pt x="13" y="90"/>
                  </a:lnTo>
                  <a:lnTo>
                    <a:pt x="16" y="89"/>
                  </a:lnTo>
                  <a:lnTo>
                    <a:pt x="16" y="87"/>
                  </a:lnTo>
                  <a:lnTo>
                    <a:pt x="16" y="84"/>
                  </a:lnTo>
                  <a:lnTo>
                    <a:pt x="16" y="51"/>
                  </a:lnTo>
                  <a:lnTo>
                    <a:pt x="13" y="50"/>
                  </a:lnTo>
                  <a:lnTo>
                    <a:pt x="13" y="41"/>
                  </a:lnTo>
                  <a:lnTo>
                    <a:pt x="13"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487363" y="158750"/>
            <a:ext cx="5878512" cy="4408488"/>
          </a:xfrm>
          <a:ln cap="flat"/>
        </p:spPr>
      </p:sp>
      <p:sp>
        <p:nvSpPr>
          <p:cNvPr id="61443" name="Rectangle 3"/>
          <p:cNvSpPr>
            <a:spLocks noGrp="1" noChangeArrowheads="1"/>
          </p:cNvSpPr>
          <p:nvPr>
            <p:ph type="body" idx="1"/>
          </p:nvPr>
        </p:nvSpPr>
        <p:spPr>
          <a:noFill/>
          <a:ln/>
        </p:spPr>
        <p:txBody>
          <a:bodyPr/>
          <a:lstStyle/>
          <a:p>
            <a:endParaRPr lang="fr-FR"/>
          </a:p>
          <a:p>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487363" y="158750"/>
            <a:ext cx="5878512" cy="4408488"/>
          </a:xfrm>
          <a:ln cap="flat"/>
        </p:spPr>
      </p:sp>
      <p:sp>
        <p:nvSpPr>
          <p:cNvPr id="63491" name="Rectangle 3"/>
          <p:cNvSpPr>
            <a:spLocks noGrp="1" noChangeArrowheads="1"/>
          </p:cNvSpPr>
          <p:nvPr>
            <p:ph type="body" idx="1"/>
          </p:nvPr>
        </p:nvSpPr>
        <p:spPr>
          <a:noFill/>
          <a:ln/>
        </p:spPr>
        <p:txBody>
          <a:bodyPr/>
          <a:lstStyle/>
          <a:p>
            <a:r>
              <a:rPr lang="fr-FR"/>
              <a:t>Ordres de Contrôle Explicite des Transactions</a:t>
            </a:r>
          </a:p>
          <a:p>
            <a:pPr lvl="1"/>
            <a:r>
              <a:rPr lang="fr-FR"/>
              <a:t>Vous avez la possibilité de contrôler la logique des transactions au moyen des ordres COMMIT, SAVEPOINT et ROLLBACK.</a:t>
            </a:r>
          </a:p>
          <a:p>
            <a:endParaRPr lang="fr-FR"/>
          </a:p>
          <a:p>
            <a:endParaRPr lang="fr-FR"/>
          </a:p>
          <a:p>
            <a:endParaRPr lang="fr-FR"/>
          </a:p>
          <a:p>
            <a:endParaRPr lang="fr-FR"/>
          </a:p>
          <a:p>
            <a:endParaRPr lang="fr-FR"/>
          </a:p>
          <a:p>
            <a:endParaRPr lang="fr-FR"/>
          </a:p>
          <a:p>
            <a:endParaRPr lang="fr-FR"/>
          </a:p>
          <a:p>
            <a:pPr lvl="1"/>
            <a:endParaRPr lang="fr-FR" b="1"/>
          </a:p>
          <a:p>
            <a:pPr lvl="1"/>
            <a:endParaRPr lang="fr-FR" b="1"/>
          </a:p>
          <a:p>
            <a:pPr lvl="1"/>
            <a:r>
              <a:rPr lang="fr-FR" b="1"/>
              <a:t>Remarque :</a:t>
            </a:r>
            <a:r>
              <a:rPr lang="fr-FR"/>
              <a:t> SAVEPOINT n'est pas un ordre SQL standard ANSI.</a:t>
            </a:r>
          </a:p>
        </p:txBody>
      </p:sp>
      <p:graphicFrame>
        <p:nvGraphicFramePr>
          <p:cNvPr id="101376" name="Object 1024"/>
          <p:cNvGraphicFramePr>
            <a:graphicFrameLocks/>
          </p:cNvGraphicFramePr>
          <p:nvPr/>
        </p:nvGraphicFramePr>
        <p:xfrm>
          <a:off x="1060888" y="5352332"/>
          <a:ext cx="4788776" cy="1403111"/>
        </p:xfrm>
        <a:graphic>
          <a:graphicData uri="http://schemas.openxmlformats.org/presentationml/2006/ole">
            <p:oleObj spid="_x0000_s3074" name="Document" r:id="rId4" imgW="5798880" imgH="1877760" progId="Word.Document.8">
              <p:embed/>
            </p:oleObj>
          </a:graphicData>
        </a:graphic>
      </p:graphicFrame>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62936" y="4748875"/>
            <a:ext cx="6031952" cy="3755996"/>
          </a:xfrm>
          <a:prstGeom prst="rect">
            <a:avLst/>
          </a:prstGeom>
          <a:noFill/>
          <a:ln w="9525">
            <a:noFill/>
            <a:miter lim="800000"/>
            <a:headEnd/>
            <a:tailEnd/>
          </a:ln>
          <a:effectLst/>
        </p:spPr>
        <p:txBody>
          <a:bodyPr lIns="92075" tIns="46038" rIns="92075" bIns="46038"/>
          <a:lstStyle/>
          <a:p>
            <a:pPr algn="l" defTabSz="401638">
              <a:lnSpc>
                <a:spcPct val="100000"/>
              </a:lnSpc>
              <a:spcBef>
                <a:spcPct val="30000"/>
              </a:spcBef>
              <a:tabLst>
                <a:tab pos="457200" algn="l"/>
              </a:tabLst>
            </a:pPr>
            <a:r>
              <a:rPr lang="fr-FR" sz="1100">
                <a:solidFill>
                  <a:schemeClr val="tx1"/>
                </a:solidFill>
                <a:latin typeface="Arial" pitchFamily="34" charset="0"/>
              </a:rPr>
              <a:t>Traitement Implicite des Transactions </a:t>
            </a:r>
          </a:p>
          <a:p>
            <a:pPr algn="l" defTabSz="401638">
              <a:lnSpc>
                <a:spcPct val="100000"/>
              </a:lnSpc>
              <a:spcBef>
                <a:spcPct val="30000"/>
              </a:spcBef>
              <a:tabLst>
                <a:tab pos="457200" algn="l"/>
              </a:tabLst>
            </a:pPr>
            <a:endParaRPr lang="fr-FR" sz="1100">
              <a:solidFill>
                <a:schemeClr val="tx1"/>
              </a:solidFill>
              <a:latin typeface="Arial" pitchFamily="34" charset="0"/>
            </a:endParaRPr>
          </a:p>
          <a:p>
            <a:pPr algn="l" defTabSz="401638">
              <a:lnSpc>
                <a:spcPct val="100000"/>
              </a:lnSpc>
              <a:spcBef>
                <a:spcPct val="30000"/>
              </a:spcBef>
              <a:tabLst>
                <a:tab pos="457200" algn="l"/>
              </a:tabLst>
            </a:pPr>
            <a:endParaRPr lang="fr-FR" sz="1100">
              <a:solidFill>
                <a:schemeClr val="tx1"/>
              </a:solidFill>
              <a:latin typeface="Arial" pitchFamily="34" charset="0"/>
            </a:endParaRPr>
          </a:p>
          <a:p>
            <a:pPr algn="l" defTabSz="401638">
              <a:lnSpc>
                <a:spcPct val="100000"/>
              </a:lnSpc>
              <a:spcBef>
                <a:spcPct val="30000"/>
              </a:spcBef>
              <a:tabLst>
                <a:tab pos="457200" algn="l"/>
              </a:tabLst>
            </a:pPr>
            <a:endParaRPr lang="fr-FR" sz="1100">
              <a:solidFill>
                <a:schemeClr val="tx1"/>
              </a:solidFill>
              <a:latin typeface="Arial" pitchFamily="34" charset="0"/>
            </a:endParaRPr>
          </a:p>
          <a:p>
            <a:pPr algn="l" defTabSz="401638">
              <a:lnSpc>
                <a:spcPct val="100000"/>
              </a:lnSpc>
              <a:spcBef>
                <a:spcPct val="30000"/>
              </a:spcBef>
              <a:tabLst>
                <a:tab pos="457200" algn="l"/>
              </a:tabLst>
            </a:pPr>
            <a:endParaRPr lang="fr-FR" sz="1100">
              <a:solidFill>
                <a:schemeClr val="tx1"/>
              </a:solidFill>
              <a:latin typeface="Arial" pitchFamily="34" charset="0"/>
            </a:endParaRPr>
          </a:p>
          <a:p>
            <a:pPr algn="l" defTabSz="401638">
              <a:lnSpc>
                <a:spcPct val="100000"/>
              </a:lnSpc>
              <a:spcBef>
                <a:spcPct val="30000"/>
              </a:spcBef>
              <a:tabLst>
                <a:tab pos="457200" algn="l"/>
              </a:tabLst>
            </a:pPr>
            <a:endParaRPr lang="fr-FR" sz="1100">
              <a:solidFill>
                <a:schemeClr val="tx1"/>
              </a:solidFill>
              <a:latin typeface="Arial" pitchFamily="34" charset="0"/>
            </a:endParaRPr>
          </a:p>
          <a:p>
            <a:pPr algn="l" defTabSz="401638">
              <a:lnSpc>
                <a:spcPct val="100000"/>
              </a:lnSpc>
              <a:spcBef>
                <a:spcPct val="30000"/>
              </a:spcBef>
              <a:tabLst>
                <a:tab pos="457200" algn="l"/>
              </a:tabLst>
            </a:pPr>
            <a:endParaRPr lang="fr-FR" sz="1100">
              <a:solidFill>
                <a:schemeClr val="tx1"/>
              </a:solidFill>
              <a:latin typeface="Arial" pitchFamily="34" charset="0"/>
            </a:endParaRPr>
          </a:p>
          <a:p>
            <a:pPr marL="114300" lvl="1" algn="l" defTabSz="401638">
              <a:lnSpc>
                <a:spcPct val="100000"/>
              </a:lnSpc>
              <a:spcBef>
                <a:spcPct val="30000"/>
              </a:spcBef>
              <a:tabLst>
                <a:tab pos="457200" algn="l"/>
              </a:tabLst>
            </a:pPr>
            <a:r>
              <a:rPr lang="fr-FR" sz="1100">
                <a:solidFill>
                  <a:schemeClr val="tx1"/>
                </a:solidFill>
                <a:latin typeface="Times New Roman" pitchFamily="18" charset="0"/>
              </a:rPr>
              <a:t>Remarque :</a:t>
            </a:r>
            <a:r>
              <a:rPr lang="fr-FR" sz="1100" b="0">
                <a:solidFill>
                  <a:schemeClr val="tx1"/>
                </a:solidFill>
                <a:latin typeface="Times New Roman" pitchFamily="18" charset="0"/>
              </a:rPr>
              <a:t> SQL*Plus propose également la commande AUTOCOMMIT. Cette commande peut être activée (ON) ou désactivée (OFF). Lorsqu'elle est mise sur ON, chaque ordre du LMD est individuellement validé dès son exécution. Vous ne pouvez pas annuler les modifications. Lorsqu'elle est mise sur OFF, vous pouvez préciser explicitement COMMIT. Un ordre  COMMIT est également lancé lors de l'exécution d'un ordre du LDD ou de la fin de session SQL*Plus. </a:t>
            </a:r>
          </a:p>
          <a:p>
            <a:pPr algn="l" defTabSz="401638">
              <a:lnSpc>
                <a:spcPct val="100000"/>
              </a:lnSpc>
              <a:spcBef>
                <a:spcPct val="30000"/>
              </a:spcBef>
              <a:tabLst>
                <a:tab pos="457200" algn="l"/>
              </a:tabLst>
            </a:pPr>
            <a:r>
              <a:rPr lang="fr-FR" sz="1100">
                <a:solidFill>
                  <a:schemeClr val="tx1"/>
                </a:solidFill>
                <a:latin typeface="Arial" pitchFamily="34" charset="0"/>
              </a:rPr>
              <a:t>Pannes du Système</a:t>
            </a:r>
          </a:p>
          <a:p>
            <a:pPr marL="114300" lvl="1" algn="l" defTabSz="401638">
              <a:lnSpc>
                <a:spcPct val="100000"/>
              </a:lnSpc>
              <a:spcBef>
                <a:spcPct val="30000"/>
              </a:spcBef>
              <a:tabLst>
                <a:tab pos="457200" algn="l"/>
              </a:tabLst>
            </a:pPr>
            <a:r>
              <a:rPr lang="fr-FR" sz="1100" b="0">
                <a:solidFill>
                  <a:schemeClr val="tx1"/>
                </a:solidFill>
                <a:latin typeface="Times New Roman" pitchFamily="18" charset="0"/>
              </a:rPr>
              <a:t>Lorsqu'une transaction est interrompue par une panne du système, elle est annulée en totalité. Ainsi, SQL*Plus protège l'intégrité des tables en empêchant les modifications intempestives de données et en restaurant les tables dans l'état où elles se trouvaient lors de la dernière validation.</a:t>
            </a:r>
          </a:p>
          <a:p>
            <a:pPr marL="114300" lvl="1" algn="l" defTabSz="401638">
              <a:lnSpc>
                <a:spcPct val="100000"/>
              </a:lnSpc>
              <a:spcBef>
                <a:spcPct val="30000"/>
              </a:spcBef>
              <a:tabLst>
                <a:tab pos="457200" algn="l"/>
              </a:tabLst>
            </a:pPr>
            <a:endParaRPr lang="fr-FR" sz="1100" b="0">
              <a:solidFill>
                <a:schemeClr val="tx1"/>
              </a:solidFill>
              <a:latin typeface="Times New Roman" pitchFamily="18" charset="0"/>
            </a:endParaRPr>
          </a:p>
          <a:p>
            <a:pPr marL="114300" lvl="1" algn="l" defTabSz="401638">
              <a:lnSpc>
                <a:spcPct val="100000"/>
              </a:lnSpc>
              <a:spcBef>
                <a:spcPct val="30000"/>
              </a:spcBef>
              <a:tabLst>
                <a:tab pos="457200" algn="l"/>
              </a:tabLst>
            </a:pPr>
            <a:endParaRPr lang="fr-FR" sz="1100" b="0">
              <a:solidFill>
                <a:schemeClr val="tx1"/>
              </a:solidFill>
              <a:latin typeface="Times New Roman" pitchFamily="18" charset="0"/>
            </a:endParaRPr>
          </a:p>
          <a:p>
            <a:pPr marL="114300" lvl="1" algn="l" defTabSz="401638">
              <a:lnSpc>
                <a:spcPct val="100000"/>
              </a:lnSpc>
              <a:spcBef>
                <a:spcPct val="30000"/>
              </a:spcBef>
              <a:tabLst>
                <a:tab pos="457200" algn="l"/>
              </a:tabLst>
            </a:pPr>
            <a:endParaRPr lang="fr-FR" sz="1100" b="0">
              <a:solidFill>
                <a:schemeClr val="tx1"/>
              </a:solidFill>
              <a:latin typeface="Times New Roman" pitchFamily="18" charset="0"/>
            </a:endParaRPr>
          </a:p>
          <a:p>
            <a:pPr algn="l" defTabSz="401638">
              <a:lnSpc>
                <a:spcPct val="100000"/>
              </a:lnSpc>
              <a:spcBef>
                <a:spcPct val="30000"/>
              </a:spcBef>
              <a:tabLst>
                <a:tab pos="457200" algn="l"/>
              </a:tabLst>
            </a:pPr>
            <a:endParaRPr lang="fr-FR" sz="1100" b="0">
              <a:solidFill>
                <a:schemeClr val="tx1"/>
              </a:solidFill>
              <a:latin typeface="Times New Roman" pitchFamily="18" charset="0"/>
            </a:endParaRPr>
          </a:p>
        </p:txBody>
      </p:sp>
      <p:sp>
        <p:nvSpPr>
          <p:cNvPr id="65539" name="Rectangle 3"/>
          <p:cNvSpPr>
            <a:spLocks noGrp="1" noRot="1" noChangeAspect="1" noChangeArrowheads="1" noTextEdit="1"/>
          </p:cNvSpPr>
          <p:nvPr>
            <p:ph type="sldImg"/>
          </p:nvPr>
        </p:nvSpPr>
        <p:spPr>
          <a:xfrm>
            <a:off x="487363" y="158750"/>
            <a:ext cx="5878512" cy="4408488"/>
          </a:xfrm>
          <a:ln cap="flat"/>
        </p:spPr>
      </p:sp>
      <p:sp>
        <p:nvSpPr>
          <p:cNvPr id="65540" name="Rectangle 4"/>
          <p:cNvSpPr>
            <a:spLocks noGrp="1" noChangeArrowheads="1"/>
          </p:cNvSpPr>
          <p:nvPr>
            <p:ph type="body" idx="1"/>
          </p:nvPr>
        </p:nvSpPr>
        <p:spPr>
          <a:noFill/>
          <a:ln/>
        </p:spPr>
        <p:txBody>
          <a:bodyPr/>
          <a:lstStyle/>
          <a:p>
            <a:pPr>
              <a:tabLst/>
            </a:pPr>
            <a:endParaRPr lang="fr-FR"/>
          </a:p>
          <a:p>
            <a:pPr>
              <a:tabLst/>
            </a:pPr>
            <a:endParaRPr lang="fr-FR"/>
          </a:p>
        </p:txBody>
      </p:sp>
      <p:graphicFrame>
        <p:nvGraphicFramePr>
          <p:cNvPr id="102400" name="Object 1024"/>
          <p:cNvGraphicFramePr>
            <a:graphicFrameLocks/>
          </p:cNvGraphicFramePr>
          <p:nvPr/>
        </p:nvGraphicFramePr>
        <p:xfrm>
          <a:off x="472966" y="5047631"/>
          <a:ext cx="5902216" cy="1128137"/>
        </p:xfrm>
        <a:graphic>
          <a:graphicData uri="http://schemas.openxmlformats.org/presentationml/2006/ole">
            <p:oleObj spid="_x0000_s4098" name="Document" r:id="rId4" imgW="5475240" imgH="1099800" progId="Word.Document.8">
              <p:embed/>
            </p:oleObj>
          </a:graphicData>
        </a:graphic>
      </p:graphicFrame>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487363" y="158750"/>
            <a:ext cx="5878512" cy="4408488"/>
          </a:xfrm>
          <a:ln cap="flat"/>
        </p:spPr>
      </p:sp>
      <p:sp>
        <p:nvSpPr>
          <p:cNvPr id="67587" name="Rectangle 3"/>
          <p:cNvSpPr>
            <a:spLocks noGrp="1" noChangeArrowheads="1"/>
          </p:cNvSpPr>
          <p:nvPr>
            <p:ph type="body" idx="1"/>
          </p:nvPr>
        </p:nvSpPr>
        <p:spPr>
          <a:noFill/>
          <a:ln/>
        </p:spPr>
        <p:txBody>
          <a:bodyPr/>
          <a:lstStyle/>
          <a:p>
            <a:r>
              <a:rPr lang="fr-FR"/>
              <a:t>Validation des Modifications</a:t>
            </a:r>
          </a:p>
          <a:p>
            <a:pPr lvl="1"/>
            <a:r>
              <a:rPr lang="fr-FR"/>
              <a:t>Toutes les modifications de données effectuées au cours d'une transaction restent temporaires tant que la transaction n'est pas validée.</a:t>
            </a:r>
          </a:p>
          <a:p>
            <a:r>
              <a:rPr lang="fr-FR"/>
              <a:t>Etat des Données Avant COMMIT ou ROLLBACK</a:t>
            </a:r>
          </a:p>
          <a:p>
            <a:pPr lvl="2"/>
            <a:r>
              <a:rPr lang="fr-FR"/>
              <a:t>Les opérations de manipulation des données se déroulant principalement dans le buffer de la base de données, il est possible de restaurer l'état précédent des données.</a:t>
            </a:r>
          </a:p>
          <a:p>
            <a:pPr lvl="2"/>
            <a:r>
              <a:rPr lang="fr-FR"/>
              <a:t>L'utilisateur courant peut afficher le résultat de ses opérations de manipulation de données en interrogeant les tables.</a:t>
            </a:r>
          </a:p>
          <a:p>
            <a:pPr lvl="2"/>
            <a:r>
              <a:rPr lang="fr-FR"/>
              <a:t>Les autres utilisateurs ne peuvent pas voir le résultat des opérations de manipulation de données réalisées par l'utilisateur courant. Oracle met en œuvre un principe de lecture cohérente qui garantit que l'utilisateur voit les données telles qu'elles se présentaient lors de la dernière validation.</a:t>
            </a:r>
          </a:p>
          <a:p>
            <a:pPr lvl="2"/>
            <a:r>
              <a:rPr lang="fr-FR"/>
              <a:t>Les lignes concernées par la transaction sont verrouillées ; aucun autre utilisateur ne peut modifier les données qu'elles contiennent.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487363" y="158750"/>
            <a:ext cx="5878512" cy="4408488"/>
          </a:xfrm>
          <a:ln cap="flat"/>
        </p:spPr>
      </p:sp>
      <p:sp>
        <p:nvSpPr>
          <p:cNvPr id="69635" name="Rectangle 3"/>
          <p:cNvSpPr>
            <a:spLocks noGrp="1" noChangeArrowheads="1"/>
          </p:cNvSpPr>
          <p:nvPr>
            <p:ph type="body" idx="1"/>
          </p:nvPr>
        </p:nvSpPr>
        <p:spPr>
          <a:noFill/>
          <a:ln/>
        </p:spPr>
        <p:txBody>
          <a:bodyPr/>
          <a:lstStyle/>
          <a:p>
            <a:r>
              <a:rPr lang="fr-FR"/>
              <a:t>Validation des Modifications</a:t>
            </a:r>
          </a:p>
          <a:p>
            <a:pPr lvl="1"/>
            <a:r>
              <a:rPr lang="fr-FR"/>
              <a:t>Pour enregistrer définitivement les modifications en instance, utilisez l'ordre COMMIT. Après  l'exécution d'un ordre  COMMIT :</a:t>
            </a:r>
          </a:p>
          <a:p>
            <a:pPr lvl="2"/>
            <a:r>
              <a:rPr lang="fr-FR"/>
              <a:t>Les modifications de données sont écrites définitivement dans la base de données.</a:t>
            </a:r>
          </a:p>
          <a:p>
            <a:pPr lvl="2"/>
            <a:r>
              <a:rPr lang="fr-FR"/>
              <a:t>L'état précédent des données est irrémédiablement perdu.</a:t>
            </a:r>
          </a:p>
          <a:p>
            <a:pPr lvl="2"/>
            <a:r>
              <a:rPr lang="fr-FR"/>
              <a:t>Tous les utilisateurs peuvent voir les résultats de la transaction.</a:t>
            </a:r>
          </a:p>
          <a:p>
            <a:pPr lvl="2"/>
            <a:r>
              <a:rPr lang="fr-FR"/>
              <a:t>Les lignes qui étaient verrouillées sont libérées et redeviennent accessibles à d'autres utilisateurs pour modification.</a:t>
            </a:r>
          </a:p>
          <a:p>
            <a:pPr lvl="2"/>
            <a:r>
              <a:rPr lang="fr-FR"/>
              <a:t>Tous les savepoints sont effacés.</a:t>
            </a:r>
          </a:p>
          <a:p>
            <a:endParaRPr lang="fr-FR" b="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82259" y="-1487"/>
            <a:ext cx="2979026" cy="460768"/>
          </a:xfrm>
          <a:prstGeom prst="rect">
            <a:avLst/>
          </a:prstGeom>
          <a:noFill/>
          <a:ln w="9525">
            <a:noFill/>
            <a:miter lim="800000"/>
            <a:headEnd/>
            <a:tailEnd/>
          </a:ln>
          <a:effectLst/>
        </p:spPr>
        <p:txBody>
          <a:bodyPr wrap="none" anchor="ctr"/>
          <a:lstStyle/>
          <a:p>
            <a:endParaRPr lang="fr-FR"/>
          </a:p>
        </p:txBody>
      </p:sp>
      <p:sp>
        <p:nvSpPr>
          <p:cNvPr id="14339" name="Rectangle 3"/>
          <p:cNvSpPr>
            <a:spLocks noChangeArrowheads="1"/>
          </p:cNvSpPr>
          <p:nvPr/>
        </p:nvSpPr>
        <p:spPr bwMode="auto">
          <a:xfrm>
            <a:off x="-3284" y="-1487"/>
            <a:ext cx="2975741" cy="460768"/>
          </a:xfrm>
          <a:prstGeom prst="rect">
            <a:avLst/>
          </a:prstGeom>
          <a:noFill/>
          <a:ln w="9525">
            <a:noFill/>
            <a:miter lim="800000"/>
            <a:headEnd/>
            <a:tailEnd/>
          </a:ln>
          <a:effectLst/>
        </p:spPr>
        <p:txBody>
          <a:bodyPr wrap="none" anchor="ctr"/>
          <a:lstStyle/>
          <a:p>
            <a:endParaRPr lang="fr-FR"/>
          </a:p>
        </p:txBody>
      </p:sp>
      <p:sp>
        <p:nvSpPr>
          <p:cNvPr id="14340" name="Rectangle 4"/>
          <p:cNvSpPr>
            <a:spLocks noGrp="1" noChangeArrowheads="1"/>
          </p:cNvSpPr>
          <p:nvPr>
            <p:ph type="body" idx="1"/>
          </p:nvPr>
        </p:nvSpPr>
        <p:spPr>
          <a:noFill/>
          <a:ln/>
        </p:spPr>
        <p:txBody>
          <a:bodyPr/>
          <a:lstStyle/>
          <a:p>
            <a:r>
              <a:rPr lang="fr-FR"/>
              <a:t>Ajout d'une Nouvelle Ligne dans une Table</a:t>
            </a:r>
          </a:p>
          <a:p>
            <a:pPr lvl="1"/>
            <a:r>
              <a:rPr lang="fr-FR"/>
              <a:t>Pour ajouter de nouvelles lignes dans une table, utilisez l'ordre INSERT.</a:t>
            </a:r>
          </a:p>
          <a:p>
            <a:pPr lvl="1"/>
            <a:r>
              <a:rPr lang="fr-FR"/>
              <a:t>Syntaxe :</a:t>
            </a:r>
          </a:p>
          <a:p>
            <a:pPr lvl="1"/>
            <a:r>
              <a:rPr lang="fr-FR"/>
              <a:t>	</a:t>
            </a:r>
            <a:r>
              <a:rPr lang="fr-FR" i="1"/>
              <a:t>table			</a:t>
            </a:r>
            <a:r>
              <a:rPr lang="fr-FR"/>
              <a:t>nom de la table</a:t>
            </a:r>
          </a:p>
          <a:p>
            <a:pPr lvl="1"/>
            <a:r>
              <a:rPr lang="fr-FR"/>
              <a:t>	</a:t>
            </a:r>
            <a:r>
              <a:rPr lang="fr-FR" i="1"/>
              <a:t>column		</a:t>
            </a:r>
            <a:r>
              <a:rPr lang="fr-FR"/>
              <a:t>nom de la colonne dans la table à remplir</a:t>
            </a:r>
          </a:p>
          <a:p>
            <a:pPr lvl="1"/>
            <a:r>
              <a:rPr lang="fr-FR"/>
              <a:t>	</a:t>
            </a:r>
            <a:r>
              <a:rPr lang="fr-FR" i="1"/>
              <a:t>value			</a:t>
            </a:r>
            <a:r>
              <a:rPr lang="fr-FR"/>
              <a:t>valeur qui figurera dans la colonne</a:t>
            </a:r>
          </a:p>
          <a:p>
            <a:pPr lvl="1"/>
            <a:r>
              <a:rPr lang="fr-FR" b="1"/>
              <a:t>Remarque :</a:t>
            </a:r>
            <a:r>
              <a:rPr lang="fr-FR"/>
              <a:t>  lorsque cet ordre est utilisé avec la clause VALUES, il n'insère qu'une seule ligne à la fois.</a:t>
            </a:r>
          </a:p>
          <a:p>
            <a:endParaRPr lang="fr-FR" b="0">
              <a:latin typeface="Times New Roman" pitchFamily="18" charset="0"/>
            </a:endParaRPr>
          </a:p>
        </p:txBody>
      </p:sp>
      <p:sp>
        <p:nvSpPr>
          <p:cNvPr id="14341" name="Rectangle 5"/>
          <p:cNvSpPr>
            <a:spLocks noGrp="1" noRot="1" noChangeAspect="1" noChangeArrowheads="1" noTextEdit="1"/>
          </p:cNvSpPr>
          <p:nvPr>
            <p:ph type="sldImg"/>
          </p:nvPr>
        </p:nvSpPr>
        <p:spPr>
          <a:xfrm>
            <a:off x="487363" y="158750"/>
            <a:ext cx="5878512" cy="4408488"/>
          </a:xfrm>
          <a:ln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487363" y="158750"/>
            <a:ext cx="5878512" cy="4408488"/>
          </a:xfrm>
          <a:ln cap="flat"/>
        </p:spPr>
      </p:sp>
      <p:sp>
        <p:nvSpPr>
          <p:cNvPr id="71683" name="Rectangle 3"/>
          <p:cNvSpPr>
            <a:spLocks noGrp="1" noChangeArrowheads="1"/>
          </p:cNvSpPr>
          <p:nvPr>
            <p:ph type="body" idx="1"/>
          </p:nvPr>
        </p:nvSpPr>
        <p:spPr>
          <a:xfrm>
            <a:off x="412204" y="4772657"/>
            <a:ext cx="6296353" cy="3757482"/>
          </a:xfrm>
          <a:noFill/>
          <a:ln/>
        </p:spPr>
        <p:txBody>
          <a:bodyPr/>
          <a:lstStyle/>
          <a:p>
            <a:pPr>
              <a:tabLst/>
            </a:pPr>
            <a:r>
              <a:rPr lang="fr-FR"/>
              <a:t>Validation des Modifications</a:t>
            </a:r>
          </a:p>
          <a:p>
            <a:pPr lvl="1">
              <a:tabLst/>
            </a:pPr>
            <a:r>
              <a:rPr lang="fr-FR"/>
              <a:t>L'exemple ci-dessus met à jour la table EMP en remplaçant par 10 le numéro de département de l'employé 7782 (Clark). Il rend ensuite la modification permanente en spécifiant l'ordre COMMIT.</a:t>
            </a:r>
          </a:p>
          <a:p>
            <a:pPr>
              <a:tabLst/>
            </a:pPr>
            <a:r>
              <a:rPr lang="fr-FR"/>
              <a:t>Exemple</a:t>
            </a:r>
          </a:p>
          <a:p>
            <a:pPr lvl="1">
              <a:tabLst/>
            </a:pPr>
            <a:r>
              <a:rPr lang="fr-FR"/>
              <a:t>Créer un nouveau département ADVERTISING comportant au moins un employé. Enregistrer définitivement cette modification.</a:t>
            </a: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a:tabLst/>
            </a:pPr>
            <a:endParaRPr lang="fr-FR" b="0">
              <a:latin typeface="Times New Roman" pitchFamily="18" charset="0"/>
            </a:endParaRPr>
          </a:p>
        </p:txBody>
      </p:sp>
      <p:sp>
        <p:nvSpPr>
          <p:cNvPr id="71684" name="Rectangle 4"/>
          <p:cNvSpPr>
            <a:spLocks noChangeArrowheads="1"/>
          </p:cNvSpPr>
          <p:nvPr/>
        </p:nvSpPr>
        <p:spPr bwMode="auto">
          <a:xfrm>
            <a:off x="622410" y="6067264"/>
            <a:ext cx="5570483" cy="625752"/>
          </a:xfrm>
          <a:prstGeom prst="rect">
            <a:avLst/>
          </a:prstGeom>
          <a:noFill/>
          <a:ln w="12700">
            <a:solidFill>
              <a:schemeClr val="tx1"/>
            </a:solidFill>
            <a:miter lim="800000"/>
            <a:headEnd/>
            <a:tailEnd/>
          </a:ln>
          <a:effectLst/>
        </p:spPr>
        <p:txBody>
          <a:bodyPr wrap="none" anchor="ctr"/>
          <a:lstStyle/>
          <a:p>
            <a:endParaRPr lang="fr-FR"/>
          </a:p>
        </p:txBody>
      </p:sp>
      <p:sp>
        <p:nvSpPr>
          <p:cNvPr id="71685" name="Rectangle 5"/>
          <p:cNvSpPr>
            <a:spLocks noChangeArrowheads="1"/>
          </p:cNvSpPr>
          <p:nvPr/>
        </p:nvSpPr>
        <p:spPr bwMode="auto">
          <a:xfrm>
            <a:off x="576427" y="5917144"/>
            <a:ext cx="4175824" cy="766877"/>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INSERT INTO department(deptno, dname, loc)</a:t>
            </a:r>
          </a:p>
          <a:p>
            <a:pPr algn="l" defTabSz="869950">
              <a:lnSpc>
                <a:spcPct val="100000"/>
              </a:lnSpc>
              <a:spcBef>
                <a:spcPct val="0"/>
              </a:spcBef>
            </a:pPr>
            <a:r>
              <a:rPr lang="fr-FR" sz="1100">
                <a:solidFill>
                  <a:schemeClr val="tx1"/>
                </a:solidFill>
                <a:latin typeface="Courier New" pitchFamily="49" charset="0"/>
              </a:rPr>
              <a:t>  2  VALUES      (50, </a:t>
            </a:r>
            <a:r>
              <a:rPr lang="fr-FR" sz="1100">
                <a:solidFill>
                  <a:srgbClr val="000000"/>
                </a:solidFill>
                <a:latin typeface="Courier New" pitchFamily="49" charset="0"/>
              </a:rPr>
              <a:t>'</a:t>
            </a:r>
            <a:r>
              <a:rPr lang="fr-FR" sz="1100">
                <a:solidFill>
                  <a:schemeClr val="tx1"/>
                </a:solidFill>
                <a:latin typeface="Courier New" pitchFamily="49" charset="0"/>
              </a:rPr>
              <a:t>ADVERTISING</a:t>
            </a:r>
            <a:r>
              <a:rPr lang="fr-FR" sz="1100">
                <a:solidFill>
                  <a:srgbClr val="000000"/>
                </a:solidFill>
                <a:latin typeface="Courier New" pitchFamily="49" charset="0"/>
              </a:rPr>
              <a:t>'</a:t>
            </a:r>
            <a:r>
              <a:rPr lang="fr-FR" sz="1100">
                <a:solidFill>
                  <a:schemeClr val="tx1"/>
                </a:solidFill>
                <a:latin typeface="Courier New" pitchFamily="49" charset="0"/>
              </a:rPr>
              <a:t>, </a:t>
            </a:r>
            <a:r>
              <a:rPr lang="fr-FR" sz="1100">
                <a:solidFill>
                  <a:srgbClr val="000000"/>
                </a:solidFill>
                <a:latin typeface="Courier New" pitchFamily="49" charset="0"/>
              </a:rPr>
              <a:t>'</a:t>
            </a:r>
            <a:r>
              <a:rPr lang="fr-FR" sz="1100">
                <a:solidFill>
                  <a:schemeClr val="tx1"/>
                </a:solidFill>
                <a:latin typeface="Courier New" pitchFamily="49" charset="0"/>
              </a:rPr>
              <a:t>MIAMI</a:t>
            </a:r>
            <a:r>
              <a:rPr lang="fr-FR" sz="1100">
                <a:solidFill>
                  <a:srgbClr val="000000"/>
                </a:solidFill>
                <a:latin typeface="Courier New" pitchFamily="49" charset="0"/>
              </a:rPr>
              <a:t>'</a:t>
            </a:r>
            <a:r>
              <a:rPr lang="fr-FR" sz="110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1 row created.</a:t>
            </a:r>
          </a:p>
        </p:txBody>
      </p:sp>
      <p:sp>
        <p:nvSpPr>
          <p:cNvPr id="71686" name="Rectangle 6"/>
          <p:cNvSpPr>
            <a:spLocks noChangeArrowheads="1"/>
          </p:cNvSpPr>
          <p:nvPr/>
        </p:nvSpPr>
        <p:spPr bwMode="auto">
          <a:xfrm>
            <a:off x="622410" y="6800034"/>
            <a:ext cx="5570483" cy="673314"/>
          </a:xfrm>
          <a:prstGeom prst="rect">
            <a:avLst/>
          </a:prstGeom>
          <a:noFill/>
          <a:ln w="12700">
            <a:solidFill>
              <a:schemeClr val="tx1"/>
            </a:solidFill>
            <a:miter lim="800000"/>
            <a:headEnd/>
            <a:tailEnd/>
          </a:ln>
          <a:effectLst/>
        </p:spPr>
        <p:txBody>
          <a:bodyPr wrap="none" anchor="ctr"/>
          <a:lstStyle/>
          <a:p>
            <a:endParaRPr lang="fr-FR"/>
          </a:p>
        </p:txBody>
      </p:sp>
      <p:sp>
        <p:nvSpPr>
          <p:cNvPr id="71687" name="Rectangle 7"/>
          <p:cNvSpPr>
            <a:spLocks noChangeArrowheads="1"/>
          </p:cNvSpPr>
          <p:nvPr/>
        </p:nvSpPr>
        <p:spPr bwMode="auto">
          <a:xfrm>
            <a:off x="589565" y="6614240"/>
            <a:ext cx="2391681" cy="936154"/>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UPDATE  employee</a:t>
            </a:r>
          </a:p>
          <a:p>
            <a:pPr algn="l" defTabSz="869950">
              <a:lnSpc>
                <a:spcPct val="100000"/>
              </a:lnSpc>
              <a:spcBef>
                <a:spcPct val="0"/>
              </a:spcBef>
            </a:pPr>
            <a:r>
              <a:rPr lang="fr-FR" sz="1100">
                <a:solidFill>
                  <a:schemeClr val="tx1"/>
                </a:solidFill>
                <a:latin typeface="Courier New" pitchFamily="49" charset="0"/>
              </a:rPr>
              <a:t>  2  SET     deptno = 50</a:t>
            </a:r>
          </a:p>
          <a:p>
            <a:pPr algn="l" defTabSz="869950">
              <a:lnSpc>
                <a:spcPct val="100000"/>
              </a:lnSpc>
              <a:spcBef>
                <a:spcPct val="0"/>
              </a:spcBef>
            </a:pPr>
            <a:r>
              <a:rPr lang="fr-FR" sz="1100">
                <a:solidFill>
                  <a:schemeClr val="tx1"/>
                </a:solidFill>
                <a:latin typeface="Courier New" pitchFamily="49" charset="0"/>
              </a:rPr>
              <a:t>  3  WHERE   empno = 7876;</a:t>
            </a:r>
          </a:p>
          <a:p>
            <a:pPr algn="l" defTabSz="869950">
              <a:lnSpc>
                <a:spcPct val="100000"/>
              </a:lnSpc>
              <a:spcBef>
                <a:spcPct val="0"/>
              </a:spcBef>
            </a:pPr>
            <a:r>
              <a:rPr lang="fr-FR" sz="1100" b="0">
                <a:solidFill>
                  <a:schemeClr val="tx1"/>
                </a:solidFill>
                <a:latin typeface="Courier New" pitchFamily="49" charset="0"/>
              </a:rPr>
              <a:t>1 row updated.</a:t>
            </a:r>
          </a:p>
        </p:txBody>
      </p:sp>
      <p:sp>
        <p:nvSpPr>
          <p:cNvPr id="71688" name="Rectangle 8"/>
          <p:cNvSpPr>
            <a:spLocks noChangeArrowheads="1"/>
          </p:cNvSpPr>
          <p:nvPr/>
        </p:nvSpPr>
        <p:spPr bwMode="auto">
          <a:xfrm>
            <a:off x="607630" y="7630900"/>
            <a:ext cx="5595117" cy="428068"/>
          </a:xfrm>
          <a:prstGeom prst="rect">
            <a:avLst/>
          </a:prstGeom>
          <a:noFill/>
          <a:ln w="12700">
            <a:solidFill>
              <a:schemeClr val="tx1"/>
            </a:solidFill>
            <a:miter lim="800000"/>
            <a:headEnd/>
            <a:tailEnd/>
          </a:ln>
          <a:effectLst/>
        </p:spPr>
        <p:txBody>
          <a:bodyPr wrap="none" anchor="ctr"/>
          <a:lstStyle/>
          <a:p>
            <a:endParaRPr lang="fr-FR"/>
          </a:p>
        </p:txBody>
      </p:sp>
      <p:sp>
        <p:nvSpPr>
          <p:cNvPr id="71689" name="Rectangle 9"/>
          <p:cNvSpPr>
            <a:spLocks noChangeArrowheads="1"/>
          </p:cNvSpPr>
          <p:nvPr/>
        </p:nvSpPr>
        <p:spPr bwMode="auto">
          <a:xfrm>
            <a:off x="589565" y="7476321"/>
            <a:ext cx="1542090" cy="597599"/>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COMMIT; </a:t>
            </a:r>
          </a:p>
          <a:p>
            <a:pPr algn="l" defTabSz="869950">
              <a:lnSpc>
                <a:spcPct val="100000"/>
              </a:lnSpc>
              <a:spcBef>
                <a:spcPct val="0"/>
              </a:spcBef>
            </a:pPr>
            <a:r>
              <a:rPr lang="fr-FR" sz="1100" b="0">
                <a:solidFill>
                  <a:schemeClr val="tx1"/>
                </a:solidFill>
                <a:latin typeface="Courier New" pitchFamily="49" charset="0"/>
              </a:rPr>
              <a:t>Commit complete.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487363" y="158750"/>
            <a:ext cx="5878512" cy="4408488"/>
          </a:xfrm>
          <a:ln cap="flat"/>
        </p:spPr>
      </p:sp>
      <p:sp>
        <p:nvSpPr>
          <p:cNvPr id="73731" name="Rectangle 3"/>
          <p:cNvSpPr>
            <a:spLocks noGrp="1" noChangeArrowheads="1"/>
          </p:cNvSpPr>
          <p:nvPr>
            <p:ph type="body" idx="1"/>
          </p:nvPr>
        </p:nvSpPr>
        <p:spPr>
          <a:xfrm>
            <a:off x="412204" y="4591323"/>
            <a:ext cx="6031952" cy="3938817"/>
          </a:xfrm>
          <a:noFill/>
          <a:ln/>
        </p:spPr>
        <p:txBody>
          <a:bodyPr/>
          <a:lstStyle/>
          <a:p>
            <a:pPr>
              <a:tabLst/>
            </a:pPr>
            <a:r>
              <a:rPr lang="fr-FR"/>
              <a:t>Annulation des Modifications</a:t>
            </a:r>
          </a:p>
          <a:p>
            <a:pPr lvl="1">
              <a:tabLst/>
            </a:pPr>
            <a:r>
              <a:rPr lang="fr-FR"/>
              <a:t>Vous pouvez annuler toutes les modifications de données en instance au moyen de l'ordre ROLLBACK. Après l'exécution d'un ordre ROLLBACK :</a:t>
            </a:r>
          </a:p>
          <a:p>
            <a:pPr lvl="2">
              <a:tabLst/>
            </a:pPr>
            <a:r>
              <a:rPr lang="fr-FR"/>
              <a:t>Les modifications apportées aux données sont annulées.</a:t>
            </a:r>
          </a:p>
          <a:p>
            <a:pPr lvl="2">
              <a:tabLst/>
            </a:pPr>
            <a:r>
              <a:rPr lang="fr-FR"/>
              <a:t>Les données sont retrouvent leur état précédent.</a:t>
            </a:r>
          </a:p>
          <a:p>
            <a:pPr lvl="2">
              <a:tabLst/>
            </a:pPr>
            <a:r>
              <a:rPr lang="fr-FR"/>
              <a:t>Les lignes verrouillées sont libérées.</a:t>
            </a:r>
          </a:p>
          <a:p>
            <a:pPr>
              <a:tabLst/>
            </a:pPr>
            <a:r>
              <a:rPr lang="fr-FR"/>
              <a:t>Exemple</a:t>
            </a:r>
          </a:p>
          <a:p>
            <a:pPr lvl="1">
              <a:tabLst/>
            </a:pPr>
            <a:r>
              <a:rPr lang="fr-FR"/>
              <a:t>En essayant de supprimer un enregistrement de la table TEST, vous pouvez la vider accidentellement. Si cela vous arrive, corrigez l'erreur, spécifiez de nouveau l'ordre en veillant à ce qu'il soit correct, puis validez les modifications.</a:t>
            </a:r>
          </a:p>
          <a:p>
            <a:pPr>
              <a:tabLst/>
            </a:pPr>
            <a:endParaRPr lang="fr-FR" b="0">
              <a:latin typeface="Times New Roman" pitchFamily="18" charset="0"/>
            </a:endParaRPr>
          </a:p>
        </p:txBody>
      </p:sp>
      <p:sp>
        <p:nvSpPr>
          <p:cNvPr id="73732" name="Rectangle 4"/>
          <p:cNvSpPr>
            <a:spLocks noChangeArrowheads="1"/>
          </p:cNvSpPr>
          <p:nvPr/>
        </p:nvSpPr>
        <p:spPr bwMode="auto">
          <a:xfrm>
            <a:off x="574785" y="6565191"/>
            <a:ext cx="5618108" cy="2106152"/>
          </a:xfrm>
          <a:prstGeom prst="rect">
            <a:avLst/>
          </a:prstGeom>
          <a:noFill/>
          <a:ln w="12700">
            <a:solidFill>
              <a:schemeClr val="tx1"/>
            </a:solidFill>
            <a:miter lim="800000"/>
            <a:headEnd/>
            <a:tailEnd/>
          </a:ln>
          <a:effectLst/>
        </p:spPr>
        <p:txBody>
          <a:bodyPr wrap="none" anchor="ctr"/>
          <a:lstStyle/>
          <a:p>
            <a:endParaRPr lang="fr-FR"/>
          </a:p>
        </p:txBody>
      </p:sp>
      <p:sp>
        <p:nvSpPr>
          <p:cNvPr id="73733" name="Rectangle 5"/>
          <p:cNvSpPr>
            <a:spLocks noChangeArrowheads="1"/>
          </p:cNvSpPr>
          <p:nvPr/>
        </p:nvSpPr>
        <p:spPr bwMode="auto">
          <a:xfrm>
            <a:off x="589565" y="6495332"/>
            <a:ext cx="5715000" cy="2341154"/>
          </a:xfrm>
          <a:prstGeom prst="rect">
            <a:avLst/>
          </a:prstGeom>
          <a:noFill/>
          <a:ln w="9525">
            <a:noFill/>
            <a:miter lim="800000"/>
            <a:headEnd/>
            <a:tailEnd/>
          </a:ln>
          <a:effectLst/>
        </p:spPr>
        <p:txBody>
          <a:bodyPr lIns="90488" tIns="44450" rIns="90488" bIns="44450">
            <a:spAutoFit/>
          </a:bodyPr>
          <a:lstStyle/>
          <a:p>
            <a:pPr algn="l" defTabSz="869950">
              <a:lnSpc>
                <a:spcPct val="95000"/>
              </a:lnSpc>
              <a:spcBef>
                <a:spcPct val="0"/>
              </a:spcBef>
            </a:pPr>
            <a:endParaRPr lang="fr-FR" sz="1100">
              <a:solidFill>
                <a:schemeClr val="tx1"/>
              </a:solidFill>
              <a:latin typeface="Courier New" pitchFamily="49" charset="0"/>
            </a:endParaRPr>
          </a:p>
          <a:p>
            <a:pPr algn="l" defTabSz="869950">
              <a:lnSpc>
                <a:spcPct val="95000"/>
              </a:lnSpc>
              <a:spcBef>
                <a:spcPct val="0"/>
              </a:spcBef>
            </a:pPr>
            <a:r>
              <a:rPr lang="fr-FR" sz="1100">
                <a:solidFill>
                  <a:schemeClr val="tx1"/>
                </a:solidFill>
                <a:latin typeface="Courier New" pitchFamily="49" charset="0"/>
              </a:rPr>
              <a:t>SQL&gt; DELETE FROM  test;</a:t>
            </a:r>
          </a:p>
          <a:p>
            <a:pPr algn="l" defTabSz="869950">
              <a:lnSpc>
                <a:spcPct val="95000"/>
              </a:lnSpc>
              <a:spcBef>
                <a:spcPct val="0"/>
              </a:spcBef>
            </a:pPr>
            <a:r>
              <a:rPr lang="fr-FR" sz="1100" b="0">
                <a:solidFill>
                  <a:schemeClr val="tx1"/>
                </a:solidFill>
                <a:latin typeface="Courier New" pitchFamily="49" charset="0"/>
              </a:rPr>
              <a:t>25,000 rows deleted.</a:t>
            </a:r>
          </a:p>
          <a:p>
            <a:pPr algn="l" defTabSz="869950">
              <a:lnSpc>
                <a:spcPct val="95000"/>
              </a:lnSpc>
              <a:spcBef>
                <a:spcPct val="0"/>
              </a:spcBef>
            </a:pPr>
            <a:r>
              <a:rPr lang="fr-FR" sz="1100">
                <a:solidFill>
                  <a:schemeClr val="tx1"/>
                </a:solidFill>
                <a:latin typeface="Courier New" pitchFamily="49" charset="0"/>
              </a:rPr>
              <a:t>SQL&gt; ROLLBACK;</a:t>
            </a:r>
            <a:endParaRPr lang="fr-FR" sz="1100" b="0">
              <a:solidFill>
                <a:schemeClr val="tx1"/>
              </a:solidFill>
              <a:latin typeface="Courier New" pitchFamily="49" charset="0"/>
            </a:endParaRPr>
          </a:p>
          <a:p>
            <a:pPr algn="l" defTabSz="869950">
              <a:lnSpc>
                <a:spcPct val="95000"/>
              </a:lnSpc>
              <a:spcBef>
                <a:spcPct val="0"/>
              </a:spcBef>
            </a:pPr>
            <a:r>
              <a:rPr lang="fr-FR" sz="1100" b="0">
                <a:solidFill>
                  <a:schemeClr val="tx1"/>
                </a:solidFill>
                <a:latin typeface="Courier New" pitchFamily="49" charset="0"/>
              </a:rPr>
              <a:t>Rollback complete.</a:t>
            </a:r>
          </a:p>
          <a:p>
            <a:pPr algn="l" defTabSz="869950">
              <a:lnSpc>
                <a:spcPct val="95000"/>
              </a:lnSpc>
              <a:spcBef>
                <a:spcPct val="0"/>
              </a:spcBef>
            </a:pPr>
            <a:r>
              <a:rPr lang="fr-FR" sz="1100">
                <a:solidFill>
                  <a:schemeClr val="tx1"/>
                </a:solidFill>
                <a:latin typeface="Courier New" pitchFamily="49" charset="0"/>
              </a:rPr>
              <a:t>SQL&gt; DELETE FROM  test</a:t>
            </a:r>
          </a:p>
          <a:p>
            <a:pPr algn="l" defTabSz="869950">
              <a:lnSpc>
                <a:spcPct val="95000"/>
              </a:lnSpc>
              <a:spcBef>
                <a:spcPct val="0"/>
              </a:spcBef>
            </a:pPr>
            <a:r>
              <a:rPr lang="fr-FR" sz="1100">
                <a:solidFill>
                  <a:schemeClr val="tx1"/>
                </a:solidFill>
                <a:latin typeface="Courier New" pitchFamily="49" charset="0"/>
              </a:rPr>
              <a:t>  2  WHERE        id = 100;</a:t>
            </a:r>
          </a:p>
          <a:p>
            <a:pPr algn="l" defTabSz="869950">
              <a:lnSpc>
                <a:spcPct val="95000"/>
              </a:lnSpc>
              <a:spcBef>
                <a:spcPct val="0"/>
              </a:spcBef>
            </a:pPr>
            <a:r>
              <a:rPr lang="fr-FR" sz="1100" b="0">
                <a:solidFill>
                  <a:schemeClr val="tx1"/>
                </a:solidFill>
                <a:latin typeface="Courier New" pitchFamily="49" charset="0"/>
              </a:rPr>
              <a:t>1 row deleted.</a:t>
            </a:r>
          </a:p>
          <a:p>
            <a:pPr algn="l" defTabSz="869950">
              <a:lnSpc>
                <a:spcPct val="95000"/>
              </a:lnSpc>
              <a:spcBef>
                <a:spcPct val="0"/>
              </a:spcBef>
            </a:pPr>
            <a:r>
              <a:rPr lang="fr-FR" sz="1100">
                <a:solidFill>
                  <a:schemeClr val="tx1"/>
                </a:solidFill>
                <a:latin typeface="Courier New" pitchFamily="49" charset="0"/>
              </a:rPr>
              <a:t>SQL&gt; SELECT   *</a:t>
            </a:r>
          </a:p>
          <a:p>
            <a:pPr algn="l" defTabSz="869950">
              <a:lnSpc>
                <a:spcPct val="95000"/>
              </a:lnSpc>
              <a:spcBef>
                <a:spcPct val="0"/>
              </a:spcBef>
            </a:pPr>
            <a:r>
              <a:rPr lang="fr-FR" sz="1100">
                <a:solidFill>
                  <a:schemeClr val="tx1"/>
                </a:solidFill>
                <a:latin typeface="Courier New" pitchFamily="49" charset="0"/>
              </a:rPr>
              <a:t>  2  FROM     test</a:t>
            </a:r>
          </a:p>
          <a:p>
            <a:pPr algn="l" defTabSz="869950">
              <a:lnSpc>
                <a:spcPct val="95000"/>
              </a:lnSpc>
              <a:spcBef>
                <a:spcPct val="0"/>
              </a:spcBef>
            </a:pPr>
            <a:r>
              <a:rPr lang="fr-FR" sz="1100">
                <a:solidFill>
                  <a:schemeClr val="tx1"/>
                </a:solidFill>
                <a:latin typeface="Courier New" pitchFamily="49" charset="0"/>
              </a:rPr>
              <a:t>  3  WHERE    id = 100;</a:t>
            </a:r>
            <a:endParaRPr lang="fr-FR" sz="1100" b="0">
              <a:solidFill>
                <a:schemeClr val="tx1"/>
              </a:solidFill>
              <a:latin typeface="Courier New" pitchFamily="49" charset="0"/>
            </a:endParaRPr>
          </a:p>
          <a:p>
            <a:pPr algn="l" defTabSz="869950">
              <a:lnSpc>
                <a:spcPct val="95000"/>
              </a:lnSpc>
              <a:spcBef>
                <a:spcPct val="0"/>
              </a:spcBef>
            </a:pPr>
            <a:r>
              <a:rPr lang="fr-FR" sz="1100" b="0">
                <a:solidFill>
                  <a:schemeClr val="tx1"/>
                </a:solidFill>
                <a:latin typeface="Courier New" pitchFamily="49" charset="0"/>
              </a:rPr>
              <a:t>No rows selected.</a:t>
            </a:r>
          </a:p>
          <a:p>
            <a:pPr algn="l" defTabSz="869950">
              <a:lnSpc>
                <a:spcPct val="95000"/>
              </a:lnSpc>
              <a:spcBef>
                <a:spcPct val="0"/>
              </a:spcBef>
            </a:pPr>
            <a:r>
              <a:rPr lang="fr-FR" sz="1100">
                <a:solidFill>
                  <a:schemeClr val="tx1"/>
                </a:solidFill>
                <a:latin typeface="Courier New" pitchFamily="49" charset="0"/>
              </a:rPr>
              <a:t>SQL&gt; COMMIT;</a:t>
            </a:r>
            <a:endParaRPr lang="fr-FR" sz="1100" b="0">
              <a:solidFill>
                <a:schemeClr val="tx1"/>
              </a:solidFill>
              <a:latin typeface="Courier New" pitchFamily="49" charset="0"/>
            </a:endParaRPr>
          </a:p>
          <a:p>
            <a:pPr algn="l" defTabSz="869950">
              <a:lnSpc>
                <a:spcPct val="95000"/>
              </a:lnSpc>
              <a:spcBef>
                <a:spcPct val="0"/>
              </a:spcBef>
            </a:pPr>
            <a:r>
              <a:rPr lang="fr-FR" sz="1100" b="0">
                <a:solidFill>
                  <a:schemeClr val="tx1"/>
                </a:solidFill>
                <a:latin typeface="Courier New" pitchFamily="49" charset="0"/>
              </a:rPr>
              <a:t>Commit complete.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487363" y="158750"/>
            <a:ext cx="5878512" cy="4408488"/>
          </a:xfrm>
          <a:ln cap="flat"/>
        </p:spPr>
      </p:sp>
      <p:sp>
        <p:nvSpPr>
          <p:cNvPr id="75779" name="Rectangle 3"/>
          <p:cNvSpPr>
            <a:spLocks noGrp="1" noChangeArrowheads="1"/>
          </p:cNvSpPr>
          <p:nvPr>
            <p:ph type="body" idx="1"/>
          </p:nvPr>
        </p:nvSpPr>
        <p:spPr>
          <a:noFill/>
          <a:ln/>
        </p:spPr>
        <p:txBody>
          <a:bodyPr/>
          <a:lstStyle/>
          <a:p>
            <a:r>
              <a:rPr lang="fr-FR"/>
              <a:t>Annulation des Modifications Jusqu'à une Etiquette de Savepoint</a:t>
            </a:r>
          </a:p>
          <a:p>
            <a:pPr lvl="1"/>
            <a:r>
              <a:rPr lang="fr-FR"/>
              <a:t>Vous pouvez poser une étiquette dans la transaction courante en utilisant l'ordre SAVEPOINT. Cette procédure permet de diviser une transaction en plusieurs parties plus petites. Il vous est ensuite possible de rejeter les modifications en instance jusqu'à la hauteur de l'étiquette au moyen de l'ordre ROLLBACK TO SAVEPOINT. </a:t>
            </a:r>
          </a:p>
          <a:p>
            <a:pPr lvl="1"/>
            <a:r>
              <a:rPr lang="fr-FR"/>
              <a:t>Si vous créez un savepoint portant le même nom qu'un savepoint précédemment défini, celui-ci est supprimé.</a:t>
            </a:r>
          </a:p>
          <a:p>
            <a:pPr lvl="1"/>
            <a:endParaRPr lang="fr-FR"/>
          </a:p>
          <a:p>
            <a:pPr lvl="1"/>
            <a:endParaRPr lang="fr-FR"/>
          </a:p>
          <a:p>
            <a:pPr lvl="1"/>
            <a:endParaRPr lang="fr-FR"/>
          </a:p>
          <a:p>
            <a:pPr lvl="1"/>
            <a:endParaRPr lang="fr-FR"/>
          </a:p>
          <a:p>
            <a:pPr lvl="1"/>
            <a:endParaRPr lang="fr-FR"/>
          </a:p>
          <a:p>
            <a:pPr lvl="1"/>
            <a:endParaRPr lang="fr-FR"/>
          </a:p>
          <a:p>
            <a:pPr lvl="1"/>
            <a:endParaRPr lang="fr-FR"/>
          </a:p>
          <a:p>
            <a:endParaRPr lang="fr-FR" b="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487363" y="158750"/>
            <a:ext cx="5878512" cy="4408488"/>
          </a:xfrm>
          <a:ln cap="flat"/>
        </p:spPr>
      </p:sp>
      <p:sp>
        <p:nvSpPr>
          <p:cNvPr id="77827" name="Rectangle 3"/>
          <p:cNvSpPr>
            <a:spLocks noGrp="1" noChangeArrowheads="1"/>
          </p:cNvSpPr>
          <p:nvPr>
            <p:ph type="body" idx="1"/>
          </p:nvPr>
        </p:nvSpPr>
        <p:spPr>
          <a:noFill/>
          <a:ln/>
        </p:spPr>
        <p:txBody>
          <a:bodyPr/>
          <a:lstStyle/>
          <a:p>
            <a:r>
              <a:rPr lang="fr-FR"/>
              <a:t>Rollback au Niveau Ordre</a:t>
            </a:r>
          </a:p>
          <a:p>
            <a:pPr lvl="1"/>
            <a:r>
              <a:rPr lang="fr-FR"/>
              <a:t>Il est possible d’annuler une partie d’une transaction au moyen d'un rollback implicite si une erreur d'exécution d'un ordre est détectée. Si un seul ordre du LMD échoue pendant l'exécution d'une transaction, son effet est annulé par un rollback au niveau ordre, mais les modifications effectuées par des ordres du LMD précédents de la transaction ne sont pas annulées. Elles peuvent ensuite être validées ou annulées explicitement par l'utilisateur.</a:t>
            </a:r>
          </a:p>
          <a:p>
            <a:pPr lvl="1"/>
            <a:r>
              <a:rPr lang="fr-FR"/>
              <a:t>Oracle émet un ordre COMMIT implicite avant et après tout ordre du langage de définition des données (LDD). De cette manière, même si cet ordre ne s'exécute pas correctement, il sera impossible d'annuler l'ordre précédent. </a:t>
            </a:r>
          </a:p>
          <a:p>
            <a:pPr lvl="1"/>
            <a:r>
              <a:rPr lang="fr-FR"/>
              <a:t>Terminez vos transactions en exécutant explicitement un ordre COMMIT ou ROLLBACK.</a:t>
            </a:r>
          </a:p>
          <a:p>
            <a:pPr lvl="1"/>
            <a:endParaRPr lang="fr-FR"/>
          </a:p>
          <a:p>
            <a:endParaRPr lang="fr-FR" b="0">
              <a:latin typeface="Times New Roman" pitchFamily="18" charset="0"/>
            </a:endParaRPr>
          </a:p>
        </p:txBody>
      </p:sp>
      <p:grpSp>
        <p:nvGrpSpPr>
          <p:cNvPr id="2" name="Group 15"/>
          <p:cNvGrpSpPr>
            <a:grpSpLocks/>
          </p:cNvGrpSpPr>
          <p:nvPr/>
        </p:nvGrpSpPr>
        <p:grpSpPr bwMode="auto">
          <a:xfrm>
            <a:off x="218418" y="6331834"/>
            <a:ext cx="287392" cy="304701"/>
            <a:chOff x="133" y="4260"/>
            <a:chExt cx="175" cy="205"/>
          </a:xfrm>
        </p:grpSpPr>
        <p:sp>
          <p:nvSpPr>
            <p:cNvPr id="77828" name="Freeform 4"/>
            <p:cNvSpPr>
              <a:spLocks/>
            </p:cNvSpPr>
            <p:nvPr/>
          </p:nvSpPr>
          <p:spPr bwMode="auto">
            <a:xfrm>
              <a:off x="133" y="4260"/>
              <a:ext cx="175" cy="197"/>
            </a:xfrm>
            <a:custGeom>
              <a:avLst/>
              <a:gdLst/>
              <a:ahLst/>
              <a:cxnLst>
                <a:cxn ang="0">
                  <a:pos x="174" y="196"/>
                </a:cxn>
                <a:cxn ang="0">
                  <a:pos x="174" y="0"/>
                </a:cxn>
                <a:cxn ang="0">
                  <a:pos x="0" y="0"/>
                </a:cxn>
                <a:cxn ang="0">
                  <a:pos x="0" y="196"/>
                </a:cxn>
                <a:cxn ang="0">
                  <a:pos x="174" y="196"/>
                </a:cxn>
              </a:cxnLst>
              <a:rect l="0" t="0" r="r" b="b"/>
              <a:pathLst>
                <a:path w="175" h="197">
                  <a:moveTo>
                    <a:pt x="174" y="196"/>
                  </a:moveTo>
                  <a:lnTo>
                    <a:pt x="174" y="0"/>
                  </a:lnTo>
                  <a:lnTo>
                    <a:pt x="0" y="0"/>
                  </a:lnTo>
                  <a:lnTo>
                    <a:pt x="0" y="196"/>
                  </a:lnTo>
                  <a:lnTo>
                    <a:pt x="174" y="196"/>
                  </a:lnTo>
                </a:path>
              </a:pathLst>
            </a:custGeom>
            <a:solidFill>
              <a:srgbClr val="000000"/>
            </a:solidFill>
            <a:ln w="9525" cap="rnd">
              <a:noFill/>
              <a:round/>
              <a:headEnd/>
              <a:tailEnd/>
            </a:ln>
            <a:effectLst/>
          </p:spPr>
          <p:txBody>
            <a:bodyPr/>
            <a:lstStyle/>
            <a:p>
              <a:endParaRPr lang="fr-FR"/>
            </a:p>
          </p:txBody>
        </p:sp>
        <p:sp>
          <p:nvSpPr>
            <p:cNvPr id="77829" name="Freeform 5"/>
            <p:cNvSpPr>
              <a:spLocks/>
            </p:cNvSpPr>
            <p:nvPr/>
          </p:nvSpPr>
          <p:spPr bwMode="auto">
            <a:xfrm>
              <a:off x="213" y="4446"/>
              <a:ext cx="24" cy="19"/>
            </a:xfrm>
            <a:custGeom>
              <a:avLst/>
              <a:gdLst/>
              <a:ahLst/>
              <a:cxnLst>
                <a:cxn ang="0">
                  <a:pos x="23" y="18"/>
                </a:cxn>
                <a:cxn ang="0">
                  <a:pos x="23" y="0"/>
                </a:cxn>
                <a:cxn ang="0">
                  <a:pos x="0" y="0"/>
                </a:cxn>
                <a:cxn ang="0">
                  <a:pos x="0" y="18"/>
                </a:cxn>
                <a:cxn ang="0">
                  <a:pos x="23" y="18"/>
                </a:cxn>
              </a:cxnLst>
              <a:rect l="0" t="0" r="r" b="b"/>
              <a:pathLst>
                <a:path w="24" h="19">
                  <a:moveTo>
                    <a:pt x="23" y="18"/>
                  </a:moveTo>
                  <a:lnTo>
                    <a:pt x="23" y="0"/>
                  </a:lnTo>
                  <a:lnTo>
                    <a:pt x="0" y="0"/>
                  </a:lnTo>
                  <a:lnTo>
                    <a:pt x="0" y="18"/>
                  </a:lnTo>
                  <a:lnTo>
                    <a:pt x="23" y="18"/>
                  </a:lnTo>
                </a:path>
              </a:pathLst>
            </a:custGeom>
            <a:solidFill>
              <a:srgbClr val="FFFFFF"/>
            </a:solidFill>
            <a:ln w="9525" cap="rnd">
              <a:noFill/>
              <a:round/>
              <a:headEnd/>
              <a:tailEnd/>
            </a:ln>
            <a:effectLst/>
          </p:spPr>
          <p:txBody>
            <a:bodyPr/>
            <a:lstStyle/>
            <a:p>
              <a:endParaRPr lang="fr-FR"/>
            </a:p>
          </p:txBody>
        </p:sp>
        <p:sp>
          <p:nvSpPr>
            <p:cNvPr id="77830" name="Freeform 6"/>
            <p:cNvSpPr>
              <a:spLocks/>
            </p:cNvSpPr>
            <p:nvPr/>
          </p:nvSpPr>
          <p:spPr bwMode="auto">
            <a:xfrm>
              <a:off x="155" y="4316"/>
              <a:ext cx="33" cy="22"/>
            </a:xfrm>
            <a:custGeom>
              <a:avLst/>
              <a:gdLst/>
              <a:ahLst/>
              <a:cxnLst>
                <a:cxn ang="0">
                  <a:pos x="0" y="0"/>
                </a:cxn>
                <a:cxn ang="0">
                  <a:pos x="26" y="21"/>
                </a:cxn>
                <a:cxn ang="0">
                  <a:pos x="32" y="9"/>
                </a:cxn>
                <a:cxn ang="0">
                  <a:pos x="0" y="0"/>
                </a:cxn>
              </a:cxnLst>
              <a:rect l="0" t="0" r="r" b="b"/>
              <a:pathLst>
                <a:path w="33" h="22">
                  <a:moveTo>
                    <a:pt x="0" y="0"/>
                  </a:moveTo>
                  <a:lnTo>
                    <a:pt x="26" y="21"/>
                  </a:lnTo>
                  <a:lnTo>
                    <a:pt x="32" y="9"/>
                  </a:lnTo>
                  <a:lnTo>
                    <a:pt x="0" y="0"/>
                  </a:lnTo>
                </a:path>
              </a:pathLst>
            </a:custGeom>
            <a:solidFill>
              <a:srgbClr val="FFFFFF"/>
            </a:solidFill>
            <a:ln w="9525" cap="rnd">
              <a:noFill/>
              <a:round/>
              <a:headEnd/>
              <a:tailEnd/>
            </a:ln>
            <a:effectLst/>
          </p:spPr>
          <p:txBody>
            <a:bodyPr/>
            <a:lstStyle/>
            <a:p>
              <a:endParaRPr lang="fr-FR"/>
            </a:p>
          </p:txBody>
        </p:sp>
        <p:sp>
          <p:nvSpPr>
            <p:cNvPr id="77831" name="Freeform 7"/>
            <p:cNvSpPr>
              <a:spLocks/>
            </p:cNvSpPr>
            <p:nvPr/>
          </p:nvSpPr>
          <p:spPr bwMode="auto">
            <a:xfrm>
              <a:off x="263" y="4316"/>
              <a:ext cx="33" cy="22"/>
            </a:xfrm>
            <a:custGeom>
              <a:avLst/>
              <a:gdLst/>
              <a:ahLst/>
              <a:cxnLst>
                <a:cxn ang="0">
                  <a:pos x="32" y="0"/>
                </a:cxn>
                <a:cxn ang="0">
                  <a:pos x="5" y="21"/>
                </a:cxn>
                <a:cxn ang="0">
                  <a:pos x="0" y="9"/>
                </a:cxn>
                <a:cxn ang="0">
                  <a:pos x="32" y="0"/>
                </a:cxn>
              </a:cxnLst>
              <a:rect l="0" t="0" r="r" b="b"/>
              <a:pathLst>
                <a:path w="33" h="22">
                  <a:moveTo>
                    <a:pt x="32" y="0"/>
                  </a:moveTo>
                  <a:lnTo>
                    <a:pt x="5" y="21"/>
                  </a:lnTo>
                  <a:lnTo>
                    <a:pt x="0" y="9"/>
                  </a:lnTo>
                  <a:lnTo>
                    <a:pt x="32" y="0"/>
                  </a:lnTo>
                </a:path>
              </a:pathLst>
            </a:custGeom>
            <a:solidFill>
              <a:srgbClr val="FFFFFF"/>
            </a:solidFill>
            <a:ln w="9525" cap="rnd">
              <a:noFill/>
              <a:round/>
              <a:headEnd/>
              <a:tailEnd/>
            </a:ln>
            <a:effectLst/>
          </p:spPr>
          <p:txBody>
            <a:bodyPr/>
            <a:lstStyle/>
            <a:p>
              <a:endParaRPr lang="fr-FR"/>
            </a:p>
          </p:txBody>
        </p:sp>
        <p:sp>
          <p:nvSpPr>
            <p:cNvPr id="77832" name="Freeform 8"/>
            <p:cNvSpPr>
              <a:spLocks/>
            </p:cNvSpPr>
            <p:nvPr/>
          </p:nvSpPr>
          <p:spPr bwMode="auto">
            <a:xfrm>
              <a:off x="153" y="4358"/>
              <a:ext cx="33" cy="21"/>
            </a:xfrm>
            <a:custGeom>
              <a:avLst/>
              <a:gdLst/>
              <a:ahLst/>
              <a:cxnLst>
                <a:cxn ang="0">
                  <a:pos x="0" y="20"/>
                </a:cxn>
                <a:cxn ang="0">
                  <a:pos x="32" y="16"/>
                </a:cxn>
                <a:cxn ang="0">
                  <a:pos x="30" y="0"/>
                </a:cxn>
                <a:cxn ang="0">
                  <a:pos x="0" y="20"/>
                </a:cxn>
              </a:cxnLst>
              <a:rect l="0" t="0" r="r" b="b"/>
              <a:pathLst>
                <a:path w="33" h="21">
                  <a:moveTo>
                    <a:pt x="0" y="20"/>
                  </a:moveTo>
                  <a:lnTo>
                    <a:pt x="32" y="16"/>
                  </a:lnTo>
                  <a:lnTo>
                    <a:pt x="30" y="0"/>
                  </a:lnTo>
                  <a:lnTo>
                    <a:pt x="0" y="20"/>
                  </a:lnTo>
                </a:path>
              </a:pathLst>
            </a:custGeom>
            <a:solidFill>
              <a:srgbClr val="FFFFFF"/>
            </a:solidFill>
            <a:ln w="9525" cap="rnd">
              <a:noFill/>
              <a:round/>
              <a:headEnd/>
              <a:tailEnd/>
            </a:ln>
            <a:effectLst/>
          </p:spPr>
          <p:txBody>
            <a:bodyPr/>
            <a:lstStyle/>
            <a:p>
              <a:endParaRPr lang="fr-FR"/>
            </a:p>
          </p:txBody>
        </p:sp>
        <p:sp>
          <p:nvSpPr>
            <p:cNvPr id="77833" name="Freeform 9"/>
            <p:cNvSpPr>
              <a:spLocks/>
            </p:cNvSpPr>
            <p:nvPr/>
          </p:nvSpPr>
          <p:spPr bwMode="auto">
            <a:xfrm>
              <a:off x="266" y="4359"/>
              <a:ext cx="33" cy="21"/>
            </a:xfrm>
            <a:custGeom>
              <a:avLst/>
              <a:gdLst/>
              <a:ahLst/>
              <a:cxnLst>
                <a:cxn ang="0">
                  <a:pos x="32" y="20"/>
                </a:cxn>
                <a:cxn ang="0">
                  <a:pos x="0" y="17"/>
                </a:cxn>
                <a:cxn ang="0">
                  <a:pos x="1" y="0"/>
                </a:cxn>
                <a:cxn ang="0">
                  <a:pos x="32" y="20"/>
                </a:cxn>
              </a:cxnLst>
              <a:rect l="0" t="0" r="r" b="b"/>
              <a:pathLst>
                <a:path w="33" h="21">
                  <a:moveTo>
                    <a:pt x="32" y="20"/>
                  </a:moveTo>
                  <a:lnTo>
                    <a:pt x="0" y="17"/>
                  </a:lnTo>
                  <a:lnTo>
                    <a:pt x="1" y="0"/>
                  </a:lnTo>
                  <a:lnTo>
                    <a:pt x="32" y="20"/>
                  </a:lnTo>
                </a:path>
              </a:pathLst>
            </a:custGeom>
            <a:solidFill>
              <a:srgbClr val="FFFFFF"/>
            </a:solidFill>
            <a:ln w="9525" cap="rnd">
              <a:noFill/>
              <a:round/>
              <a:headEnd/>
              <a:tailEnd/>
            </a:ln>
            <a:effectLst/>
          </p:spPr>
          <p:txBody>
            <a:bodyPr/>
            <a:lstStyle/>
            <a:p>
              <a:endParaRPr lang="fr-FR"/>
            </a:p>
          </p:txBody>
        </p:sp>
        <p:sp>
          <p:nvSpPr>
            <p:cNvPr id="77834" name="Freeform 10"/>
            <p:cNvSpPr>
              <a:spLocks/>
            </p:cNvSpPr>
            <p:nvPr/>
          </p:nvSpPr>
          <p:spPr bwMode="auto">
            <a:xfrm>
              <a:off x="178" y="4276"/>
              <a:ext cx="24" cy="32"/>
            </a:xfrm>
            <a:custGeom>
              <a:avLst/>
              <a:gdLst/>
              <a:ahLst/>
              <a:cxnLst>
                <a:cxn ang="0">
                  <a:pos x="0" y="0"/>
                </a:cxn>
                <a:cxn ang="0">
                  <a:pos x="13" y="31"/>
                </a:cxn>
                <a:cxn ang="0">
                  <a:pos x="23" y="23"/>
                </a:cxn>
                <a:cxn ang="0">
                  <a:pos x="0" y="0"/>
                </a:cxn>
              </a:cxnLst>
              <a:rect l="0" t="0" r="r" b="b"/>
              <a:pathLst>
                <a:path w="24" h="32">
                  <a:moveTo>
                    <a:pt x="0" y="0"/>
                  </a:moveTo>
                  <a:lnTo>
                    <a:pt x="13" y="31"/>
                  </a:lnTo>
                  <a:lnTo>
                    <a:pt x="23" y="23"/>
                  </a:lnTo>
                  <a:lnTo>
                    <a:pt x="0" y="0"/>
                  </a:lnTo>
                </a:path>
              </a:pathLst>
            </a:custGeom>
            <a:solidFill>
              <a:srgbClr val="FFFFFF"/>
            </a:solidFill>
            <a:ln w="9525" cap="rnd">
              <a:noFill/>
              <a:round/>
              <a:headEnd/>
              <a:tailEnd/>
            </a:ln>
            <a:effectLst/>
          </p:spPr>
          <p:txBody>
            <a:bodyPr/>
            <a:lstStyle/>
            <a:p>
              <a:endParaRPr lang="fr-FR"/>
            </a:p>
          </p:txBody>
        </p:sp>
        <p:sp>
          <p:nvSpPr>
            <p:cNvPr id="77835" name="Freeform 11"/>
            <p:cNvSpPr>
              <a:spLocks/>
            </p:cNvSpPr>
            <p:nvPr/>
          </p:nvSpPr>
          <p:spPr bwMode="auto">
            <a:xfrm>
              <a:off x="241" y="4278"/>
              <a:ext cx="28" cy="34"/>
            </a:xfrm>
            <a:custGeom>
              <a:avLst/>
              <a:gdLst/>
              <a:ahLst/>
              <a:cxnLst>
                <a:cxn ang="0">
                  <a:pos x="27" y="0"/>
                </a:cxn>
                <a:cxn ang="0">
                  <a:pos x="11" y="33"/>
                </a:cxn>
                <a:cxn ang="0">
                  <a:pos x="0" y="24"/>
                </a:cxn>
                <a:cxn ang="0">
                  <a:pos x="27" y="0"/>
                </a:cxn>
              </a:cxnLst>
              <a:rect l="0" t="0" r="r" b="b"/>
              <a:pathLst>
                <a:path w="28" h="34">
                  <a:moveTo>
                    <a:pt x="27" y="0"/>
                  </a:moveTo>
                  <a:lnTo>
                    <a:pt x="11" y="33"/>
                  </a:lnTo>
                  <a:lnTo>
                    <a:pt x="0" y="24"/>
                  </a:lnTo>
                  <a:lnTo>
                    <a:pt x="27" y="0"/>
                  </a:lnTo>
                </a:path>
              </a:pathLst>
            </a:custGeom>
            <a:solidFill>
              <a:srgbClr val="FFFFFF"/>
            </a:solidFill>
            <a:ln w="9525" cap="rnd">
              <a:noFill/>
              <a:round/>
              <a:headEnd/>
              <a:tailEnd/>
            </a:ln>
            <a:effectLst/>
          </p:spPr>
          <p:txBody>
            <a:bodyPr/>
            <a:lstStyle/>
            <a:p>
              <a:endParaRPr lang="fr-FR"/>
            </a:p>
          </p:txBody>
        </p:sp>
        <p:sp>
          <p:nvSpPr>
            <p:cNvPr id="77836" name="Freeform 12"/>
            <p:cNvSpPr>
              <a:spLocks/>
            </p:cNvSpPr>
            <p:nvPr/>
          </p:nvSpPr>
          <p:spPr bwMode="auto">
            <a:xfrm>
              <a:off x="217" y="4265"/>
              <a:ext cx="17" cy="34"/>
            </a:xfrm>
            <a:custGeom>
              <a:avLst/>
              <a:gdLst/>
              <a:ahLst/>
              <a:cxnLst>
                <a:cxn ang="0">
                  <a:pos x="7" y="0"/>
                </a:cxn>
                <a:cxn ang="0">
                  <a:pos x="0" y="33"/>
                </a:cxn>
                <a:cxn ang="0">
                  <a:pos x="16" y="31"/>
                </a:cxn>
                <a:cxn ang="0">
                  <a:pos x="7" y="0"/>
                </a:cxn>
              </a:cxnLst>
              <a:rect l="0" t="0" r="r" b="b"/>
              <a:pathLst>
                <a:path w="17" h="34">
                  <a:moveTo>
                    <a:pt x="7" y="0"/>
                  </a:moveTo>
                  <a:lnTo>
                    <a:pt x="0" y="33"/>
                  </a:lnTo>
                  <a:lnTo>
                    <a:pt x="16" y="31"/>
                  </a:lnTo>
                  <a:lnTo>
                    <a:pt x="7" y="0"/>
                  </a:lnTo>
                </a:path>
              </a:pathLst>
            </a:custGeom>
            <a:solidFill>
              <a:srgbClr val="FFFFFF"/>
            </a:solidFill>
            <a:ln w="9525" cap="rnd">
              <a:noFill/>
              <a:round/>
              <a:headEnd/>
              <a:tailEnd/>
            </a:ln>
            <a:effectLst/>
          </p:spPr>
          <p:txBody>
            <a:bodyPr/>
            <a:lstStyle/>
            <a:p>
              <a:endParaRPr lang="fr-FR"/>
            </a:p>
          </p:txBody>
        </p:sp>
        <p:sp>
          <p:nvSpPr>
            <p:cNvPr id="77837" name="Freeform 13"/>
            <p:cNvSpPr>
              <a:spLocks/>
            </p:cNvSpPr>
            <p:nvPr/>
          </p:nvSpPr>
          <p:spPr bwMode="auto">
            <a:xfrm>
              <a:off x="191" y="4316"/>
              <a:ext cx="66" cy="123"/>
            </a:xfrm>
            <a:custGeom>
              <a:avLst/>
              <a:gdLst/>
              <a:ahLst/>
              <a:cxnLst>
                <a:cxn ang="0">
                  <a:pos x="21" y="122"/>
                </a:cxn>
                <a:cxn ang="0">
                  <a:pos x="22" y="100"/>
                </a:cxn>
                <a:cxn ang="0">
                  <a:pos x="20" y="97"/>
                </a:cxn>
                <a:cxn ang="0">
                  <a:pos x="14" y="88"/>
                </a:cxn>
                <a:cxn ang="0">
                  <a:pos x="8" y="77"/>
                </a:cxn>
                <a:cxn ang="0">
                  <a:pos x="3" y="62"/>
                </a:cxn>
                <a:cxn ang="0">
                  <a:pos x="0" y="44"/>
                </a:cxn>
                <a:cxn ang="0">
                  <a:pos x="0" y="28"/>
                </a:cxn>
                <a:cxn ang="0">
                  <a:pos x="7" y="12"/>
                </a:cxn>
                <a:cxn ang="0">
                  <a:pos x="22" y="0"/>
                </a:cxn>
                <a:cxn ang="0">
                  <a:pos x="41" y="0"/>
                </a:cxn>
                <a:cxn ang="0">
                  <a:pos x="44" y="1"/>
                </a:cxn>
                <a:cxn ang="0">
                  <a:pos x="49" y="5"/>
                </a:cxn>
                <a:cxn ang="0">
                  <a:pos x="55" y="11"/>
                </a:cxn>
                <a:cxn ang="0">
                  <a:pos x="61" y="21"/>
                </a:cxn>
                <a:cxn ang="0">
                  <a:pos x="65" y="34"/>
                </a:cxn>
                <a:cxn ang="0">
                  <a:pos x="64" y="51"/>
                </a:cxn>
                <a:cxn ang="0">
                  <a:pos x="57" y="72"/>
                </a:cxn>
                <a:cxn ang="0">
                  <a:pos x="41" y="97"/>
                </a:cxn>
                <a:cxn ang="0">
                  <a:pos x="41" y="122"/>
                </a:cxn>
                <a:cxn ang="0">
                  <a:pos x="21" y="122"/>
                </a:cxn>
              </a:cxnLst>
              <a:rect l="0" t="0" r="r" b="b"/>
              <a:pathLst>
                <a:path w="66" h="123">
                  <a:moveTo>
                    <a:pt x="21" y="122"/>
                  </a:moveTo>
                  <a:lnTo>
                    <a:pt x="22" y="100"/>
                  </a:lnTo>
                  <a:lnTo>
                    <a:pt x="20" y="97"/>
                  </a:lnTo>
                  <a:lnTo>
                    <a:pt x="14" y="88"/>
                  </a:lnTo>
                  <a:lnTo>
                    <a:pt x="8" y="77"/>
                  </a:lnTo>
                  <a:lnTo>
                    <a:pt x="3" y="62"/>
                  </a:lnTo>
                  <a:lnTo>
                    <a:pt x="0" y="44"/>
                  </a:lnTo>
                  <a:lnTo>
                    <a:pt x="0" y="28"/>
                  </a:lnTo>
                  <a:lnTo>
                    <a:pt x="7" y="12"/>
                  </a:lnTo>
                  <a:lnTo>
                    <a:pt x="22" y="0"/>
                  </a:lnTo>
                  <a:lnTo>
                    <a:pt x="41" y="0"/>
                  </a:lnTo>
                  <a:lnTo>
                    <a:pt x="44" y="1"/>
                  </a:lnTo>
                  <a:lnTo>
                    <a:pt x="49" y="5"/>
                  </a:lnTo>
                  <a:lnTo>
                    <a:pt x="55" y="11"/>
                  </a:lnTo>
                  <a:lnTo>
                    <a:pt x="61" y="21"/>
                  </a:lnTo>
                  <a:lnTo>
                    <a:pt x="65" y="34"/>
                  </a:lnTo>
                  <a:lnTo>
                    <a:pt x="64" y="51"/>
                  </a:lnTo>
                  <a:lnTo>
                    <a:pt x="57" y="72"/>
                  </a:lnTo>
                  <a:lnTo>
                    <a:pt x="41" y="97"/>
                  </a:lnTo>
                  <a:lnTo>
                    <a:pt x="41" y="122"/>
                  </a:lnTo>
                  <a:lnTo>
                    <a:pt x="21" y="122"/>
                  </a:lnTo>
                </a:path>
              </a:pathLst>
            </a:custGeom>
            <a:solidFill>
              <a:srgbClr val="FFFFFF"/>
            </a:solidFill>
            <a:ln w="9525" cap="rnd">
              <a:noFill/>
              <a:round/>
              <a:headEnd/>
              <a:tailEnd/>
            </a:ln>
            <a:effectLst/>
          </p:spPr>
          <p:txBody>
            <a:bodyPr/>
            <a:lstStyle/>
            <a:p>
              <a:endParaRPr lang="fr-FR"/>
            </a:p>
          </p:txBody>
        </p:sp>
        <p:sp>
          <p:nvSpPr>
            <p:cNvPr id="77838" name="Freeform 14"/>
            <p:cNvSpPr>
              <a:spLocks/>
            </p:cNvSpPr>
            <p:nvPr/>
          </p:nvSpPr>
          <p:spPr bwMode="auto">
            <a:xfrm>
              <a:off x="218" y="4338"/>
              <a:ext cx="17" cy="94"/>
            </a:xfrm>
            <a:custGeom>
              <a:avLst/>
              <a:gdLst/>
              <a:ahLst/>
              <a:cxnLst>
                <a:cxn ang="0">
                  <a:pos x="4" y="0"/>
                </a:cxn>
                <a:cxn ang="0">
                  <a:pos x="6" y="6"/>
                </a:cxn>
                <a:cxn ang="0">
                  <a:pos x="2" y="7"/>
                </a:cxn>
                <a:cxn ang="0">
                  <a:pos x="2" y="84"/>
                </a:cxn>
                <a:cxn ang="0">
                  <a:pos x="0" y="85"/>
                </a:cxn>
                <a:cxn ang="0">
                  <a:pos x="0" y="93"/>
                </a:cxn>
                <a:cxn ang="0">
                  <a:pos x="2" y="93"/>
                </a:cxn>
                <a:cxn ang="0">
                  <a:pos x="4" y="93"/>
                </a:cxn>
                <a:cxn ang="0">
                  <a:pos x="6" y="93"/>
                </a:cxn>
                <a:cxn ang="0">
                  <a:pos x="9" y="91"/>
                </a:cxn>
                <a:cxn ang="0">
                  <a:pos x="13" y="91"/>
                </a:cxn>
                <a:cxn ang="0">
                  <a:pos x="16" y="90"/>
                </a:cxn>
                <a:cxn ang="0">
                  <a:pos x="16" y="88"/>
                </a:cxn>
                <a:cxn ang="0">
                  <a:pos x="16" y="85"/>
                </a:cxn>
                <a:cxn ang="0">
                  <a:pos x="16" y="51"/>
                </a:cxn>
                <a:cxn ang="0">
                  <a:pos x="13" y="50"/>
                </a:cxn>
                <a:cxn ang="0">
                  <a:pos x="13" y="42"/>
                </a:cxn>
                <a:cxn ang="0">
                  <a:pos x="13" y="5"/>
                </a:cxn>
                <a:cxn ang="0">
                  <a:pos x="4" y="0"/>
                </a:cxn>
              </a:cxnLst>
              <a:rect l="0" t="0" r="r" b="b"/>
              <a:pathLst>
                <a:path w="17" h="94">
                  <a:moveTo>
                    <a:pt x="4" y="0"/>
                  </a:moveTo>
                  <a:lnTo>
                    <a:pt x="6" y="6"/>
                  </a:lnTo>
                  <a:lnTo>
                    <a:pt x="2" y="7"/>
                  </a:lnTo>
                  <a:lnTo>
                    <a:pt x="2" y="84"/>
                  </a:lnTo>
                  <a:lnTo>
                    <a:pt x="0" y="85"/>
                  </a:lnTo>
                  <a:lnTo>
                    <a:pt x="0" y="93"/>
                  </a:lnTo>
                  <a:lnTo>
                    <a:pt x="2" y="93"/>
                  </a:lnTo>
                  <a:lnTo>
                    <a:pt x="4" y="93"/>
                  </a:lnTo>
                  <a:lnTo>
                    <a:pt x="6" y="93"/>
                  </a:lnTo>
                  <a:lnTo>
                    <a:pt x="9" y="91"/>
                  </a:lnTo>
                  <a:lnTo>
                    <a:pt x="13" y="91"/>
                  </a:lnTo>
                  <a:lnTo>
                    <a:pt x="16" y="90"/>
                  </a:lnTo>
                  <a:lnTo>
                    <a:pt x="16" y="88"/>
                  </a:lnTo>
                  <a:lnTo>
                    <a:pt x="16" y="85"/>
                  </a:lnTo>
                  <a:lnTo>
                    <a:pt x="16" y="51"/>
                  </a:lnTo>
                  <a:lnTo>
                    <a:pt x="13" y="50"/>
                  </a:lnTo>
                  <a:lnTo>
                    <a:pt x="13" y="42"/>
                  </a:lnTo>
                  <a:lnTo>
                    <a:pt x="13"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487363" y="158750"/>
            <a:ext cx="5878512" cy="4408488"/>
          </a:xfrm>
          <a:ln cap="flat"/>
        </p:spPr>
      </p:sp>
      <p:sp>
        <p:nvSpPr>
          <p:cNvPr id="16387" name="Rectangle 3"/>
          <p:cNvSpPr>
            <a:spLocks noGrp="1" noChangeArrowheads="1"/>
          </p:cNvSpPr>
          <p:nvPr>
            <p:ph type="body" idx="1"/>
          </p:nvPr>
        </p:nvSpPr>
        <p:spPr>
          <a:noFill/>
          <a:ln/>
        </p:spPr>
        <p:txBody>
          <a:bodyPr/>
          <a:lstStyle/>
          <a:p>
            <a:r>
              <a:rPr lang="fr-FR"/>
              <a:t>Ajout d'une Nouvelle Ligne dans une Table</a:t>
            </a:r>
          </a:p>
          <a:p>
            <a:pPr lvl="1"/>
            <a:r>
              <a:rPr lang="fr-FR"/>
              <a:t>Etant donné que vous pouvez insérer une nouvelle ligne en précisant une valeur pour chaque colonne, il n'est pas obligatoire de lister les colonnes dans la clause INSERT. Dans ce cas, les valeurs doivent être fournies dans l'ordre par défaut des colonnes dans la table.</a:t>
            </a:r>
          </a:p>
          <a:p>
            <a:pPr lvl="1">
              <a:spcBef>
                <a:spcPct val="65000"/>
              </a:spcBef>
            </a:pPr>
            <a:r>
              <a:rPr lang="fr-FR"/>
              <a:t>    </a:t>
            </a:r>
            <a:r>
              <a:rPr lang="fr-FR" b="1">
                <a:latin typeface="Courier New" pitchFamily="49" charset="0"/>
              </a:rPr>
              <a:t>SQL&gt; DESCRIBE  dept</a:t>
            </a:r>
            <a:endParaRPr lang="fr-FR"/>
          </a:p>
          <a:p>
            <a:pPr lvl="1"/>
            <a:endParaRPr lang="fr-FR"/>
          </a:p>
          <a:p>
            <a:pPr lvl="1">
              <a:spcBef>
                <a:spcPct val="0"/>
              </a:spcBef>
            </a:pPr>
            <a:r>
              <a:rPr lang="fr-FR"/>
              <a:t>     </a:t>
            </a:r>
            <a:r>
              <a:rPr lang="fr-FR">
                <a:latin typeface="Courier New" pitchFamily="49" charset="0"/>
              </a:rPr>
              <a:t>Name                            NULL?    Type</a:t>
            </a:r>
          </a:p>
          <a:p>
            <a:pPr lvl="1">
              <a:spcBef>
                <a:spcPct val="0"/>
              </a:spcBef>
            </a:pPr>
            <a:r>
              <a:rPr lang="fr-FR">
                <a:latin typeface="Courier New" pitchFamily="49" charset="0"/>
              </a:rPr>
              <a:t>  ------------------------------- -------- ------------</a:t>
            </a:r>
          </a:p>
          <a:p>
            <a:pPr lvl="1">
              <a:spcBef>
                <a:spcPct val="0"/>
              </a:spcBef>
            </a:pPr>
            <a:r>
              <a:rPr lang="fr-FR">
                <a:latin typeface="Courier New" pitchFamily="49" charset="0"/>
              </a:rPr>
              <a:t>  DEPTNO                          NOT NULL NUMBER(2)</a:t>
            </a:r>
          </a:p>
          <a:p>
            <a:pPr lvl="1">
              <a:spcBef>
                <a:spcPct val="0"/>
              </a:spcBef>
            </a:pPr>
            <a:r>
              <a:rPr lang="fr-FR">
                <a:latin typeface="Courier New" pitchFamily="49" charset="0"/>
              </a:rPr>
              <a:t>  DNAME                                    VARCHAR2(14)</a:t>
            </a:r>
          </a:p>
          <a:p>
            <a:pPr lvl="1">
              <a:spcBef>
                <a:spcPct val="0"/>
              </a:spcBef>
            </a:pPr>
            <a:r>
              <a:rPr lang="fr-FR">
                <a:latin typeface="Courier New" pitchFamily="49" charset="0"/>
              </a:rPr>
              <a:t>  LOC                                      VARCHAR2(13)</a:t>
            </a:r>
          </a:p>
          <a:p>
            <a:pPr lvl="1"/>
            <a:endParaRPr lang="fr-FR"/>
          </a:p>
          <a:p>
            <a:pPr lvl="1"/>
            <a:r>
              <a:rPr lang="fr-FR"/>
              <a:t>Pour éviter toute ambiguïté, listez les colonnes dans la clause INSERT.</a:t>
            </a:r>
            <a:br>
              <a:rPr lang="fr-FR"/>
            </a:br>
            <a:r>
              <a:rPr lang="fr-FR"/>
              <a:t>Placez les valeurs de type caractère et date entre simples quotes, mais pas les valeurs numériques.</a:t>
            </a:r>
          </a:p>
          <a:p>
            <a:endParaRPr lang="fr-FR" b="0">
              <a:latin typeface="Times New Roman" pitchFamily="18" charset="0"/>
            </a:endParaRPr>
          </a:p>
        </p:txBody>
      </p:sp>
      <p:sp>
        <p:nvSpPr>
          <p:cNvPr id="16388" name="Rectangle 4"/>
          <p:cNvSpPr>
            <a:spLocks noChangeArrowheads="1"/>
          </p:cNvSpPr>
          <p:nvPr/>
        </p:nvSpPr>
        <p:spPr bwMode="auto">
          <a:xfrm>
            <a:off x="633906" y="5603524"/>
            <a:ext cx="5560629" cy="264570"/>
          </a:xfrm>
          <a:prstGeom prst="rect">
            <a:avLst/>
          </a:prstGeom>
          <a:noFill/>
          <a:ln w="12700">
            <a:solidFill>
              <a:schemeClr val="tx1"/>
            </a:solidFill>
            <a:miter lim="800000"/>
            <a:headEnd/>
            <a:tailEnd/>
          </a:ln>
          <a:effectLst/>
        </p:spPr>
        <p:txBody>
          <a:bodyPr wrap="none" anchor="ctr"/>
          <a:lstStyle/>
          <a:p>
            <a:endParaRPr lang="fr-FR"/>
          </a:p>
        </p:txBody>
      </p:sp>
      <p:grpSp>
        <p:nvGrpSpPr>
          <p:cNvPr id="2" name="Group 16"/>
          <p:cNvGrpSpPr>
            <a:grpSpLocks/>
          </p:cNvGrpSpPr>
          <p:nvPr/>
        </p:nvGrpSpPr>
        <p:grpSpPr bwMode="auto">
          <a:xfrm>
            <a:off x="206923" y="6973935"/>
            <a:ext cx="287393" cy="304701"/>
            <a:chOff x="126" y="4692"/>
            <a:chExt cx="175" cy="205"/>
          </a:xfrm>
        </p:grpSpPr>
        <p:sp>
          <p:nvSpPr>
            <p:cNvPr id="16389" name="Freeform 5"/>
            <p:cNvSpPr>
              <a:spLocks/>
            </p:cNvSpPr>
            <p:nvPr/>
          </p:nvSpPr>
          <p:spPr bwMode="auto">
            <a:xfrm>
              <a:off x="126" y="4692"/>
              <a:ext cx="175" cy="197"/>
            </a:xfrm>
            <a:custGeom>
              <a:avLst/>
              <a:gdLst/>
              <a:ahLst/>
              <a:cxnLst>
                <a:cxn ang="0">
                  <a:pos x="174" y="196"/>
                </a:cxn>
                <a:cxn ang="0">
                  <a:pos x="174" y="0"/>
                </a:cxn>
                <a:cxn ang="0">
                  <a:pos x="0" y="0"/>
                </a:cxn>
                <a:cxn ang="0">
                  <a:pos x="0" y="196"/>
                </a:cxn>
                <a:cxn ang="0">
                  <a:pos x="174" y="196"/>
                </a:cxn>
              </a:cxnLst>
              <a:rect l="0" t="0" r="r" b="b"/>
              <a:pathLst>
                <a:path w="175" h="197">
                  <a:moveTo>
                    <a:pt x="174" y="196"/>
                  </a:moveTo>
                  <a:lnTo>
                    <a:pt x="174" y="0"/>
                  </a:lnTo>
                  <a:lnTo>
                    <a:pt x="0" y="0"/>
                  </a:lnTo>
                  <a:lnTo>
                    <a:pt x="0" y="196"/>
                  </a:lnTo>
                  <a:lnTo>
                    <a:pt x="174" y="196"/>
                  </a:lnTo>
                </a:path>
              </a:pathLst>
            </a:custGeom>
            <a:solidFill>
              <a:srgbClr val="000000"/>
            </a:solidFill>
            <a:ln w="9525" cap="rnd">
              <a:noFill/>
              <a:round/>
              <a:headEnd/>
              <a:tailEnd/>
            </a:ln>
            <a:effectLst/>
          </p:spPr>
          <p:txBody>
            <a:bodyPr/>
            <a:lstStyle/>
            <a:p>
              <a:endParaRPr lang="fr-FR"/>
            </a:p>
          </p:txBody>
        </p:sp>
        <p:sp>
          <p:nvSpPr>
            <p:cNvPr id="16390" name="Freeform 6"/>
            <p:cNvSpPr>
              <a:spLocks/>
            </p:cNvSpPr>
            <p:nvPr/>
          </p:nvSpPr>
          <p:spPr bwMode="auto">
            <a:xfrm>
              <a:off x="205" y="4878"/>
              <a:ext cx="26" cy="19"/>
            </a:xfrm>
            <a:custGeom>
              <a:avLst/>
              <a:gdLst/>
              <a:ahLst/>
              <a:cxnLst>
                <a:cxn ang="0">
                  <a:pos x="25" y="18"/>
                </a:cxn>
                <a:cxn ang="0">
                  <a:pos x="25" y="0"/>
                </a:cxn>
                <a:cxn ang="0">
                  <a:pos x="0" y="0"/>
                </a:cxn>
                <a:cxn ang="0">
                  <a:pos x="0" y="18"/>
                </a:cxn>
                <a:cxn ang="0">
                  <a:pos x="25" y="18"/>
                </a:cxn>
              </a:cxnLst>
              <a:rect l="0" t="0" r="r" b="b"/>
              <a:pathLst>
                <a:path w="26" h="19">
                  <a:moveTo>
                    <a:pt x="25" y="18"/>
                  </a:moveTo>
                  <a:lnTo>
                    <a:pt x="25" y="0"/>
                  </a:lnTo>
                  <a:lnTo>
                    <a:pt x="0" y="0"/>
                  </a:lnTo>
                  <a:lnTo>
                    <a:pt x="0" y="18"/>
                  </a:lnTo>
                  <a:lnTo>
                    <a:pt x="25" y="18"/>
                  </a:lnTo>
                </a:path>
              </a:pathLst>
            </a:custGeom>
            <a:solidFill>
              <a:srgbClr val="FFFFFF"/>
            </a:solidFill>
            <a:ln w="9525" cap="rnd">
              <a:noFill/>
              <a:round/>
              <a:headEnd/>
              <a:tailEnd/>
            </a:ln>
            <a:effectLst/>
          </p:spPr>
          <p:txBody>
            <a:bodyPr/>
            <a:lstStyle/>
            <a:p>
              <a:endParaRPr lang="fr-FR"/>
            </a:p>
          </p:txBody>
        </p:sp>
        <p:sp>
          <p:nvSpPr>
            <p:cNvPr id="16391" name="Freeform 7"/>
            <p:cNvSpPr>
              <a:spLocks/>
            </p:cNvSpPr>
            <p:nvPr/>
          </p:nvSpPr>
          <p:spPr bwMode="auto">
            <a:xfrm>
              <a:off x="149" y="4749"/>
              <a:ext cx="31" cy="21"/>
            </a:xfrm>
            <a:custGeom>
              <a:avLst/>
              <a:gdLst/>
              <a:ahLst/>
              <a:cxnLst>
                <a:cxn ang="0">
                  <a:pos x="0" y="0"/>
                </a:cxn>
                <a:cxn ang="0">
                  <a:pos x="24" y="20"/>
                </a:cxn>
                <a:cxn ang="0">
                  <a:pos x="30" y="9"/>
                </a:cxn>
                <a:cxn ang="0">
                  <a:pos x="0" y="0"/>
                </a:cxn>
              </a:cxnLst>
              <a:rect l="0" t="0" r="r" b="b"/>
              <a:pathLst>
                <a:path w="31" h="21">
                  <a:moveTo>
                    <a:pt x="0" y="0"/>
                  </a:moveTo>
                  <a:lnTo>
                    <a:pt x="24" y="20"/>
                  </a:lnTo>
                  <a:lnTo>
                    <a:pt x="30" y="9"/>
                  </a:lnTo>
                  <a:lnTo>
                    <a:pt x="0" y="0"/>
                  </a:lnTo>
                </a:path>
              </a:pathLst>
            </a:custGeom>
            <a:solidFill>
              <a:srgbClr val="FFFFFF"/>
            </a:solidFill>
            <a:ln w="9525" cap="rnd">
              <a:noFill/>
              <a:round/>
              <a:headEnd/>
              <a:tailEnd/>
            </a:ln>
            <a:effectLst/>
          </p:spPr>
          <p:txBody>
            <a:bodyPr/>
            <a:lstStyle/>
            <a:p>
              <a:endParaRPr lang="fr-FR"/>
            </a:p>
          </p:txBody>
        </p:sp>
        <p:sp>
          <p:nvSpPr>
            <p:cNvPr id="16392" name="Freeform 8"/>
            <p:cNvSpPr>
              <a:spLocks/>
            </p:cNvSpPr>
            <p:nvPr/>
          </p:nvSpPr>
          <p:spPr bwMode="auto">
            <a:xfrm>
              <a:off x="255" y="4749"/>
              <a:ext cx="33" cy="21"/>
            </a:xfrm>
            <a:custGeom>
              <a:avLst/>
              <a:gdLst/>
              <a:ahLst/>
              <a:cxnLst>
                <a:cxn ang="0">
                  <a:pos x="32" y="0"/>
                </a:cxn>
                <a:cxn ang="0">
                  <a:pos x="5" y="20"/>
                </a:cxn>
                <a:cxn ang="0">
                  <a:pos x="0" y="9"/>
                </a:cxn>
                <a:cxn ang="0">
                  <a:pos x="32" y="0"/>
                </a:cxn>
              </a:cxnLst>
              <a:rect l="0" t="0" r="r" b="b"/>
              <a:pathLst>
                <a:path w="33" h="21">
                  <a:moveTo>
                    <a:pt x="32" y="0"/>
                  </a:moveTo>
                  <a:lnTo>
                    <a:pt x="5" y="20"/>
                  </a:lnTo>
                  <a:lnTo>
                    <a:pt x="0" y="9"/>
                  </a:lnTo>
                  <a:lnTo>
                    <a:pt x="32" y="0"/>
                  </a:lnTo>
                </a:path>
              </a:pathLst>
            </a:custGeom>
            <a:solidFill>
              <a:srgbClr val="FFFFFF"/>
            </a:solidFill>
            <a:ln w="9525" cap="rnd">
              <a:noFill/>
              <a:round/>
              <a:headEnd/>
              <a:tailEnd/>
            </a:ln>
            <a:effectLst/>
          </p:spPr>
          <p:txBody>
            <a:bodyPr/>
            <a:lstStyle/>
            <a:p>
              <a:endParaRPr lang="fr-FR"/>
            </a:p>
          </p:txBody>
        </p:sp>
        <p:sp>
          <p:nvSpPr>
            <p:cNvPr id="16393" name="Freeform 9"/>
            <p:cNvSpPr>
              <a:spLocks/>
            </p:cNvSpPr>
            <p:nvPr/>
          </p:nvSpPr>
          <p:spPr bwMode="auto">
            <a:xfrm>
              <a:off x="146" y="4790"/>
              <a:ext cx="32" cy="19"/>
            </a:xfrm>
            <a:custGeom>
              <a:avLst/>
              <a:gdLst/>
              <a:ahLst/>
              <a:cxnLst>
                <a:cxn ang="0">
                  <a:pos x="0" y="18"/>
                </a:cxn>
                <a:cxn ang="0">
                  <a:pos x="31" y="14"/>
                </a:cxn>
                <a:cxn ang="0">
                  <a:pos x="29" y="0"/>
                </a:cxn>
                <a:cxn ang="0">
                  <a:pos x="0" y="18"/>
                </a:cxn>
              </a:cxnLst>
              <a:rect l="0" t="0" r="r" b="b"/>
              <a:pathLst>
                <a:path w="32" h="19">
                  <a:moveTo>
                    <a:pt x="0" y="18"/>
                  </a:moveTo>
                  <a:lnTo>
                    <a:pt x="31" y="14"/>
                  </a:lnTo>
                  <a:lnTo>
                    <a:pt x="29" y="0"/>
                  </a:lnTo>
                  <a:lnTo>
                    <a:pt x="0" y="18"/>
                  </a:lnTo>
                </a:path>
              </a:pathLst>
            </a:custGeom>
            <a:solidFill>
              <a:srgbClr val="FFFFFF"/>
            </a:solidFill>
            <a:ln w="9525" cap="rnd">
              <a:noFill/>
              <a:round/>
              <a:headEnd/>
              <a:tailEnd/>
            </a:ln>
            <a:effectLst/>
          </p:spPr>
          <p:txBody>
            <a:bodyPr/>
            <a:lstStyle/>
            <a:p>
              <a:endParaRPr lang="fr-FR"/>
            </a:p>
          </p:txBody>
        </p:sp>
        <p:sp>
          <p:nvSpPr>
            <p:cNvPr id="16394" name="Freeform 10"/>
            <p:cNvSpPr>
              <a:spLocks/>
            </p:cNvSpPr>
            <p:nvPr/>
          </p:nvSpPr>
          <p:spPr bwMode="auto">
            <a:xfrm>
              <a:off x="258" y="4791"/>
              <a:ext cx="33" cy="19"/>
            </a:xfrm>
            <a:custGeom>
              <a:avLst/>
              <a:gdLst/>
              <a:ahLst/>
              <a:cxnLst>
                <a:cxn ang="0">
                  <a:pos x="32" y="18"/>
                </a:cxn>
                <a:cxn ang="0">
                  <a:pos x="0" y="15"/>
                </a:cxn>
                <a:cxn ang="0">
                  <a:pos x="1" y="0"/>
                </a:cxn>
                <a:cxn ang="0">
                  <a:pos x="32" y="18"/>
                </a:cxn>
              </a:cxnLst>
              <a:rect l="0" t="0" r="r" b="b"/>
              <a:pathLst>
                <a:path w="33" h="19">
                  <a:moveTo>
                    <a:pt x="32" y="18"/>
                  </a:moveTo>
                  <a:lnTo>
                    <a:pt x="0" y="15"/>
                  </a:lnTo>
                  <a:lnTo>
                    <a:pt x="1" y="0"/>
                  </a:lnTo>
                  <a:lnTo>
                    <a:pt x="32" y="18"/>
                  </a:lnTo>
                </a:path>
              </a:pathLst>
            </a:custGeom>
            <a:solidFill>
              <a:srgbClr val="FFFFFF"/>
            </a:solidFill>
            <a:ln w="9525" cap="rnd">
              <a:noFill/>
              <a:round/>
              <a:headEnd/>
              <a:tailEnd/>
            </a:ln>
            <a:effectLst/>
          </p:spPr>
          <p:txBody>
            <a:bodyPr/>
            <a:lstStyle/>
            <a:p>
              <a:endParaRPr lang="fr-FR"/>
            </a:p>
          </p:txBody>
        </p:sp>
        <p:sp>
          <p:nvSpPr>
            <p:cNvPr id="16395" name="Freeform 11"/>
            <p:cNvSpPr>
              <a:spLocks/>
            </p:cNvSpPr>
            <p:nvPr/>
          </p:nvSpPr>
          <p:spPr bwMode="auto">
            <a:xfrm>
              <a:off x="169" y="4707"/>
              <a:ext cx="25" cy="32"/>
            </a:xfrm>
            <a:custGeom>
              <a:avLst/>
              <a:gdLst/>
              <a:ahLst/>
              <a:cxnLst>
                <a:cxn ang="0">
                  <a:pos x="0" y="0"/>
                </a:cxn>
                <a:cxn ang="0">
                  <a:pos x="14" y="31"/>
                </a:cxn>
                <a:cxn ang="0">
                  <a:pos x="24" y="23"/>
                </a:cxn>
                <a:cxn ang="0">
                  <a:pos x="0" y="0"/>
                </a:cxn>
              </a:cxnLst>
              <a:rect l="0" t="0" r="r" b="b"/>
              <a:pathLst>
                <a:path w="25" h="32">
                  <a:moveTo>
                    <a:pt x="0" y="0"/>
                  </a:moveTo>
                  <a:lnTo>
                    <a:pt x="14" y="31"/>
                  </a:lnTo>
                  <a:lnTo>
                    <a:pt x="24" y="23"/>
                  </a:lnTo>
                  <a:lnTo>
                    <a:pt x="0" y="0"/>
                  </a:lnTo>
                </a:path>
              </a:pathLst>
            </a:custGeom>
            <a:solidFill>
              <a:srgbClr val="FFFFFF"/>
            </a:solidFill>
            <a:ln w="9525" cap="rnd">
              <a:noFill/>
              <a:round/>
              <a:headEnd/>
              <a:tailEnd/>
            </a:ln>
            <a:effectLst/>
          </p:spPr>
          <p:txBody>
            <a:bodyPr/>
            <a:lstStyle/>
            <a:p>
              <a:endParaRPr lang="fr-FR"/>
            </a:p>
          </p:txBody>
        </p:sp>
        <p:sp>
          <p:nvSpPr>
            <p:cNvPr id="16396" name="Freeform 12"/>
            <p:cNvSpPr>
              <a:spLocks/>
            </p:cNvSpPr>
            <p:nvPr/>
          </p:nvSpPr>
          <p:spPr bwMode="auto">
            <a:xfrm>
              <a:off x="233" y="4709"/>
              <a:ext cx="28" cy="34"/>
            </a:xfrm>
            <a:custGeom>
              <a:avLst/>
              <a:gdLst/>
              <a:ahLst/>
              <a:cxnLst>
                <a:cxn ang="0">
                  <a:pos x="27" y="0"/>
                </a:cxn>
                <a:cxn ang="0">
                  <a:pos x="11" y="33"/>
                </a:cxn>
                <a:cxn ang="0">
                  <a:pos x="0" y="24"/>
                </a:cxn>
                <a:cxn ang="0">
                  <a:pos x="27" y="0"/>
                </a:cxn>
              </a:cxnLst>
              <a:rect l="0" t="0" r="r" b="b"/>
              <a:pathLst>
                <a:path w="28" h="34">
                  <a:moveTo>
                    <a:pt x="27" y="0"/>
                  </a:moveTo>
                  <a:lnTo>
                    <a:pt x="11" y="33"/>
                  </a:lnTo>
                  <a:lnTo>
                    <a:pt x="0" y="24"/>
                  </a:lnTo>
                  <a:lnTo>
                    <a:pt x="27" y="0"/>
                  </a:lnTo>
                </a:path>
              </a:pathLst>
            </a:custGeom>
            <a:solidFill>
              <a:srgbClr val="FFFFFF"/>
            </a:solidFill>
            <a:ln w="9525" cap="rnd">
              <a:noFill/>
              <a:round/>
              <a:headEnd/>
              <a:tailEnd/>
            </a:ln>
            <a:effectLst/>
          </p:spPr>
          <p:txBody>
            <a:bodyPr/>
            <a:lstStyle/>
            <a:p>
              <a:endParaRPr lang="fr-FR"/>
            </a:p>
          </p:txBody>
        </p:sp>
        <p:sp>
          <p:nvSpPr>
            <p:cNvPr id="16397" name="Freeform 13"/>
            <p:cNvSpPr>
              <a:spLocks/>
            </p:cNvSpPr>
            <p:nvPr/>
          </p:nvSpPr>
          <p:spPr bwMode="auto">
            <a:xfrm>
              <a:off x="209" y="4698"/>
              <a:ext cx="17" cy="32"/>
            </a:xfrm>
            <a:custGeom>
              <a:avLst/>
              <a:gdLst/>
              <a:ahLst/>
              <a:cxnLst>
                <a:cxn ang="0">
                  <a:pos x="7" y="0"/>
                </a:cxn>
                <a:cxn ang="0">
                  <a:pos x="0" y="31"/>
                </a:cxn>
                <a:cxn ang="0">
                  <a:pos x="16" y="29"/>
                </a:cxn>
                <a:cxn ang="0">
                  <a:pos x="7" y="0"/>
                </a:cxn>
              </a:cxnLst>
              <a:rect l="0" t="0" r="r" b="b"/>
              <a:pathLst>
                <a:path w="17" h="32">
                  <a:moveTo>
                    <a:pt x="7" y="0"/>
                  </a:moveTo>
                  <a:lnTo>
                    <a:pt x="0" y="31"/>
                  </a:lnTo>
                  <a:lnTo>
                    <a:pt x="16" y="29"/>
                  </a:lnTo>
                  <a:lnTo>
                    <a:pt x="7" y="0"/>
                  </a:lnTo>
                </a:path>
              </a:pathLst>
            </a:custGeom>
            <a:solidFill>
              <a:srgbClr val="FFFFFF"/>
            </a:solidFill>
            <a:ln w="9525" cap="rnd">
              <a:noFill/>
              <a:round/>
              <a:headEnd/>
              <a:tailEnd/>
            </a:ln>
            <a:effectLst/>
          </p:spPr>
          <p:txBody>
            <a:bodyPr/>
            <a:lstStyle/>
            <a:p>
              <a:endParaRPr lang="fr-FR"/>
            </a:p>
          </p:txBody>
        </p:sp>
        <p:sp>
          <p:nvSpPr>
            <p:cNvPr id="16398" name="Freeform 14"/>
            <p:cNvSpPr>
              <a:spLocks/>
            </p:cNvSpPr>
            <p:nvPr/>
          </p:nvSpPr>
          <p:spPr bwMode="auto">
            <a:xfrm>
              <a:off x="185" y="4748"/>
              <a:ext cx="64" cy="123"/>
            </a:xfrm>
            <a:custGeom>
              <a:avLst/>
              <a:gdLst/>
              <a:ahLst/>
              <a:cxnLst>
                <a:cxn ang="0">
                  <a:pos x="20" y="122"/>
                </a:cxn>
                <a:cxn ang="0">
                  <a:pos x="21" y="100"/>
                </a:cxn>
                <a:cxn ang="0">
                  <a:pos x="19" y="97"/>
                </a:cxn>
                <a:cxn ang="0">
                  <a:pos x="14" y="88"/>
                </a:cxn>
                <a:cxn ang="0">
                  <a:pos x="8" y="77"/>
                </a:cxn>
                <a:cxn ang="0">
                  <a:pos x="3" y="62"/>
                </a:cxn>
                <a:cxn ang="0">
                  <a:pos x="0" y="44"/>
                </a:cxn>
                <a:cxn ang="0">
                  <a:pos x="0" y="28"/>
                </a:cxn>
                <a:cxn ang="0">
                  <a:pos x="7" y="12"/>
                </a:cxn>
                <a:cxn ang="0">
                  <a:pos x="21" y="0"/>
                </a:cxn>
                <a:cxn ang="0">
                  <a:pos x="40" y="0"/>
                </a:cxn>
                <a:cxn ang="0">
                  <a:pos x="43" y="1"/>
                </a:cxn>
                <a:cxn ang="0">
                  <a:pos x="47" y="5"/>
                </a:cxn>
                <a:cxn ang="0">
                  <a:pos x="53" y="11"/>
                </a:cxn>
                <a:cxn ang="0">
                  <a:pos x="59" y="21"/>
                </a:cxn>
                <a:cxn ang="0">
                  <a:pos x="63" y="34"/>
                </a:cxn>
                <a:cxn ang="0">
                  <a:pos x="62" y="51"/>
                </a:cxn>
                <a:cxn ang="0">
                  <a:pos x="55" y="72"/>
                </a:cxn>
                <a:cxn ang="0">
                  <a:pos x="40" y="97"/>
                </a:cxn>
                <a:cxn ang="0">
                  <a:pos x="40" y="122"/>
                </a:cxn>
                <a:cxn ang="0">
                  <a:pos x="20" y="122"/>
                </a:cxn>
              </a:cxnLst>
              <a:rect l="0" t="0" r="r" b="b"/>
              <a:pathLst>
                <a:path w="64" h="123">
                  <a:moveTo>
                    <a:pt x="20" y="122"/>
                  </a:moveTo>
                  <a:lnTo>
                    <a:pt x="21" y="100"/>
                  </a:lnTo>
                  <a:lnTo>
                    <a:pt x="19" y="97"/>
                  </a:lnTo>
                  <a:lnTo>
                    <a:pt x="14" y="88"/>
                  </a:lnTo>
                  <a:lnTo>
                    <a:pt x="8" y="77"/>
                  </a:lnTo>
                  <a:lnTo>
                    <a:pt x="3" y="62"/>
                  </a:lnTo>
                  <a:lnTo>
                    <a:pt x="0" y="44"/>
                  </a:lnTo>
                  <a:lnTo>
                    <a:pt x="0" y="28"/>
                  </a:lnTo>
                  <a:lnTo>
                    <a:pt x="7" y="12"/>
                  </a:lnTo>
                  <a:lnTo>
                    <a:pt x="21" y="0"/>
                  </a:lnTo>
                  <a:lnTo>
                    <a:pt x="40" y="0"/>
                  </a:lnTo>
                  <a:lnTo>
                    <a:pt x="43" y="1"/>
                  </a:lnTo>
                  <a:lnTo>
                    <a:pt x="47" y="5"/>
                  </a:lnTo>
                  <a:lnTo>
                    <a:pt x="53" y="11"/>
                  </a:lnTo>
                  <a:lnTo>
                    <a:pt x="59" y="21"/>
                  </a:lnTo>
                  <a:lnTo>
                    <a:pt x="63" y="34"/>
                  </a:lnTo>
                  <a:lnTo>
                    <a:pt x="62" y="51"/>
                  </a:lnTo>
                  <a:lnTo>
                    <a:pt x="55" y="72"/>
                  </a:lnTo>
                  <a:lnTo>
                    <a:pt x="40" y="97"/>
                  </a:lnTo>
                  <a:lnTo>
                    <a:pt x="40" y="122"/>
                  </a:lnTo>
                  <a:lnTo>
                    <a:pt x="20" y="122"/>
                  </a:lnTo>
                </a:path>
              </a:pathLst>
            </a:custGeom>
            <a:solidFill>
              <a:srgbClr val="FFFFFF"/>
            </a:solidFill>
            <a:ln w="9525" cap="rnd">
              <a:noFill/>
              <a:round/>
              <a:headEnd/>
              <a:tailEnd/>
            </a:ln>
            <a:effectLst/>
          </p:spPr>
          <p:txBody>
            <a:bodyPr/>
            <a:lstStyle/>
            <a:p>
              <a:endParaRPr lang="fr-FR"/>
            </a:p>
          </p:txBody>
        </p:sp>
        <p:sp>
          <p:nvSpPr>
            <p:cNvPr id="16399" name="Freeform 15"/>
            <p:cNvSpPr>
              <a:spLocks/>
            </p:cNvSpPr>
            <p:nvPr/>
          </p:nvSpPr>
          <p:spPr bwMode="auto">
            <a:xfrm>
              <a:off x="211" y="4771"/>
              <a:ext cx="17" cy="92"/>
            </a:xfrm>
            <a:custGeom>
              <a:avLst/>
              <a:gdLst/>
              <a:ahLst/>
              <a:cxnLst>
                <a:cxn ang="0">
                  <a:pos x="4" y="0"/>
                </a:cxn>
                <a:cxn ang="0">
                  <a:pos x="6" y="6"/>
                </a:cxn>
                <a:cxn ang="0">
                  <a:pos x="2" y="7"/>
                </a:cxn>
                <a:cxn ang="0">
                  <a:pos x="2" y="82"/>
                </a:cxn>
                <a:cxn ang="0">
                  <a:pos x="0" y="83"/>
                </a:cxn>
                <a:cxn ang="0">
                  <a:pos x="0" y="91"/>
                </a:cxn>
                <a:cxn ang="0">
                  <a:pos x="2" y="91"/>
                </a:cxn>
                <a:cxn ang="0">
                  <a:pos x="4" y="91"/>
                </a:cxn>
                <a:cxn ang="0">
                  <a:pos x="6" y="91"/>
                </a:cxn>
                <a:cxn ang="0">
                  <a:pos x="9" y="89"/>
                </a:cxn>
                <a:cxn ang="0">
                  <a:pos x="13" y="89"/>
                </a:cxn>
                <a:cxn ang="0">
                  <a:pos x="16" y="88"/>
                </a:cxn>
                <a:cxn ang="0">
                  <a:pos x="16" y="86"/>
                </a:cxn>
                <a:cxn ang="0">
                  <a:pos x="16" y="83"/>
                </a:cxn>
                <a:cxn ang="0">
                  <a:pos x="16" y="50"/>
                </a:cxn>
                <a:cxn ang="0">
                  <a:pos x="13" y="49"/>
                </a:cxn>
                <a:cxn ang="0">
                  <a:pos x="13" y="41"/>
                </a:cxn>
                <a:cxn ang="0">
                  <a:pos x="13" y="5"/>
                </a:cxn>
                <a:cxn ang="0">
                  <a:pos x="4" y="0"/>
                </a:cxn>
              </a:cxnLst>
              <a:rect l="0" t="0" r="r" b="b"/>
              <a:pathLst>
                <a:path w="17" h="92">
                  <a:moveTo>
                    <a:pt x="4" y="0"/>
                  </a:moveTo>
                  <a:lnTo>
                    <a:pt x="6" y="6"/>
                  </a:lnTo>
                  <a:lnTo>
                    <a:pt x="2" y="7"/>
                  </a:lnTo>
                  <a:lnTo>
                    <a:pt x="2" y="82"/>
                  </a:lnTo>
                  <a:lnTo>
                    <a:pt x="0" y="83"/>
                  </a:lnTo>
                  <a:lnTo>
                    <a:pt x="0" y="91"/>
                  </a:lnTo>
                  <a:lnTo>
                    <a:pt x="2" y="91"/>
                  </a:lnTo>
                  <a:lnTo>
                    <a:pt x="4" y="91"/>
                  </a:lnTo>
                  <a:lnTo>
                    <a:pt x="6" y="91"/>
                  </a:lnTo>
                  <a:lnTo>
                    <a:pt x="9" y="89"/>
                  </a:lnTo>
                  <a:lnTo>
                    <a:pt x="13" y="89"/>
                  </a:lnTo>
                  <a:lnTo>
                    <a:pt x="16" y="88"/>
                  </a:lnTo>
                  <a:lnTo>
                    <a:pt x="16" y="86"/>
                  </a:lnTo>
                  <a:lnTo>
                    <a:pt x="16" y="83"/>
                  </a:lnTo>
                  <a:lnTo>
                    <a:pt x="16" y="50"/>
                  </a:lnTo>
                  <a:lnTo>
                    <a:pt x="13" y="49"/>
                  </a:lnTo>
                  <a:lnTo>
                    <a:pt x="13" y="41"/>
                  </a:lnTo>
                  <a:lnTo>
                    <a:pt x="13" y="5"/>
                  </a:lnTo>
                  <a:lnTo>
                    <a:pt x="4" y="0"/>
                  </a:lnTo>
                </a:path>
              </a:pathLst>
            </a:custGeom>
            <a:solidFill>
              <a:srgbClr val="000000"/>
            </a:solidFill>
            <a:ln w="9525" cap="rnd">
              <a:noFill/>
              <a:round/>
              <a:headEnd/>
              <a:tailEnd/>
            </a:ln>
            <a:effectLst/>
          </p:spPr>
          <p:txBody>
            <a:bodyPr/>
            <a:lstStyle/>
            <a:p>
              <a:endParaRPr lang="fr-FR"/>
            </a:p>
          </p:txBody>
        </p:sp>
      </p:grpSp>
      <p:sp>
        <p:nvSpPr>
          <p:cNvPr id="16401" name="Rectangle 17"/>
          <p:cNvSpPr>
            <a:spLocks noChangeArrowheads="1"/>
          </p:cNvSpPr>
          <p:nvPr/>
        </p:nvSpPr>
        <p:spPr bwMode="auto">
          <a:xfrm>
            <a:off x="633906" y="5966193"/>
            <a:ext cx="5560629" cy="937885"/>
          </a:xfrm>
          <a:prstGeom prst="rect">
            <a:avLst/>
          </a:prstGeom>
          <a:noFill/>
          <a:ln w="12700">
            <a:solidFill>
              <a:schemeClr val="tx1"/>
            </a:solidFill>
            <a:miter lim="800000"/>
            <a:headEnd/>
            <a:tailEnd/>
          </a:ln>
          <a:effectLst/>
        </p:spPr>
        <p:txBody>
          <a:bodyPr wrap="none" anchor="ct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79005" y="159040"/>
            <a:ext cx="6495064" cy="4408502"/>
          </a:xfrm>
          <a:ln cap="flat"/>
        </p:spPr>
      </p:sp>
      <p:sp>
        <p:nvSpPr>
          <p:cNvPr id="24579" name="Rectangle 3"/>
          <p:cNvSpPr>
            <a:spLocks noGrp="1" noChangeArrowheads="1"/>
          </p:cNvSpPr>
          <p:nvPr>
            <p:ph type="body" idx="1"/>
          </p:nvPr>
        </p:nvSpPr>
        <p:spPr>
          <a:noFill/>
          <a:ln/>
        </p:spPr>
        <p:txBody>
          <a:bodyPr/>
          <a:lstStyle/>
          <a:p>
            <a:r>
              <a:rPr lang="fr-FR"/>
              <a:t>Insertion de Valeurs au Moyen de Variables de Substitution</a:t>
            </a:r>
          </a:p>
          <a:p>
            <a:pPr lvl="1"/>
            <a:r>
              <a:rPr lang="fr-FR"/>
              <a:t>Grâce aux variables de substitution SQL*Plus, vous pouvez créer un ordre INSERT permettant à l'utilisateur d'ajouter des valeurs en mode interactif.</a:t>
            </a:r>
          </a:p>
          <a:p>
            <a:pPr lvl="1"/>
            <a:r>
              <a:rPr lang="fr-FR"/>
              <a:t>L'exemple ci-dessus enregistre des informations relatives à un département dans la table DEPT. Il demande à l'utilisateur de saisir le numéro de département, son nom et sa localisation.</a:t>
            </a:r>
          </a:p>
          <a:p>
            <a:pPr lvl="1"/>
            <a:r>
              <a:rPr lang="fr-FR"/>
              <a:t>Dans le cas de valeurs de type date et caractère, incluez le signe &amp; et le nom de la variable entre simples quotes.</a:t>
            </a:r>
          </a:p>
          <a:p>
            <a:pPr lvl="1"/>
            <a:endParaRPr lang="fr-FR"/>
          </a:p>
          <a:p>
            <a:pPr lvl="1"/>
            <a:endParaRPr lang="fr-FR"/>
          </a:p>
          <a:p>
            <a:pPr lvl="1"/>
            <a:endParaRPr lang="fr-FR"/>
          </a:p>
          <a:p>
            <a:endParaRPr lang="fr-FR" b="0">
              <a:latin typeface="Times New Roman" pitchFamily="18" charset="0"/>
            </a:endParaRPr>
          </a:p>
        </p:txBody>
      </p:sp>
      <p:grpSp>
        <p:nvGrpSpPr>
          <p:cNvPr id="2" name="Group 15"/>
          <p:cNvGrpSpPr>
            <a:grpSpLocks/>
          </p:cNvGrpSpPr>
          <p:nvPr/>
        </p:nvGrpSpPr>
        <p:grpSpPr bwMode="auto">
          <a:xfrm>
            <a:off x="233199" y="5719460"/>
            <a:ext cx="285750" cy="306187"/>
            <a:chOff x="142" y="3848"/>
            <a:chExt cx="174" cy="206"/>
          </a:xfrm>
        </p:grpSpPr>
        <p:sp>
          <p:nvSpPr>
            <p:cNvPr id="24580" name="Freeform 4"/>
            <p:cNvSpPr>
              <a:spLocks/>
            </p:cNvSpPr>
            <p:nvPr/>
          </p:nvSpPr>
          <p:spPr bwMode="auto">
            <a:xfrm>
              <a:off x="142" y="3848"/>
              <a:ext cx="174" cy="196"/>
            </a:xfrm>
            <a:custGeom>
              <a:avLst/>
              <a:gdLst/>
              <a:ahLst/>
              <a:cxnLst>
                <a:cxn ang="0">
                  <a:pos x="173" y="195"/>
                </a:cxn>
                <a:cxn ang="0">
                  <a:pos x="173" y="0"/>
                </a:cxn>
                <a:cxn ang="0">
                  <a:pos x="0" y="0"/>
                </a:cxn>
                <a:cxn ang="0">
                  <a:pos x="0" y="195"/>
                </a:cxn>
                <a:cxn ang="0">
                  <a:pos x="173" y="195"/>
                </a:cxn>
              </a:cxnLst>
              <a:rect l="0" t="0" r="r" b="b"/>
              <a:pathLst>
                <a:path w="174" h="196">
                  <a:moveTo>
                    <a:pt x="173" y="195"/>
                  </a:moveTo>
                  <a:lnTo>
                    <a:pt x="173" y="0"/>
                  </a:lnTo>
                  <a:lnTo>
                    <a:pt x="0" y="0"/>
                  </a:lnTo>
                  <a:lnTo>
                    <a:pt x="0" y="195"/>
                  </a:lnTo>
                  <a:lnTo>
                    <a:pt x="173" y="195"/>
                  </a:lnTo>
                </a:path>
              </a:pathLst>
            </a:custGeom>
            <a:solidFill>
              <a:srgbClr val="000000"/>
            </a:solidFill>
            <a:ln w="9525" cap="rnd">
              <a:noFill/>
              <a:round/>
              <a:headEnd/>
              <a:tailEnd/>
            </a:ln>
            <a:effectLst/>
          </p:spPr>
          <p:txBody>
            <a:bodyPr/>
            <a:lstStyle/>
            <a:p>
              <a:endParaRPr lang="fr-FR"/>
            </a:p>
          </p:txBody>
        </p:sp>
        <p:sp>
          <p:nvSpPr>
            <p:cNvPr id="24581" name="Freeform 5"/>
            <p:cNvSpPr>
              <a:spLocks/>
            </p:cNvSpPr>
            <p:nvPr/>
          </p:nvSpPr>
          <p:spPr bwMode="auto">
            <a:xfrm>
              <a:off x="220" y="4036"/>
              <a:ext cx="26" cy="18"/>
            </a:xfrm>
            <a:custGeom>
              <a:avLst/>
              <a:gdLst/>
              <a:ahLst/>
              <a:cxnLst>
                <a:cxn ang="0">
                  <a:pos x="25" y="17"/>
                </a:cxn>
                <a:cxn ang="0">
                  <a:pos x="25" y="0"/>
                </a:cxn>
                <a:cxn ang="0">
                  <a:pos x="0" y="0"/>
                </a:cxn>
                <a:cxn ang="0">
                  <a:pos x="0" y="17"/>
                </a:cxn>
                <a:cxn ang="0">
                  <a:pos x="25" y="17"/>
                </a:cxn>
              </a:cxnLst>
              <a:rect l="0" t="0" r="r" b="b"/>
              <a:pathLst>
                <a:path w="26" h="18">
                  <a:moveTo>
                    <a:pt x="25" y="17"/>
                  </a:moveTo>
                  <a:lnTo>
                    <a:pt x="25" y="0"/>
                  </a:lnTo>
                  <a:lnTo>
                    <a:pt x="0" y="0"/>
                  </a:lnTo>
                  <a:lnTo>
                    <a:pt x="0" y="17"/>
                  </a:lnTo>
                  <a:lnTo>
                    <a:pt x="25" y="17"/>
                  </a:lnTo>
                </a:path>
              </a:pathLst>
            </a:custGeom>
            <a:solidFill>
              <a:srgbClr val="FFFFFF"/>
            </a:solidFill>
            <a:ln w="9525" cap="rnd">
              <a:noFill/>
              <a:round/>
              <a:headEnd/>
              <a:tailEnd/>
            </a:ln>
            <a:effectLst/>
          </p:spPr>
          <p:txBody>
            <a:bodyPr/>
            <a:lstStyle/>
            <a:p>
              <a:endParaRPr lang="fr-FR"/>
            </a:p>
          </p:txBody>
        </p:sp>
        <p:sp>
          <p:nvSpPr>
            <p:cNvPr id="24582" name="Freeform 6"/>
            <p:cNvSpPr>
              <a:spLocks/>
            </p:cNvSpPr>
            <p:nvPr/>
          </p:nvSpPr>
          <p:spPr bwMode="auto">
            <a:xfrm>
              <a:off x="162" y="3906"/>
              <a:ext cx="31" cy="19"/>
            </a:xfrm>
            <a:custGeom>
              <a:avLst/>
              <a:gdLst/>
              <a:ahLst/>
              <a:cxnLst>
                <a:cxn ang="0">
                  <a:pos x="0" y="0"/>
                </a:cxn>
                <a:cxn ang="0">
                  <a:pos x="24" y="18"/>
                </a:cxn>
                <a:cxn ang="0">
                  <a:pos x="30" y="8"/>
                </a:cxn>
                <a:cxn ang="0">
                  <a:pos x="0" y="0"/>
                </a:cxn>
              </a:cxnLst>
              <a:rect l="0" t="0" r="r" b="b"/>
              <a:pathLst>
                <a:path w="31" h="19">
                  <a:moveTo>
                    <a:pt x="0" y="0"/>
                  </a:moveTo>
                  <a:lnTo>
                    <a:pt x="24" y="18"/>
                  </a:lnTo>
                  <a:lnTo>
                    <a:pt x="30" y="8"/>
                  </a:lnTo>
                  <a:lnTo>
                    <a:pt x="0" y="0"/>
                  </a:lnTo>
                </a:path>
              </a:pathLst>
            </a:custGeom>
            <a:solidFill>
              <a:srgbClr val="FFFFFF"/>
            </a:solidFill>
            <a:ln w="9525" cap="rnd">
              <a:noFill/>
              <a:round/>
              <a:headEnd/>
              <a:tailEnd/>
            </a:ln>
            <a:effectLst/>
          </p:spPr>
          <p:txBody>
            <a:bodyPr/>
            <a:lstStyle/>
            <a:p>
              <a:endParaRPr lang="fr-FR"/>
            </a:p>
          </p:txBody>
        </p:sp>
        <p:sp>
          <p:nvSpPr>
            <p:cNvPr id="24583" name="Freeform 7"/>
            <p:cNvSpPr>
              <a:spLocks/>
            </p:cNvSpPr>
            <p:nvPr/>
          </p:nvSpPr>
          <p:spPr bwMode="auto">
            <a:xfrm>
              <a:off x="270" y="3906"/>
              <a:ext cx="34" cy="19"/>
            </a:xfrm>
            <a:custGeom>
              <a:avLst/>
              <a:gdLst/>
              <a:ahLst/>
              <a:cxnLst>
                <a:cxn ang="0">
                  <a:pos x="33" y="0"/>
                </a:cxn>
                <a:cxn ang="0">
                  <a:pos x="6" y="18"/>
                </a:cxn>
                <a:cxn ang="0">
                  <a:pos x="0" y="8"/>
                </a:cxn>
                <a:cxn ang="0">
                  <a:pos x="33" y="0"/>
                </a:cxn>
              </a:cxnLst>
              <a:rect l="0" t="0" r="r" b="b"/>
              <a:pathLst>
                <a:path w="34" h="19">
                  <a:moveTo>
                    <a:pt x="33" y="0"/>
                  </a:moveTo>
                  <a:lnTo>
                    <a:pt x="6" y="18"/>
                  </a:lnTo>
                  <a:lnTo>
                    <a:pt x="0" y="8"/>
                  </a:lnTo>
                  <a:lnTo>
                    <a:pt x="33" y="0"/>
                  </a:lnTo>
                </a:path>
              </a:pathLst>
            </a:custGeom>
            <a:solidFill>
              <a:srgbClr val="FFFFFF"/>
            </a:solidFill>
            <a:ln w="9525" cap="rnd">
              <a:noFill/>
              <a:round/>
              <a:headEnd/>
              <a:tailEnd/>
            </a:ln>
            <a:effectLst/>
          </p:spPr>
          <p:txBody>
            <a:bodyPr/>
            <a:lstStyle/>
            <a:p>
              <a:endParaRPr lang="fr-FR"/>
            </a:p>
          </p:txBody>
        </p:sp>
        <p:sp>
          <p:nvSpPr>
            <p:cNvPr id="24584" name="Freeform 8"/>
            <p:cNvSpPr>
              <a:spLocks/>
            </p:cNvSpPr>
            <p:nvPr/>
          </p:nvSpPr>
          <p:spPr bwMode="auto">
            <a:xfrm>
              <a:off x="159" y="3946"/>
              <a:ext cx="33" cy="20"/>
            </a:xfrm>
            <a:custGeom>
              <a:avLst/>
              <a:gdLst/>
              <a:ahLst/>
              <a:cxnLst>
                <a:cxn ang="0">
                  <a:pos x="0" y="19"/>
                </a:cxn>
                <a:cxn ang="0">
                  <a:pos x="32" y="15"/>
                </a:cxn>
                <a:cxn ang="0">
                  <a:pos x="30" y="0"/>
                </a:cxn>
                <a:cxn ang="0">
                  <a:pos x="0" y="19"/>
                </a:cxn>
              </a:cxnLst>
              <a:rect l="0" t="0" r="r" b="b"/>
              <a:pathLst>
                <a:path w="33" h="20">
                  <a:moveTo>
                    <a:pt x="0" y="19"/>
                  </a:moveTo>
                  <a:lnTo>
                    <a:pt x="32" y="15"/>
                  </a:lnTo>
                  <a:lnTo>
                    <a:pt x="30" y="0"/>
                  </a:lnTo>
                  <a:lnTo>
                    <a:pt x="0" y="19"/>
                  </a:lnTo>
                </a:path>
              </a:pathLst>
            </a:custGeom>
            <a:solidFill>
              <a:srgbClr val="FFFFFF"/>
            </a:solidFill>
            <a:ln w="9525" cap="rnd">
              <a:noFill/>
              <a:round/>
              <a:headEnd/>
              <a:tailEnd/>
            </a:ln>
            <a:effectLst/>
          </p:spPr>
          <p:txBody>
            <a:bodyPr/>
            <a:lstStyle/>
            <a:p>
              <a:endParaRPr lang="fr-FR"/>
            </a:p>
          </p:txBody>
        </p:sp>
        <p:sp>
          <p:nvSpPr>
            <p:cNvPr id="24585" name="Freeform 9"/>
            <p:cNvSpPr>
              <a:spLocks/>
            </p:cNvSpPr>
            <p:nvPr/>
          </p:nvSpPr>
          <p:spPr bwMode="auto">
            <a:xfrm>
              <a:off x="274" y="3947"/>
              <a:ext cx="33" cy="20"/>
            </a:xfrm>
            <a:custGeom>
              <a:avLst/>
              <a:gdLst/>
              <a:ahLst/>
              <a:cxnLst>
                <a:cxn ang="0">
                  <a:pos x="32" y="19"/>
                </a:cxn>
                <a:cxn ang="0">
                  <a:pos x="0" y="16"/>
                </a:cxn>
                <a:cxn ang="0">
                  <a:pos x="1" y="0"/>
                </a:cxn>
                <a:cxn ang="0">
                  <a:pos x="32" y="19"/>
                </a:cxn>
              </a:cxnLst>
              <a:rect l="0" t="0" r="r" b="b"/>
              <a:pathLst>
                <a:path w="33" h="20">
                  <a:moveTo>
                    <a:pt x="32" y="19"/>
                  </a:moveTo>
                  <a:lnTo>
                    <a:pt x="0" y="16"/>
                  </a:lnTo>
                  <a:lnTo>
                    <a:pt x="1" y="0"/>
                  </a:lnTo>
                  <a:lnTo>
                    <a:pt x="32" y="19"/>
                  </a:lnTo>
                </a:path>
              </a:pathLst>
            </a:custGeom>
            <a:solidFill>
              <a:srgbClr val="FFFFFF"/>
            </a:solidFill>
            <a:ln w="9525" cap="rnd">
              <a:noFill/>
              <a:round/>
              <a:headEnd/>
              <a:tailEnd/>
            </a:ln>
            <a:effectLst/>
          </p:spPr>
          <p:txBody>
            <a:bodyPr/>
            <a:lstStyle/>
            <a:p>
              <a:endParaRPr lang="fr-FR"/>
            </a:p>
          </p:txBody>
        </p:sp>
        <p:sp>
          <p:nvSpPr>
            <p:cNvPr id="24586" name="Freeform 10"/>
            <p:cNvSpPr>
              <a:spLocks/>
            </p:cNvSpPr>
            <p:nvPr/>
          </p:nvSpPr>
          <p:spPr bwMode="auto">
            <a:xfrm>
              <a:off x="186" y="3864"/>
              <a:ext cx="25" cy="32"/>
            </a:xfrm>
            <a:custGeom>
              <a:avLst/>
              <a:gdLst/>
              <a:ahLst/>
              <a:cxnLst>
                <a:cxn ang="0">
                  <a:pos x="0" y="0"/>
                </a:cxn>
                <a:cxn ang="0">
                  <a:pos x="14" y="31"/>
                </a:cxn>
                <a:cxn ang="0">
                  <a:pos x="24" y="23"/>
                </a:cxn>
                <a:cxn ang="0">
                  <a:pos x="0" y="0"/>
                </a:cxn>
              </a:cxnLst>
              <a:rect l="0" t="0" r="r" b="b"/>
              <a:pathLst>
                <a:path w="25" h="32">
                  <a:moveTo>
                    <a:pt x="0" y="0"/>
                  </a:moveTo>
                  <a:lnTo>
                    <a:pt x="14" y="31"/>
                  </a:lnTo>
                  <a:lnTo>
                    <a:pt x="24" y="23"/>
                  </a:lnTo>
                  <a:lnTo>
                    <a:pt x="0" y="0"/>
                  </a:lnTo>
                </a:path>
              </a:pathLst>
            </a:custGeom>
            <a:solidFill>
              <a:srgbClr val="FFFFFF"/>
            </a:solidFill>
            <a:ln w="9525" cap="rnd">
              <a:noFill/>
              <a:round/>
              <a:headEnd/>
              <a:tailEnd/>
            </a:ln>
            <a:effectLst/>
          </p:spPr>
          <p:txBody>
            <a:bodyPr/>
            <a:lstStyle/>
            <a:p>
              <a:endParaRPr lang="fr-FR"/>
            </a:p>
          </p:txBody>
        </p:sp>
        <p:sp>
          <p:nvSpPr>
            <p:cNvPr id="24587" name="Freeform 11"/>
            <p:cNvSpPr>
              <a:spLocks/>
            </p:cNvSpPr>
            <p:nvPr/>
          </p:nvSpPr>
          <p:spPr bwMode="auto">
            <a:xfrm>
              <a:off x="248" y="3866"/>
              <a:ext cx="28" cy="33"/>
            </a:xfrm>
            <a:custGeom>
              <a:avLst/>
              <a:gdLst/>
              <a:ahLst/>
              <a:cxnLst>
                <a:cxn ang="0">
                  <a:pos x="27" y="0"/>
                </a:cxn>
                <a:cxn ang="0">
                  <a:pos x="11" y="32"/>
                </a:cxn>
                <a:cxn ang="0">
                  <a:pos x="0" y="23"/>
                </a:cxn>
                <a:cxn ang="0">
                  <a:pos x="27" y="0"/>
                </a:cxn>
              </a:cxnLst>
              <a:rect l="0" t="0" r="r" b="b"/>
              <a:pathLst>
                <a:path w="28" h="33">
                  <a:moveTo>
                    <a:pt x="27" y="0"/>
                  </a:moveTo>
                  <a:lnTo>
                    <a:pt x="11" y="32"/>
                  </a:lnTo>
                  <a:lnTo>
                    <a:pt x="0" y="23"/>
                  </a:lnTo>
                  <a:lnTo>
                    <a:pt x="27" y="0"/>
                  </a:lnTo>
                </a:path>
              </a:pathLst>
            </a:custGeom>
            <a:solidFill>
              <a:srgbClr val="FFFFFF"/>
            </a:solidFill>
            <a:ln w="9525" cap="rnd">
              <a:noFill/>
              <a:round/>
              <a:headEnd/>
              <a:tailEnd/>
            </a:ln>
            <a:effectLst/>
          </p:spPr>
          <p:txBody>
            <a:bodyPr/>
            <a:lstStyle/>
            <a:p>
              <a:endParaRPr lang="fr-FR"/>
            </a:p>
          </p:txBody>
        </p:sp>
        <p:sp>
          <p:nvSpPr>
            <p:cNvPr id="24588" name="Freeform 12"/>
            <p:cNvSpPr>
              <a:spLocks/>
            </p:cNvSpPr>
            <p:nvPr/>
          </p:nvSpPr>
          <p:spPr bwMode="auto">
            <a:xfrm>
              <a:off x="224" y="3854"/>
              <a:ext cx="18" cy="33"/>
            </a:xfrm>
            <a:custGeom>
              <a:avLst/>
              <a:gdLst/>
              <a:ahLst/>
              <a:cxnLst>
                <a:cxn ang="0">
                  <a:pos x="7" y="0"/>
                </a:cxn>
                <a:cxn ang="0">
                  <a:pos x="0" y="32"/>
                </a:cxn>
                <a:cxn ang="0">
                  <a:pos x="17" y="30"/>
                </a:cxn>
                <a:cxn ang="0">
                  <a:pos x="7" y="0"/>
                </a:cxn>
              </a:cxnLst>
              <a:rect l="0" t="0" r="r" b="b"/>
              <a:pathLst>
                <a:path w="18" h="33">
                  <a:moveTo>
                    <a:pt x="7" y="0"/>
                  </a:moveTo>
                  <a:lnTo>
                    <a:pt x="0" y="32"/>
                  </a:lnTo>
                  <a:lnTo>
                    <a:pt x="17" y="30"/>
                  </a:lnTo>
                  <a:lnTo>
                    <a:pt x="7" y="0"/>
                  </a:lnTo>
                </a:path>
              </a:pathLst>
            </a:custGeom>
            <a:solidFill>
              <a:srgbClr val="FFFFFF"/>
            </a:solidFill>
            <a:ln w="9525" cap="rnd">
              <a:noFill/>
              <a:round/>
              <a:headEnd/>
              <a:tailEnd/>
            </a:ln>
            <a:effectLst/>
          </p:spPr>
          <p:txBody>
            <a:bodyPr/>
            <a:lstStyle/>
            <a:p>
              <a:endParaRPr lang="fr-FR"/>
            </a:p>
          </p:txBody>
        </p:sp>
        <p:sp>
          <p:nvSpPr>
            <p:cNvPr id="24589" name="Freeform 13"/>
            <p:cNvSpPr>
              <a:spLocks/>
            </p:cNvSpPr>
            <p:nvPr/>
          </p:nvSpPr>
          <p:spPr bwMode="auto">
            <a:xfrm>
              <a:off x="198" y="3905"/>
              <a:ext cx="67" cy="122"/>
            </a:xfrm>
            <a:custGeom>
              <a:avLst/>
              <a:gdLst/>
              <a:ahLst/>
              <a:cxnLst>
                <a:cxn ang="0">
                  <a:pos x="21" y="121"/>
                </a:cxn>
                <a:cxn ang="0">
                  <a:pos x="22" y="99"/>
                </a:cxn>
                <a:cxn ang="0">
                  <a:pos x="20" y="96"/>
                </a:cxn>
                <a:cxn ang="0">
                  <a:pos x="14" y="88"/>
                </a:cxn>
                <a:cxn ang="0">
                  <a:pos x="8" y="76"/>
                </a:cxn>
                <a:cxn ang="0">
                  <a:pos x="3" y="61"/>
                </a:cxn>
                <a:cxn ang="0">
                  <a:pos x="0" y="44"/>
                </a:cxn>
                <a:cxn ang="0">
                  <a:pos x="0" y="28"/>
                </a:cxn>
                <a:cxn ang="0">
                  <a:pos x="7" y="12"/>
                </a:cxn>
                <a:cxn ang="0">
                  <a:pos x="22" y="0"/>
                </a:cxn>
                <a:cxn ang="0">
                  <a:pos x="42" y="0"/>
                </a:cxn>
                <a:cxn ang="0">
                  <a:pos x="45" y="1"/>
                </a:cxn>
                <a:cxn ang="0">
                  <a:pos x="50" y="5"/>
                </a:cxn>
                <a:cxn ang="0">
                  <a:pos x="56" y="11"/>
                </a:cxn>
                <a:cxn ang="0">
                  <a:pos x="62" y="21"/>
                </a:cxn>
                <a:cxn ang="0">
                  <a:pos x="66" y="33"/>
                </a:cxn>
                <a:cxn ang="0">
                  <a:pos x="65" y="50"/>
                </a:cxn>
                <a:cxn ang="0">
                  <a:pos x="58" y="72"/>
                </a:cxn>
                <a:cxn ang="0">
                  <a:pos x="42" y="96"/>
                </a:cxn>
                <a:cxn ang="0">
                  <a:pos x="42" y="121"/>
                </a:cxn>
                <a:cxn ang="0">
                  <a:pos x="21" y="121"/>
                </a:cxn>
              </a:cxnLst>
              <a:rect l="0" t="0" r="r" b="b"/>
              <a:pathLst>
                <a:path w="67" h="122">
                  <a:moveTo>
                    <a:pt x="21" y="121"/>
                  </a:moveTo>
                  <a:lnTo>
                    <a:pt x="22" y="99"/>
                  </a:lnTo>
                  <a:lnTo>
                    <a:pt x="20" y="96"/>
                  </a:lnTo>
                  <a:lnTo>
                    <a:pt x="14" y="88"/>
                  </a:lnTo>
                  <a:lnTo>
                    <a:pt x="8" y="76"/>
                  </a:lnTo>
                  <a:lnTo>
                    <a:pt x="3" y="61"/>
                  </a:lnTo>
                  <a:lnTo>
                    <a:pt x="0" y="44"/>
                  </a:lnTo>
                  <a:lnTo>
                    <a:pt x="0" y="28"/>
                  </a:lnTo>
                  <a:lnTo>
                    <a:pt x="7" y="12"/>
                  </a:lnTo>
                  <a:lnTo>
                    <a:pt x="22" y="0"/>
                  </a:lnTo>
                  <a:lnTo>
                    <a:pt x="42" y="0"/>
                  </a:lnTo>
                  <a:lnTo>
                    <a:pt x="45" y="1"/>
                  </a:lnTo>
                  <a:lnTo>
                    <a:pt x="50" y="5"/>
                  </a:lnTo>
                  <a:lnTo>
                    <a:pt x="56" y="11"/>
                  </a:lnTo>
                  <a:lnTo>
                    <a:pt x="62" y="21"/>
                  </a:lnTo>
                  <a:lnTo>
                    <a:pt x="66" y="33"/>
                  </a:lnTo>
                  <a:lnTo>
                    <a:pt x="65" y="50"/>
                  </a:lnTo>
                  <a:lnTo>
                    <a:pt x="58" y="72"/>
                  </a:lnTo>
                  <a:lnTo>
                    <a:pt x="42" y="96"/>
                  </a:lnTo>
                  <a:lnTo>
                    <a:pt x="42" y="121"/>
                  </a:lnTo>
                  <a:lnTo>
                    <a:pt x="21" y="121"/>
                  </a:lnTo>
                </a:path>
              </a:pathLst>
            </a:custGeom>
            <a:solidFill>
              <a:srgbClr val="FFFFFF"/>
            </a:solidFill>
            <a:ln w="9525" cap="rnd">
              <a:noFill/>
              <a:round/>
              <a:headEnd/>
              <a:tailEnd/>
            </a:ln>
            <a:effectLst/>
          </p:spPr>
          <p:txBody>
            <a:bodyPr/>
            <a:lstStyle/>
            <a:p>
              <a:endParaRPr lang="fr-FR"/>
            </a:p>
          </p:txBody>
        </p:sp>
        <p:sp>
          <p:nvSpPr>
            <p:cNvPr id="24590" name="Freeform 14"/>
            <p:cNvSpPr>
              <a:spLocks/>
            </p:cNvSpPr>
            <p:nvPr/>
          </p:nvSpPr>
          <p:spPr bwMode="auto">
            <a:xfrm>
              <a:off x="226" y="3925"/>
              <a:ext cx="18" cy="95"/>
            </a:xfrm>
            <a:custGeom>
              <a:avLst/>
              <a:gdLst/>
              <a:ahLst/>
              <a:cxnLst>
                <a:cxn ang="0">
                  <a:pos x="4" y="0"/>
                </a:cxn>
                <a:cxn ang="0">
                  <a:pos x="7" y="6"/>
                </a:cxn>
                <a:cxn ang="0">
                  <a:pos x="2" y="7"/>
                </a:cxn>
                <a:cxn ang="0">
                  <a:pos x="2" y="85"/>
                </a:cxn>
                <a:cxn ang="0">
                  <a:pos x="0" y="86"/>
                </a:cxn>
                <a:cxn ang="0">
                  <a:pos x="0" y="94"/>
                </a:cxn>
                <a:cxn ang="0">
                  <a:pos x="2" y="94"/>
                </a:cxn>
                <a:cxn ang="0">
                  <a:pos x="4" y="94"/>
                </a:cxn>
                <a:cxn ang="0">
                  <a:pos x="7" y="94"/>
                </a:cxn>
                <a:cxn ang="0">
                  <a:pos x="9" y="92"/>
                </a:cxn>
                <a:cxn ang="0">
                  <a:pos x="14" y="92"/>
                </a:cxn>
                <a:cxn ang="0">
                  <a:pos x="17" y="91"/>
                </a:cxn>
                <a:cxn ang="0">
                  <a:pos x="17" y="89"/>
                </a:cxn>
                <a:cxn ang="0">
                  <a:pos x="17" y="86"/>
                </a:cxn>
                <a:cxn ang="0">
                  <a:pos x="17" y="52"/>
                </a:cxn>
                <a:cxn ang="0">
                  <a:pos x="14" y="51"/>
                </a:cxn>
                <a:cxn ang="0">
                  <a:pos x="14" y="42"/>
                </a:cxn>
                <a:cxn ang="0">
                  <a:pos x="14" y="5"/>
                </a:cxn>
                <a:cxn ang="0">
                  <a:pos x="4" y="0"/>
                </a:cxn>
              </a:cxnLst>
              <a:rect l="0" t="0" r="r" b="b"/>
              <a:pathLst>
                <a:path w="18" h="95">
                  <a:moveTo>
                    <a:pt x="4" y="0"/>
                  </a:moveTo>
                  <a:lnTo>
                    <a:pt x="7" y="6"/>
                  </a:lnTo>
                  <a:lnTo>
                    <a:pt x="2" y="7"/>
                  </a:lnTo>
                  <a:lnTo>
                    <a:pt x="2" y="85"/>
                  </a:lnTo>
                  <a:lnTo>
                    <a:pt x="0" y="86"/>
                  </a:lnTo>
                  <a:lnTo>
                    <a:pt x="0" y="94"/>
                  </a:lnTo>
                  <a:lnTo>
                    <a:pt x="2" y="94"/>
                  </a:lnTo>
                  <a:lnTo>
                    <a:pt x="4" y="94"/>
                  </a:lnTo>
                  <a:lnTo>
                    <a:pt x="7" y="94"/>
                  </a:lnTo>
                  <a:lnTo>
                    <a:pt x="9" y="92"/>
                  </a:lnTo>
                  <a:lnTo>
                    <a:pt x="14" y="92"/>
                  </a:lnTo>
                  <a:lnTo>
                    <a:pt x="17" y="91"/>
                  </a:lnTo>
                  <a:lnTo>
                    <a:pt x="17" y="89"/>
                  </a:lnTo>
                  <a:lnTo>
                    <a:pt x="17" y="86"/>
                  </a:lnTo>
                  <a:lnTo>
                    <a:pt x="17" y="52"/>
                  </a:lnTo>
                  <a:lnTo>
                    <a:pt x="14" y="51"/>
                  </a:lnTo>
                  <a:lnTo>
                    <a:pt x="14" y="42"/>
                  </a:lnTo>
                  <a:lnTo>
                    <a:pt x="14" y="5"/>
                  </a:lnTo>
                  <a:lnTo>
                    <a:pt x="4" y="0"/>
                  </a:lnTo>
                </a:path>
              </a:pathLst>
            </a:custGeom>
            <a:solidFill>
              <a:srgbClr val="000000"/>
            </a:solidFill>
            <a:ln w="9525" cap="rnd">
              <a:noFill/>
              <a:round/>
              <a:headEnd/>
              <a:tailEnd/>
            </a:ln>
            <a:effectLst/>
          </p:spPr>
          <p:txBody>
            <a:bodyPr/>
            <a:lstStyle/>
            <a:p>
              <a:endParaRPr lang="fr-FR"/>
            </a:p>
          </p:txBody>
        </p:sp>
      </p:gr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487363" y="158750"/>
            <a:ext cx="5878512" cy="4408488"/>
          </a:xfrm>
          <a:ln cap="flat"/>
        </p:spPr>
      </p:sp>
      <p:sp>
        <p:nvSpPr>
          <p:cNvPr id="28675" name="Rectangle 3"/>
          <p:cNvSpPr>
            <a:spLocks noGrp="1" noChangeArrowheads="1"/>
          </p:cNvSpPr>
          <p:nvPr>
            <p:ph type="body" idx="1"/>
          </p:nvPr>
        </p:nvSpPr>
        <p:spPr>
          <a:xfrm>
            <a:off x="412203" y="4772657"/>
            <a:ext cx="6192892" cy="3757482"/>
          </a:xfrm>
          <a:noFill/>
          <a:ln/>
        </p:spPr>
        <p:txBody>
          <a:bodyPr/>
          <a:lstStyle/>
          <a:p>
            <a:pPr>
              <a:tabLst/>
            </a:pPr>
            <a:r>
              <a:rPr lang="fr-FR"/>
              <a:t>Copie de Lignes d'une Autre Table </a:t>
            </a:r>
          </a:p>
          <a:p>
            <a:pPr lvl="1">
              <a:tabLst/>
            </a:pPr>
            <a:r>
              <a:rPr lang="fr-FR"/>
              <a:t>Vous pouvez utiliser l'ordre INSERT pour ajouter des lignes dans une table lorsque les valeurs proviennent de tables existantes. Dans ce cas, à la place de la clause VALUES, vous utilisez une sous-interrogation. </a:t>
            </a:r>
          </a:p>
          <a:p>
            <a:pPr>
              <a:tabLst/>
            </a:pPr>
            <a:r>
              <a:rPr lang="fr-FR"/>
              <a:t>Syntaxe</a:t>
            </a:r>
          </a:p>
          <a:p>
            <a:pPr algn="just">
              <a:spcBef>
                <a:spcPct val="0"/>
              </a:spcBef>
              <a:tabLst/>
            </a:pPr>
            <a:r>
              <a:rPr lang="fr-FR" b="0">
                <a:latin typeface="Times" charset="0"/>
              </a:rPr>
              <a:t>     </a:t>
            </a:r>
          </a:p>
          <a:p>
            <a:pPr algn="just">
              <a:spcBef>
                <a:spcPct val="0"/>
              </a:spcBef>
              <a:tabLst/>
            </a:pPr>
            <a:r>
              <a:rPr lang="fr-FR" b="0">
                <a:latin typeface="Courier New" pitchFamily="49" charset="0"/>
              </a:rPr>
              <a:t>   INSERT INTO </a:t>
            </a:r>
            <a:r>
              <a:rPr lang="fr-FR" b="0" i="1">
                <a:latin typeface="Courier New" pitchFamily="49" charset="0"/>
              </a:rPr>
              <a:t>table</a:t>
            </a:r>
            <a:r>
              <a:rPr lang="fr-FR" b="0">
                <a:latin typeface="Courier New" pitchFamily="49" charset="0"/>
              </a:rPr>
              <a:t> [ </a:t>
            </a:r>
            <a:r>
              <a:rPr lang="fr-FR" b="0" i="1">
                <a:latin typeface="Courier New" pitchFamily="49" charset="0"/>
              </a:rPr>
              <a:t>column</a:t>
            </a:r>
            <a:r>
              <a:rPr lang="fr-FR" b="0">
                <a:latin typeface="Courier New" pitchFamily="49" charset="0"/>
              </a:rPr>
              <a:t> (, </a:t>
            </a:r>
            <a:r>
              <a:rPr lang="fr-FR" b="0" i="1">
                <a:latin typeface="Courier New" pitchFamily="49" charset="0"/>
              </a:rPr>
              <a:t>column</a:t>
            </a:r>
            <a:r>
              <a:rPr lang="fr-FR" b="0">
                <a:latin typeface="Courier New" pitchFamily="49" charset="0"/>
              </a:rPr>
              <a:t>) ]</a:t>
            </a:r>
          </a:p>
          <a:p>
            <a:pPr algn="just">
              <a:spcBef>
                <a:spcPct val="0"/>
              </a:spcBef>
              <a:tabLst/>
            </a:pPr>
            <a:r>
              <a:rPr lang="fr-FR" b="0">
                <a:latin typeface="Courier New" pitchFamily="49" charset="0"/>
              </a:rPr>
              <a:t>   			</a:t>
            </a:r>
            <a:r>
              <a:rPr lang="fr-FR" b="0" i="1">
                <a:latin typeface="Courier New" pitchFamily="49" charset="0"/>
              </a:rPr>
              <a:t>subquery</a:t>
            </a:r>
            <a:r>
              <a:rPr lang="fr-FR" b="0">
                <a:latin typeface="Courier New" pitchFamily="49" charset="0"/>
              </a:rPr>
              <a:t>;</a:t>
            </a:r>
          </a:p>
          <a:p>
            <a:pPr algn="just">
              <a:lnSpc>
                <a:spcPct val="112000"/>
              </a:lnSpc>
              <a:spcBef>
                <a:spcPct val="0"/>
              </a:spcBef>
              <a:tabLst/>
            </a:pPr>
            <a:endParaRPr lang="fr-FR" b="0">
              <a:latin typeface="Times" charset="0"/>
            </a:endParaRPr>
          </a:p>
          <a:p>
            <a:pPr lvl="1">
              <a:tabLst/>
            </a:pPr>
            <a:r>
              <a:rPr lang="fr-FR" b="1"/>
              <a:t>où :</a:t>
            </a:r>
            <a:r>
              <a:rPr lang="fr-FR"/>
              <a:t>		</a:t>
            </a:r>
            <a:r>
              <a:rPr lang="fr-FR" i="1"/>
              <a:t>table		</a:t>
            </a:r>
            <a:r>
              <a:rPr lang="fr-FR"/>
              <a:t>	représente le nom de la table</a:t>
            </a:r>
          </a:p>
          <a:p>
            <a:pPr lvl="1">
              <a:tabLst/>
            </a:pPr>
            <a:r>
              <a:rPr lang="fr-FR"/>
              <a:t>		</a:t>
            </a:r>
            <a:r>
              <a:rPr lang="fr-FR" i="1"/>
              <a:t>column		</a:t>
            </a:r>
            <a:r>
              <a:rPr lang="fr-FR"/>
              <a:t>représente le nom de la colonne dans la table à remplir</a:t>
            </a:r>
          </a:p>
          <a:p>
            <a:pPr lvl="1">
              <a:tabLst/>
            </a:pPr>
            <a:r>
              <a:rPr lang="fr-FR"/>
              <a:t>		</a:t>
            </a:r>
            <a:r>
              <a:rPr lang="fr-FR" i="1"/>
              <a:t>subquery</a:t>
            </a:r>
            <a:r>
              <a:rPr lang="fr-FR"/>
              <a:t>		représente la sous-requête qui ramène les lignes dans la table</a:t>
            </a:r>
          </a:p>
          <a:p>
            <a:pPr lvl="1">
              <a:tabLst/>
            </a:pPr>
            <a:endParaRPr lang="fr-FR"/>
          </a:p>
          <a:p>
            <a:pPr lvl="1">
              <a:tabLst/>
            </a:pPr>
            <a:r>
              <a:rPr lang="fr-FR"/>
              <a:t>Pour plus d'informations, reportez-vous à</a:t>
            </a:r>
            <a:br>
              <a:rPr lang="fr-FR"/>
            </a:br>
            <a:r>
              <a:rPr lang="fr-FR" i="1"/>
              <a:t>Oracle8 Server SQL Reference, Release 8.0</a:t>
            </a:r>
            <a:r>
              <a:rPr lang="fr-FR"/>
              <a:t>, "SELECT,"section Subqueries.</a:t>
            </a:r>
          </a:p>
          <a:p>
            <a:pPr lvl="1">
              <a:spcBef>
                <a:spcPct val="65000"/>
              </a:spcBef>
              <a:tabLst/>
            </a:pPr>
            <a:r>
              <a:rPr lang="fr-FR"/>
              <a:t>Le nombre et le type de données des colonnes énumérées dans la clause INSERT doivent correspondre au nombre de valeurs et à leur type de données dans la sous-interrogation.</a:t>
            </a:r>
          </a:p>
          <a:p>
            <a:pPr>
              <a:tabLst/>
            </a:pPr>
            <a:endParaRPr lang="fr-FR" b="0">
              <a:latin typeface="Times New Roman" pitchFamily="18" charset="0"/>
            </a:endParaRPr>
          </a:p>
        </p:txBody>
      </p:sp>
      <p:sp>
        <p:nvSpPr>
          <p:cNvPr id="28676" name="Rectangle 4"/>
          <p:cNvSpPr>
            <a:spLocks noChangeArrowheads="1"/>
          </p:cNvSpPr>
          <p:nvPr/>
        </p:nvSpPr>
        <p:spPr bwMode="auto">
          <a:xfrm>
            <a:off x="625695" y="5753646"/>
            <a:ext cx="5567198" cy="530625"/>
          </a:xfrm>
          <a:prstGeom prst="rect">
            <a:avLst/>
          </a:prstGeom>
          <a:noFill/>
          <a:ln w="12700">
            <a:solidFill>
              <a:schemeClr val="tx1"/>
            </a:solidFill>
            <a:miter lim="800000"/>
            <a:headEnd/>
            <a:tailEnd/>
          </a:ln>
          <a:effectLst/>
        </p:spPr>
        <p:txBody>
          <a:bodyPr wrap="none" anchor="ctr"/>
          <a:lstStyle/>
          <a:p>
            <a:endParaRPr lang="fr-FR"/>
          </a:p>
        </p:txBody>
      </p:sp>
      <p:grpSp>
        <p:nvGrpSpPr>
          <p:cNvPr id="2" name="Group 16"/>
          <p:cNvGrpSpPr>
            <a:grpSpLocks/>
          </p:cNvGrpSpPr>
          <p:nvPr/>
        </p:nvGrpSpPr>
        <p:grpSpPr bwMode="auto">
          <a:xfrm>
            <a:off x="174078" y="7623469"/>
            <a:ext cx="284108" cy="304700"/>
            <a:chOff x="106" y="5129"/>
            <a:chExt cx="173" cy="205"/>
          </a:xfrm>
        </p:grpSpPr>
        <p:sp>
          <p:nvSpPr>
            <p:cNvPr id="28677" name="Freeform 5"/>
            <p:cNvSpPr>
              <a:spLocks/>
            </p:cNvSpPr>
            <p:nvPr/>
          </p:nvSpPr>
          <p:spPr bwMode="auto">
            <a:xfrm>
              <a:off x="106" y="5129"/>
              <a:ext cx="173" cy="197"/>
            </a:xfrm>
            <a:custGeom>
              <a:avLst/>
              <a:gdLst/>
              <a:ahLst/>
              <a:cxnLst>
                <a:cxn ang="0">
                  <a:pos x="172" y="196"/>
                </a:cxn>
                <a:cxn ang="0">
                  <a:pos x="172" y="0"/>
                </a:cxn>
                <a:cxn ang="0">
                  <a:pos x="0" y="0"/>
                </a:cxn>
                <a:cxn ang="0">
                  <a:pos x="0" y="196"/>
                </a:cxn>
                <a:cxn ang="0">
                  <a:pos x="172" y="196"/>
                </a:cxn>
              </a:cxnLst>
              <a:rect l="0" t="0" r="r" b="b"/>
              <a:pathLst>
                <a:path w="173" h="197">
                  <a:moveTo>
                    <a:pt x="172" y="196"/>
                  </a:moveTo>
                  <a:lnTo>
                    <a:pt x="172" y="0"/>
                  </a:lnTo>
                  <a:lnTo>
                    <a:pt x="0" y="0"/>
                  </a:lnTo>
                  <a:lnTo>
                    <a:pt x="0" y="196"/>
                  </a:lnTo>
                  <a:lnTo>
                    <a:pt x="172" y="196"/>
                  </a:lnTo>
                </a:path>
              </a:pathLst>
            </a:custGeom>
            <a:solidFill>
              <a:srgbClr val="000000"/>
            </a:solidFill>
            <a:ln w="9525" cap="rnd">
              <a:noFill/>
              <a:round/>
              <a:headEnd/>
              <a:tailEnd/>
            </a:ln>
            <a:effectLst/>
          </p:spPr>
          <p:txBody>
            <a:bodyPr/>
            <a:lstStyle/>
            <a:p>
              <a:endParaRPr lang="fr-FR"/>
            </a:p>
          </p:txBody>
        </p:sp>
        <p:sp>
          <p:nvSpPr>
            <p:cNvPr id="28678" name="Freeform 6"/>
            <p:cNvSpPr>
              <a:spLocks/>
            </p:cNvSpPr>
            <p:nvPr/>
          </p:nvSpPr>
          <p:spPr bwMode="auto">
            <a:xfrm>
              <a:off x="185" y="5315"/>
              <a:ext cx="25" cy="19"/>
            </a:xfrm>
            <a:custGeom>
              <a:avLst/>
              <a:gdLst/>
              <a:ahLst/>
              <a:cxnLst>
                <a:cxn ang="0">
                  <a:pos x="24" y="18"/>
                </a:cxn>
                <a:cxn ang="0">
                  <a:pos x="24" y="0"/>
                </a:cxn>
                <a:cxn ang="0">
                  <a:pos x="0" y="0"/>
                </a:cxn>
                <a:cxn ang="0">
                  <a:pos x="0" y="18"/>
                </a:cxn>
                <a:cxn ang="0">
                  <a:pos x="24" y="18"/>
                </a:cxn>
              </a:cxnLst>
              <a:rect l="0" t="0" r="r" b="b"/>
              <a:pathLst>
                <a:path w="25" h="19">
                  <a:moveTo>
                    <a:pt x="24" y="18"/>
                  </a:moveTo>
                  <a:lnTo>
                    <a:pt x="24" y="0"/>
                  </a:lnTo>
                  <a:lnTo>
                    <a:pt x="0" y="0"/>
                  </a:lnTo>
                  <a:lnTo>
                    <a:pt x="0" y="18"/>
                  </a:lnTo>
                  <a:lnTo>
                    <a:pt x="24" y="18"/>
                  </a:lnTo>
                </a:path>
              </a:pathLst>
            </a:custGeom>
            <a:solidFill>
              <a:srgbClr val="FFFFFF"/>
            </a:solidFill>
            <a:ln w="9525" cap="rnd">
              <a:noFill/>
              <a:round/>
              <a:headEnd/>
              <a:tailEnd/>
            </a:ln>
            <a:effectLst/>
          </p:spPr>
          <p:txBody>
            <a:bodyPr/>
            <a:lstStyle/>
            <a:p>
              <a:endParaRPr lang="fr-FR"/>
            </a:p>
          </p:txBody>
        </p:sp>
        <p:sp>
          <p:nvSpPr>
            <p:cNvPr id="28679" name="Freeform 7"/>
            <p:cNvSpPr>
              <a:spLocks/>
            </p:cNvSpPr>
            <p:nvPr/>
          </p:nvSpPr>
          <p:spPr bwMode="auto">
            <a:xfrm>
              <a:off x="127" y="5186"/>
              <a:ext cx="31" cy="21"/>
            </a:xfrm>
            <a:custGeom>
              <a:avLst/>
              <a:gdLst/>
              <a:ahLst/>
              <a:cxnLst>
                <a:cxn ang="0">
                  <a:pos x="0" y="0"/>
                </a:cxn>
                <a:cxn ang="0">
                  <a:pos x="24" y="20"/>
                </a:cxn>
                <a:cxn ang="0">
                  <a:pos x="30" y="9"/>
                </a:cxn>
                <a:cxn ang="0">
                  <a:pos x="0" y="0"/>
                </a:cxn>
              </a:cxnLst>
              <a:rect l="0" t="0" r="r" b="b"/>
              <a:pathLst>
                <a:path w="31" h="21">
                  <a:moveTo>
                    <a:pt x="0" y="0"/>
                  </a:moveTo>
                  <a:lnTo>
                    <a:pt x="24" y="20"/>
                  </a:lnTo>
                  <a:lnTo>
                    <a:pt x="30" y="9"/>
                  </a:lnTo>
                  <a:lnTo>
                    <a:pt x="0" y="0"/>
                  </a:lnTo>
                </a:path>
              </a:pathLst>
            </a:custGeom>
            <a:solidFill>
              <a:srgbClr val="FFFFFF"/>
            </a:solidFill>
            <a:ln w="9525" cap="rnd">
              <a:noFill/>
              <a:round/>
              <a:headEnd/>
              <a:tailEnd/>
            </a:ln>
            <a:effectLst/>
          </p:spPr>
          <p:txBody>
            <a:bodyPr/>
            <a:lstStyle/>
            <a:p>
              <a:endParaRPr lang="fr-FR"/>
            </a:p>
          </p:txBody>
        </p:sp>
        <p:sp>
          <p:nvSpPr>
            <p:cNvPr id="28680" name="Freeform 8"/>
            <p:cNvSpPr>
              <a:spLocks/>
            </p:cNvSpPr>
            <p:nvPr/>
          </p:nvSpPr>
          <p:spPr bwMode="auto">
            <a:xfrm>
              <a:off x="234" y="5186"/>
              <a:ext cx="33" cy="21"/>
            </a:xfrm>
            <a:custGeom>
              <a:avLst/>
              <a:gdLst/>
              <a:ahLst/>
              <a:cxnLst>
                <a:cxn ang="0">
                  <a:pos x="32" y="0"/>
                </a:cxn>
                <a:cxn ang="0">
                  <a:pos x="5" y="20"/>
                </a:cxn>
                <a:cxn ang="0">
                  <a:pos x="0" y="9"/>
                </a:cxn>
                <a:cxn ang="0">
                  <a:pos x="32" y="0"/>
                </a:cxn>
              </a:cxnLst>
              <a:rect l="0" t="0" r="r" b="b"/>
              <a:pathLst>
                <a:path w="33" h="21">
                  <a:moveTo>
                    <a:pt x="32" y="0"/>
                  </a:moveTo>
                  <a:lnTo>
                    <a:pt x="5" y="20"/>
                  </a:lnTo>
                  <a:lnTo>
                    <a:pt x="0" y="9"/>
                  </a:lnTo>
                  <a:lnTo>
                    <a:pt x="32" y="0"/>
                  </a:lnTo>
                </a:path>
              </a:pathLst>
            </a:custGeom>
            <a:solidFill>
              <a:srgbClr val="FFFFFF"/>
            </a:solidFill>
            <a:ln w="9525" cap="rnd">
              <a:noFill/>
              <a:round/>
              <a:headEnd/>
              <a:tailEnd/>
            </a:ln>
            <a:effectLst/>
          </p:spPr>
          <p:txBody>
            <a:bodyPr/>
            <a:lstStyle/>
            <a:p>
              <a:endParaRPr lang="fr-FR"/>
            </a:p>
          </p:txBody>
        </p:sp>
        <p:sp>
          <p:nvSpPr>
            <p:cNvPr id="28681" name="Freeform 9"/>
            <p:cNvSpPr>
              <a:spLocks/>
            </p:cNvSpPr>
            <p:nvPr/>
          </p:nvSpPr>
          <p:spPr bwMode="auto">
            <a:xfrm>
              <a:off x="124" y="5227"/>
              <a:ext cx="32" cy="20"/>
            </a:xfrm>
            <a:custGeom>
              <a:avLst/>
              <a:gdLst/>
              <a:ahLst/>
              <a:cxnLst>
                <a:cxn ang="0">
                  <a:pos x="0" y="19"/>
                </a:cxn>
                <a:cxn ang="0">
                  <a:pos x="31" y="15"/>
                </a:cxn>
                <a:cxn ang="0">
                  <a:pos x="29" y="0"/>
                </a:cxn>
                <a:cxn ang="0">
                  <a:pos x="0" y="19"/>
                </a:cxn>
              </a:cxnLst>
              <a:rect l="0" t="0" r="r" b="b"/>
              <a:pathLst>
                <a:path w="32" h="20">
                  <a:moveTo>
                    <a:pt x="0" y="19"/>
                  </a:moveTo>
                  <a:lnTo>
                    <a:pt x="31" y="15"/>
                  </a:lnTo>
                  <a:lnTo>
                    <a:pt x="29" y="0"/>
                  </a:lnTo>
                  <a:lnTo>
                    <a:pt x="0" y="19"/>
                  </a:lnTo>
                </a:path>
              </a:pathLst>
            </a:custGeom>
            <a:solidFill>
              <a:srgbClr val="FFFFFF"/>
            </a:solidFill>
            <a:ln w="9525" cap="rnd">
              <a:noFill/>
              <a:round/>
              <a:headEnd/>
              <a:tailEnd/>
            </a:ln>
            <a:effectLst/>
          </p:spPr>
          <p:txBody>
            <a:bodyPr/>
            <a:lstStyle/>
            <a:p>
              <a:endParaRPr lang="fr-FR"/>
            </a:p>
          </p:txBody>
        </p:sp>
        <p:sp>
          <p:nvSpPr>
            <p:cNvPr id="28682" name="Freeform 10"/>
            <p:cNvSpPr>
              <a:spLocks/>
            </p:cNvSpPr>
            <p:nvPr/>
          </p:nvSpPr>
          <p:spPr bwMode="auto">
            <a:xfrm>
              <a:off x="236" y="5228"/>
              <a:ext cx="34" cy="20"/>
            </a:xfrm>
            <a:custGeom>
              <a:avLst/>
              <a:gdLst/>
              <a:ahLst/>
              <a:cxnLst>
                <a:cxn ang="0">
                  <a:pos x="33" y="19"/>
                </a:cxn>
                <a:cxn ang="0">
                  <a:pos x="0" y="16"/>
                </a:cxn>
                <a:cxn ang="0">
                  <a:pos x="2" y="0"/>
                </a:cxn>
                <a:cxn ang="0">
                  <a:pos x="33" y="19"/>
                </a:cxn>
              </a:cxnLst>
              <a:rect l="0" t="0" r="r" b="b"/>
              <a:pathLst>
                <a:path w="34" h="20">
                  <a:moveTo>
                    <a:pt x="33" y="19"/>
                  </a:moveTo>
                  <a:lnTo>
                    <a:pt x="0" y="16"/>
                  </a:lnTo>
                  <a:lnTo>
                    <a:pt x="2" y="0"/>
                  </a:lnTo>
                  <a:lnTo>
                    <a:pt x="33" y="19"/>
                  </a:lnTo>
                </a:path>
              </a:pathLst>
            </a:custGeom>
            <a:solidFill>
              <a:srgbClr val="FFFFFF"/>
            </a:solidFill>
            <a:ln w="9525" cap="rnd">
              <a:noFill/>
              <a:round/>
              <a:headEnd/>
              <a:tailEnd/>
            </a:ln>
            <a:effectLst/>
          </p:spPr>
          <p:txBody>
            <a:bodyPr/>
            <a:lstStyle/>
            <a:p>
              <a:endParaRPr lang="fr-FR"/>
            </a:p>
          </p:txBody>
        </p:sp>
        <p:sp>
          <p:nvSpPr>
            <p:cNvPr id="28683" name="Freeform 11"/>
            <p:cNvSpPr>
              <a:spLocks/>
            </p:cNvSpPr>
            <p:nvPr/>
          </p:nvSpPr>
          <p:spPr bwMode="auto">
            <a:xfrm>
              <a:off x="149" y="5145"/>
              <a:ext cx="26" cy="32"/>
            </a:xfrm>
            <a:custGeom>
              <a:avLst/>
              <a:gdLst/>
              <a:ahLst/>
              <a:cxnLst>
                <a:cxn ang="0">
                  <a:pos x="0" y="0"/>
                </a:cxn>
                <a:cxn ang="0">
                  <a:pos x="15" y="31"/>
                </a:cxn>
                <a:cxn ang="0">
                  <a:pos x="25" y="23"/>
                </a:cxn>
                <a:cxn ang="0">
                  <a:pos x="0" y="0"/>
                </a:cxn>
              </a:cxnLst>
              <a:rect l="0" t="0" r="r" b="b"/>
              <a:pathLst>
                <a:path w="26" h="32">
                  <a:moveTo>
                    <a:pt x="0" y="0"/>
                  </a:moveTo>
                  <a:lnTo>
                    <a:pt x="15" y="31"/>
                  </a:lnTo>
                  <a:lnTo>
                    <a:pt x="25" y="23"/>
                  </a:lnTo>
                  <a:lnTo>
                    <a:pt x="0" y="0"/>
                  </a:lnTo>
                </a:path>
              </a:pathLst>
            </a:custGeom>
            <a:solidFill>
              <a:srgbClr val="FFFFFF"/>
            </a:solidFill>
            <a:ln w="9525" cap="rnd">
              <a:noFill/>
              <a:round/>
              <a:headEnd/>
              <a:tailEnd/>
            </a:ln>
            <a:effectLst/>
          </p:spPr>
          <p:txBody>
            <a:bodyPr/>
            <a:lstStyle/>
            <a:p>
              <a:endParaRPr lang="fr-FR"/>
            </a:p>
          </p:txBody>
        </p:sp>
        <p:sp>
          <p:nvSpPr>
            <p:cNvPr id="28684" name="Freeform 12"/>
            <p:cNvSpPr>
              <a:spLocks/>
            </p:cNvSpPr>
            <p:nvPr/>
          </p:nvSpPr>
          <p:spPr bwMode="auto">
            <a:xfrm>
              <a:off x="213" y="5148"/>
              <a:ext cx="27" cy="32"/>
            </a:xfrm>
            <a:custGeom>
              <a:avLst/>
              <a:gdLst/>
              <a:ahLst/>
              <a:cxnLst>
                <a:cxn ang="0">
                  <a:pos x="26" y="0"/>
                </a:cxn>
                <a:cxn ang="0">
                  <a:pos x="11" y="31"/>
                </a:cxn>
                <a:cxn ang="0">
                  <a:pos x="0" y="23"/>
                </a:cxn>
                <a:cxn ang="0">
                  <a:pos x="26" y="0"/>
                </a:cxn>
              </a:cxnLst>
              <a:rect l="0" t="0" r="r" b="b"/>
              <a:pathLst>
                <a:path w="27" h="32">
                  <a:moveTo>
                    <a:pt x="26" y="0"/>
                  </a:moveTo>
                  <a:lnTo>
                    <a:pt x="11" y="31"/>
                  </a:lnTo>
                  <a:lnTo>
                    <a:pt x="0" y="23"/>
                  </a:lnTo>
                  <a:lnTo>
                    <a:pt x="26" y="0"/>
                  </a:lnTo>
                </a:path>
              </a:pathLst>
            </a:custGeom>
            <a:solidFill>
              <a:srgbClr val="FFFFFF"/>
            </a:solidFill>
            <a:ln w="9525" cap="rnd">
              <a:noFill/>
              <a:round/>
              <a:headEnd/>
              <a:tailEnd/>
            </a:ln>
            <a:effectLst/>
          </p:spPr>
          <p:txBody>
            <a:bodyPr/>
            <a:lstStyle/>
            <a:p>
              <a:endParaRPr lang="fr-FR"/>
            </a:p>
          </p:txBody>
        </p:sp>
        <p:sp>
          <p:nvSpPr>
            <p:cNvPr id="28685" name="Freeform 13"/>
            <p:cNvSpPr>
              <a:spLocks/>
            </p:cNvSpPr>
            <p:nvPr/>
          </p:nvSpPr>
          <p:spPr bwMode="auto">
            <a:xfrm>
              <a:off x="188" y="5136"/>
              <a:ext cx="17" cy="31"/>
            </a:xfrm>
            <a:custGeom>
              <a:avLst/>
              <a:gdLst/>
              <a:ahLst/>
              <a:cxnLst>
                <a:cxn ang="0">
                  <a:pos x="7" y="0"/>
                </a:cxn>
                <a:cxn ang="0">
                  <a:pos x="0" y="30"/>
                </a:cxn>
                <a:cxn ang="0">
                  <a:pos x="16" y="29"/>
                </a:cxn>
                <a:cxn ang="0">
                  <a:pos x="7" y="0"/>
                </a:cxn>
              </a:cxnLst>
              <a:rect l="0" t="0" r="r" b="b"/>
              <a:pathLst>
                <a:path w="17" h="31">
                  <a:moveTo>
                    <a:pt x="7" y="0"/>
                  </a:moveTo>
                  <a:lnTo>
                    <a:pt x="0" y="30"/>
                  </a:lnTo>
                  <a:lnTo>
                    <a:pt x="16" y="29"/>
                  </a:lnTo>
                  <a:lnTo>
                    <a:pt x="7" y="0"/>
                  </a:lnTo>
                </a:path>
              </a:pathLst>
            </a:custGeom>
            <a:solidFill>
              <a:srgbClr val="FFFFFF"/>
            </a:solidFill>
            <a:ln w="9525" cap="rnd">
              <a:noFill/>
              <a:round/>
              <a:headEnd/>
              <a:tailEnd/>
            </a:ln>
            <a:effectLst/>
          </p:spPr>
          <p:txBody>
            <a:bodyPr/>
            <a:lstStyle/>
            <a:p>
              <a:endParaRPr lang="fr-FR"/>
            </a:p>
          </p:txBody>
        </p:sp>
        <p:sp>
          <p:nvSpPr>
            <p:cNvPr id="28686" name="Freeform 14"/>
            <p:cNvSpPr>
              <a:spLocks/>
            </p:cNvSpPr>
            <p:nvPr/>
          </p:nvSpPr>
          <p:spPr bwMode="auto">
            <a:xfrm>
              <a:off x="162" y="5184"/>
              <a:ext cx="66" cy="124"/>
            </a:xfrm>
            <a:custGeom>
              <a:avLst/>
              <a:gdLst/>
              <a:ahLst/>
              <a:cxnLst>
                <a:cxn ang="0">
                  <a:pos x="21" y="123"/>
                </a:cxn>
                <a:cxn ang="0">
                  <a:pos x="22" y="101"/>
                </a:cxn>
                <a:cxn ang="0">
                  <a:pos x="20" y="98"/>
                </a:cxn>
                <a:cxn ang="0">
                  <a:pos x="14" y="89"/>
                </a:cxn>
                <a:cxn ang="0">
                  <a:pos x="8" y="77"/>
                </a:cxn>
                <a:cxn ang="0">
                  <a:pos x="3" y="62"/>
                </a:cxn>
                <a:cxn ang="0">
                  <a:pos x="0" y="45"/>
                </a:cxn>
                <a:cxn ang="0">
                  <a:pos x="0" y="29"/>
                </a:cxn>
                <a:cxn ang="0">
                  <a:pos x="7" y="12"/>
                </a:cxn>
                <a:cxn ang="0">
                  <a:pos x="22" y="0"/>
                </a:cxn>
                <a:cxn ang="0">
                  <a:pos x="41" y="0"/>
                </a:cxn>
                <a:cxn ang="0">
                  <a:pos x="44" y="1"/>
                </a:cxn>
                <a:cxn ang="0">
                  <a:pos x="49" y="5"/>
                </a:cxn>
                <a:cxn ang="0">
                  <a:pos x="55" y="11"/>
                </a:cxn>
                <a:cxn ang="0">
                  <a:pos x="61" y="21"/>
                </a:cxn>
                <a:cxn ang="0">
                  <a:pos x="65" y="34"/>
                </a:cxn>
                <a:cxn ang="0">
                  <a:pos x="64" y="51"/>
                </a:cxn>
                <a:cxn ang="0">
                  <a:pos x="57" y="73"/>
                </a:cxn>
                <a:cxn ang="0">
                  <a:pos x="41" y="98"/>
                </a:cxn>
                <a:cxn ang="0">
                  <a:pos x="41" y="123"/>
                </a:cxn>
                <a:cxn ang="0">
                  <a:pos x="21" y="123"/>
                </a:cxn>
              </a:cxnLst>
              <a:rect l="0" t="0" r="r" b="b"/>
              <a:pathLst>
                <a:path w="66" h="124">
                  <a:moveTo>
                    <a:pt x="21" y="123"/>
                  </a:moveTo>
                  <a:lnTo>
                    <a:pt x="22" y="101"/>
                  </a:lnTo>
                  <a:lnTo>
                    <a:pt x="20" y="98"/>
                  </a:lnTo>
                  <a:lnTo>
                    <a:pt x="14" y="89"/>
                  </a:lnTo>
                  <a:lnTo>
                    <a:pt x="8" y="77"/>
                  </a:lnTo>
                  <a:lnTo>
                    <a:pt x="3" y="62"/>
                  </a:lnTo>
                  <a:lnTo>
                    <a:pt x="0" y="45"/>
                  </a:lnTo>
                  <a:lnTo>
                    <a:pt x="0" y="29"/>
                  </a:lnTo>
                  <a:lnTo>
                    <a:pt x="7" y="12"/>
                  </a:lnTo>
                  <a:lnTo>
                    <a:pt x="22" y="0"/>
                  </a:lnTo>
                  <a:lnTo>
                    <a:pt x="41" y="0"/>
                  </a:lnTo>
                  <a:lnTo>
                    <a:pt x="44" y="1"/>
                  </a:lnTo>
                  <a:lnTo>
                    <a:pt x="49" y="5"/>
                  </a:lnTo>
                  <a:lnTo>
                    <a:pt x="55" y="11"/>
                  </a:lnTo>
                  <a:lnTo>
                    <a:pt x="61" y="21"/>
                  </a:lnTo>
                  <a:lnTo>
                    <a:pt x="65" y="34"/>
                  </a:lnTo>
                  <a:lnTo>
                    <a:pt x="64" y="51"/>
                  </a:lnTo>
                  <a:lnTo>
                    <a:pt x="57" y="73"/>
                  </a:lnTo>
                  <a:lnTo>
                    <a:pt x="41" y="98"/>
                  </a:lnTo>
                  <a:lnTo>
                    <a:pt x="41" y="123"/>
                  </a:lnTo>
                  <a:lnTo>
                    <a:pt x="21" y="123"/>
                  </a:lnTo>
                </a:path>
              </a:pathLst>
            </a:custGeom>
            <a:solidFill>
              <a:srgbClr val="FFFFFF"/>
            </a:solidFill>
            <a:ln w="9525" cap="rnd">
              <a:noFill/>
              <a:round/>
              <a:headEnd/>
              <a:tailEnd/>
            </a:ln>
            <a:effectLst/>
          </p:spPr>
          <p:txBody>
            <a:bodyPr/>
            <a:lstStyle/>
            <a:p>
              <a:endParaRPr lang="fr-FR"/>
            </a:p>
          </p:txBody>
        </p:sp>
        <p:sp>
          <p:nvSpPr>
            <p:cNvPr id="28687" name="Freeform 15"/>
            <p:cNvSpPr>
              <a:spLocks/>
            </p:cNvSpPr>
            <p:nvPr/>
          </p:nvSpPr>
          <p:spPr bwMode="auto">
            <a:xfrm>
              <a:off x="189" y="5207"/>
              <a:ext cx="18" cy="93"/>
            </a:xfrm>
            <a:custGeom>
              <a:avLst/>
              <a:gdLst/>
              <a:ahLst/>
              <a:cxnLst>
                <a:cxn ang="0">
                  <a:pos x="4" y="0"/>
                </a:cxn>
                <a:cxn ang="0">
                  <a:pos x="7" y="6"/>
                </a:cxn>
                <a:cxn ang="0">
                  <a:pos x="2" y="7"/>
                </a:cxn>
                <a:cxn ang="0">
                  <a:pos x="2" y="83"/>
                </a:cxn>
                <a:cxn ang="0">
                  <a:pos x="0" y="84"/>
                </a:cxn>
                <a:cxn ang="0">
                  <a:pos x="0" y="92"/>
                </a:cxn>
                <a:cxn ang="0">
                  <a:pos x="2" y="92"/>
                </a:cxn>
                <a:cxn ang="0">
                  <a:pos x="4" y="92"/>
                </a:cxn>
                <a:cxn ang="0">
                  <a:pos x="7" y="92"/>
                </a:cxn>
                <a:cxn ang="0">
                  <a:pos x="9" y="90"/>
                </a:cxn>
                <a:cxn ang="0">
                  <a:pos x="14" y="90"/>
                </a:cxn>
                <a:cxn ang="0">
                  <a:pos x="17" y="89"/>
                </a:cxn>
                <a:cxn ang="0">
                  <a:pos x="17" y="87"/>
                </a:cxn>
                <a:cxn ang="0">
                  <a:pos x="17" y="84"/>
                </a:cxn>
                <a:cxn ang="0">
                  <a:pos x="17" y="51"/>
                </a:cxn>
                <a:cxn ang="0">
                  <a:pos x="14" y="50"/>
                </a:cxn>
                <a:cxn ang="0">
                  <a:pos x="14" y="41"/>
                </a:cxn>
                <a:cxn ang="0">
                  <a:pos x="14" y="5"/>
                </a:cxn>
                <a:cxn ang="0">
                  <a:pos x="4" y="0"/>
                </a:cxn>
              </a:cxnLst>
              <a:rect l="0" t="0" r="r" b="b"/>
              <a:pathLst>
                <a:path w="18" h="93">
                  <a:moveTo>
                    <a:pt x="4" y="0"/>
                  </a:moveTo>
                  <a:lnTo>
                    <a:pt x="7" y="6"/>
                  </a:lnTo>
                  <a:lnTo>
                    <a:pt x="2" y="7"/>
                  </a:lnTo>
                  <a:lnTo>
                    <a:pt x="2" y="83"/>
                  </a:lnTo>
                  <a:lnTo>
                    <a:pt x="0" y="84"/>
                  </a:lnTo>
                  <a:lnTo>
                    <a:pt x="0" y="92"/>
                  </a:lnTo>
                  <a:lnTo>
                    <a:pt x="2" y="92"/>
                  </a:lnTo>
                  <a:lnTo>
                    <a:pt x="4" y="92"/>
                  </a:lnTo>
                  <a:lnTo>
                    <a:pt x="7" y="92"/>
                  </a:lnTo>
                  <a:lnTo>
                    <a:pt x="9" y="90"/>
                  </a:lnTo>
                  <a:lnTo>
                    <a:pt x="14" y="90"/>
                  </a:lnTo>
                  <a:lnTo>
                    <a:pt x="17" y="89"/>
                  </a:lnTo>
                  <a:lnTo>
                    <a:pt x="17" y="87"/>
                  </a:lnTo>
                  <a:lnTo>
                    <a:pt x="17" y="84"/>
                  </a:lnTo>
                  <a:lnTo>
                    <a:pt x="17" y="51"/>
                  </a:lnTo>
                  <a:lnTo>
                    <a:pt x="14" y="50"/>
                  </a:lnTo>
                  <a:lnTo>
                    <a:pt x="14" y="41"/>
                  </a:lnTo>
                  <a:lnTo>
                    <a:pt x="14" y="5"/>
                  </a:lnTo>
                  <a:lnTo>
                    <a:pt x="4" y="0"/>
                  </a:lnTo>
                </a:path>
              </a:pathLst>
            </a:custGeom>
            <a:solidFill>
              <a:srgbClr val="000000"/>
            </a:solidFill>
            <a:ln w="9525" cap="rnd">
              <a:noFill/>
              <a:round/>
              <a:headEnd/>
              <a:tailEnd/>
            </a:ln>
            <a:effectLst/>
          </p:spPr>
          <p:txBody>
            <a:bodyPr/>
            <a:lstStyle/>
            <a:p>
              <a:endParaRPr lang="fr-FR"/>
            </a:p>
          </p:txBody>
        </p:sp>
      </p:grpSp>
      <p:grpSp>
        <p:nvGrpSpPr>
          <p:cNvPr id="3" name="Group 30"/>
          <p:cNvGrpSpPr>
            <a:grpSpLocks/>
          </p:cNvGrpSpPr>
          <p:nvPr/>
        </p:nvGrpSpPr>
        <p:grpSpPr bwMode="auto">
          <a:xfrm>
            <a:off x="177362" y="7153783"/>
            <a:ext cx="297246" cy="291324"/>
            <a:chOff x="108" y="4813"/>
            <a:chExt cx="181" cy="196"/>
          </a:xfrm>
        </p:grpSpPr>
        <p:sp>
          <p:nvSpPr>
            <p:cNvPr id="28689" name="Freeform 17"/>
            <p:cNvSpPr>
              <a:spLocks/>
            </p:cNvSpPr>
            <p:nvPr/>
          </p:nvSpPr>
          <p:spPr bwMode="auto">
            <a:xfrm>
              <a:off x="108" y="4813"/>
              <a:ext cx="172" cy="188"/>
            </a:xfrm>
            <a:custGeom>
              <a:avLst/>
              <a:gdLst/>
              <a:ahLst/>
              <a:cxnLst>
                <a:cxn ang="0">
                  <a:pos x="171" y="187"/>
                </a:cxn>
                <a:cxn ang="0">
                  <a:pos x="171" y="0"/>
                </a:cxn>
                <a:cxn ang="0">
                  <a:pos x="0" y="0"/>
                </a:cxn>
                <a:cxn ang="0">
                  <a:pos x="0" y="187"/>
                </a:cxn>
                <a:cxn ang="0">
                  <a:pos x="171" y="187"/>
                </a:cxn>
              </a:cxnLst>
              <a:rect l="0" t="0" r="r" b="b"/>
              <a:pathLst>
                <a:path w="172" h="188">
                  <a:moveTo>
                    <a:pt x="171" y="187"/>
                  </a:moveTo>
                  <a:lnTo>
                    <a:pt x="171" y="0"/>
                  </a:lnTo>
                  <a:lnTo>
                    <a:pt x="0" y="0"/>
                  </a:lnTo>
                  <a:lnTo>
                    <a:pt x="0" y="187"/>
                  </a:lnTo>
                  <a:lnTo>
                    <a:pt x="171" y="187"/>
                  </a:lnTo>
                </a:path>
              </a:pathLst>
            </a:custGeom>
            <a:solidFill>
              <a:srgbClr val="000000"/>
            </a:solidFill>
            <a:ln w="9525" cap="rnd">
              <a:noFill/>
              <a:round/>
              <a:headEnd/>
              <a:tailEnd/>
            </a:ln>
            <a:effectLst/>
          </p:spPr>
          <p:txBody>
            <a:bodyPr/>
            <a:lstStyle/>
            <a:p>
              <a:endParaRPr lang="fr-FR"/>
            </a:p>
          </p:txBody>
        </p:sp>
        <p:sp>
          <p:nvSpPr>
            <p:cNvPr id="28690" name="Freeform 18"/>
            <p:cNvSpPr>
              <a:spLocks/>
            </p:cNvSpPr>
            <p:nvPr/>
          </p:nvSpPr>
          <p:spPr bwMode="auto">
            <a:xfrm>
              <a:off x="167" y="4884"/>
              <a:ext cx="68" cy="40"/>
            </a:xfrm>
            <a:custGeom>
              <a:avLst/>
              <a:gdLst/>
              <a:ahLst/>
              <a:cxnLst>
                <a:cxn ang="0">
                  <a:pos x="67" y="7"/>
                </a:cxn>
                <a:cxn ang="0">
                  <a:pos x="64" y="0"/>
                </a:cxn>
                <a:cxn ang="0">
                  <a:pos x="0" y="31"/>
                </a:cxn>
                <a:cxn ang="0">
                  <a:pos x="2" y="39"/>
                </a:cxn>
                <a:cxn ang="0">
                  <a:pos x="67" y="7"/>
                </a:cxn>
              </a:cxnLst>
              <a:rect l="0" t="0" r="r" b="b"/>
              <a:pathLst>
                <a:path w="68" h="40">
                  <a:moveTo>
                    <a:pt x="67" y="7"/>
                  </a:moveTo>
                  <a:lnTo>
                    <a:pt x="64" y="0"/>
                  </a:lnTo>
                  <a:lnTo>
                    <a:pt x="0" y="31"/>
                  </a:lnTo>
                  <a:lnTo>
                    <a:pt x="2" y="39"/>
                  </a:lnTo>
                  <a:lnTo>
                    <a:pt x="67" y="7"/>
                  </a:lnTo>
                </a:path>
              </a:pathLst>
            </a:custGeom>
            <a:solidFill>
              <a:srgbClr val="FFFFFF"/>
            </a:solidFill>
            <a:ln w="9525" cap="rnd">
              <a:noFill/>
              <a:round/>
              <a:headEnd/>
              <a:tailEnd/>
            </a:ln>
            <a:effectLst/>
          </p:spPr>
          <p:txBody>
            <a:bodyPr/>
            <a:lstStyle/>
            <a:p>
              <a:endParaRPr lang="fr-FR"/>
            </a:p>
          </p:txBody>
        </p:sp>
        <p:sp>
          <p:nvSpPr>
            <p:cNvPr id="28691" name="Freeform 19"/>
            <p:cNvSpPr>
              <a:spLocks/>
            </p:cNvSpPr>
            <p:nvPr/>
          </p:nvSpPr>
          <p:spPr bwMode="auto">
            <a:xfrm>
              <a:off x="177" y="4901"/>
              <a:ext cx="66" cy="39"/>
            </a:xfrm>
            <a:custGeom>
              <a:avLst/>
              <a:gdLst/>
              <a:ahLst/>
              <a:cxnLst>
                <a:cxn ang="0">
                  <a:pos x="65" y="7"/>
                </a:cxn>
                <a:cxn ang="0">
                  <a:pos x="62" y="0"/>
                </a:cxn>
                <a:cxn ang="0">
                  <a:pos x="0" y="30"/>
                </a:cxn>
                <a:cxn ang="0">
                  <a:pos x="2" y="38"/>
                </a:cxn>
                <a:cxn ang="0">
                  <a:pos x="65" y="7"/>
                </a:cxn>
              </a:cxnLst>
              <a:rect l="0" t="0" r="r" b="b"/>
              <a:pathLst>
                <a:path w="66" h="39">
                  <a:moveTo>
                    <a:pt x="65" y="7"/>
                  </a:moveTo>
                  <a:lnTo>
                    <a:pt x="62" y="0"/>
                  </a:lnTo>
                  <a:lnTo>
                    <a:pt x="0" y="30"/>
                  </a:lnTo>
                  <a:lnTo>
                    <a:pt x="2" y="38"/>
                  </a:lnTo>
                  <a:lnTo>
                    <a:pt x="65" y="7"/>
                  </a:lnTo>
                </a:path>
              </a:pathLst>
            </a:custGeom>
            <a:solidFill>
              <a:srgbClr val="FFFFFF"/>
            </a:solidFill>
            <a:ln w="9525" cap="rnd">
              <a:noFill/>
              <a:round/>
              <a:headEnd/>
              <a:tailEnd/>
            </a:ln>
            <a:effectLst/>
          </p:spPr>
          <p:txBody>
            <a:bodyPr/>
            <a:lstStyle/>
            <a:p>
              <a:endParaRPr lang="fr-FR"/>
            </a:p>
          </p:txBody>
        </p:sp>
        <p:sp>
          <p:nvSpPr>
            <p:cNvPr id="28692" name="Freeform 20"/>
            <p:cNvSpPr>
              <a:spLocks/>
            </p:cNvSpPr>
            <p:nvPr/>
          </p:nvSpPr>
          <p:spPr bwMode="auto">
            <a:xfrm>
              <a:off x="183" y="4919"/>
              <a:ext cx="65" cy="37"/>
            </a:xfrm>
            <a:custGeom>
              <a:avLst/>
              <a:gdLst/>
              <a:ahLst/>
              <a:cxnLst>
                <a:cxn ang="0">
                  <a:pos x="64" y="7"/>
                </a:cxn>
                <a:cxn ang="0">
                  <a:pos x="61" y="0"/>
                </a:cxn>
                <a:cxn ang="0">
                  <a:pos x="0" y="29"/>
                </a:cxn>
                <a:cxn ang="0">
                  <a:pos x="2" y="36"/>
                </a:cxn>
                <a:cxn ang="0">
                  <a:pos x="64" y="7"/>
                </a:cxn>
              </a:cxnLst>
              <a:rect l="0" t="0" r="r" b="b"/>
              <a:pathLst>
                <a:path w="65" h="37">
                  <a:moveTo>
                    <a:pt x="64" y="7"/>
                  </a:moveTo>
                  <a:lnTo>
                    <a:pt x="61" y="0"/>
                  </a:lnTo>
                  <a:lnTo>
                    <a:pt x="0" y="29"/>
                  </a:lnTo>
                  <a:lnTo>
                    <a:pt x="2" y="36"/>
                  </a:lnTo>
                  <a:lnTo>
                    <a:pt x="64" y="7"/>
                  </a:lnTo>
                </a:path>
              </a:pathLst>
            </a:custGeom>
            <a:solidFill>
              <a:srgbClr val="FFFFFF"/>
            </a:solidFill>
            <a:ln w="9525" cap="rnd">
              <a:noFill/>
              <a:round/>
              <a:headEnd/>
              <a:tailEnd/>
            </a:ln>
            <a:effectLst/>
          </p:spPr>
          <p:txBody>
            <a:bodyPr/>
            <a:lstStyle/>
            <a:p>
              <a:endParaRPr lang="fr-FR"/>
            </a:p>
          </p:txBody>
        </p:sp>
        <p:sp>
          <p:nvSpPr>
            <p:cNvPr id="28693" name="Freeform 21"/>
            <p:cNvSpPr>
              <a:spLocks/>
            </p:cNvSpPr>
            <p:nvPr/>
          </p:nvSpPr>
          <p:spPr bwMode="auto">
            <a:xfrm>
              <a:off x="190" y="4936"/>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28694" name="Freeform 22"/>
            <p:cNvSpPr>
              <a:spLocks/>
            </p:cNvSpPr>
            <p:nvPr/>
          </p:nvSpPr>
          <p:spPr bwMode="auto">
            <a:xfrm>
              <a:off x="196" y="4953"/>
              <a:ext cx="69" cy="40"/>
            </a:xfrm>
            <a:custGeom>
              <a:avLst/>
              <a:gdLst/>
              <a:ahLst/>
              <a:cxnLst>
                <a:cxn ang="0">
                  <a:pos x="68" y="7"/>
                </a:cxn>
                <a:cxn ang="0">
                  <a:pos x="65" y="0"/>
                </a:cxn>
                <a:cxn ang="0">
                  <a:pos x="0" y="31"/>
                </a:cxn>
                <a:cxn ang="0">
                  <a:pos x="3" y="39"/>
                </a:cxn>
                <a:cxn ang="0">
                  <a:pos x="68" y="7"/>
                </a:cxn>
              </a:cxnLst>
              <a:rect l="0" t="0" r="r" b="b"/>
              <a:pathLst>
                <a:path w="69" h="40">
                  <a:moveTo>
                    <a:pt x="68" y="7"/>
                  </a:moveTo>
                  <a:lnTo>
                    <a:pt x="65" y="0"/>
                  </a:lnTo>
                  <a:lnTo>
                    <a:pt x="0" y="31"/>
                  </a:lnTo>
                  <a:lnTo>
                    <a:pt x="3" y="39"/>
                  </a:lnTo>
                  <a:lnTo>
                    <a:pt x="68" y="7"/>
                  </a:lnTo>
                </a:path>
              </a:pathLst>
            </a:custGeom>
            <a:solidFill>
              <a:srgbClr val="FFFFFF"/>
            </a:solidFill>
            <a:ln w="9525" cap="rnd">
              <a:noFill/>
              <a:round/>
              <a:headEnd/>
              <a:tailEnd/>
            </a:ln>
            <a:effectLst/>
          </p:spPr>
          <p:txBody>
            <a:bodyPr/>
            <a:lstStyle/>
            <a:p>
              <a:endParaRPr lang="fr-FR"/>
            </a:p>
          </p:txBody>
        </p:sp>
        <p:sp>
          <p:nvSpPr>
            <p:cNvPr id="28695" name="Freeform 23"/>
            <p:cNvSpPr>
              <a:spLocks/>
            </p:cNvSpPr>
            <p:nvPr/>
          </p:nvSpPr>
          <p:spPr bwMode="auto">
            <a:xfrm>
              <a:off x="129" y="4845"/>
              <a:ext cx="118" cy="62"/>
            </a:xfrm>
            <a:custGeom>
              <a:avLst/>
              <a:gdLst/>
              <a:ahLst/>
              <a:cxnLst>
                <a:cxn ang="0">
                  <a:pos x="117" y="7"/>
                </a:cxn>
                <a:cxn ang="0">
                  <a:pos x="115" y="0"/>
                </a:cxn>
                <a:cxn ang="0">
                  <a:pos x="0" y="53"/>
                </a:cxn>
                <a:cxn ang="0">
                  <a:pos x="2" y="61"/>
                </a:cxn>
                <a:cxn ang="0">
                  <a:pos x="117" y="7"/>
                </a:cxn>
              </a:cxnLst>
              <a:rect l="0" t="0" r="r" b="b"/>
              <a:pathLst>
                <a:path w="118" h="62">
                  <a:moveTo>
                    <a:pt x="117" y="7"/>
                  </a:moveTo>
                  <a:lnTo>
                    <a:pt x="115" y="0"/>
                  </a:lnTo>
                  <a:lnTo>
                    <a:pt x="0" y="53"/>
                  </a:lnTo>
                  <a:lnTo>
                    <a:pt x="2" y="61"/>
                  </a:lnTo>
                  <a:lnTo>
                    <a:pt x="117" y="7"/>
                  </a:lnTo>
                </a:path>
              </a:pathLst>
            </a:custGeom>
            <a:solidFill>
              <a:srgbClr val="FFFFFF"/>
            </a:solidFill>
            <a:ln w="9525" cap="rnd">
              <a:noFill/>
              <a:round/>
              <a:headEnd/>
              <a:tailEnd/>
            </a:ln>
            <a:effectLst/>
          </p:spPr>
          <p:txBody>
            <a:bodyPr/>
            <a:lstStyle/>
            <a:p>
              <a:endParaRPr lang="fr-FR"/>
            </a:p>
          </p:txBody>
        </p:sp>
        <p:sp>
          <p:nvSpPr>
            <p:cNvPr id="28696" name="Freeform 24"/>
            <p:cNvSpPr>
              <a:spLocks/>
            </p:cNvSpPr>
            <p:nvPr/>
          </p:nvSpPr>
          <p:spPr bwMode="auto">
            <a:xfrm>
              <a:off x="112" y="4832"/>
              <a:ext cx="119" cy="62"/>
            </a:xfrm>
            <a:custGeom>
              <a:avLst/>
              <a:gdLst/>
              <a:ahLst/>
              <a:cxnLst>
                <a:cxn ang="0">
                  <a:pos x="118" y="7"/>
                </a:cxn>
                <a:cxn ang="0">
                  <a:pos x="115" y="0"/>
                </a:cxn>
                <a:cxn ang="0">
                  <a:pos x="0" y="53"/>
                </a:cxn>
                <a:cxn ang="0">
                  <a:pos x="1" y="61"/>
                </a:cxn>
                <a:cxn ang="0">
                  <a:pos x="118" y="7"/>
                </a:cxn>
              </a:cxnLst>
              <a:rect l="0" t="0" r="r" b="b"/>
              <a:pathLst>
                <a:path w="119" h="62">
                  <a:moveTo>
                    <a:pt x="118" y="7"/>
                  </a:moveTo>
                  <a:lnTo>
                    <a:pt x="115" y="0"/>
                  </a:lnTo>
                  <a:lnTo>
                    <a:pt x="0" y="53"/>
                  </a:lnTo>
                  <a:lnTo>
                    <a:pt x="1" y="61"/>
                  </a:lnTo>
                  <a:lnTo>
                    <a:pt x="118" y="7"/>
                  </a:lnTo>
                </a:path>
              </a:pathLst>
            </a:custGeom>
            <a:solidFill>
              <a:srgbClr val="FFFFFF"/>
            </a:solidFill>
            <a:ln w="9525" cap="rnd">
              <a:noFill/>
              <a:round/>
              <a:headEnd/>
              <a:tailEnd/>
            </a:ln>
            <a:effectLst/>
          </p:spPr>
          <p:txBody>
            <a:bodyPr/>
            <a:lstStyle/>
            <a:p>
              <a:endParaRPr lang="fr-FR"/>
            </a:p>
          </p:txBody>
        </p:sp>
        <p:sp>
          <p:nvSpPr>
            <p:cNvPr id="28697" name="Freeform 25"/>
            <p:cNvSpPr>
              <a:spLocks/>
            </p:cNvSpPr>
            <p:nvPr/>
          </p:nvSpPr>
          <p:spPr bwMode="auto">
            <a:xfrm>
              <a:off x="234" y="4847"/>
              <a:ext cx="55" cy="111"/>
            </a:xfrm>
            <a:custGeom>
              <a:avLst/>
              <a:gdLst/>
              <a:ahLst/>
              <a:cxnLst>
                <a:cxn ang="0">
                  <a:pos x="46" y="110"/>
                </a:cxn>
                <a:cxn ang="0">
                  <a:pos x="54" y="106"/>
                </a:cxn>
                <a:cxn ang="0">
                  <a:pos x="7" y="0"/>
                </a:cxn>
                <a:cxn ang="0">
                  <a:pos x="0" y="3"/>
                </a:cxn>
                <a:cxn ang="0">
                  <a:pos x="46" y="110"/>
                </a:cxn>
              </a:cxnLst>
              <a:rect l="0" t="0" r="r" b="b"/>
              <a:pathLst>
                <a:path w="55" h="111">
                  <a:moveTo>
                    <a:pt x="46" y="110"/>
                  </a:moveTo>
                  <a:lnTo>
                    <a:pt x="54" y="106"/>
                  </a:lnTo>
                  <a:lnTo>
                    <a:pt x="7" y="0"/>
                  </a:lnTo>
                  <a:lnTo>
                    <a:pt x="0" y="3"/>
                  </a:lnTo>
                  <a:lnTo>
                    <a:pt x="46" y="110"/>
                  </a:lnTo>
                </a:path>
              </a:pathLst>
            </a:custGeom>
            <a:solidFill>
              <a:srgbClr val="FFFFFF"/>
            </a:solidFill>
            <a:ln w="9525" cap="rnd">
              <a:noFill/>
              <a:round/>
              <a:headEnd/>
              <a:tailEnd/>
            </a:ln>
            <a:effectLst/>
          </p:spPr>
          <p:txBody>
            <a:bodyPr/>
            <a:lstStyle/>
            <a:p>
              <a:endParaRPr lang="fr-FR"/>
            </a:p>
          </p:txBody>
        </p:sp>
        <p:sp>
          <p:nvSpPr>
            <p:cNvPr id="28698" name="Freeform 26"/>
            <p:cNvSpPr>
              <a:spLocks/>
            </p:cNvSpPr>
            <p:nvPr/>
          </p:nvSpPr>
          <p:spPr bwMode="auto">
            <a:xfrm>
              <a:off x="129" y="4894"/>
              <a:ext cx="52" cy="115"/>
            </a:xfrm>
            <a:custGeom>
              <a:avLst/>
              <a:gdLst/>
              <a:ahLst/>
              <a:cxnLst>
                <a:cxn ang="0">
                  <a:pos x="44" y="114"/>
                </a:cxn>
                <a:cxn ang="0">
                  <a:pos x="51" y="109"/>
                </a:cxn>
                <a:cxn ang="0">
                  <a:pos x="6" y="0"/>
                </a:cxn>
                <a:cxn ang="0">
                  <a:pos x="0" y="4"/>
                </a:cxn>
                <a:cxn ang="0">
                  <a:pos x="44" y="114"/>
                </a:cxn>
              </a:cxnLst>
              <a:rect l="0" t="0" r="r" b="b"/>
              <a:pathLst>
                <a:path w="52" h="115">
                  <a:moveTo>
                    <a:pt x="44" y="114"/>
                  </a:moveTo>
                  <a:lnTo>
                    <a:pt x="51" y="109"/>
                  </a:lnTo>
                  <a:lnTo>
                    <a:pt x="6" y="0"/>
                  </a:lnTo>
                  <a:lnTo>
                    <a:pt x="0" y="4"/>
                  </a:lnTo>
                  <a:lnTo>
                    <a:pt x="44" y="114"/>
                  </a:lnTo>
                </a:path>
              </a:pathLst>
            </a:custGeom>
            <a:solidFill>
              <a:srgbClr val="FFFFFF"/>
            </a:solidFill>
            <a:ln w="9525" cap="rnd">
              <a:noFill/>
              <a:round/>
              <a:headEnd/>
              <a:tailEnd/>
            </a:ln>
            <a:effectLst/>
          </p:spPr>
          <p:txBody>
            <a:bodyPr/>
            <a:lstStyle/>
            <a:p>
              <a:endParaRPr lang="fr-FR"/>
            </a:p>
          </p:txBody>
        </p:sp>
        <p:sp>
          <p:nvSpPr>
            <p:cNvPr id="28699" name="Freeform 27"/>
            <p:cNvSpPr>
              <a:spLocks/>
            </p:cNvSpPr>
            <p:nvPr/>
          </p:nvSpPr>
          <p:spPr bwMode="auto">
            <a:xfrm>
              <a:off x="108" y="4887"/>
              <a:ext cx="56" cy="122"/>
            </a:xfrm>
            <a:custGeom>
              <a:avLst/>
              <a:gdLst/>
              <a:ahLst/>
              <a:cxnLst>
                <a:cxn ang="0">
                  <a:pos x="48" y="121"/>
                </a:cxn>
                <a:cxn ang="0">
                  <a:pos x="55" y="117"/>
                </a:cxn>
                <a:cxn ang="0">
                  <a:pos x="5" y="0"/>
                </a:cxn>
                <a:cxn ang="0">
                  <a:pos x="0" y="3"/>
                </a:cxn>
                <a:cxn ang="0">
                  <a:pos x="48" y="121"/>
                </a:cxn>
              </a:cxnLst>
              <a:rect l="0" t="0" r="r" b="b"/>
              <a:pathLst>
                <a:path w="56" h="122">
                  <a:moveTo>
                    <a:pt x="48" y="121"/>
                  </a:moveTo>
                  <a:lnTo>
                    <a:pt x="55" y="117"/>
                  </a:lnTo>
                  <a:lnTo>
                    <a:pt x="5" y="0"/>
                  </a:lnTo>
                  <a:lnTo>
                    <a:pt x="0" y="3"/>
                  </a:lnTo>
                  <a:lnTo>
                    <a:pt x="48" y="121"/>
                  </a:lnTo>
                </a:path>
              </a:pathLst>
            </a:custGeom>
            <a:solidFill>
              <a:srgbClr val="FFFFFF"/>
            </a:solidFill>
            <a:ln w="9525" cap="rnd">
              <a:noFill/>
              <a:round/>
              <a:headEnd/>
              <a:tailEnd/>
            </a:ln>
            <a:effectLst/>
          </p:spPr>
          <p:txBody>
            <a:bodyPr/>
            <a:lstStyle/>
            <a:p>
              <a:endParaRPr lang="fr-FR"/>
            </a:p>
          </p:txBody>
        </p:sp>
        <p:sp>
          <p:nvSpPr>
            <p:cNvPr id="28700" name="Freeform 28"/>
            <p:cNvSpPr>
              <a:spLocks/>
            </p:cNvSpPr>
            <p:nvPr/>
          </p:nvSpPr>
          <p:spPr bwMode="auto">
            <a:xfrm>
              <a:off x="111" y="4887"/>
              <a:ext cx="28" cy="19"/>
            </a:xfrm>
            <a:custGeom>
              <a:avLst/>
              <a:gdLst/>
              <a:ahLst/>
              <a:cxnLst>
                <a:cxn ang="0">
                  <a:pos x="23" y="18"/>
                </a:cxn>
                <a:cxn ang="0">
                  <a:pos x="27" y="11"/>
                </a:cxn>
                <a:cxn ang="0">
                  <a:pos x="4" y="0"/>
                </a:cxn>
                <a:cxn ang="0">
                  <a:pos x="0" y="7"/>
                </a:cxn>
                <a:cxn ang="0">
                  <a:pos x="23" y="18"/>
                </a:cxn>
              </a:cxnLst>
              <a:rect l="0" t="0" r="r" b="b"/>
              <a:pathLst>
                <a:path w="28" h="19">
                  <a:moveTo>
                    <a:pt x="23" y="18"/>
                  </a:moveTo>
                  <a:lnTo>
                    <a:pt x="27" y="11"/>
                  </a:lnTo>
                  <a:lnTo>
                    <a:pt x="4" y="0"/>
                  </a:lnTo>
                  <a:lnTo>
                    <a:pt x="0" y="7"/>
                  </a:lnTo>
                  <a:lnTo>
                    <a:pt x="23" y="18"/>
                  </a:lnTo>
                </a:path>
              </a:pathLst>
            </a:custGeom>
            <a:solidFill>
              <a:srgbClr val="FFFFFF"/>
            </a:solidFill>
            <a:ln w="9525" cap="rnd">
              <a:noFill/>
              <a:round/>
              <a:headEnd/>
              <a:tailEnd/>
            </a:ln>
            <a:effectLst/>
          </p:spPr>
          <p:txBody>
            <a:bodyPr/>
            <a:lstStyle/>
            <a:p>
              <a:endParaRPr lang="fr-FR"/>
            </a:p>
          </p:txBody>
        </p:sp>
        <p:sp>
          <p:nvSpPr>
            <p:cNvPr id="28701" name="Freeform 29"/>
            <p:cNvSpPr>
              <a:spLocks/>
            </p:cNvSpPr>
            <p:nvPr/>
          </p:nvSpPr>
          <p:spPr bwMode="auto">
            <a:xfrm>
              <a:off x="216" y="4839"/>
              <a:ext cx="27" cy="20"/>
            </a:xfrm>
            <a:custGeom>
              <a:avLst/>
              <a:gdLst/>
              <a:ahLst/>
              <a:cxnLst>
                <a:cxn ang="0">
                  <a:pos x="22" y="19"/>
                </a:cxn>
                <a:cxn ang="0">
                  <a:pos x="26" y="11"/>
                </a:cxn>
                <a:cxn ang="0">
                  <a:pos x="4" y="0"/>
                </a:cxn>
                <a:cxn ang="0">
                  <a:pos x="0" y="6"/>
                </a:cxn>
                <a:cxn ang="0">
                  <a:pos x="22" y="19"/>
                </a:cxn>
              </a:cxnLst>
              <a:rect l="0" t="0" r="r" b="b"/>
              <a:pathLst>
                <a:path w="27" h="20">
                  <a:moveTo>
                    <a:pt x="22" y="19"/>
                  </a:moveTo>
                  <a:lnTo>
                    <a:pt x="26" y="11"/>
                  </a:lnTo>
                  <a:lnTo>
                    <a:pt x="4" y="0"/>
                  </a:lnTo>
                  <a:lnTo>
                    <a:pt x="0" y="6"/>
                  </a:lnTo>
                  <a:lnTo>
                    <a:pt x="22" y="19"/>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412204" y="4772657"/>
            <a:ext cx="6031952" cy="4160282"/>
          </a:xfrm>
          <a:noFill/>
          <a:ln/>
        </p:spPr>
        <p:txBody>
          <a:bodyPr/>
          <a:lstStyle/>
          <a:p>
            <a:pPr>
              <a:tabLst/>
            </a:pPr>
            <a:r>
              <a:rPr lang="fr-FR"/>
              <a:t>Modification de Lignes</a:t>
            </a:r>
          </a:p>
          <a:p>
            <a:pPr lvl="1">
              <a:tabLst/>
            </a:pPr>
            <a:r>
              <a:rPr lang="fr-FR"/>
              <a:t>Vous pouvez modifier des lignes existantes au moyen de l'ordre UPDATE.</a:t>
            </a:r>
          </a:p>
          <a:p>
            <a:pPr lvl="1">
              <a:tabLst/>
            </a:pPr>
            <a:r>
              <a:rPr lang="fr-FR"/>
              <a:t>Dans la syntaxe présentée ci-dessus :</a:t>
            </a:r>
          </a:p>
          <a:p>
            <a:pPr lvl="1">
              <a:tabLst/>
            </a:pPr>
            <a:r>
              <a:rPr lang="fr-FR"/>
              <a:t>	</a:t>
            </a:r>
            <a:r>
              <a:rPr lang="fr-FR" i="1"/>
              <a:t>table</a:t>
            </a:r>
            <a:r>
              <a:rPr lang="fr-FR"/>
              <a:t>			est le nom de la table</a:t>
            </a:r>
          </a:p>
          <a:p>
            <a:pPr lvl="1">
              <a:tabLst/>
            </a:pPr>
            <a:r>
              <a:rPr lang="fr-FR"/>
              <a:t>	</a:t>
            </a:r>
            <a:r>
              <a:rPr lang="fr-FR" i="1"/>
              <a:t>column</a:t>
            </a:r>
            <a:r>
              <a:rPr lang="fr-FR"/>
              <a:t>		est le nom de la colonne à modifier dans la table</a:t>
            </a:r>
          </a:p>
          <a:p>
            <a:pPr lvl="1">
              <a:tabLst/>
            </a:pPr>
            <a:r>
              <a:rPr lang="fr-FR"/>
              <a:t>	</a:t>
            </a:r>
            <a:r>
              <a:rPr lang="fr-FR" i="1"/>
              <a:t>value</a:t>
            </a:r>
            <a:r>
              <a:rPr lang="fr-FR"/>
              <a:t>			est la nouvelle valeur qui figurera dans la colonne,  ou une sous-</a:t>
            </a:r>
          </a:p>
          <a:p>
            <a:pPr lvl="1">
              <a:spcBef>
                <a:spcPct val="0"/>
              </a:spcBef>
              <a:tabLst/>
            </a:pPr>
            <a:r>
              <a:rPr lang="fr-FR"/>
              <a:t>                                           interrogation fournissant cette valeur</a:t>
            </a:r>
          </a:p>
          <a:p>
            <a:pPr lvl="1">
              <a:tabLst/>
            </a:pPr>
            <a:r>
              <a:rPr lang="fr-FR"/>
              <a:t>	</a:t>
            </a:r>
            <a:r>
              <a:rPr lang="fr-FR" i="1"/>
              <a:t>condition</a:t>
            </a:r>
            <a:r>
              <a:rPr lang="fr-FR"/>
              <a:t>		identifie les lignes à mettre à jour. Se compose de noms de colonne,  					d'expressions, de constantes, de sous-interrogations et d'opérateurs de 					comparaison.</a:t>
            </a:r>
          </a:p>
          <a:p>
            <a:pPr lvl="1">
              <a:tabLst/>
            </a:pPr>
            <a:r>
              <a:rPr lang="fr-FR"/>
              <a:t>Vérifiez la mise à jour en interrogeant la table de manière à afficher les lignes modifiées.</a:t>
            </a:r>
            <a:endParaRPr lang="fr-FR" i="1"/>
          </a:p>
          <a:p>
            <a:pPr lvl="1">
              <a:tabLst/>
            </a:pPr>
            <a:r>
              <a:rPr lang="fr-FR"/>
              <a:t>Pour plus d'informations, reportez-vous à</a:t>
            </a:r>
            <a:br>
              <a:rPr lang="fr-FR"/>
            </a:br>
            <a:r>
              <a:rPr lang="fr-FR" i="1"/>
              <a:t>Oracle8 Server SQL Reference, Release 8.0</a:t>
            </a:r>
            <a:r>
              <a:rPr lang="fr-FR"/>
              <a:t>, "UPDATE."</a:t>
            </a:r>
          </a:p>
          <a:p>
            <a:pPr lvl="1">
              <a:tabLst/>
            </a:pPr>
            <a:r>
              <a:rPr lang="fr-FR" b="1"/>
              <a:t>Remarque :</a:t>
            </a:r>
            <a:r>
              <a:rPr lang="fr-FR"/>
              <a:t> de manière générale, utilisez la clé primaire pour identifier une ligne unique. L’utilisation d'autres colonnescomme critère de sélection  risque de provoquer la modification de plusieurs lignes par inadvertance. Par exemple, il est dangereux d’utiliser le nom d'employé pour  désigner une seule ligne de la table EMP  car plusieurs personnes peuvent porter le même nom.</a:t>
            </a:r>
          </a:p>
          <a:p>
            <a:pPr>
              <a:tabLst/>
            </a:pPr>
            <a:endParaRPr lang="fr-FR" b="0">
              <a:latin typeface="Times New Roman" pitchFamily="18" charset="0"/>
            </a:endParaRPr>
          </a:p>
        </p:txBody>
      </p:sp>
      <p:sp>
        <p:nvSpPr>
          <p:cNvPr id="32771" name="Rectangle 3"/>
          <p:cNvSpPr>
            <a:spLocks noGrp="1" noRot="1" noChangeAspect="1" noChangeArrowheads="1" noTextEdit="1"/>
          </p:cNvSpPr>
          <p:nvPr>
            <p:ph type="sldImg"/>
          </p:nvPr>
        </p:nvSpPr>
        <p:spPr>
          <a:xfrm>
            <a:off x="487363" y="158750"/>
            <a:ext cx="5878512" cy="4408488"/>
          </a:xfrm>
          <a:ln cap="flat"/>
        </p:spPr>
      </p:sp>
      <p:grpSp>
        <p:nvGrpSpPr>
          <p:cNvPr id="2" name="Group 17"/>
          <p:cNvGrpSpPr>
            <a:grpSpLocks/>
          </p:cNvGrpSpPr>
          <p:nvPr/>
        </p:nvGrpSpPr>
        <p:grpSpPr bwMode="auto">
          <a:xfrm>
            <a:off x="152729" y="6915968"/>
            <a:ext cx="298888" cy="291324"/>
            <a:chOff x="93" y="4653"/>
            <a:chExt cx="182" cy="196"/>
          </a:xfrm>
        </p:grpSpPr>
        <p:sp>
          <p:nvSpPr>
            <p:cNvPr id="32772" name="Freeform 4"/>
            <p:cNvSpPr>
              <a:spLocks/>
            </p:cNvSpPr>
            <p:nvPr/>
          </p:nvSpPr>
          <p:spPr bwMode="auto">
            <a:xfrm>
              <a:off x="93" y="4653"/>
              <a:ext cx="173" cy="188"/>
            </a:xfrm>
            <a:custGeom>
              <a:avLst/>
              <a:gdLst/>
              <a:ahLst/>
              <a:cxnLst>
                <a:cxn ang="0">
                  <a:pos x="172" y="187"/>
                </a:cxn>
                <a:cxn ang="0">
                  <a:pos x="172" y="0"/>
                </a:cxn>
                <a:cxn ang="0">
                  <a:pos x="0" y="0"/>
                </a:cxn>
                <a:cxn ang="0">
                  <a:pos x="0" y="187"/>
                </a:cxn>
                <a:cxn ang="0">
                  <a:pos x="172" y="187"/>
                </a:cxn>
              </a:cxnLst>
              <a:rect l="0" t="0" r="r" b="b"/>
              <a:pathLst>
                <a:path w="173" h="188">
                  <a:moveTo>
                    <a:pt x="172" y="187"/>
                  </a:moveTo>
                  <a:lnTo>
                    <a:pt x="172" y="0"/>
                  </a:lnTo>
                  <a:lnTo>
                    <a:pt x="0" y="0"/>
                  </a:lnTo>
                  <a:lnTo>
                    <a:pt x="0" y="187"/>
                  </a:lnTo>
                  <a:lnTo>
                    <a:pt x="172" y="187"/>
                  </a:lnTo>
                </a:path>
              </a:pathLst>
            </a:custGeom>
            <a:solidFill>
              <a:srgbClr val="000000"/>
            </a:solidFill>
            <a:ln w="9525" cap="rnd">
              <a:noFill/>
              <a:round/>
              <a:headEnd/>
              <a:tailEnd/>
            </a:ln>
            <a:effectLst/>
          </p:spPr>
          <p:txBody>
            <a:bodyPr/>
            <a:lstStyle/>
            <a:p>
              <a:endParaRPr lang="fr-FR"/>
            </a:p>
          </p:txBody>
        </p:sp>
        <p:sp>
          <p:nvSpPr>
            <p:cNvPr id="32773" name="Freeform 5"/>
            <p:cNvSpPr>
              <a:spLocks/>
            </p:cNvSpPr>
            <p:nvPr/>
          </p:nvSpPr>
          <p:spPr bwMode="auto">
            <a:xfrm>
              <a:off x="153" y="4724"/>
              <a:ext cx="67" cy="38"/>
            </a:xfrm>
            <a:custGeom>
              <a:avLst/>
              <a:gdLst/>
              <a:ahLst/>
              <a:cxnLst>
                <a:cxn ang="0">
                  <a:pos x="66" y="7"/>
                </a:cxn>
                <a:cxn ang="0">
                  <a:pos x="63" y="0"/>
                </a:cxn>
                <a:cxn ang="0">
                  <a:pos x="0" y="29"/>
                </a:cxn>
                <a:cxn ang="0">
                  <a:pos x="2" y="37"/>
                </a:cxn>
                <a:cxn ang="0">
                  <a:pos x="66" y="7"/>
                </a:cxn>
              </a:cxnLst>
              <a:rect l="0" t="0" r="r" b="b"/>
              <a:pathLst>
                <a:path w="67" h="38">
                  <a:moveTo>
                    <a:pt x="66" y="7"/>
                  </a:moveTo>
                  <a:lnTo>
                    <a:pt x="63" y="0"/>
                  </a:lnTo>
                  <a:lnTo>
                    <a:pt x="0" y="29"/>
                  </a:lnTo>
                  <a:lnTo>
                    <a:pt x="2" y="37"/>
                  </a:lnTo>
                  <a:lnTo>
                    <a:pt x="66" y="7"/>
                  </a:lnTo>
                </a:path>
              </a:pathLst>
            </a:custGeom>
            <a:solidFill>
              <a:srgbClr val="FFFFFF"/>
            </a:solidFill>
            <a:ln w="9525" cap="rnd">
              <a:noFill/>
              <a:round/>
              <a:headEnd/>
              <a:tailEnd/>
            </a:ln>
            <a:effectLst/>
          </p:spPr>
          <p:txBody>
            <a:bodyPr/>
            <a:lstStyle/>
            <a:p>
              <a:endParaRPr lang="fr-FR"/>
            </a:p>
          </p:txBody>
        </p:sp>
        <p:sp>
          <p:nvSpPr>
            <p:cNvPr id="32774" name="Freeform 6"/>
            <p:cNvSpPr>
              <a:spLocks/>
            </p:cNvSpPr>
            <p:nvPr/>
          </p:nvSpPr>
          <p:spPr bwMode="auto">
            <a:xfrm>
              <a:off x="160" y="4741"/>
              <a:ext cx="68" cy="38"/>
            </a:xfrm>
            <a:custGeom>
              <a:avLst/>
              <a:gdLst/>
              <a:ahLst/>
              <a:cxnLst>
                <a:cxn ang="0">
                  <a:pos x="67" y="7"/>
                </a:cxn>
                <a:cxn ang="0">
                  <a:pos x="64" y="0"/>
                </a:cxn>
                <a:cxn ang="0">
                  <a:pos x="0" y="29"/>
                </a:cxn>
                <a:cxn ang="0">
                  <a:pos x="2" y="37"/>
                </a:cxn>
                <a:cxn ang="0">
                  <a:pos x="67" y="7"/>
                </a:cxn>
              </a:cxnLst>
              <a:rect l="0" t="0" r="r" b="b"/>
              <a:pathLst>
                <a:path w="68" h="38">
                  <a:moveTo>
                    <a:pt x="67" y="7"/>
                  </a:moveTo>
                  <a:lnTo>
                    <a:pt x="64" y="0"/>
                  </a:lnTo>
                  <a:lnTo>
                    <a:pt x="0" y="29"/>
                  </a:lnTo>
                  <a:lnTo>
                    <a:pt x="2" y="37"/>
                  </a:lnTo>
                  <a:lnTo>
                    <a:pt x="67" y="7"/>
                  </a:lnTo>
                </a:path>
              </a:pathLst>
            </a:custGeom>
            <a:solidFill>
              <a:srgbClr val="FFFFFF"/>
            </a:solidFill>
            <a:ln w="9525" cap="rnd">
              <a:noFill/>
              <a:round/>
              <a:headEnd/>
              <a:tailEnd/>
            </a:ln>
            <a:effectLst/>
          </p:spPr>
          <p:txBody>
            <a:bodyPr/>
            <a:lstStyle/>
            <a:p>
              <a:endParaRPr lang="fr-FR"/>
            </a:p>
          </p:txBody>
        </p:sp>
        <p:sp>
          <p:nvSpPr>
            <p:cNvPr id="32775" name="Freeform 7"/>
            <p:cNvSpPr>
              <a:spLocks/>
            </p:cNvSpPr>
            <p:nvPr/>
          </p:nvSpPr>
          <p:spPr bwMode="auto">
            <a:xfrm>
              <a:off x="166" y="4757"/>
              <a:ext cx="67" cy="38"/>
            </a:xfrm>
            <a:custGeom>
              <a:avLst/>
              <a:gdLst/>
              <a:ahLst/>
              <a:cxnLst>
                <a:cxn ang="0">
                  <a:pos x="66" y="7"/>
                </a:cxn>
                <a:cxn ang="0">
                  <a:pos x="63" y="0"/>
                </a:cxn>
                <a:cxn ang="0">
                  <a:pos x="0" y="29"/>
                </a:cxn>
                <a:cxn ang="0">
                  <a:pos x="2" y="37"/>
                </a:cxn>
                <a:cxn ang="0">
                  <a:pos x="66" y="7"/>
                </a:cxn>
              </a:cxnLst>
              <a:rect l="0" t="0" r="r" b="b"/>
              <a:pathLst>
                <a:path w="67" h="38">
                  <a:moveTo>
                    <a:pt x="66" y="7"/>
                  </a:moveTo>
                  <a:lnTo>
                    <a:pt x="63" y="0"/>
                  </a:lnTo>
                  <a:lnTo>
                    <a:pt x="0" y="29"/>
                  </a:lnTo>
                  <a:lnTo>
                    <a:pt x="2" y="37"/>
                  </a:lnTo>
                  <a:lnTo>
                    <a:pt x="66" y="7"/>
                  </a:lnTo>
                </a:path>
              </a:pathLst>
            </a:custGeom>
            <a:solidFill>
              <a:srgbClr val="FFFFFF"/>
            </a:solidFill>
            <a:ln w="9525" cap="rnd">
              <a:noFill/>
              <a:round/>
              <a:headEnd/>
              <a:tailEnd/>
            </a:ln>
            <a:effectLst/>
          </p:spPr>
          <p:txBody>
            <a:bodyPr/>
            <a:lstStyle/>
            <a:p>
              <a:endParaRPr lang="fr-FR"/>
            </a:p>
          </p:txBody>
        </p:sp>
        <p:sp>
          <p:nvSpPr>
            <p:cNvPr id="32776" name="Freeform 8"/>
            <p:cNvSpPr>
              <a:spLocks/>
            </p:cNvSpPr>
            <p:nvPr/>
          </p:nvSpPr>
          <p:spPr bwMode="auto">
            <a:xfrm>
              <a:off x="175" y="4776"/>
              <a:ext cx="68" cy="37"/>
            </a:xfrm>
            <a:custGeom>
              <a:avLst/>
              <a:gdLst/>
              <a:ahLst/>
              <a:cxnLst>
                <a:cxn ang="0">
                  <a:pos x="67" y="7"/>
                </a:cxn>
                <a:cxn ang="0">
                  <a:pos x="64" y="0"/>
                </a:cxn>
                <a:cxn ang="0">
                  <a:pos x="0" y="29"/>
                </a:cxn>
                <a:cxn ang="0">
                  <a:pos x="2" y="36"/>
                </a:cxn>
                <a:cxn ang="0">
                  <a:pos x="67" y="7"/>
                </a:cxn>
              </a:cxnLst>
              <a:rect l="0" t="0" r="r" b="b"/>
              <a:pathLst>
                <a:path w="68" h="37">
                  <a:moveTo>
                    <a:pt x="67" y="7"/>
                  </a:moveTo>
                  <a:lnTo>
                    <a:pt x="64" y="0"/>
                  </a:lnTo>
                  <a:lnTo>
                    <a:pt x="0" y="29"/>
                  </a:lnTo>
                  <a:lnTo>
                    <a:pt x="2" y="36"/>
                  </a:lnTo>
                  <a:lnTo>
                    <a:pt x="67" y="7"/>
                  </a:lnTo>
                </a:path>
              </a:pathLst>
            </a:custGeom>
            <a:solidFill>
              <a:srgbClr val="FFFFFF"/>
            </a:solidFill>
            <a:ln w="9525" cap="rnd">
              <a:noFill/>
              <a:round/>
              <a:headEnd/>
              <a:tailEnd/>
            </a:ln>
            <a:effectLst/>
          </p:spPr>
          <p:txBody>
            <a:bodyPr/>
            <a:lstStyle/>
            <a:p>
              <a:endParaRPr lang="fr-FR"/>
            </a:p>
          </p:txBody>
        </p:sp>
        <p:sp>
          <p:nvSpPr>
            <p:cNvPr id="32777" name="Freeform 9"/>
            <p:cNvSpPr>
              <a:spLocks/>
            </p:cNvSpPr>
            <p:nvPr/>
          </p:nvSpPr>
          <p:spPr bwMode="auto">
            <a:xfrm>
              <a:off x="183" y="4792"/>
              <a:ext cx="66" cy="40"/>
            </a:xfrm>
            <a:custGeom>
              <a:avLst/>
              <a:gdLst/>
              <a:ahLst/>
              <a:cxnLst>
                <a:cxn ang="0">
                  <a:pos x="65" y="7"/>
                </a:cxn>
                <a:cxn ang="0">
                  <a:pos x="62" y="0"/>
                </a:cxn>
                <a:cxn ang="0">
                  <a:pos x="0" y="31"/>
                </a:cxn>
                <a:cxn ang="0">
                  <a:pos x="2" y="39"/>
                </a:cxn>
                <a:cxn ang="0">
                  <a:pos x="65" y="7"/>
                </a:cxn>
              </a:cxnLst>
              <a:rect l="0" t="0" r="r" b="b"/>
              <a:pathLst>
                <a:path w="66" h="40">
                  <a:moveTo>
                    <a:pt x="65" y="7"/>
                  </a:moveTo>
                  <a:lnTo>
                    <a:pt x="62" y="0"/>
                  </a:lnTo>
                  <a:lnTo>
                    <a:pt x="0" y="31"/>
                  </a:lnTo>
                  <a:lnTo>
                    <a:pt x="2" y="39"/>
                  </a:lnTo>
                  <a:lnTo>
                    <a:pt x="65" y="7"/>
                  </a:lnTo>
                </a:path>
              </a:pathLst>
            </a:custGeom>
            <a:solidFill>
              <a:srgbClr val="FFFFFF"/>
            </a:solidFill>
            <a:ln w="9525" cap="rnd">
              <a:noFill/>
              <a:round/>
              <a:headEnd/>
              <a:tailEnd/>
            </a:ln>
            <a:effectLst/>
          </p:spPr>
          <p:txBody>
            <a:bodyPr/>
            <a:lstStyle/>
            <a:p>
              <a:endParaRPr lang="fr-FR"/>
            </a:p>
          </p:txBody>
        </p:sp>
        <p:sp>
          <p:nvSpPr>
            <p:cNvPr id="32778" name="Freeform 10"/>
            <p:cNvSpPr>
              <a:spLocks/>
            </p:cNvSpPr>
            <p:nvPr/>
          </p:nvSpPr>
          <p:spPr bwMode="auto">
            <a:xfrm>
              <a:off x="114" y="4684"/>
              <a:ext cx="117" cy="62"/>
            </a:xfrm>
            <a:custGeom>
              <a:avLst/>
              <a:gdLst/>
              <a:ahLst/>
              <a:cxnLst>
                <a:cxn ang="0">
                  <a:pos x="116" y="7"/>
                </a:cxn>
                <a:cxn ang="0">
                  <a:pos x="114" y="0"/>
                </a:cxn>
                <a:cxn ang="0">
                  <a:pos x="0" y="53"/>
                </a:cxn>
                <a:cxn ang="0">
                  <a:pos x="2" y="61"/>
                </a:cxn>
                <a:cxn ang="0">
                  <a:pos x="116" y="7"/>
                </a:cxn>
              </a:cxnLst>
              <a:rect l="0" t="0" r="r" b="b"/>
              <a:pathLst>
                <a:path w="117" h="62">
                  <a:moveTo>
                    <a:pt x="116" y="7"/>
                  </a:moveTo>
                  <a:lnTo>
                    <a:pt x="114" y="0"/>
                  </a:lnTo>
                  <a:lnTo>
                    <a:pt x="0" y="53"/>
                  </a:lnTo>
                  <a:lnTo>
                    <a:pt x="2" y="61"/>
                  </a:lnTo>
                  <a:lnTo>
                    <a:pt x="116" y="7"/>
                  </a:lnTo>
                </a:path>
              </a:pathLst>
            </a:custGeom>
            <a:solidFill>
              <a:srgbClr val="FFFFFF"/>
            </a:solidFill>
            <a:ln w="9525" cap="rnd">
              <a:noFill/>
              <a:round/>
              <a:headEnd/>
              <a:tailEnd/>
            </a:ln>
            <a:effectLst/>
          </p:spPr>
          <p:txBody>
            <a:bodyPr/>
            <a:lstStyle/>
            <a:p>
              <a:endParaRPr lang="fr-FR"/>
            </a:p>
          </p:txBody>
        </p:sp>
        <p:sp>
          <p:nvSpPr>
            <p:cNvPr id="32779" name="Freeform 11"/>
            <p:cNvSpPr>
              <a:spLocks/>
            </p:cNvSpPr>
            <p:nvPr/>
          </p:nvSpPr>
          <p:spPr bwMode="auto">
            <a:xfrm>
              <a:off x="97" y="4672"/>
              <a:ext cx="120" cy="62"/>
            </a:xfrm>
            <a:custGeom>
              <a:avLst/>
              <a:gdLst/>
              <a:ahLst/>
              <a:cxnLst>
                <a:cxn ang="0">
                  <a:pos x="119" y="7"/>
                </a:cxn>
                <a:cxn ang="0">
                  <a:pos x="116" y="0"/>
                </a:cxn>
                <a:cxn ang="0">
                  <a:pos x="0" y="53"/>
                </a:cxn>
                <a:cxn ang="0">
                  <a:pos x="1" y="61"/>
                </a:cxn>
                <a:cxn ang="0">
                  <a:pos x="119" y="7"/>
                </a:cxn>
              </a:cxnLst>
              <a:rect l="0" t="0" r="r" b="b"/>
              <a:pathLst>
                <a:path w="120" h="62">
                  <a:moveTo>
                    <a:pt x="119" y="7"/>
                  </a:moveTo>
                  <a:lnTo>
                    <a:pt x="116" y="0"/>
                  </a:lnTo>
                  <a:lnTo>
                    <a:pt x="0" y="53"/>
                  </a:lnTo>
                  <a:lnTo>
                    <a:pt x="1" y="61"/>
                  </a:lnTo>
                  <a:lnTo>
                    <a:pt x="119" y="7"/>
                  </a:lnTo>
                </a:path>
              </a:pathLst>
            </a:custGeom>
            <a:solidFill>
              <a:srgbClr val="FFFFFF"/>
            </a:solidFill>
            <a:ln w="9525" cap="rnd">
              <a:noFill/>
              <a:round/>
              <a:headEnd/>
              <a:tailEnd/>
            </a:ln>
            <a:effectLst/>
          </p:spPr>
          <p:txBody>
            <a:bodyPr/>
            <a:lstStyle/>
            <a:p>
              <a:endParaRPr lang="fr-FR"/>
            </a:p>
          </p:txBody>
        </p:sp>
        <p:sp>
          <p:nvSpPr>
            <p:cNvPr id="32780" name="Freeform 12"/>
            <p:cNvSpPr>
              <a:spLocks/>
            </p:cNvSpPr>
            <p:nvPr/>
          </p:nvSpPr>
          <p:spPr bwMode="auto">
            <a:xfrm>
              <a:off x="220" y="4687"/>
              <a:ext cx="55" cy="110"/>
            </a:xfrm>
            <a:custGeom>
              <a:avLst/>
              <a:gdLst/>
              <a:ahLst/>
              <a:cxnLst>
                <a:cxn ang="0">
                  <a:pos x="46" y="109"/>
                </a:cxn>
                <a:cxn ang="0">
                  <a:pos x="54" y="105"/>
                </a:cxn>
                <a:cxn ang="0">
                  <a:pos x="7" y="0"/>
                </a:cxn>
                <a:cxn ang="0">
                  <a:pos x="0" y="3"/>
                </a:cxn>
                <a:cxn ang="0">
                  <a:pos x="46" y="109"/>
                </a:cxn>
              </a:cxnLst>
              <a:rect l="0" t="0" r="r" b="b"/>
              <a:pathLst>
                <a:path w="55" h="110">
                  <a:moveTo>
                    <a:pt x="46" y="109"/>
                  </a:moveTo>
                  <a:lnTo>
                    <a:pt x="54" y="105"/>
                  </a:lnTo>
                  <a:lnTo>
                    <a:pt x="7" y="0"/>
                  </a:lnTo>
                  <a:lnTo>
                    <a:pt x="0" y="3"/>
                  </a:lnTo>
                  <a:lnTo>
                    <a:pt x="46" y="109"/>
                  </a:lnTo>
                </a:path>
              </a:pathLst>
            </a:custGeom>
            <a:solidFill>
              <a:srgbClr val="FFFFFF"/>
            </a:solidFill>
            <a:ln w="9525" cap="rnd">
              <a:noFill/>
              <a:round/>
              <a:headEnd/>
              <a:tailEnd/>
            </a:ln>
            <a:effectLst/>
          </p:spPr>
          <p:txBody>
            <a:bodyPr/>
            <a:lstStyle/>
            <a:p>
              <a:endParaRPr lang="fr-FR"/>
            </a:p>
          </p:txBody>
        </p:sp>
        <p:sp>
          <p:nvSpPr>
            <p:cNvPr id="32781" name="Freeform 13"/>
            <p:cNvSpPr>
              <a:spLocks/>
            </p:cNvSpPr>
            <p:nvPr/>
          </p:nvSpPr>
          <p:spPr bwMode="auto">
            <a:xfrm>
              <a:off x="114" y="4734"/>
              <a:ext cx="50" cy="115"/>
            </a:xfrm>
            <a:custGeom>
              <a:avLst/>
              <a:gdLst/>
              <a:ahLst/>
              <a:cxnLst>
                <a:cxn ang="0">
                  <a:pos x="42" y="114"/>
                </a:cxn>
                <a:cxn ang="0">
                  <a:pos x="49" y="109"/>
                </a:cxn>
                <a:cxn ang="0">
                  <a:pos x="6" y="0"/>
                </a:cxn>
                <a:cxn ang="0">
                  <a:pos x="0" y="4"/>
                </a:cxn>
                <a:cxn ang="0">
                  <a:pos x="42" y="114"/>
                </a:cxn>
              </a:cxnLst>
              <a:rect l="0" t="0" r="r" b="b"/>
              <a:pathLst>
                <a:path w="50" h="115">
                  <a:moveTo>
                    <a:pt x="42" y="114"/>
                  </a:moveTo>
                  <a:lnTo>
                    <a:pt x="49" y="109"/>
                  </a:lnTo>
                  <a:lnTo>
                    <a:pt x="6" y="0"/>
                  </a:lnTo>
                  <a:lnTo>
                    <a:pt x="0" y="4"/>
                  </a:lnTo>
                  <a:lnTo>
                    <a:pt x="42" y="114"/>
                  </a:lnTo>
                </a:path>
              </a:pathLst>
            </a:custGeom>
            <a:solidFill>
              <a:srgbClr val="FFFFFF"/>
            </a:solidFill>
            <a:ln w="9525" cap="rnd">
              <a:noFill/>
              <a:round/>
              <a:headEnd/>
              <a:tailEnd/>
            </a:ln>
            <a:effectLst/>
          </p:spPr>
          <p:txBody>
            <a:bodyPr/>
            <a:lstStyle/>
            <a:p>
              <a:endParaRPr lang="fr-FR"/>
            </a:p>
          </p:txBody>
        </p:sp>
        <p:sp>
          <p:nvSpPr>
            <p:cNvPr id="32782" name="Freeform 14"/>
            <p:cNvSpPr>
              <a:spLocks/>
            </p:cNvSpPr>
            <p:nvPr/>
          </p:nvSpPr>
          <p:spPr bwMode="auto">
            <a:xfrm>
              <a:off x="93" y="4726"/>
              <a:ext cx="57" cy="123"/>
            </a:xfrm>
            <a:custGeom>
              <a:avLst/>
              <a:gdLst/>
              <a:ahLst/>
              <a:cxnLst>
                <a:cxn ang="0">
                  <a:pos x="49" y="122"/>
                </a:cxn>
                <a:cxn ang="0">
                  <a:pos x="56" y="118"/>
                </a:cxn>
                <a:cxn ang="0">
                  <a:pos x="5" y="0"/>
                </a:cxn>
                <a:cxn ang="0">
                  <a:pos x="0" y="3"/>
                </a:cxn>
                <a:cxn ang="0">
                  <a:pos x="49" y="122"/>
                </a:cxn>
              </a:cxnLst>
              <a:rect l="0" t="0" r="r" b="b"/>
              <a:pathLst>
                <a:path w="57" h="123">
                  <a:moveTo>
                    <a:pt x="49" y="122"/>
                  </a:moveTo>
                  <a:lnTo>
                    <a:pt x="56" y="118"/>
                  </a:lnTo>
                  <a:lnTo>
                    <a:pt x="5" y="0"/>
                  </a:lnTo>
                  <a:lnTo>
                    <a:pt x="0" y="3"/>
                  </a:lnTo>
                  <a:lnTo>
                    <a:pt x="49" y="122"/>
                  </a:lnTo>
                </a:path>
              </a:pathLst>
            </a:custGeom>
            <a:solidFill>
              <a:srgbClr val="FFFFFF"/>
            </a:solidFill>
            <a:ln w="9525" cap="rnd">
              <a:noFill/>
              <a:round/>
              <a:headEnd/>
              <a:tailEnd/>
            </a:ln>
            <a:effectLst/>
          </p:spPr>
          <p:txBody>
            <a:bodyPr/>
            <a:lstStyle/>
            <a:p>
              <a:endParaRPr lang="fr-FR"/>
            </a:p>
          </p:txBody>
        </p:sp>
        <p:sp>
          <p:nvSpPr>
            <p:cNvPr id="32783" name="Freeform 15"/>
            <p:cNvSpPr>
              <a:spLocks/>
            </p:cNvSpPr>
            <p:nvPr/>
          </p:nvSpPr>
          <p:spPr bwMode="auto">
            <a:xfrm>
              <a:off x="96" y="4726"/>
              <a:ext cx="27" cy="19"/>
            </a:xfrm>
            <a:custGeom>
              <a:avLst/>
              <a:gdLst/>
              <a:ahLst/>
              <a:cxnLst>
                <a:cxn ang="0">
                  <a:pos x="22" y="18"/>
                </a:cxn>
                <a:cxn ang="0">
                  <a:pos x="26" y="11"/>
                </a:cxn>
                <a:cxn ang="0">
                  <a:pos x="4" y="0"/>
                </a:cxn>
                <a:cxn ang="0">
                  <a:pos x="0" y="7"/>
                </a:cxn>
                <a:cxn ang="0">
                  <a:pos x="22" y="18"/>
                </a:cxn>
              </a:cxnLst>
              <a:rect l="0" t="0" r="r" b="b"/>
              <a:pathLst>
                <a:path w="27" h="19">
                  <a:moveTo>
                    <a:pt x="22" y="18"/>
                  </a:moveTo>
                  <a:lnTo>
                    <a:pt x="26" y="11"/>
                  </a:lnTo>
                  <a:lnTo>
                    <a:pt x="4" y="0"/>
                  </a:lnTo>
                  <a:lnTo>
                    <a:pt x="0" y="7"/>
                  </a:lnTo>
                  <a:lnTo>
                    <a:pt x="22" y="18"/>
                  </a:lnTo>
                </a:path>
              </a:pathLst>
            </a:custGeom>
            <a:solidFill>
              <a:srgbClr val="FFFFFF"/>
            </a:solidFill>
            <a:ln w="9525" cap="rnd">
              <a:noFill/>
              <a:round/>
              <a:headEnd/>
              <a:tailEnd/>
            </a:ln>
            <a:effectLst/>
          </p:spPr>
          <p:txBody>
            <a:bodyPr/>
            <a:lstStyle/>
            <a:p>
              <a:endParaRPr lang="fr-FR"/>
            </a:p>
          </p:txBody>
        </p:sp>
        <p:sp>
          <p:nvSpPr>
            <p:cNvPr id="32784" name="Freeform 16"/>
            <p:cNvSpPr>
              <a:spLocks/>
            </p:cNvSpPr>
            <p:nvPr/>
          </p:nvSpPr>
          <p:spPr bwMode="auto">
            <a:xfrm>
              <a:off x="199" y="4678"/>
              <a:ext cx="29" cy="19"/>
            </a:xfrm>
            <a:custGeom>
              <a:avLst/>
              <a:gdLst/>
              <a:ahLst/>
              <a:cxnLst>
                <a:cxn ang="0">
                  <a:pos x="24" y="18"/>
                </a:cxn>
                <a:cxn ang="0">
                  <a:pos x="28" y="11"/>
                </a:cxn>
                <a:cxn ang="0">
                  <a:pos x="4" y="0"/>
                </a:cxn>
                <a:cxn ang="0">
                  <a:pos x="0" y="6"/>
                </a:cxn>
                <a:cxn ang="0">
                  <a:pos x="24" y="18"/>
                </a:cxn>
              </a:cxnLst>
              <a:rect l="0" t="0" r="r" b="b"/>
              <a:pathLst>
                <a:path w="29" h="19">
                  <a:moveTo>
                    <a:pt x="24" y="18"/>
                  </a:moveTo>
                  <a:lnTo>
                    <a:pt x="28" y="11"/>
                  </a:lnTo>
                  <a:lnTo>
                    <a:pt x="4" y="0"/>
                  </a:lnTo>
                  <a:lnTo>
                    <a:pt x="0" y="6"/>
                  </a:lnTo>
                  <a:lnTo>
                    <a:pt x="24" y="18"/>
                  </a:lnTo>
                </a:path>
              </a:pathLst>
            </a:custGeom>
            <a:solidFill>
              <a:srgbClr val="FFFFFF"/>
            </a:solidFill>
            <a:ln w="9525" cap="rnd">
              <a:noFill/>
              <a:round/>
              <a:headEnd/>
              <a:tailEnd/>
            </a:ln>
            <a:effectLst/>
          </p:spPr>
          <p:txBody>
            <a:bodyPr/>
            <a:lstStyle/>
            <a:p>
              <a:endParaRPr lang="fr-FR"/>
            </a:p>
          </p:txBody>
        </p:sp>
      </p:gr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455613" y="169863"/>
            <a:ext cx="5938837" cy="4452937"/>
          </a:xfrm>
          <a:ln cap="flat"/>
        </p:spPr>
      </p:sp>
      <p:sp>
        <p:nvSpPr>
          <p:cNvPr id="34819" name="Rectangle 3"/>
          <p:cNvSpPr>
            <a:spLocks noGrp="1" noChangeArrowheads="1"/>
          </p:cNvSpPr>
          <p:nvPr>
            <p:ph type="body" idx="1"/>
          </p:nvPr>
        </p:nvSpPr>
        <p:spPr>
          <a:xfrm>
            <a:off x="454902" y="4771170"/>
            <a:ext cx="5948198" cy="3800587"/>
          </a:xfrm>
          <a:noFill/>
          <a:ln/>
        </p:spPr>
        <p:txBody>
          <a:bodyPr/>
          <a:lstStyle/>
          <a:p>
            <a:pPr defTabSz="396875">
              <a:tabLst>
                <a:tab pos="454025" algn="l"/>
              </a:tabLst>
            </a:pPr>
            <a:r>
              <a:rPr lang="fr-FR"/>
              <a:t>Modification de Lignes</a:t>
            </a:r>
          </a:p>
          <a:p>
            <a:pPr lvl="1" defTabSz="396875">
              <a:tabLst>
                <a:tab pos="454025" algn="l"/>
              </a:tabLst>
            </a:pPr>
            <a:r>
              <a:rPr lang="fr-FR"/>
              <a:t>L'ordre UPDATE modifie une ou plusieurs lignes spécifiques lorsque la clause WHERE est spécifiée. Dans l'exemple ci-dessus, l'employé 7782 (Clark) est transféré dans le département 20.  </a:t>
            </a:r>
          </a:p>
          <a:p>
            <a:pPr lvl="1" defTabSz="396875">
              <a:tabLst>
                <a:tab pos="454025" algn="l"/>
              </a:tabLst>
            </a:pPr>
            <a:r>
              <a:rPr lang="fr-FR"/>
              <a:t>Si vous omettez la clause WHERE, toutes les lignes de la table sont modifiées.</a:t>
            </a: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tabLst>
                <a:tab pos="454025" algn="l"/>
              </a:tabLst>
            </a:pPr>
            <a:endParaRPr lang="fr-FR"/>
          </a:p>
          <a:p>
            <a:pPr lvl="1" defTabSz="396875">
              <a:spcBef>
                <a:spcPct val="0"/>
              </a:spcBef>
              <a:tabLst>
                <a:tab pos="454025" algn="l"/>
              </a:tabLst>
            </a:pPr>
            <a:r>
              <a:rPr lang="fr-FR" b="1"/>
              <a:t>Remarque :</a:t>
            </a:r>
            <a:r>
              <a:rPr lang="fr-FR"/>
              <a:t> la table EMPLOYEE contient les mêmes données que la table EMP. </a:t>
            </a:r>
          </a:p>
          <a:p>
            <a:pPr defTabSz="396875">
              <a:tabLst>
                <a:tab pos="454025" algn="l"/>
              </a:tabLst>
            </a:pPr>
            <a:endParaRPr lang="fr-FR" b="0">
              <a:latin typeface="Times New Roman" pitchFamily="18" charset="0"/>
            </a:endParaRPr>
          </a:p>
        </p:txBody>
      </p:sp>
      <p:sp>
        <p:nvSpPr>
          <p:cNvPr id="34820" name="Rectangle 4"/>
          <p:cNvSpPr>
            <a:spLocks noChangeArrowheads="1"/>
          </p:cNvSpPr>
          <p:nvPr/>
        </p:nvSpPr>
        <p:spPr bwMode="auto">
          <a:xfrm>
            <a:off x="676604" y="5775940"/>
            <a:ext cx="5516289" cy="389423"/>
          </a:xfrm>
          <a:prstGeom prst="rect">
            <a:avLst/>
          </a:prstGeom>
          <a:noFill/>
          <a:ln w="12700">
            <a:solidFill>
              <a:schemeClr val="tx1"/>
            </a:solidFill>
            <a:miter lim="800000"/>
            <a:headEnd/>
            <a:tailEnd/>
          </a:ln>
          <a:effectLst/>
        </p:spPr>
        <p:txBody>
          <a:bodyPr wrap="none" anchor="ctr"/>
          <a:lstStyle/>
          <a:p>
            <a:endParaRPr lang="fr-FR"/>
          </a:p>
        </p:txBody>
      </p:sp>
      <p:sp>
        <p:nvSpPr>
          <p:cNvPr id="34821" name="Rectangle 5"/>
          <p:cNvSpPr>
            <a:spLocks noChangeArrowheads="1"/>
          </p:cNvSpPr>
          <p:nvPr/>
        </p:nvSpPr>
        <p:spPr bwMode="auto">
          <a:xfrm>
            <a:off x="676604" y="5633252"/>
            <a:ext cx="2391681" cy="597599"/>
          </a:xfrm>
          <a:prstGeom prst="rect">
            <a:avLst/>
          </a:prstGeom>
          <a:noFill/>
          <a:ln w="9525">
            <a:noFill/>
            <a:miter lim="800000"/>
            <a:headEnd/>
            <a:tailEnd/>
          </a:ln>
          <a:effectLst/>
        </p:spPr>
        <p:txBody>
          <a:bodyPr wrap="none" lIns="90488" tIns="44450" rIns="90488" bIns="44450">
            <a:spAutoFit/>
          </a:bodyPr>
          <a:lstStyle/>
          <a:p>
            <a:pPr algn="l" defTabSz="869950">
              <a:lnSpc>
                <a:spcPct val="100000"/>
              </a:lnSpc>
              <a:spcBef>
                <a:spcPct val="0"/>
              </a:spcBef>
            </a:pPr>
            <a:endParaRPr lang="fr-FR" sz="1100">
              <a:solidFill>
                <a:schemeClr val="tx1"/>
              </a:solidFill>
              <a:latin typeface="Courier New" pitchFamily="49" charset="0"/>
            </a:endParaRPr>
          </a:p>
          <a:p>
            <a:pPr algn="l" defTabSz="869950">
              <a:lnSpc>
                <a:spcPct val="100000"/>
              </a:lnSpc>
              <a:spcBef>
                <a:spcPct val="0"/>
              </a:spcBef>
            </a:pPr>
            <a:r>
              <a:rPr lang="fr-FR" sz="1100">
                <a:solidFill>
                  <a:schemeClr val="tx1"/>
                </a:solidFill>
                <a:latin typeface="Courier New" pitchFamily="49" charset="0"/>
              </a:rPr>
              <a:t>SQL&gt; SELECT  ename, deptno</a:t>
            </a:r>
          </a:p>
          <a:p>
            <a:pPr algn="l" defTabSz="869950">
              <a:lnSpc>
                <a:spcPct val="100000"/>
              </a:lnSpc>
              <a:spcBef>
                <a:spcPct val="0"/>
              </a:spcBef>
            </a:pPr>
            <a:r>
              <a:rPr lang="fr-FR" sz="1100">
                <a:solidFill>
                  <a:schemeClr val="tx1"/>
                </a:solidFill>
                <a:latin typeface="Courier New" pitchFamily="49" charset="0"/>
              </a:rPr>
              <a:t>  2  FROM    employee;</a:t>
            </a:r>
          </a:p>
        </p:txBody>
      </p:sp>
      <p:sp>
        <p:nvSpPr>
          <p:cNvPr id="34822" name="Rectangle 6"/>
          <p:cNvSpPr>
            <a:spLocks noChangeArrowheads="1"/>
          </p:cNvSpPr>
          <p:nvPr/>
        </p:nvSpPr>
        <p:spPr bwMode="auto">
          <a:xfrm>
            <a:off x="673319" y="6281298"/>
            <a:ext cx="5519574" cy="1963463"/>
          </a:xfrm>
          <a:prstGeom prst="rect">
            <a:avLst/>
          </a:prstGeom>
          <a:noFill/>
          <a:ln w="12700">
            <a:solidFill>
              <a:schemeClr val="tx1"/>
            </a:solidFill>
            <a:miter lim="800000"/>
            <a:headEnd/>
            <a:tailEnd/>
          </a:ln>
          <a:effectLst/>
        </p:spPr>
        <p:txBody>
          <a:bodyPr wrap="none" anchor="ctr"/>
          <a:lstStyle/>
          <a:p>
            <a:endParaRPr lang="fr-FR"/>
          </a:p>
        </p:txBody>
      </p:sp>
      <p:sp>
        <p:nvSpPr>
          <p:cNvPr id="34823" name="Rectangle 7"/>
          <p:cNvSpPr>
            <a:spLocks noChangeArrowheads="1"/>
          </p:cNvSpPr>
          <p:nvPr/>
        </p:nvSpPr>
        <p:spPr bwMode="auto">
          <a:xfrm>
            <a:off x="712733" y="6300621"/>
            <a:ext cx="5205905" cy="1951816"/>
          </a:xfrm>
          <a:prstGeom prst="rect">
            <a:avLst/>
          </a:prstGeom>
          <a:noFill/>
          <a:ln w="9525">
            <a:noFill/>
            <a:miter lim="800000"/>
            <a:headEnd/>
            <a:tailEnd/>
          </a:ln>
          <a:effectLst/>
        </p:spPr>
        <p:txBody>
          <a:bodyPr lIns="90488" tIns="44450" rIns="90488" bIns="44450">
            <a:spAutoFit/>
          </a:bodyPr>
          <a:lstStyle/>
          <a:p>
            <a:pPr algn="l" defTabSz="869950">
              <a:lnSpc>
                <a:spcPct val="100000"/>
              </a:lnSpc>
              <a:spcBef>
                <a:spcPct val="0"/>
              </a:spcBef>
            </a:pPr>
            <a:r>
              <a:rPr lang="fr-FR" sz="1100" b="0">
                <a:solidFill>
                  <a:schemeClr val="tx1"/>
                </a:solidFill>
                <a:latin typeface="Courier New" pitchFamily="49" charset="0"/>
              </a:rPr>
              <a:t>ENAME         DEPTNO</a:t>
            </a:r>
          </a:p>
          <a:p>
            <a:pPr algn="l" defTabSz="869950">
              <a:lnSpc>
                <a:spcPct val="100000"/>
              </a:lnSpc>
              <a:spcBef>
                <a:spcPct val="0"/>
              </a:spcBef>
            </a:pPr>
            <a:r>
              <a:rPr lang="fr-FR" sz="1100" b="0">
                <a:solidFill>
                  <a:schemeClr val="tx1"/>
                </a:solidFill>
                <a:latin typeface="Courier New" pitchFamily="49" charset="0"/>
              </a:rPr>
              <a:t>---------- ---------</a:t>
            </a:r>
          </a:p>
          <a:p>
            <a:pPr algn="l" defTabSz="869950">
              <a:lnSpc>
                <a:spcPct val="100000"/>
              </a:lnSpc>
              <a:spcBef>
                <a:spcPct val="0"/>
              </a:spcBef>
            </a:pPr>
            <a:r>
              <a:rPr lang="fr-FR" sz="1100" b="0">
                <a:solidFill>
                  <a:schemeClr val="tx1"/>
                </a:solidFill>
                <a:latin typeface="Courier New" pitchFamily="49" charset="0"/>
              </a:rPr>
              <a:t>KING              20</a:t>
            </a:r>
          </a:p>
          <a:p>
            <a:pPr algn="l" defTabSz="869950">
              <a:lnSpc>
                <a:spcPct val="100000"/>
              </a:lnSpc>
              <a:spcBef>
                <a:spcPct val="0"/>
              </a:spcBef>
            </a:pPr>
            <a:r>
              <a:rPr lang="fr-FR" sz="1100" b="0">
                <a:solidFill>
                  <a:schemeClr val="tx1"/>
                </a:solidFill>
                <a:latin typeface="Courier New" pitchFamily="49" charset="0"/>
              </a:rPr>
              <a:t>BLAKE             20</a:t>
            </a:r>
          </a:p>
          <a:p>
            <a:pPr algn="l" defTabSz="869950">
              <a:lnSpc>
                <a:spcPct val="100000"/>
              </a:lnSpc>
              <a:spcBef>
                <a:spcPct val="0"/>
              </a:spcBef>
            </a:pPr>
            <a:r>
              <a:rPr lang="fr-FR" sz="1100" b="0">
                <a:solidFill>
                  <a:schemeClr val="tx1"/>
                </a:solidFill>
                <a:latin typeface="Courier New" pitchFamily="49" charset="0"/>
              </a:rPr>
              <a:t>CLARK             20</a:t>
            </a:r>
          </a:p>
          <a:p>
            <a:pPr algn="l" defTabSz="869950">
              <a:lnSpc>
                <a:spcPct val="100000"/>
              </a:lnSpc>
              <a:spcBef>
                <a:spcPct val="0"/>
              </a:spcBef>
            </a:pPr>
            <a:r>
              <a:rPr lang="fr-FR" sz="1100" b="0">
                <a:solidFill>
                  <a:schemeClr val="tx1"/>
                </a:solidFill>
                <a:latin typeface="Courier New" pitchFamily="49" charset="0"/>
              </a:rPr>
              <a:t>JONES             20</a:t>
            </a:r>
          </a:p>
          <a:p>
            <a:pPr algn="l" defTabSz="869950">
              <a:lnSpc>
                <a:spcPct val="100000"/>
              </a:lnSpc>
              <a:spcBef>
                <a:spcPct val="0"/>
              </a:spcBef>
            </a:pPr>
            <a:r>
              <a:rPr lang="fr-FR" sz="1100" b="0">
                <a:solidFill>
                  <a:schemeClr val="tx1"/>
                </a:solidFill>
                <a:latin typeface="Courier New" pitchFamily="49" charset="0"/>
              </a:rPr>
              <a:t>MARTIN            20</a:t>
            </a:r>
          </a:p>
          <a:p>
            <a:pPr algn="l" defTabSz="869950">
              <a:lnSpc>
                <a:spcPct val="100000"/>
              </a:lnSpc>
              <a:spcBef>
                <a:spcPct val="0"/>
              </a:spcBef>
            </a:pPr>
            <a:r>
              <a:rPr lang="fr-FR" sz="1100" b="0">
                <a:solidFill>
                  <a:schemeClr val="tx1"/>
                </a:solidFill>
                <a:latin typeface="Courier New" pitchFamily="49" charset="0"/>
              </a:rPr>
              <a:t>ALLEN             20</a:t>
            </a:r>
          </a:p>
          <a:p>
            <a:pPr algn="l" defTabSz="869950">
              <a:lnSpc>
                <a:spcPct val="100000"/>
              </a:lnSpc>
              <a:spcBef>
                <a:spcPct val="0"/>
              </a:spcBef>
            </a:pPr>
            <a:r>
              <a:rPr lang="fr-FR" sz="1100" b="0">
                <a:solidFill>
                  <a:schemeClr val="tx1"/>
                </a:solidFill>
                <a:latin typeface="Courier New" pitchFamily="49" charset="0"/>
              </a:rPr>
              <a:t>TURNER            20</a:t>
            </a:r>
          </a:p>
          <a:p>
            <a:pPr algn="l" defTabSz="869950">
              <a:lnSpc>
                <a:spcPct val="100000"/>
              </a:lnSpc>
              <a:spcBef>
                <a:spcPct val="0"/>
              </a:spcBef>
            </a:pPr>
            <a:r>
              <a:rPr lang="fr-FR" sz="1100" b="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14 rows selected.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454025" y="169863"/>
            <a:ext cx="5938838" cy="4452937"/>
          </a:xfrm>
          <a:ln cap="flat"/>
        </p:spPr>
      </p:sp>
      <p:sp>
        <p:nvSpPr>
          <p:cNvPr id="36867" name="Rectangle 3"/>
          <p:cNvSpPr>
            <a:spLocks noGrp="1" noChangeArrowheads="1"/>
          </p:cNvSpPr>
          <p:nvPr>
            <p:ph type="body" idx="1"/>
          </p:nvPr>
        </p:nvSpPr>
        <p:spPr>
          <a:xfrm>
            <a:off x="456543" y="4771170"/>
            <a:ext cx="5774121" cy="3800587"/>
          </a:xfrm>
          <a:noFill/>
          <a:ln/>
        </p:spPr>
        <p:txBody>
          <a:bodyPr lIns="0" tIns="0" rIns="0" bIns="0"/>
          <a:lstStyle/>
          <a:p>
            <a:pPr defTabSz="469900">
              <a:tabLst>
                <a:tab pos="444500" algn="l"/>
              </a:tabLst>
            </a:pPr>
            <a:r>
              <a:rPr lang="fr-FR"/>
              <a:t>Modification de Lignes au moyen d'une Sous-interrogation Multi-colonne</a:t>
            </a:r>
          </a:p>
          <a:p>
            <a:pPr lvl="1" defTabSz="469900">
              <a:tabLst>
                <a:tab pos="444500" algn="l"/>
              </a:tabLst>
            </a:pPr>
            <a:r>
              <a:rPr lang="fr-FR"/>
              <a:t>Il est possible d'utiliser des sous-interrogations multi-colonne dans la clause SET d'un ordre UPDATE.</a:t>
            </a:r>
          </a:p>
          <a:p>
            <a:pPr defTabSz="469900">
              <a:tabLst>
                <a:tab pos="444500" algn="l"/>
              </a:tabLst>
            </a:pPr>
            <a:r>
              <a:rPr lang="fr-FR"/>
              <a:t>Syntaxe</a:t>
            </a:r>
          </a:p>
          <a:p>
            <a:pPr defTabSz="469900">
              <a:tabLst>
                <a:tab pos="444500" algn="l"/>
              </a:tabLst>
            </a:pPr>
            <a:endParaRPr lang="fr-FR"/>
          </a:p>
          <a:p>
            <a:pPr defTabSz="469900">
              <a:tabLst>
                <a:tab pos="444500" algn="l"/>
              </a:tabLst>
            </a:pPr>
            <a:endParaRPr lang="fr-FR"/>
          </a:p>
          <a:p>
            <a:pPr defTabSz="469900">
              <a:tabLst>
                <a:tab pos="444500" algn="l"/>
              </a:tabLst>
            </a:pPr>
            <a:endParaRPr lang="fr-FR"/>
          </a:p>
          <a:p>
            <a:pPr defTabSz="469900">
              <a:tabLst>
                <a:tab pos="444500" algn="l"/>
              </a:tabLst>
            </a:pPr>
            <a:endParaRPr lang="fr-FR"/>
          </a:p>
          <a:p>
            <a:pPr defTabSz="469900">
              <a:tabLst>
                <a:tab pos="444500" algn="l"/>
              </a:tabLst>
            </a:pPr>
            <a:endParaRPr lang="fr-FR"/>
          </a:p>
          <a:p>
            <a:pPr defTabSz="469900">
              <a:tabLst>
                <a:tab pos="444500" algn="l"/>
              </a:tabLst>
            </a:pPr>
            <a:endParaRPr lang="fr-FR"/>
          </a:p>
        </p:txBody>
      </p:sp>
      <p:sp>
        <p:nvSpPr>
          <p:cNvPr id="36868" name="Rectangle 4"/>
          <p:cNvSpPr>
            <a:spLocks noChangeArrowheads="1"/>
          </p:cNvSpPr>
          <p:nvPr/>
        </p:nvSpPr>
        <p:spPr bwMode="auto">
          <a:xfrm>
            <a:off x="633905" y="5527721"/>
            <a:ext cx="5558988" cy="1128136"/>
          </a:xfrm>
          <a:prstGeom prst="rect">
            <a:avLst/>
          </a:prstGeom>
          <a:noFill/>
          <a:ln w="12700">
            <a:solidFill>
              <a:schemeClr val="tx1"/>
            </a:solidFill>
            <a:miter lim="800000"/>
            <a:headEnd/>
            <a:tailEnd/>
          </a:ln>
          <a:effectLst/>
        </p:spPr>
        <p:txBody>
          <a:bodyPr wrap="none" anchor="ctr"/>
          <a:lstStyle/>
          <a:p>
            <a:endParaRPr lang="fr-FR"/>
          </a:p>
        </p:txBody>
      </p:sp>
      <p:sp>
        <p:nvSpPr>
          <p:cNvPr id="36869" name="Rectangle 5"/>
          <p:cNvSpPr>
            <a:spLocks noChangeArrowheads="1"/>
          </p:cNvSpPr>
          <p:nvPr/>
        </p:nvSpPr>
        <p:spPr bwMode="auto">
          <a:xfrm>
            <a:off x="463113" y="5539612"/>
            <a:ext cx="5724853" cy="1105431"/>
          </a:xfrm>
          <a:prstGeom prst="rect">
            <a:avLst/>
          </a:prstGeom>
          <a:noFill/>
          <a:ln w="9525">
            <a:noFill/>
            <a:miter lim="800000"/>
            <a:headEnd/>
            <a:tailEnd/>
          </a:ln>
          <a:effectLst/>
        </p:spPr>
        <p:txBody>
          <a:bodyPr lIns="90488" tIns="44450" rIns="90488" bIns="44450">
            <a:spAutoFit/>
          </a:bodyPr>
          <a:lstStyle/>
          <a:p>
            <a:pPr algn="l" defTabSz="869950">
              <a:lnSpc>
                <a:spcPct val="100000"/>
              </a:lnSpc>
              <a:spcBef>
                <a:spcPct val="0"/>
              </a:spcBef>
            </a:pPr>
            <a:r>
              <a:rPr lang="fr-FR" sz="1100" b="0">
                <a:solidFill>
                  <a:schemeClr val="tx1"/>
                </a:solidFill>
                <a:latin typeface="Courier New" pitchFamily="49" charset="0"/>
              </a:rPr>
              <a:t>  UPDATE	</a:t>
            </a:r>
            <a:r>
              <a:rPr lang="fr-FR" sz="1100" b="0" i="1">
                <a:solidFill>
                  <a:schemeClr val="tx1"/>
                </a:solidFill>
                <a:latin typeface="Courier New" pitchFamily="49" charset="0"/>
              </a:rPr>
              <a:t>table</a:t>
            </a:r>
          </a:p>
          <a:p>
            <a:pPr algn="l" defTabSz="869950">
              <a:lnSpc>
                <a:spcPct val="100000"/>
              </a:lnSpc>
              <a:spcBef>
                <a:spcPct val="0"/>
              </a:spcBef>
            </a:pPr>
            <a:r>
              <a:rPr lang="fr-FR" sz="1100" b="0">
                <a:solidFill>
                  <a:schemeClr val="tx1"/>
                </a:solidFill>
                <a:latin typeface="Courier New" pitchFamily="49" charset="0"/>
              </a:rPr>
              <a:t>  SET	(</a:t>
            </a:r>
            <a:r>
              <a:rPr lang="fr-FR" sz="1100" b="0" i="1">
                <a:solidFill>
                  <a:schemeClr val="tx1"/>
                </a:solidFill>
                <a:latin typeface="Courier New" pitchFamily="49" charset="0"/>
              </a:rPr>
              <a:t>column, column</a:t>
            </a:r>
            <a:r>
              <a:rPr lang="fr-FR" sz="1100" b="0">
                <a:solidFill>
                  <a:schemeClr val="tx1"/>
                </a:solidFill>
                <a:latin typeface="Courier New" pitchFamily="49" charset="0"/>
              </a:rPr>
              <a:t>, ...) = </a:t>
            </a:r>
          </a:p>
          <a:p>
            <a:pPr algn="l" defTabSz="869950">
              <a:lnSpc>
                <a:spcPct val="100000"/>
              </a:lnSpc>
              <a:spcBef>
                <a:spcPct val="0"/>
              </a:spcBef>
            </a:pPr>
            <a:r>
              <a:rPr lang="fr-FR" sz="1100" b="0">
                <a:solidFill>
                  <a:schemeClr val="tx1"/>
                </a:solidFill>
                <a:latin typeface="Courier New" pitchFamily="49" charset="0"/>
              </a:rPr>
              <a:t>		(SELECT	</a:t>
            </a:r>
            <a:r>
              <a:rPr lang="fr-FR" sz="1100" b="0" i="1">
                <a:solidFill>
                  <a:schemeClr val="tx1"/>
                </a:solidFill>
                <a:latin typeface="Courier New" pitchFamily="49" charset="0"/>
              </a:rPr>
              <a:t>column, column</a:t>
            </a:r>
            <a:r>
              <a:rPr lang="fr-FR" sz="1100" b="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		 FROM	</a:t>
            </a:r>
            <a:r>
              <a:rPr lang="fr-FR" sz="1100" b="0" i="1">
                <a:solidFill>
                  <a:schemeClr val="tx1"/>
                </a:solidFill>
                <a:latin typeface="Courier New" pitchFamily="49" charset="0"/>
              </a:rPr>
              <a:t>table</a:t>
            </a:r>
            <a:endParaRPr lang="fr-FR" sz="1100" b="0">
              <a:solidFill>
                <a:schemeClr val="tx1"/>
              </a:solidFill>
              <a:latin typeface="Courier New" pitchFamily="49" charset="0"/>
            </a:endParaRPr>
          </a:p>
          <a:p>
            <a:pPr algn="l" defTabSz="869950">
              <a:lnSpc>
                <a:spcPct val="100000"/>
              </a:lnSpc>
              <a:spcBef>
                <a:spcPct val="0"/>
              </a:spcBef>
            </a:pPr>
            <a:r>
              <a:rPr lang="fr-FR" sz="1100" b="0">
                <a:solidFill>
                  <a:schemeClr val="tx1"/>
                </a:solidFill>
                <a:latin typeface="Courier New" pitchFamily="49" charset="0"/>
              </a:rPr>
              <a:t>		 WHERE	</a:t>
            </a:r>
            <a:r>
              <a:rPr lang="fr-FR" sz="1100" b="0" i="1">
                <a:solidFill>
                  <a:schemeClr val="tx1"/>
                </a:solidFill>
                <a:latin typeface="Courier New" pitchFamily="49" charset="0"/>
              </a:rPr>
              <a:t>condition</a:t>
            </a:r>
            <a:r>
              <a:rPr lang="fr-FR" sz="1100" b="0">
                <a:solidFill>
                  <a:schemeClr val="tx1"/>
                </a:solidFill>
                <a:latin typeface="Courier New" pitchFamily="49" charset="0"/>
              </a:rPr>
              <a:t>)</a:t>
            </a:r>
          </a:p>
          <a:p>
            <a:pPr algn="l" defTabSz="869950">
              <a:lnSpc>
                <a:spcPct val="100000"/>
              </a:lnSpc>
              <a:spcBef>
                <a:spcPct val="0"/>
              </a:spcBef>
            </a:pPr>
            <a:r>
              <a:rPr lang="fr-FR" sz="1100" b="0">
                <a:solidFill>
                  <a:schemeClr val="tx1"/>
                </a:solidFill>
                <a:latin typeface="Courier New" pitchFamily="49" charset="0"/>
              </a:rPr>
              <a:t>  WHERE	</a:t>
            </a:r>
            <a:r>
              <a:rPr lang="fr-FR" sz="1100" b="0" i="1">
                <a:solidFill>
                  <a:schemeClr val="tx1"/>
                </a:solidFill>
                <a:latin typeface="Courier New" pitchFamily="49" charset="0"/>
              </a:rPr>
              <a:t>condition</a:t>
            </a:r>
            <a:r>
              <a:rPr lang="fr-FR" sz="1100" b="0">
                <a:solidFill>
                  <a:schemeClr val="tx1"/>
                </a:solidFill>
                <a:latin typeface="Courier New" pitchFamily="49"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noFill/>
          <a:ln/>
        </p:spPr>
        <p:txBody>
          <a:bodyPr/>
          <a:lstStyle/>
          <a:p>
            <a:pPr>
              <a:tabLst/>
            </a:pPr>
            <a:r>
              <a:rPr lang="fr-FR"/>
              <a:t>Erreur de Contrainte d'Intégrité</a:t>
            </a:r>
          </a:p>
          <a:p>
            <a:pPr lvl="1">
              <a:tabLst/>
            </a:pPr>
            <a:r>
              <a:rPr lang="fr-FR"/>
              <a:t>Si vous tentez de mettre à jour un enregistrement en utilisant une valeur ne respectant pas une contrainte d'intégrité, vous obtiendrez une erreur. </a:t>
            </a:r>
          </a:p>
          <a:p>
            <a:pPr lvl="1">
              <a:tabLst/>
            </a:pPr>
            <a:r>
              <a:rPr lang="fr-FR">
                <a:latin typeface="Times" charset="0"/>
              </a:rPr>
              <a:t>Dans l'exemple ci-dessus, comme le numéro de département 55 n'existe pas dans la table maître DEPT, il se produit une erreur de violation de clé maître ("parent key") ORA-02291.</a:t>
            </a:r>
          </a:p>
          <a:p>
            <a:pPr lvl="1">
              <a:tabLst/>
            </a:pPr>
            <a:r>
              <a:rPr lang="fr-FR" b="1"/>
              <a:t>Remarque :</a:t>
            </a:r>
            <a:r>
              <a:rPr lang="fr-FR"/>
              <a:t> les contraintes d'intégrité garantissent que les données se conforment à un ensemble de règles pré-définies. Les contraintes d’intégrité seront étudiées en détail dans le Chapitre 14.</a:t>
            </a: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lvl="1">
              <a:tabLst/>
            </a:pPr>
            <a:endParaRPr lang="fr-FR"/>
          </a:p>
          <a:p>
            <a:pPr>
              <a:tabLst/>
            </a:pPr>
            <a:endParaRPr lang="fr-FR" b="0">
              <a:latin typeface="Times New Roman" pitchFamily="18" charset="0"/>
            </a:endParaRPr>
          </a:p>
        </p:txBody>
      </p:sp>
      <p:sp>
        <p:nvSpPr>
          <p:cNvPr id="43011" name="Rectangle 3"/>
          <p:cNvSpPr>
            <a:spLocks noGrp="1" noRot="1" noChangeAspect="1" noChangeArrowheads="1" noTextEdit="1"/>
          </p:cNvSpPr>
          <p:nvPr>
            <p:ph type="sldImg"/>
          </p:nvPr>
        </p:nvSpPr>
        <p:spPr>
          <a:xfrm>
            <a:off x="487363" y="158750"/>
            <a:ext cx="5878512" cy="4408488"/>
          </a:xfrm>
          <a:ln cap="flat"/>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4D6D75A7-97F9-479A-9107-0395B0B90D0A}" type="datetimeFigureOut">
              <a:rPr lang="fr-FR" smtClean="0"/>
              <a:pPr/>
              <a:t>09/04/2018</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599F9248-8FB0-47F6-96C9-12241A8FDB8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599F9248-8FB0-47F6-96C9-12241A8FDB8A}"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4D6D75A7-97F9-479A-9107-0395B0B90D0A}" type="datetimeFigureOut">
              <a:rPr lang="fr-FR" smtClean="0"/>
              <a:pPr/>
              <a:t>09/04/2018</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99F9248-8FB0-47F6-96C9-12241A8FDB8A}"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4D6D75A7-97F9-479A-9107-0395B0B90D0A}" type="datetimeFigureOut">
              <a:rPr lang="fr-FR" smtClean="0"/>
              <a:pPr/>
              <a:t>09/04/2018</a:t>
            </a:fld>
            <a:endParaRPr lang="fr-F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599F9248-8FB0-47F6-96C9-12241A8FDB8A}" type="slidenum">
              <a:rPr lang="fr-FR" smtClean="0"/>
              <a:pPr/>
              <a:t>‹N°›</a:t>
            </a:fld>
            <a:endParaRPr lang="fr-F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D6D75A7-97F9-479A-9107-0395B0B90D0A}" type="datetimeFigureOut">
              <a:rPr lang="fr-FR" smtClean="0"/>
              <a:pPr/>
              <a:t>09/04/2018</a:t>
            </a:fld>
            <a:endParaRPr lang="fr-F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r-F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99F9248-8FB0-47F6-96C9-12241A8FDB8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27584" y="1484784"/>
            <a:ext cx="7772400" cy="1829761"/>
          </a:xfrm>
        </p:spPr>
        <p:txBody>
          <a:bodyPr/>
          <a:lstStyle/>
          <a:p>
            <a:pPr algn="ctr"/>
            <a:r>
              <a:rPr lang="fr-FR" dirty="0" smtClean="0"/>
              <a:t>Bases de Données Avancées </a:t>
            </a:r>
            <a:endParaRPr lang="fr-FR" dirty="0"/>
          </a:p>
        </p:txBody>
      </p:sp>
      <p:sp>
        <p:nvSpPr>
          <p:cNvPr id="3" name="Sous-titre 2"/>
          <p:cNvSpPr>
            <a:spLocks noGrp="1"/>
          </p:cNvSpPr>
          <p:nvPr>
            <p:ph type="subTitle" idx="1"/>
          </p:nvPr>
        </p:nvSpPr>
        <p:spPr>
          <a:xfrm>
            <a:off x="1043608" y="4077072"/>
            <a:ext cx="7772400" cy="1199704"/>
          </a:xfrm>
        </p:spPr>
        <p:txBody>
          <a:bodyPr/>
          <a:lstStyle/>
          <a:p>
            <a:r>
              <a:rPr lang="fr-FR" dirty="0" smtClean="0">
                <a:effectLst>
                  <a:outerShdw blurRad="38100" dist="38100" dir="2700000" algn="tl">
                    <a:srgbClr val="000000">
                      <a:alpha val="43137"/>
                    </a:srgbClr>
                  </a:outerShdw>
                </a:effectLst>
                <a:latin typeface="Times New Roman" pitchFamily="18" charset="0"/>
                <a:cs typeface="Times New Roman" pitchFamily="18" charset="0"/>
              </a:rPr>
              <a:t>M. ZOUHRI</a:t>
            </a:r>
            <a:endParaRPr lang="fr-FR"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ZoneTexte 3"/>
          <p:cNvSpPr txBox="1"/>
          <p:nvPr/>
        </p:nvSpPr>
        <p:spPr>
          <a:xfrm>
            <a:off x="0" y="6488668"/>
            <a:ext cx="1811714" cy="369332"/>
          </a:xfrm>
          <a:prstGeom prst="rect">
            <a:avLst/>
          </a:prstGeom>
          <a:noFill/>
        </p:spPr>
        <p:txBody>
          <a:bodyPr wrap="none" rtlCol="0">
            <a:spAutoFit/>
          </a:bodyPr>
          <a:lstStyle/>
          <a:p>
            <a:r>
              <a:rPr lang="fr-FR" dirty="0" smtClean="0">
                <a:solidFill>
                  <a:srgbClr val="FFFF00"/>
                </a:solidFill>
                <a:effectLst>
                  <a:outerShdw blurRad="38100" dist="38100" dir="2700000" algn="tl">
                    <a:srgbClr val="000000">
                      <a:alpha val="43137"/>
                    </a:srgbClr>
                  </a:outerShdw>
                </a:effectLst>
              </a:rPr>
              <a:t>FSJES- Meknès</a:t>
            </a:r>
            <a:endParaRPr lang="fr-FR" dirty="0">
              <a:solidFill>
                <a:srgbClr val="FFFF00"/>
              </a:solidFill>
              <a:effectLst>
                <a:outerShdw blurRad="38100" dist="38100" dir="2700000" algn="tl">
                  <a:srgbClr val="000000">
                    <a:alpha val="43137"/>
                  </a:srgbClr>
                </a:outerShdw>
              </a:effectLst>
            </a:endParaRPr>
          </a:p>
        </p:txBody>
      </p:sp>
      <p:sp>
        <p:nvSpPr>
          <p:cNvPr id="5" name="ZoneTexte 4"/>
          <p:cNvSpPr txBox="1"/>
          <p:nvPr/>
        </p:nvSpPr>
        <p:spPr>
          <a:xfrm>
            <a:off x="7417245" y="6488668"/>
            <a:ext cx="1726755" cy="369332"/>
          </a:xfrm>
          <a:prstGeom prst="rect">
            <a:avLst/>
          </a:prstGeom>
          <a:noFill/>
        </p:spPr>
        <p:txBody>
          <a:bodyPr wrap="none" rtlCol="0">
            <a:spAutoFit/>
          </a:bodyPr>
          <a:lstStyle/>
          <a:p>
            <a:r>
              <a:rPr lang="fr-FR" dirty="0" smtClean="0">
                <a:solidFill>
                  <a:srgbClr val="FFFF00"/>
                </a:solidFill>
                <a:effectLst>
                  <a:outerShdw blurRad="38100" dist="38100" dir="2700000" algn="tl">
                    <a:srgbClr val="000000">
                      <a:alpha val="43137"/>
                    </a:srgbClr>
                  </a:outerShdw>
                </a:effectLst>
              </a:rPr>
              <a:t>Master MIAGE</a:t>
            </a:r>
            <a:endParaRPr lang="fr-FR" dirty="0">
              <a:solidFill>
                <a:srgbClr val="FFFF00"/>
              </a:solidFill>
              <a:effectLst>
                <a:outerShdw blurRad="38100" dist="38100" dir="2700000" algn="tl">
                  <a:srgbClr val="000000">
                    <a:alpha val="43137"/>
                  </a:srgbClr>
                </a:outerShdw>
              </a:effectLst>
            </a:endParaRPr>
          </a:p>
        </p:txBody>
      </p:sp>
      <p:pic>
        <p:nvPicPr>
          <p:cNvPr id="6" name="Picture 2" descr="C:\Users\khadija\Desktop\recherhce scientifiques\LOGO_FSJES.jpg"/>
          <p:cNvPicPr>
            <a:picLocks noChangeAspect="1" noChangeArrowheads="1"/>
          </p:cNvPicPr>
          <p:nvPr/>
        </p:nvPicPr>
        <p:blipFill>
          <a:blip r:embed="rId2" cstate="print"/>
          <a:srcRect/>
          <a:stretch>
            <a:fillRect/>
          </a:stretch>
        </p:blipFill>
        <p:spPr bwMode="auto">
          <a:xfrm>
            <a:off x="0" y="116632"/>
            <a:ext cx="5429256" cy="7059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ox(i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ChangeArrowheads="1"/>
          </p:cNvSpPr>
          <p:nvPr/>
        </p:nvSpPr>
        <p:spPr bwMode="blackWhite">
          <a:xfrm>
            <a:off x="925513" y="4157663"/>
            <a:ext cx="7510462" cy="1490662"/>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UPDATE emp</a:t>
            </a:r>
          </a:p>
          <a:p>
            <a:pPr algn="l">
              <a:lnSpc>
                <a:spcPct val="100000"/>
              </a:lnSpc>
              <a:spcBef>
                <a:spcPct val="0"/>
              </a:spcBef>
              <a:tabLst>
                <a:tab pos="1200150" algn="l"/>
              </a:tabLst>
            </a:pPr>
            <a:r>
              <a:rPr lang="fr-FR" sz="1800">
                <a:solidFill>
                  <a:srgbClr val="000000"/>
                </a:solidFill>
                <a:latin typeface="Courier New" pitchFamily="49" charset="0"/>
              </a:rPr>
              <a:t>       *</a:t>
            </a:r>
          </a:p>
          <a:p>
            <a:pPr algn="l">
              <a:lnSpc>
                <a:spcPct val="100000"/>
              </a:lnSpc>
              <a:spcBef>
                <a:spcPct val="0"/>
              </a:spcBef>
              <a:tabLst>
                <a:tab pos="1200150" algn="l"/>
              </a:tabLst>
            </a:pPr>
            <a:r>
              <a:rPr lang="fr-FR" sz="1800">
                <a:solidFill>
                  <a:srgbClr val="000000"/>
                </a:solidFill>
                <a:latin typeface="Courier New" pitchFamily="49" charset="0"/>
              </a:rPr>
              <a:t>ERROR at line 1:</a:t>
            </a:r>
          </a:p>
          <a:p>
            <a:pPr algn="l">
              <a:lnSpc>
                <a:spcPct val="100000"/>
              </a:lnSpc>
              <a:spcBef>
                <a:spcPct val="0"/>
              </a:spcBef>
              <a:tabLst>
                <a:tab pos="1200150" algn="l"/>
              </a:tabLst>
            </a:pPr>
            <a:r>
              <a:rPr lang="fr-FR" sz="1800">
                <a:solidFill>
                  <a:srgbClr val="000000"/>
                </a:solidFill>
                <a:latin typeface="Courier New" pitchFamily="49" charset="0"/>
              </a:rPr>
              <a:t>ORA-02291: integrity constraint (USR.EMP_DEPTNO_FK) violated - parent key not found</a:t>
            </a:r>
          </a:p>
        </p:txBody>
      </p:sp>
      <p:sp>
        <p:nvSpPr>
          <p:cNvPr id="41987" name="Rectangle 3"/>
          <p:cNvSpPr>
            <a:spLocks noChangeArrowheads="1"/>
          </p:cNvSpPr>
          <p:nvPr/>
        </p:nvSpPr>
        <p:spPr bwMode="blackWhite">
          <a:xfrm>
            <a:off x="941388" y="2257425"/>
            <a:ext cx="7469187" cy="9969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3324225" algn="l"/>
                <a:tab pos="4579938"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3324225" algn="l"/>
                <a:tab pos="4579938"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SET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55</a:t>
            </a:r>
          </a:p>
          <a:p>
            <a:pPr algn="l">
              <a:lnSpc>
                <a:spcPct val="100000"/>
              </a:lnSpc>
              <a:spcBef>
                <a:spcPct val="0"/>
              </a:spcBef>
              <a:tabLst>
                <a:tab pos="688975" algn="l"/>
                <a:tab pos="1824038" algn="l"/>
                <a:tab pos="3324225" algn="l"/>
                <a:tab pos="4579938"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10;</a:t>
            </a:r>
          </a:p>
        </p:txBody>
      </p:sp>
      <p:sp>
        <p:nvSpPr>
          <p:cNvPr id="41988" name="Rectangle 4"/>
          <p:cNvSpPr>
            <a:spLocks noGrp="1" noChangeArrowheads="1"/>
          </p:cNvSpPr>
          <p:nvPr>
            <p:ph type="title"/>
          </p:nvPr>
        </p:nvSpPr>
        <p:spPr>
          <a:xfrm>
            <a:off x="922338" y="279400"/>
            <a:ext cx="7864504" cy="1112838"/>
          </a:xfrm>
          <a:noFill/>
          <a:ln/>
        </p:spPr>
        <p:txBody>
          <a:bodyPr>
            <a:normAutofit fontScale="90000"/>
          </a:bodyPr>
          <a:lstStyle/>
          <a:p>
            <a:pPr algn="ctr"/>
            <a:r>
              <a:rPr lang="fr-FR" dirty="0"/>
              <a:t>Modification de Lignes : </a:t>
            </a:r>
            <a:br>
              <a:rPr lang="fr-FR" dirty="0"/>
            </a:br>
            <a:r>
              <a:rPr lang="fr-FR" dirty="0"/>
              <a:t>Erreur de Contrainte d'Intégrité</a:t>
            </a:r>
          </a:p>
        </p:txBody>
      </p:sp>
      <p:sp>
        <p:nvSpPr>
          <p:cNvPr id="41989" name="Rectangle 5"/>
          <p:cNvSpPr>
            <a:spLocks noGrp="1" noChangeArrowheads="1"/>
          </p:cNvSpPr>
          <p:nvPr>
            <p:ph type="body" idx="1"/>
          </p:nvPr>
        </p:nvSpPr>
        <p:spPr>
          <a:xfrm rot="19440000">
            <a:off x="1435100" y="3227388"/>
            <a:ext cx="7385050" cy="457200"/>
          </a:xfrm>
          <a:noFill/>
          <a:ln/>
          <a:effectLst/>
        </p:spPr>
        <p:txBody>
          <a:bodyPr/>
          <a:lstStyle/>
          <a:p>
            <a:pPr defTabSz="914400">
              <a:lnSpc>
                <a:spcPct val="100000"/>
              </a:lnSpc>
              <a:spcBef>
                <a:spcPct val="0"/>
              </a:spcBef>
              <a:tabLst/>
            </a:pPr>
            <a:r>
              <a:rPr lang="fr-FR" sz="2400">
                <a:solidFill>
                  <a:srgbClr val="FF3300"/>
                </a:solidFill>
              </a:rPr>
              <a:t>Le numéro de département 55 n'existe pas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wipe(down)">
                                      <p:cBhvr>
                                        <p:cTn id="7"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noFill/>
          <a:ln/>
        </p:spPr>
        <p:txBody>
          <a:bodyPr/>
          <a:lstStyle/>
          <a:p>
            <a:r>
              <a:rPr lang="fr-FR" dirty="0" smtClean="0"/>
              <a:t>L‘ordre </a:t>
            </a:r>
            <a:r>
              <a:rPr lang="fr-FR" dirty="0">
                <a:solidFill>
                  <a:srgbClr val="FF0000"/>
                </a:solidFill>
              </a:rPr>
              <a:t>DELETE</a:t>
            </a:r>
          </a:p>
        </p:txBody>
      </p:sp>
      <p:sp>
        <p:nvSpPr>
          <p:cNvPr id="46083" name="Rectangle 3"/>
          <p:cNvSpPr>
            <a:spLocks noGrp="1" noChangeArrowheads="1"/>
          </p:cNvSpPr>
          <p:nvPr>
            <p:ph type="body" idx="1"/>
          </p:nvPr>
        </p:nvSpPr>
        <p:spPr>
          <a:xfrm>
            <a:off x="860425" y="1795463"/>
            <a:ext cx="7385050" cy="904875"/>
          </a:xfrm>
          <a:noFill/>
          <a:ln/>
        </p:spPr>
        <p:txBody>
          <a:bodyPr>
            <a:normAutofit lnSpcReduction="10000"/>
          </a:bodyPr>
          <a:lstStyle/>
          <a:p>
            <a:r>
              <a:rPr lang="fr-FR" dirty="0"/>
              <a:t>Vous pouvez supprimer des lignes d'une table au moyen de l'ordre </a:t>
            </a:r>
            <a:r>
              <a:rPr lang="fr-FR" dirty="0">
                <a:solidFill>
                  <a:srgbClr val="FF0000"/>
                </a:solidFill>
              </a:rPr>
              <a:t>DELETE</a:t>
            </a:r>
            <a:r>
              <a:rPr lang="fr-FR" dirty="0"/>
              <a:t>.</a:t>
            </a:r>
          </a:p>
        </p:txBody>
      </p:sp>
      <p:sp>
        <p:nvSpPr>
          <p:cNvPr id="46084" name="Rectangle 4"/>
          <p:cNvSpPr>
            <a:spLocks noChangeArrowheads="1"/>
          </p:cNvSpPr>
          <p:nvPr/>
        </p:nvSpPr>
        <p:spPr bwMode="blackWhite">
          <a:xfrm>
            <a:off x="1000100" y="3357562"/>
            <a:ext cx="7499350" cy="8350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3324225" algn="l"/>
                <a:tab pos="4579938" algn="l"/>
              </a:tabLst>
            </a:pPr>
            <a:r>
              <a:rPr lang="fr-FR" sz="1800" b="1" dirty="0">
                <a:solidFill>
                  <a:srgbClr val="FF0000"/>
                </a:solidFill>
                <a:latin typeface="Courier New" pitchFamily="49" charset="0"/>
              </a:rPr>
              <a:t>DELETE</a:t>
            </a:r>
            <a:r>
              <a:rPr lang="fr-FR" sz="1800" b="1" dirty="0">
                <a:solidFill>
                  <a:srgbClr val="000000"/>
                </a:solidFill>
                <a:latin typeface="Courier New" pitchFamily="49" charset="0"/>
              </a:rPr>
              <a:t>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3324225" algn="l"/>
                <a:tab pos="4579938" algn="l"/>
              </a:tabLst>
            </a:pPr>
            <a:r>
              <a:rPr lang="fr-FR" sz="1800" b="1" dirty="0">
                <a:solidFill>
                  <a:srgbClr val="000000"/>
                </a:solidFill>
                <a:latin typeface="Courier New" pitchFamily="49" charset="0"/>
              </a:rPr>
              <a:t>[</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condition</a:t>
            </a:r>
            <a:r>
              <a:rPr lang="fr-FR" sz="1800" b="1" dirty="0">
                <a:solidFill>
                  <a:srgbClr val="000000"/>
                </a:solidFill>
                <a:latin typeface="Courier New" pitchFamily="49" charset="0"/>
              </a:rPr>
              <a:t>];</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757238" y="1533525"/>
            <a:ext cx="7385050" cy="3492500"/>
          </a:xfrm>
          <a:noFill/>
          <a:ln/>
        </p:spPr>
        <p:txBody>
          <a:bodyPr/>
          <a:lstStyle/>
          <a:p>
            <a:pPr lvl="1"/>
            <a:r>
              <a:rPr lang="fr-FR"/>
              <a:t>La clause WHERE permet de supprimer une ou plusieurs lignes spécifiques.</a:t>
            </a:r>
            <a:br>
              <a:rPr lang="fr-FR"/>
            </a:br>
            <a:r>
              <a:rPr lang="fr-FR"/>
              <a:t/>
            </a:r>
            <a:br>
              <a:rPr lang="fr-FR"/>
            </a:br>
            <a:r>
              <a:rPr lang="fr-FR"/>
              <a:t/>
            </a:r>
            <a:br>
              <a:rPr lang="fr-FR"/>
            </a:br>
            <a:r>
              <a:rPr lang="fr-FR"/>
              <a:t/>
            </a:r>
            <a:br>
              <a:rPr lang="fr-FR"/>
            </a:br>
            <a:endParaRPr lang="fr-FR"/>
          </a:p>
          <a:p>
            <a:pPr lvl="1"/>
            <a:r>
              <a:rPr lang="fr-FR"/>
              <a:t>Si vous omettez la clause WHERE, toutes les lignes sont supprimées.</a:t>
            </a:r>
          </a:p>
        </p:txBody>
      </p:sp>
      <p:sp>
        <p:nvSpPr>
          <p:cNvPr id="48131" name="Rectangle 3"/>
          <p:cNvSpPr>
            <a:spLocks noGrp="1" noChangeArrowheads="1"/>
          </p:cNvSpPr>
          <p:nvPr>
            <p:ph type="title"/>
          </p:nvPr>
        </p:nvSpPr>
        <p:spPr>
          <a:xfrm>
            <a:off x="431800" y="511175"/>
            <a:ext cx="8242300" cy="733425"/>
          </a:xfrm>
          <a:noFill/>
          <a:ln/>
        </p:spPr>
        <p:txBody>
          <a:bodyPr>
            <a:normAutofit fontScale="90000"/>
          </a:bodyPr>
          <a:lstStyle/>
          <a:p>
            <a:r>
              <a:rPr lang="fr-FR"/>
              <a:t>Suppression de Lignes d'une Table</a:t>
            </a:r>
          </a:p>
        </p:txBody>
      </p:sp>
      <p:sp>
        <p:nvSpPr>
          <p:cNvPr id="48132" name="Rectangle 4"/>
          <p:cNvSpPr>
            <a:spLocks noChangeArrowheads="1"/>
          </p:cNvSpPr>
          <p:nvPr/>
        </p:nvSpPr>
        <p:spPr bwMode="blackWhite">
          <a:xfrm>
            <a:off x="1000100" y="2428868"/>
            <a:ext cx="7518400" cy="1023937"/>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2735263" algn="l"/>
                <a:tab pos="4579938"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DELETE</a:t>
            </a:r>
            <a:r>
              <a:rPr lang="fr-FR" sz="1800" b="1" dirty="0">
                <a:solidFill>
                  <a:srgbClr val="000000"/>
                </a:solidFill>
                <a:latin typeface="Courier New" pitchFamily="49" charset="0"/>
              </a:rPr>
              <a:t>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department</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2735263" algn="l"/>
                <a:tab pos="4579938"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 = 'DEVELOPMENT'; </a:t>
            </a:r>
          </a:p>
          <a:p>
            <a:pPr algn="l">
              <a:lnSpc>
                <a:spcPct val="100000"/>
              </a:lnSpc>
              <a:spcBef>
                <a:spcPct val="0"/>
              </a:spcBef>
              <a:tabLst>
                <a:tab pos="688975" algn="l"/>
                <a:tab pos="1824038" algn="l"/>
                <a:tab pos="2735263" algn="l"/>
                <a:tab pos="4579938" algn="l"/>
              </a:tabLst>
            </a:pPr>
            <a:r>
              <a:rPr lang="fr-FR" sz="1800" b="1" dirty="0">
                <a:solidFill>
                  <a:srgbClr val="FF3300"/>
                </a:solidFill>
                <a:effectLst>
                  <a:outerShdw blurRad="38100" dist="38100" dir="2700000" algn="tl">
                    <a:srgbClr val="000000"/>
                  </a:outerShdw>
                </a:effectLst>
                <a:latin typeface="Courier New" pitchFamily="49" charset="0"/>
              </a:rPr>
              <a:t>1 </a:t>
            </a:r>
            <a:r>
              <a:rPr lang="fr-FR" sz="1800" b="1" dirty="0" err="1">
                <a:solidFill>
                  <a:srgbClr val="FF3300"/>
                </a:solidFill>
                <a:effectLst>
                  <a:outerShdw blurRad="38100" dist="38100" dir="2700000" algn="tl">
                    <a:srgbClr val="000000"/>
                  </a:outerShdw>
                </a:effectLst>
                <a:latin typeface="Courier New" pitchFamily="49" charset="0"/>
              </a:rPr>
              <a:t>row</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deleted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48133" name="Rectangle 5"/>
          <p:cNvSpPr>
            <a:spLocks noChangeArrowheads="1"/>
          </p:cNvSpPr>
          <p:nvPr/>
        </p:nvSpPr>
        <p:spPr bwMode="blackWhite">
          <a:xfrm>
            <a:off x="928662" y="4714884"/>
            <a:ext cx="7512050" cy="70167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2735263" algn="l"/>
                <a:tab pos="4579938"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DELETE</a:t>
            </a:r>
            <a:r>
              <a:rPr lang="fr-FR" sz="1800" b="1" dirty="0">
                <a:solidFill>
                  <a:srgbClr val="000000"/>
                </a:solidFill>
                <a:latin typeface="Courier New" pitchFamily="49" charset="0"/>
              </a:rPr>
              <a:t> </a:t>
            </a:r>
            <a:r>
              <a:rPr lang="fr-FR" sz="1800" b="1" dirty="0">
                <a:solidFill>
                  <a:srgbClr val="FF0000"/>
                </a:solidFill>
                <a:latin typeface="Courier New" pitchFamily="49" charset="0"/>
              </a:rPr>
              <a:t>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department</a:t>
            </a:r>
            <a:r>
              <a:rPr lang="fr-FR" sz="1800" b="1" dirty="0">
                <a:solidFill>
                  <a:srgbClr val="000000"/>
                </a:solidFill>
                <a:latin typeface="Courier New" pitchFamily="49" charset="0"/>
              </a:rPr>
              <a:t>;</a:t>
            </a:r>
          </a:p>
          <a:p>
            <a:pPr algn="l">
              <a:lnSpc>
                <a:spcPct val="100000"/>
              </a:lnSpc>
              <a:spcBef>
                <a:spcPct val="0"/>
              </a:spcBef>
              <a:tabLst>
                <a:tab pos="688975" algn="l"/>
                <a:tab pos="1824038" algn="l"/>
                <a:tab pos="2735263" algn="l"/>
                <a:tab pos="4579938" algn="l"/>
              </a:tabLst>
            </a:pPr>
            <a:r>
              <a:rPr lang="fr-FR" sz="1800" b="1" dirty="0">
                <a:solidFill>
                  <a:srgbClr val="FF3300"/>
                </a:solidFill>
                <a:effectLst>
                  <a:outerShdw blurRad="38100" dist="38100" dir="2700000" algn="tl">
                    <a:srgbClr val="000000"/>
                  </a:outerShdw>
                </a:effectLst>
                <a:latin typeface="Courier New" pitchFamily="49" charset="0"/>
              </a:rPr>
              <a:t>4 </a:t>
            </a:r>
            <a:r>
              <a:rPr lang="fr-FR" sz="1800" b="1" dirty="0" err="1">
                <a:solidFill>
                  <a:srgbClr val="FF3300"/>
                </a:solidFill>
                <a:effectLst>
                  <a:outerShdw blurRad="38100" dist="38100" dir="2700000" algn="tl">
                    <a:srgbClr val="000000"/>
                  </a:outerShdw>
                </a:effectLst>
                <a:latin typeface="Courier New" pitchFamily="49" charset="0"/>
              </a:rPr>
              <a:t>rows</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deleted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922338" y="114300"/>
            <a:ext cx="7721628" cy="1168400"/>
          </a:xfrm>
          <a:noFill/>
          <a:ln/>
        </p:spPr>
        <p:txBody>
          <a:bodyPr>
            <a:normAutofit fontScale="90000"/>
          </a:bodyPr>
          <a:lstStyle/>
          <a:p>
            <a:pPr algn="ctr"/>
            <a:r>
              <a:rPr lang="fr-FR" dirty="0"/>
              <a:t>Suppression de Lignes : </a:t>
            </a:r>
            <a:br>
              <a:rPr lang="fr-FR" dirty="0"/>
            </a:br>
            <a:r>
              <a:rPr lang="fr-FR" dirty="0"/>
              <a:t>Erreur de Contrainte d'Intégrité</a:t>
            </a:r>
          </a:p>
        </p:txBody>
      </p:sp>
      <p:sp>
        <p:nvSpPr>
          <p:cNvPr id="54275" name="Rectangle 3"/>
          <p:cNvSpPr>
            <a:spLocks noChangeArrowheads="1"/>
          </p:cNvSpPr>
          <p:nvPr/>
        </p:nvSpPr>
        <p:spPr bwMode="blackWhite">
          <a:xfrm>
            <a:off x="931863" y="2374900"/>
            <a:ext cx="7493000" cy="842963"/>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DELETE 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10;</a:t>
            </a:r>
          </a:p>
        </p:txBody>
      </p:sp>
      <p:sp>
        <p:nvSpPr>
          <p:cNvPr id="54276" name="Rectangle 4"/>
          <p:cNvSpPr>
            <a:spLocks noChangeArrowheads="1"/>
          </p:cNvSpPr>
          <p:nvPr/>
        </p:nvSpPr>
        <p:spPr bwMode="blackWhite">
          <a:xfrm>
            <a:off x="914400" y="3675063"/>
            <a:ext cx="7510463" cy="1490662"/>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DELETE FROM dept</a:t>
            </a:r>
          </a:p>
          <a:p>
            <a:pPr algn="l">
              <a:lnSpc>
                <a:spcPct val="100000"/>
              </a:lnSpc>
              <a:spcBef>
                <a:spcPct val="0"/>
              </a:spcBef>
              <a:tabLst>
                <a:tab pos="1200150" algn="l"/>
              </a:tabLst>
            </a:pPr>
            <a:r>
              <a:rPr lang="fr-FR" sz="1800">
                <a:solidFill>
                  <a:srgbClr val="000000"/>
                </a:solidFill>
                <a:latin typeface="Courier New" pitchFamily="49" charset="0"/>
              </a:rPr>
              <a:t>            *</a:t>
            </a:r>
          </a:p>
          <a:p>
            <a:pPr algn="l">
              <a:lnSpc>
                <a:spcPct val="100000"/>
              </a:lnSpc>
              <a:spcBef>
                <a:spcPct val="0"/>
              </a:spcBef>
              <a:tabLst>
                <a:tab pos="1200150" algn="l"/>
              </a:tabLst>
            </a:pPr>
            <a:r>
              <a:rPr lang="fr-FR" sz="1800">
                <a:solidFill>
                  <a:srgbClr val="000000"/>
                </a:solidFill>
                <a:latin typeface="Courier New" pitchFamily="49" charset="0"/>
              </a:rPr>
              <a:t>ERROR at line 1:</a:t>
            </a:r>
          </a:p>
          <a:p>
            <a:pPr algn="l">
              <a:lnSpc>
                <a:spcPct val="100000"/>
              </a:lnSpc>
              <a:spcBef>
                <a:spcPct val="0"/>
              </a:spcBef>
              <a:tabLst>
                <a:tab pos="1200150" algn="l"/>
              </a:tabLst>
            </a:pPr>
            <a:r>
              <a:rPr lang="fr-FR" sz="1800">
                <a:solidFill>
                  <a:srgbClr val="000000"/>
                </a:solidFill>
                <a:latin typeface="Courier New" pitchFamily="49" charset="0"/>
              </a:rPr>
              <a:t>ORA-02292: integrity constraint (USR.EMP_DEPTNO_FK) violated - child record found</a:t>
            </a:r>
          </a:p>
        </p:txBody>
      </p:sp>
      <p:sp>
        <p:nvSpPr>
          <p:cNvPr id="54277" name="Rectangle 5"/>
          <p:cNvSpPr>
            <a:spLocks noGrp="1" noChangeArrowheads="1"/>
          </p:cNvSpPr>
          <p:nvPr>
            <p:ph type="body" idx="1"/>
          </p:nvPr>
        </p:nvSpPr>
        <p:spPr>
          <a:xfrm rot="19560000">
            <a:off x="1484313" y="3063875"/>
            <a:ext cx="7172325" cy="1187450"/>
          </a:xfrm>
          <a:noFill/>
          <a:ln/>
        </p:spPr>
        <p:txBody>
          <a:bodyPr>
            <a:normAutofit lnSpcReduction="10000"/>
          </a:bodyPr>
          <a:lstStyle/>
          <a:p>
            <a:pPr defTabSz="914400">
              <a:lnSpc>
                <a:spcPct val="100000"/>
              </a:lnSpc>
              <a:spcBef>
                <a:spcPct val="0"/>
              </a:spcBef>
              <a:tabLst/>
            </a:pPr>
            <a:r>
              <a:rPr lang="fr-FR" sz="2400">
                <a:solidFill>
                  <a:srgbClr val="FF3300"/>
                </a:solidFill>
              </a:rPr>
              <a:t>Vous ne pouvez pas supprimer une ligne qui contient une clé primaire utilisée comme clé étrangère dans une autre table.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wipe(down)">
                                      <p:cBhvr>
                                        <p:cTn id="7" dur="5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5300" y="511175"/>
            <a:ext cx="7937500" cy="881063"/>
          </a:xfrm>
          <a:noFill/>
          <a:ln/>
        </p:spPr>
        <p:txBody>
          <a:bodyPr>
            <a:normAutofit fontScale="90000"/>
          </a:bodyPr>
          <a:lstStyle/>
          <a:p>
            <a:r>
              <a:rPr lang="fr-FR" dirty="0"/>
              <a:t>Transactions de Base de Données</a:t>
            </a:r>
          </a:p>
        </p:txBody>
      </p:sp>
      <p:sp>
        <p:nvSpPr>
          <p:cNvPr id="56323" name="Rectangle 3"/>
          <p:cNvSpPr>
            <a:spLocks noGrp="1" noChangeArrowheads="1"/>
          </p:cNvSpPr>
          <p:nvPr>
            <p:ph type="body" idx="1"/>
          </p:nvPr>
        </p:nvSpPr>
        <p:spPr>
          <a:xfrm>
            <a:off x="860424" y="1795462"/>
            <a:ext cx="7854979" cy="4133867"/>
          </a:xfrm>
          <a:noFill/>
          <a:ln/>
        </p:spPr>
        <p:txBody>
          <a:bodyPr>
            <a:normAutofit/>
          </a:bodyPr>
          <a:lstStyle/>
          <a:p>
            <a:pPr algn="just">
              <a:lnSpc>
                <a:spcPct val="150000"/>
              </a:lnSpc>
            </a:pPr>
            <a:r>
              <a:rPr lang="fr-FR" sz="2400" dirty="0"/>
              <a:t>Une transaction se compose des éléments suivants :</a:t>
            </a:r>
          </a:p>
          <a:p>
            <a:pPr lvl="1" algn="just">
              <a:lnSpc>
                <a:spcPct val="150000"/>
              </a:lnSpc>
            </a:pPr>
            <a:r>
              <a:rPr lang="fr-FR" sz="2400" dirty="0"/>
              <a:t>Ensemble d'ordres du LMD effectuant une modification cohérente des données</a:t>
            </a:r>
          </a:p>
          <a:p>
            <a:pPr lvl="1" algn="just">
              <a:lnSpc>
                <a:spcPct val="150000"/>
              </a:lnSpc>
            </a:pPr>
            <a:r>
              <a:rPr lang="fr-FR" sz="2400" dirty="0"/>
              <a:t>Un ordre du LDD</a:t>
            </a:r>
          </a:p>
          <a:p>
            <a:pPr lvl="1" algn="just">
              <a:lnSpc>
                <a:spcPct val="150000"/>
              </a:lnSpc>
            </a:pPr>
            <a:r>
              <a:rPr lang="fr-FR" sz="2400" dirty="0"/>
              <a:t>Un ordre du LCD</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58800" y="511175"/>
            <a:ext cx="8001000" cy="746125"/>
          </a:xfrm>
          <a:noFill/>
          <a:ln/>
        </p:spPr>
        <p:txBody>
          <a:bodyPr>
            <a:normAutofit fontScale="90000"/>
          </a:bodyPr>
          <a:lstStyle/>
          <a:p>
            <a:r>
              <a:rPr lang="fr-FR" dirty="0"/>
              <a:t>Transactions de Base de Données</a:t>
            </a:r>
          </a:p>
        </p:txBody>
      </p:sp>
      <p:sp>
        <p:nvSpPr>
          <p:cNvPr id="58371" name="Rectangle 3"/>
          <p:cNvSpPr>
            <a:spLocks noGrp="1" noChangeArrowheads="1"/>
          </p:cNvSpPr>
          <p:nvPr>
            <p:ph type="body" idx="1"/>
          </p:nvPr>
        </p:nvSpPr>
        <p:spPr>
          <a:xfrm>
            <a:off x="860424" y="1409700"/>
            <a:ext cx="7712103" cy="4708525"/>
          </a:xfrm>
          <a:noFill/>
          <a:ln/>
        </p:spPr>
        <p:txBody>
          <a:bodyPr>
            <a:normAutofit/>
          </a:bodyPr>
          <a:lstStyle/>
          <a:p>
            <a:pPr lvl="1" algn="just">
              <a:lnSpc>
                <a:spcPct val="150000"/>
              </a:lnSpc>
              <a:buFontTx/>
              <a:buNone/>
            </a:pPr>
            <a:r>
              <a:rPr lang="fr-FR" dirty="0"/>
              <a:t>Une transaction :</a:t>
            </a:r>
          </a:p>
          <a:p>
            <a:pPr lvl="1" algn="just">
              <a:lnSpc>
                <a:spcPct val="150000"/>
              </a:lnSpc>
            </a:pPr>
            <a:r>
              <a:rPr lang="fr-FR" dirty="0"/>
              <a:t>Commence à l'exécution du premier ordre SQL</a:t>
            </a:r>
          </a:p>
          <a:p>
            <a:pPr lvl="1" algn="just">
              <a:lnSpc>
                <a:spcPct val="150000"/>
              </a:lnSpc>
            </a:pPr>
            <a:r>
              <a:rPr lang="fr-FR" dirty="0"/>
              <a:t>Se termine par l'un des événements suivants :</a:t>
            </a:r>
          </a:p>
          <a:p>
            <a:pPr lvl="2" algn="just">
              <a:lnSpc>
                <a:spcPct val="150000"/>
              </a:lnSpc>
            </a:pPr>
            <a:r>
              <a:rPr lang="fr-FR" dirty="0"/>
              <a:t>COMMIT ou ROLLBACK</a:t>
            </a:r>
          </a:p>
          <a:p>
            <a:pPr lvl="2" algn="just">
              <a:lnSpc>
                <a:spcPct val="150000"/>
              </a:lnSpc>
            </a:pPr>
            <a:r>
              <a:rPr lang="fr-FR" dirty="0"/>
              <a:t>Exécution d'un ordre LDD ou LCD (validation automatique)</a:t>
            </a:r>
          </a:p>
          <a:p>
            <a:pPr lvl="2" algn="just">
              <a:lnSpc>
                <a:spcPct val="150000"/>
              </a:lnSpc>
            </a:pPr>
            <a:r>
              <a:rPr lang="fr-FR" dirty="0"/>
              <a:t>Fin de session utilisateur</a:t>
            </a:r>
          </a:p>
          <a:p>
            <a:pPr lvl="2" algn="just">
              <a:lnSpc>
                <a:spcPct val="150000"/>
              </a:lnSpc>
            </a:pPr>
            <a:r>
              <a:rPr lang="fr-FR" dirty="0"/>
              <a:t>Panne du système</a:t>
            </a: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922338" y="355600"/>
            <a:ext cx="7299325" cy="1206500"/>
          </a:xfrm>
          <a:noFill/>
          <a:ln/>
        </p:spPr>
        <p:txBody>
          <a:bodyPr>
            <a:normAutofit fontScale="90000"/>
          </a:bodyPr>
          <a:lstStyle/>
          <a:p>
            <a:pPr algn="ctr"/>
            <a:r>
              <a:rPr lang="fr-FR" dirty="0"/>
              <a:t>Avantages des </a:t>
            </a:r>
            <a:r>
              <a:rPr lang="fr-FR" dirty="0" smtClean="0"/>
              <a:t>ordres</a:t>
            </a:r>
            <a:r>
              <a:rPr lang="fr-FR" dirty="0"/>
              <a:t/>
            </a:r>
            <a:br>
              <a:rPr lang="fr-FR" dirty="0"/>
            </a:br>
            <a:r>
              <a:rPr lang="fr-FR" dirty="0"/>
              <a:t> </a:t>
            </a:r>
            <a:r>
              <a:rPr lang="fr-FR" dirty="0">
                <a:solidFill>
                  <a:srgbClr val="FF0000"/>
                </a:solidFill>
              </a:rPr>
              <a:t>COMMIT</a:t>
            </a:r>
            <a:r>
              <a:rPr lang="fr-FR" dirty="0"/>
              <a:t> et </a:t>
            </a:r>
            <a:r>
              <a:rPr lang="fr-FR" dirty="0">
                <a:solidFill>
                  <a:srgbClr val="FF0000"/>
                </a:solidFill>
              </a:rPr>
              <a:t>ROLLBACK</a:t>
            </a:r>
          </a:p>
        </p:txBody>
      </p:sp>
      <p:sp>
        <p:nvSpPr>
          <p:cNvPr id="60419" name="Rectangle 3"/>
          <p:cNvSpPr>
            <a:spLocks noGrp="1" noChangeArrowheads="1"/>
          </p:cNvSpPr>
          <p:nvPr>
            <p:ph type="body" idx="1"/>
          </p:nvPr>
        </p:nvSpPr>
        <p:spPr>
          <a:xfrm>
            <a:off x="860424" y="2028825"/>
            <a:ext cx="7997855" cy="3829067"/>
          </a:xfrm>
          <a:noFill/>
          <a:ln/>
        </p:spPr>
        <p:txBody>
          <a:bodyPr>
            <a:normAutofit/>
          </a:bodyPr>
          <a:lstStyle/>
          <a:p>
            <a:pPr lvl="1" algn="just">
              <a:lnSpc>
                <a:spcPct val="200000"/>
              </a:lnSpc>
            </a:pPr>
            <a:r>
              <a:rPr lang="fr-FR" dirty="0"/>
              <a:t>Garantit la cohérence des données</a:t>
            </a:r>
          </a:p>
          <a:p>
            <a:pPr lvl="1" algn="just">
              <a:lnSpc>
                <a:spcPct val="200000"/>
              </a:lnSpc>
            </a:pPr>
            <a:r>
              <a:rPr lang="fr-FR" dirty="0"/>
              <a:t>Possibilité d'afficher le résultat des modifications avant qu'elles ne soient définitives</a:t>
            </a:r>
          </a:p>
          <a:p>
            <a:pPr lvl="1" algn="just">
              <a:lnSpc>
                <a:spcPct val="200000"/>
              </a:lnSpc>
            </a:pPr>
            <a:r>
              <a:rPr lang="fr-FR" dirty="0"/>
              <a:t>Regroupement logique d'opérations</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57158" y="142852"/>
            <a:ext cx="8229600" cy="1143000"/>
          </a:xfrm>
          <a:noFill/>
          <a:ln/>
        </p:spPr>
        <p:txBody>
          <a:bodyPr/>
          <a:lstStyle/>
          <a:p>
            <a:r>
              <a:rPr lang="fr-FR" dirty="0"/>
              <a:t>Contrôle des Transactions</a:t>
            </a:r>
          </a:p>
        </p:txBody>
      </p:sp>
      <p:grpSp>
        <p:nvGrpSpPr>
          <p:cNvPr id="2" name="Group 5"/>
          <p:cNvGrpSpPr>
            <a:grpSpLocks/>
          </p:cNvGrpSpPr>
          <p:nvPr/>
        </p:nvGrpSpPr>
        <p:grpSpPr bwMode="auto">
          <a:xfrm>
            <a:off x="6581775" y="2003425"/>
            <a:ext cx="1925638" cy="736600"/>
            <a:chOff x="4146" y="1262"/>
            <a:chExt cx="1213" cy="464"/>
          </a:xfrm>
        </p:grpSpPr>
        <p:sp>
          <p:nvSpPr>
            <p:cNvPr id="62467" name="Rectangle 3"/>
            <p:cNvSpPr>
              <a:spLocks noChangeArrowheads="1"/>
            </p:cNvSpPr>
            <p:nvPr/>
          </p:nvSpPr>
          <p:spPr bwMode="blackWhite">
            <a:xfrm>
              <a:off x="4146" y="1262"/>
              <a:ext cx="1213" cy="464"/>
            </a:xfrm>
            <a:prstGeom prst="rect">
              <a:avLst/>
            </a:prstGeom>
            <a:gradFill rotWithShape="0">
              <a:gsLst>
                <a:gs pos="0">
                  <a:srgbClr val="008080"/>
                </a:gs>
                <a:gs pos="100000">
                  <a:srgbClr val="008080">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68" name="Rectangle 4"/>
            <p:cNvSpPr>
              <a:spLocks noChangeArrowheads="1"/>
            </p:cNvSpPr>
            <p:nvPr/>
          </p:nvSpPr>
          <p:spPr bwMode="auto">
            <a:xfrm>
              <a:off x="4374" y="1352"/>
              <a:ext cx="814"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DELETE</a:t>
              </a:r>
            </a:p>
          </p:txBody>
        </p:sp>
      </p:grpSp>
      <p:sp>
        <p:nvSpPr>
          <p:cNvPr id="62470" name="Rectangle 6"/>
          <p:cNvSpPr>
            <a:spLocks noChangeArrowheads="1"/>
          </p:cNvSpPr>
          <p:nvPr/>
        </p:nvSpPr>
        <p:spPr bwMode="auto">
          <a:xfrm>
            <a:off x="3706813" y="1323975"/>
            <a:ext cx="2293937" cy="448457"/>
          </a:xfrm>
          <a:prstGeom prst="rect">
            <a:avLst/>
          </a:prstGeom>
          <a:noFill/>
          <a:ln w="9525">
            <a:noFill/>
            <a:miter lim="800000"/>
            <a:headEnd/>
            <a:tailEnd/>
          </a:ln>
          <a:effectLst>
            <a:outerShdw dist="53882" dir="2700000" algn="ctr" rotWithShape="0">
              <a:srgbClr val="000000"/>
            </a:outerShdw>
          </a:effectLst>
        </p:spPr>
        <p:txBody>
          <a:bodyPr lIns="92075" tIns="46038" rIns="92075" bIns="46038">
            <a:spAutoFit/>
          </a:bodyPr>
          <a:lstStyle/>
          <a:p>
            <a:pPr defTabSz="346075">
              <a:lnSpc>
                <a:spcPct val="95000"/>
              </a:lnSpc>
              <a:spcBef>
                <a:spcPct val="35000"/>
              </a:spcBef>
              <a:tabLst>
                <a:tab pos="571500" algn="l"/>
              </a:tabLst>
            </a:pPr>
            <a:r>
              <a:rPr lang="fr-FR" sz="2400" b="1" dirty="0"/>
              <a:t>Transaction</a:t>
            </a:r>
          </a:p>
        </p:txBody>
      </p:sp>
      <p:sp>
        <p:nvSpPr>
          <p:cNvPr id="62471" name="Rectangle 7"/>
          <p:cNvSpPr>
            <a:spLocks noChangeArrowheads="1"/>
          </p:cNvSpPr>
          <p:nvPr/>
        </p:nvSpPr>
        <p:spPr bwMode="auto">
          <a:xfrm>
            <a:off x="1974850" y="3071813"/>
            <a:ext cx="2046288" cy="400752"/>
          </a:xfrm>
          <a:prstGeom prst="rect">
            <a:avLst/>
          </a:prstGeom>
          <a:noFill/>
          <a:ln w="9525">
            <a:noFill/>
            <a:miter lim="800000"/>
            <a:headEnd/>
            <a:tailEnd/>
          </a:ln>
          <a:effectLst/>
        </p:spPr>
        <p:txBody>
          <a:bodyPr lIns="92075" tIns="46038" rIns="92075" bIns="46038">
            <a:spAutoFit/>
          </a:bodyPr>
          <a:lstStyle/>
          <a:p>
            <a:pPr algn="l">
              <a:lnSpc>
                <a:spcPct val="100000"/>
              </a:lnSpc>
              <a:spcBef>
                <a:spcPct val="0"/>
              </a:spcBef>
            </a:pPr>
            <a:r>
              <a:rPr lang="fr-FR" sz="2000" b="1">
                <a:effectLst>
                  <a:outerShdw blurRad="38100" dist="38100" dir="2700000" algn="tl">
                    <a:srgbClr val="000000">
                      <a:alpha val="43137"/>
                    </a:srgbClr>
                  </a:outerShdw>
                </a:effectLst>
              </a:rPr>
              <a:t>Savepoint A</a:t>
            </a:r>
          </a:p>
        </p:txBody>
      </p:sp>
      <p:sp>
        <p:nvSpPr>
          <p:cNvPr id="62472" name="Line 8"/>
          <p:cNvSpPr>
            <a:spLocks noChangeShapeType="1"/>
          </p:cNvSpPr>
          <p:nvPr/>
        </p:nvSpPr>
        <p:spPr bwMode="auto">
          <a:xfrm>
            <a:off x="1114425" y="1339850"/>
            <a:ext cx="0" cy="1622425"/>
          </a:xfrm>
          <a:prstGeom prst="line">
            <a:avLst/>
          </a:prstGeom>
          <a:noFill/>
          <a:ln w="50800">
            <a:solidFill>
              <a:srgbClr val="99FFFF"/>
            </a:solidFill>
            <a:round/>
            <a:headEnd type="none" w="sm" len="sm"/>
            <a:tailEnd type="none" w="sm" len="sm"/>
          </a:ln>
          <a:effectLst/>
        </p:spPr>
        <p:txBody>
          <a:bodyPr/>
          <a:lstStyle/>
          <a:p>
            <a:endParaRPr lang="fr-FR" b="1">
              <a:effectLst>
                <a:outerShdw blurRad="38100" dist="38100" dir="2700000" algn="tl">
                  <a:srgbClr val="000000">
                    <a:alpha val="43137"/>
                  </a:srgbClr>
                </a:outerShdw>
              </a:effectLst>
            </a:endParaRPr>
          </a:p>
        </p:txBody>
      </p:sp>
      <p:sp>
        <p:nvSpPr>
          <p:cNvPr id="62473" name="Line 9"/>
          <p:cNvSpPr>
            <a:spLocks noChangeShapeType="1"/>
          </p:cNvSpPr>
          <p:nvPr/>
        </p:nvSpPr>
        <p:spPr bwMode="auto">
          <a:xfrm>
            <a:off x="4852988" y="2000250"/>
            <a:ext cx="0" cy="749300"/>
          </a:xfrm>
          <a:prstGeom prst="line">
            <a:avLst/>
          </a:prstGeom>
          <a:noFill/>
          <a:ln w="50800">
            <a:solidFill>
              <a:srgbClr val="99FFFF"/>
            </a:solidFill>
            <a:round/>
            <a:headEnd type="none" w="sm" len="sm"/>
            <a:tailEnd type="none" w="sm" len="sm"/>
          </a:ln>
          <a:effectLst/>
        </p:spPr>
        <p:txBody>
          <a:bodyPr/>
          <a:lstStyle/>
          <a:p>
            <a:endParaRPr lang="fr-FR" b="1">
              <a:effectLst>
                <a:outerShdw blurRad="38100" dist="38100" dir="2700000" algn="tl">
                  <a:srgbClr val="000000">
                    <a:alpha val="43137"/>
                  </a:srgbClr>
                </a:outerShdw>
              </a:effectLst>
            </a:endParaRPr>
          </a:p>
        </p:txBody>
      </p:sp>
      <p:sp>
        <p:nvSpPr>
          <p:cNvPr id="62474" name="Line 10"/>
          <p:cNvSpPr>
            <a:spLocks noChangeShapeType="1"/>
          </p:cNvSpPr>
          <p:nvPr/>
        </p:nvSpPr>
        <p:spPr bwMode="auto">
          <a:xfrm>
            <a:off x="6550025" y="1887538"/>
            <a:ext cx="0" cy="1035050"/>
          </a:xfrm>
          <a:prstGeom prst="line">
            <a:avLst/>
          </a:prstGeom>
          <a:noFill/>
          <a:ln w="50800">
            <a:solidFill>
              <a:srgbClr val="99FFFF"/>
            </a:solidFill>
            <a:round/>
            <a:headEnd type="none" w="sm" len="sm"/>
            <a:tailEnd type="none" w="sm" len="sm"/>
          </a:ln>
          <a:effectLst/>
        </p:spPr>
        <p:txBody>
          <a:bodyPr/>
          <a:lstStyle/>
          <a:p>
            <a:endParaRPr lang="fr-FR" b="1">
              <a:effectLst>
                <a:outerShdw blurRad="38100" dist="38100" dir="2700000" algn="tl">
                  <a:srgbClr val="000000">
                    <a:alpha val="43137"/>
                  </a:srgbClr>
                </a:outerShdw>
              </a:effectLst>
            </a:endParaRPr>
          </a:p>
        </p:txBody>
      </p:sp>
      <p:grpSp>
        <p:nvGrpSpPr>
          <p:cNvPr id="3" name="Group 16"/>
          <p:cNvGrpSpPr>
            <a:grpSpLocks/>
          </p:cNvGrpSpPr>
          <p:nvPr/>
        </p:nvGrpSpPr>
        <p:grpSpPr bwMode="auto">
          <a:xfrm>
            <a:off x="5553075" y="2000250"/>
            <a:ext cx="3194050" cy="2430463"/>
            <a:chOff x="3498" y="1260"/>
            <a:chExt cx="2012" cy="1531"/>
          </a:xfrm>
        </p:grpSpPr>
        <p:grpSp>
          <p:nvGrpSpPr>
            <p:cNvPr id="4" name="Group 13"/>
            <p:cNvGrpSpPr>
              <a:grpSpLocks/>
            </p:cNvGrpSpPr>
            <p:nvPr/>
          </p:nvGrpSpPr>
          <p:grpSpPr bwMode="auto">
            <a:xfrm>
              <a:off x="3498" y="2245"/>
              <a:ext cx="2012" cy="546"/>
              <a:chOff x="3498" y="2245"/>
              <a:chExt cx="2012" cy="546"/>
            </a:xfrm>
          </p:grpSpPr>
          <p:sp>
            <p:nvSpPr>
              <p:cNvPr id="62475" name="Freeform 11"/>
              <p:cNvSpPr>
                <a:spLocks/>
              </p:cNvSpPr>
              <p:nvPr/>
            </p:nvSpPr>
            <p:spPr bwMode="blackWhite">
              <a:xfrm>
                <a:off x="4107" y="2245"/>
                <a:ext cx="1332" cy="318"/>
              </a:xfrm>
              <a:custGeom>
                <a:avLst/>
                <a:gdLst/>
                <a:ahLst/>
                <a:cxnLst>
                  <a:cxn ang="0">
                    <a:pos x="0" y="154"/>
                  </a:cxn>
                  <a:cxn ang="0">
                    <a:pos x="171" y="317"/>
                  </a:cxn>
                  <a:cxn ang="0">
                    <a:pos x="171" y="240"/>
                  </a:cxn>
                  <a:cxn ang="0">
                    <a:pos x="1331" y="240"/>
                  </a:cxn>
                  <a:cxn ang="0">
                    <a:pos x="1331" y="68"/>
                  </a:cxn>
                  <a:cxn ang="0">
                    <a:pos x="171" y="68"/>
                  </a:cxn>
                  <a:cxn ang="0">
                    <a:pos x="171" y="0"/>
                  </a:cxn>
                  <a:cxn ang="0">
                    <a:pos x="0" y="154"/>
                  </a:cxn>
                </a:cxnLst>
                <a:rect l="0" t="0" r="r" b="b"/>
                <a:pathLst>
                  <a:path w="1332" h="318">
                    <a:moveTo>
                      <a:pt x="0" y="154"/>
                    </a:moveTo>
                    <a:lnTo>
                      <a:pt x="171" y="317"/>
                    </a:lnTo>
                    <a:lnTo>
                      <a:pt x="171" y="240"/>
                    </a:lnTo>
                    <a:lnTo>
                      <a:pt x="1331" y="240"/>
                    </a:lnTo>
                    <a:lnTo>
                      <a:pt x="1331" y="68"/>
                    </a:lnTo>
                    <a:lnTo>
                      <a:pt x="171" y="68"/>
                    </a:lnTo>
                    <a:lnTo>
                      <a:pt x="171" y="0"/>
                    </a:lnTo>
                    <a:lnTo>
                      <a:pt x="0" y="154"/>
                    </a:lnTo>
                  </a:path>
                </a:pathLst>
              </a:custGeom>
              <a:gradFill rotWithShape="0">
                <a:gsLst>
                  <a:gs pos="0">
                    <a:srgbClr val="FF6633"/>
                  </a:gs>
                  <a:gs pos="100000">
                    <a:srgbClr val="FF6633">
                      <a:gamma/>
                      <a:shade val="89804"/>
                      <a:invGamma/>
                    </a:srgbClr>
                  </a:gs>
                </a:gsLst>
                <a:lin ang="2700000" scaled="1"/>
              </a:gradFill>
              <a:ln w="9525" cap="rnd">
                <a:noFill/>
                <a:round/>
                <a:headEnd/>
                <a:tailEnd/>
              </a:ln>
              <a:effectLst/>
            </p:spPr>
            <p:txBody>
              <a:bodyPr/>
              <a:lstStyle/>
              <a:p>
                <a:endParaRPr lang="fr-FR" b="1">
                  <a:effectLst>
                    <a:outerShdw blurRad="38100" dist="38100" dir="2700000" algn="tl">
                      <a:srgbClr val="000000">
                        <a:alpha val="43137"/>
                      </a:srgbClr>
                    </a:outerShdw>
                  </a:effectLst>
                </a:endParaRPr>
              </a:p>
            </p:txBody>
          </p:sp>
          <p:sp>
            <p:nvSpPr>
              <p:cNvPr id="62476" name="Rectangle 12"/>
              <p:cNvSpPr>
                <a:spLocks noChangeArrowheads="1"/>
              </p:cNvSpPr>
              <p:nvPr/>
            </p:nvSpPr>
            <p:spPr bwMode="auto">
              <a:xfrm>
                <a:off x="3498" y="2560"/>
                <a:ext cx="2012" cy="23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1800" b="1">
                    <a:effectLst>
                      <a:outerShdw blurRad="38100" dist="38100" dir="2700000" algn="tl">
                        <a:srgbClr val="000000">
                          <a:alpha val="43137"/>
                        </a:srgbClr>
                      </a:outerShdw>
                    </a:effectLst>
                  </a:rPr>
                  <a:t>ROLLBACK to Savepoint  B</a:t>
                </a:r>
              </a:p>
            </p:txBody>
          </p:sp>
        </p:grpSp>
        <p:sp>
          <p:nvSpPr>
            <p:cNvPr id="62478" name="Rectangle 14"/>
            <p:cNvSpPr>
              <a:spLocks noChangeArrowheads="1"/>
            </p:cNvSpPr>
            <p:nvPr/>
          </p:nvSpPr>
          <p:spPr bwMode="blackWhite">
            <a:xfrm>
              <a:off x="4152" y="1260"/>
              <a:ext cx="1213" cy="472"/>
            </a:xfrm>
            <a:prstGeom prst="rect">
              <a:avLst/>
            </a:prstGeom>
            <a:gradFill rotWithShape="0">
              <a:gsLst>
                <a:gs pos="0">
                  <a:srgbClr val="969696"/>
                </a:gs>
                <a:gs pos="100000">
                  <a:srgbClr val="969696">
                    <a:gamma/>
                    <a:shade val="6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79" name="Rectangle 15"/>
            <p:cNvSpPr>
              <a:spLocks noChangeArrowheads="1"/>
            </p:cNvSpPr>
            <p:nvPr/>
          </p:nvSpPr>
          <p:spPr bwMode="auto">
            <a:xfrm>
              <a:off x="4380" y="1358"/>
              <a:ext cx="814"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DELETE</a:t>
              </a:r>
            </a:p>
          </p:txBody>
        </p:sp>
      </p:grpSp>
      <p:sp>
        <p:nvSpPr>
          <p:cNvPr id="62481" name="Line 17"/>
          <p:cNvSpPr>
            <a:spLocks noChangeShapeType="1"/>
          </p:cNvSpPr>
          <p:nvPr/>
        </p:nvSpPr>
        <p:spPr bwMode="auto">
          <a:xfrm>
            <a:off x="5994400" y="1543050"/>
            <a:ext cx="2495550" cy="0"/>
          </a:xfrm>
          <a:prstGeom prst="line">
            <a:avLst/>
          </a:prstGeom>
          <a:noFill/>
          <a:ln w="50800">
            <a:solidFill>
              <a:srgbClr val="FFCC00"/>
            </a:solidFill>
            <a:round/>
            <a:headEnd type="none" w="sm" len="sm"/>
            <a:tailEnd type="stealth" w="med" len="lg"/>
          </a:ln>
          <a:effectLst>
            <a:outerShdw dist="53882" dir="2700000" algn="ctr" rotWithShape="0">
              <a:srgbClr val="000000"/>
            </a:outerShdw>
          </a:effectLst>
        </p:spPr>
        <p:txBody>
          <a:bodyPr/>
          <a:lstStyle/>
          <a:p>
            <a:endParaRPr lang="fr-FR" b="1">
              <a:effectLst>
                <a:outerShdw blurRad="38100" dist="38100" dir="2700000" algn="tl">
                  <a:srgbClr val="000000">
                    <a:alpha val="43137"/>
                  </a:srgbClr>
                </a:outerShdw>
              </a:effectLst>
            </a:endParaRPr>
          </a:p>
        </p:txBody>
      </p:sp>
      <p:sp>
        <p:nvSpPr>
          <p:cNvPr id="62482" name="Line 18"/>
          <p:cNvSpPr>
            <a:spLocks noChangeShapeType="1"/>
          </p:cNvSpPr>
          <p:nvPr/>
        </p:nvSpPr>
        <p:spPr bwMode="auto">
          <a:xfrm>
            <a:off x="1262063" y="1543050"/>
            <a:ext cx="2443162" cy="0"/>
          </a:xfrm>
          <a:prstGeom prst="line">
            <a:avLst/>
          </a:prstGeom>
          <a:noFill/>
          <a:ln w="50800">
            <a:solidFill>
              <a:srgbClr val="FFCC00"/>
            </a:solidFill>
            <a:round/>
            <a:headEnd type="stealth" w="med" len="lg"/>
            <a:tailEnd type="none" w="sm" len="sm"/>
          </a:ln>
          <a:effectLst>
            <a:outerShdw dist="53882" dir="2700000" algn="ctr" rotWithShape="0">
              <a:srgbClr val="000000"/>
            </a:outerShdw>
          </a:effectLst>
        </p:spPr>
        <p:txBody>
          <a:bodyPr/>
          <a:lstStyle/>
          <a:p>
            <a:endParaRPr lang="fr-FR" b="1">
              <a:effectLst>
                <a:outerShdw blurRad="38100" dist="38100" dir="2700000" algn="tl">
                  <a:srgbClr val="000000">
                    <a:alpha val="43137"/>
                  </a:srgbClr>
                </a:outerShdw>
              </a:effectLst>
            </a:endParaRPr>
          </a:p>
        </p:txBody>
      </p:sp>
      <p:sp>
        <p:nvSpPr>
          <p:cNvPr id="62483" name="Rectangle 19"/>
          <p:cNvSpPr>
            <a:spLocks noChangeArrowheads="1"/>
          </p:cNvSpPr>
          <p:nvPr/>
        </p:nvSpPr>
        <p:spPr bwMode="auto">
          <a:xfrm>
            <a:off x="5553075" y="3071813"/>
            <a:ext cx="2046288" cy="400752"/>
          </a:xfrm>
          <a:prstGeom prst="rect">
            <a:avLst/>
          </a:prstGeom>
          <a:noFill/>
          <a:ln w="9525">
            <a:noFill/>
            <a:miter lim="800000"/>
            <a:headEnd/>
            <a:tailEnd/>
          </a:ln>
          <a:effectLst/>
        </p:spPr>
        <p:txBody>
          <a:bodyPr lIns="92075" tIns="46038" rIns="92075" bIns="46038">
            <a:spAutoFit/>
          </a:bodyPr>
          <a:lstStyle/>
          <a:p>
            <a:pPr algn="l">
              <a:lnSpc>
                <a:spcPct val="100000"/>
              </a:lnSpc>
              <a:spcBef>
                <a:spcPct val="0"/>
              </a:spcBef>
            </a:pPr>
            <a:r>
              <a:rPr lang="fr-FR" sz="2000" b="1">
                <a:effectLst>
                  <a:outerShdw blurRad="38100" dist="38100" dir="2700000" algn="tl">
                    <a:srgbClr val="000000">
                      <a:alpha val="43137"/>
                    </a:srgbClr>
                  </a:outerShdw>
                </a:effectLst>
              </a:rPr>
              <a:t>Savepoint B</a:t>
            </a:r>
          </a:p>
        </p:txBody>
      </p:sp>
      <p:sp>
        <p:nvSpPr>
          <p:cNvPr id="62484" name="Rectangle 20"/>
          <p:cNvSpPr>
            <a:spLocks noChangeArrowheads="1"/>
          </p:cNvSpPr>
          <p:nvPr/>
        </p:nvSpPr>
        <p:spPr bwMode="auto">
          <a:xfrm>
            <a:off x="477838" y="3071813"/>
            <a:ext cx="2046287" cy="400752"/>
          </a:xfrm>
          <a:prstGeom prst="rect">
            <a:avLst/>
          </a:prstGeom>
          <a:noFill/>
          <a:ln w="9525">
            <a:noFill/>
            <a:miter lim="800000"/>
            <a:headEnd/>
            <a:tailEnd/>
          </a:ln>
          <a:effectLst/>
        </p:spPr>
        <p:txBody>
          <a:bodyPr lIns="92075" tIns="46038" rIns="92075" bIns="46038">
            <a:spAutoFit/>
          </a:bodyPr>
          <a:lstStyle/>
          <a:p>
            <a:pPr algn="l">
              <a:lnSpc>
                <a:spcPct val="100000"/>
              </a:lnSpc>
              <a:spcBef>
                <a:spcPct val="0"/>
              </a:spcBef>
            </a:pPr>
            <a:r>
              <a:rPr lang="fr-FR" sz="2000" b="1">
                <a:effectLst>
                  <a:outerShdw blurRad="38100" dist="38100" dir="2700000" algn="tl">
                    <a:srgbClr val="000000">
                      <a:alpha val="43137"/>
                    </a:srgbClr>
                  </a:outerShdw>
                </a:effectLst>
              </a:rPr>
              <a:t>COMMIT</a:t>
            </a:r>
          </a:p>
        </p:txBody>
      </p:sp>
      <p:sp>
        <p:nvSpPr>
          <p:cNvPr id="62485" name="Line 21"/>
          <p:cNvSpPr>
            <a:spLocks noChangeShapeType="1"/>
          </p:cNvSpPr>
          <p:nvPr/>
        </p:nvSpPr>
        <p:spPr bwMode="auto">
          <a:xfrm>
            <a:off x="8551863" y="1335088"/>
            <a:ext cx="0" cy="1633537"/>
          </a:xfrm>
          <a:prstGeom prst="line">
            <a:avLst/>
          </a:prstGeom>
          <a:noFill/>
          <a:ln w="50800">
            <a:solidFill>
              <a:srgbClr val="99FFFF"/>
            </a:solidFill>
            <a:round/>
            <a:headEnd type="none" w="sm" len="sm"/>
            <a:tailEnd type="none" w="sm" len="sm"/>
          </a:ln>
          <a:effectLst/>
        </p:spPr>
        <p:txBody>
          <a:bodyPr/>
          <a:lstStyle/>
          <a:p>
            <a:endParaRPr lang="fr-FR" b="1">
              <a:effectLst>
                <a:outerShdw blurRad="38100" dist="38100" dir="2700000" algn="tl">
                  <a:srgbClr val="000000">
                    <a:alpha val="43137"/>
                  </a:srgbClr>
                </a:outerShdw>
              </a:effectLst>
            </a:endParaRPr>
          </a:p>
        </p:txBody>
      </p:sp>
      <p:grpSp>
        <p:nvGrpSpPr>
          <p:cNvPr id="5" name="Group 24"/>
          <p:cNvGrpSpPr>
            <a:grpSpLocks/>
          </p:cNvGrpSpPr>
          <p:nvPr/>
        </p:nvGrpSpPr>
        <p:grpSpPr bwMode="auto">
          <a:xfrm>
            <a:off x="4891088" y="2000250"/>
            <a:ext cx="1620837" cy="749300"/>
            <a:chOff x="3081" y="1260"/>
            <a:chExt cx="1021" cy="472"/>
          </a:xfrm>
        </p:grpSpPr>
        <p:sp>
          <p:nvSpPr>
            <p:cNvPr id="62486" name="Rectangle 22"/>
            <p:cNvSpPr>
              <a:spLocks noChangeArrowheads="1"/>
            </p:cNvSpPr>
            <p:nvPr/>
          </p:nvSpPr>
          <p:spPr bwMode="blackWhite">
            <a:xfrm>
              <a:off x="3081" y="1260"/>
              <a:ext cx="1021" cy="472"/>
            </a:xfrm>
            <a:prstGeom prst="rect">
              <a:avLst/>
            </a:prstGeom>
            <a:gradFill rotWithShape="0">
              <a:gsLst>
                <a:gs pos="0">
                  <a:srgbClr val="FF6633"/>
                </a:gs>
                <a:gs pos="100000">
                  <a:srgbClr val="FF6633">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87" name="Rectangle 23"/>
            <p:cNvSpPr>
              <a:spLocks noChangeArrowheads="1"/>
            </p:cNvSpPr>
            <p:nvPr/>
          </p:nvSpPr>
          <p:spPr bwMode="auto">
            <a:xfrm>
              <a:off x="3188" y="1352"/>
              <a:ext cx="772"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INSERT</a:t>
              </a:r>
            </a:p>
          </p:txBody>
        </p:sp>
      </p:grpSp>
      <p:sp>
        <p:nvSpPr>
          <p:cNvPr id="62489" name="Rectangle 25"/>
          <p:cNvSpPr>
            <a:spLocks noChangeArrowheads="1"/>
          </p:cNvSpPr>
          <p:nvPr/>
        </p:nvSpPr>
        <p:spPr bwMode="blackWhite">
          <a:xfrm>
            <a:off x="3017838" y="2006600"/>
            <a:ext cx="1803400" cy="736600"/>
          </a:xfrm>
          <a:prstGeom prst="rect">
            <a:avLst/>
          </a:prstGeom>
          <a:gradFill rotWithShape="0">
            <a:gsLst>
              <a:gs pos="0">
                <a:srgbClr val="0066CC"/>
              </a:gs>
              <a:gs pos="100000">
                <a:srgbClr val="0066CC">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90" name="Rectangle 26"/>
          <p:cNvSpPr>
            <a:spLocks noChangeArrowheads="1"/>
          </p:cNvSpPr>
          <p:nvPr/>
        </p:nvSpPr>
        <p:spPr bwMode="auto">
          <a:xfrm>
            <a:off x="3286125" y="2146300"/>
            <a:ext cx="1375377" cy="462307"/>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UPDATE</a:t>
            </a:r>
          </a:p>
        </p:txBody>
      </p:sp>
      <p:grpSp>
        <p:nvGrpSpPr>
          <p:cNvPr id="6" name="Group 33"/>
          <p:cNvGrpSpPr>
            <a:grpSpLocks/>
          </p:cNvGrpSpPr>
          <p:nvPr/>
        </p:nvGrpSpPr>
        <p:grpSpPr bwMode="auto">
          <a:xfrm>
            <a:off x="2992438" y="2000250"/>
            <a:ext cx="5691187" cy="3284538"/>
            <a:chOff x="1885" y="1260"/>
            <a:chExt cx="3585" cy="2069"/>
          </a:xfrm>
        </p:grpSpPr>
        <p:sp>
          <p:nvSpPr>
            <p:cNvPr id="62491" name="Freeform 27"/>
            <p:cNvSpPr>
              <a:spLocks/>
            </p:cNvSpPr>
            <p:nvPr/>
          </p:nvSpPr>
          <p:spPr bwMode="blackWhite">
            <a:xfrm>
              <a:off x="1885" y="2855"/>
              <a:ext cx="3535" cy="326"/>
            </a:xfrm>
            <a:custGeom>
              <a:avLst/>
              <a:gdLst/>
              <a:ahLst/>
              <a:cxnLst>
                <a:cxn ang="0">
                  <a:pos x="0" y="163"/>
                </a:cxn>
                <a:cxn ang="0">
                  <a:pos x="305" y="325"/>
                </a:cxn>
                <a:cxn ang="0">
                  <a:pos x="305" y="240"/>
                </a:cxn>
                <a:cxn ang="0">
                  <a:pos x="3534" y="240"/>
                </a:cxn>
                <a:cxn ang="0">
                  <a:pos x="3534" y="68"/>
                </a:cxn>
                <a:cxn ang="0">
                  <a:pos x="305" y="68"/>
                </a:cxn>
                <a:cxn ang="0">
                  <a:pos x="305" y="0"/>
                </a:cxn>
                <a:cxn ang="0">
                  <a:pos x="0" y="163"/>
                </a:cxn>
              </a:cxnLst>
              <a:rect l="0" t="0" r="r" b="b"/>
              <a:pathLst>
                <a:path w="3535" h="326">
                  <a:moveTo>
                    <a:pt x="0" y="163"/>
                  </a:moveTo>
                  <a:lnTo>
                    <a:pt x="305" y="325"/>
                  </a:lnTo>
                  <a:lnTo>
                    <a:pt x="305" y="240"/>
                  </a:lnTo>
                  <a:lnTo>
                    <a:pt x="3534" y="240"/>
                  </a:lnTo>
                  <a:lnTo>
                    <a:pt x="3534" y="68"/>
                  </a:lnTo>
                  <a:lnTo>
                    <a:pt x="305" y="68"/>
                  </a:lnTo>
                  <a:lnTo>
                    <a:pt x="305" y="0"/>
                  </a:lnTo>
                  <a:lnTo>
                    <a:pt x="0" y="163"/>
                  </a:lnTo>
                </a:path>
              </a:pathLst>
            </a:custGeom>
            <a:gradFill rotWithShape="0">
              <a:gsLst>
                <a:gs pos="0">
                  <a:srgbClr val="FF6633"/>
                </a:gs>
                <a:gs pos="100000">
                  <a:srgbClr val="FF6633">
                    <a:gamma/>
                    <a:shade val="89804"/>
                    <a:invGamma/>
                  </a:srgbClr>
                </a:gs>
              </a:gsLst>
              <a:lin ang="2700000" scaled="1"/>
            </a:gradFill>
            <a:ln w="9525" cap="rnd">
              <a:noFill/>
              <a:round/>
              <a:headEnd/>
              <a:tailEnd/>
            </a:ln>
            <a:effectLst/>
          </p:spPr>
          <p:txBody>
            <a:bodyPr/>
            <a:lstStyle/>
            <a:p>
              <a:endParaRPr lang="fr-FR" b="1">
                <a:effectLst>
                  <a:outerShdw blurRad="38100" dist="38100" dir="2700000" algn="tl">
                    <a:srgbClr val="000000">
                      <a:alpha val="43137"/>
                    </a:srgbClr>
                  </a:outerShdw>
                </a:effectLst>
              </a:endParaRPr>
            </a:p>
          </p:txBody>
        </p:sp>
        <p:sp>
          <p:nvSpPr>
            <p:cNvPr id="62492" name="Rectangle 28"/>
            <p:cNvSpPr>
              <a:spLocks noChangeArrowheads="1"/>
            </p:cNvSpPr>
            <p:nvPr/>
          </p:nvSpPr>
          <p:spPr bwMode="auto">
            <a:xfrm>
              <a:off x="3498" y="3098"/>
              <a:ext cx="1972" cy="23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1800" b="1">
                  <a:effectLst>
                    <a:outerShdw blurRad="38100" dist="38100" dir="2700000" algn="tl">
                      <a:srgbClr val="000000">
                        <a:alpha val="43137"/>
                      </a:srgbClr>
                    </a:outerShdw>
                  </a:effectLst>
                </a:rPr>
                <a:t>ROLLBACK to Savepoint A</a:t>
              </a:r>
            </a:p>
          </p:txBody>
        </p:sp>
        <p:sp>
          <p:nvSpPr>
            <p:cNvPr id="62493" name="Rectangle 29"/>
            <p:cNvSpPr>
              <a:spLocks noChangeArrowheads="1"/>
            </p:cNvSpPr>
            <p:nvPr/>
          </p:nvSpPr>
          <p:spPr bwMode="blackWhite">
            <a:xfrm>
              <a:off x="3081" y="1260"/>
              <a:ext cx="1021" cy="472"/>
            </a:xfrm>
            <a:prstGeom prst="rect">
              <a:avLst/>
            </a:prstGeom>
            <a:gradFill rotWithShape="0">
              <a:gsLst>
                <a:gs pos="0">
                  <a:srgbClr val="969696"/>
                </a:gs>
                <a:gs pos="100000">
                  <a:srgbClr val="969696">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94" name="Rectangle 30"/>
            <p:cNvSpPr>
              <a:spLocks noChangeArrowheads="1"/>
            </p:cNvSpPr>
            <p:nvPr/>
          </p:nvSpPr>
          <p:spPr bwMode="auto">
            <a:xfrm>
              <a:off x="3188" y="1352"/>
              <a:ext cx="772"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INSERT</a:t>
              </a:r>
            </a:p>
          </p:txBody>
        </p:sp>
        <p:sp>
          <p:nvSpPr>
            <p:cNvPr id="62495" name="Rectangle 31"/>
            <p:cNvSpPr>
              <a:spLocks noChangeArrowheads="1"/>
            </p:cNvSpPr>
            <p:nvPr/>
          </p:nvSpPr>
          <p:spPr bwMode="blackWhite">
            <a:xfrm>
              <a:off x="1901" y="1264"/>
              <a:ext cx="1136" cy="464"/>
            </a:xfrm>
            <a:prstGeom prst="rect">
              <a:avLst/>
            </a:prstGeom>
            <a:gradFill rotWithShape="0">
              <a:gsLst>
                <a:gs pos="0">
                  <a:srgbClr val="969696"/>
                </a:gs>
                <a:gs pos="100000">
                  <a:srgbClr val="969696">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96" name="Rectangle 32"/>
            <p:cNvSpPr>
              <a:spLocks noChangeArrowheads="1"/>
            </p:cNvSpPr>
            <p:nvPr/>
          </p:nvSpPr>
          <p:spPr bwMode="auto">
            <a:xfrm>
              <a:off x="2070" y="1352"/>
              <a:ext cx="866"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UPDATE</a:t>
              </a:r>
            </a:p>
          </p:txBody>
        </p:sp>
      </p:grpSp>
      <p:sp>
        <p:nvSpPr>
          <p:cNvPr id="62498" name="Rectangle 34"/>
          <p:cNvSpPr>
            <a:spLocks noChangeArrowheads="1"/>
          </p:cNvSpPr>
          <p:nvPr/>
        </p:nvSpPr>
        <p:spPr bwMode="blackWhite">
          <a:xfrm>
            <a:off x="1150938" y="2019300"/>
            <a:ext cx="1806575" cy="723900"/>
          </a:xfrm>
          <a:prstGeom prst="rect">
            <a:avLst/>
          </a:prstGeom>
          <a:gradFill rotWithShape="0">
            <a:gsLst>
              <a:gs pos="0">
                <a:srgbClr val="FF6633"/>
              </a:gs>
              <a:gs pos="100000">
                <a:srgbClr val="FF6633">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499" name="Rectangle 35"/>
          <p:cNvSpPr>
            <a:spLocks noChangeArrowheads="1"/>
          </p:cNvSpPr>
          <p:nvPr/>
        </p:nvSpPr>
        <p:spPr bwMode="auto">
          <a:xfrm>
            <a:off x="1439863" y="2146300"/>
            <a:ext cx="1226298" cy="462307"/>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INSERT</a:t>
            </a:r>
          </a:p>
        </p:txBody>
      </p:sp>
      <p:grpSp>
        <p:nvGrpSpPr>
          <p:cNvPr id="7" name="Group 40"/>
          <p:cNvGrpSpPr>
            <a:grpSpLocks/>
          </p:cNvGrpSpPr>
          <p:nvPr/>
        </p:nvGrpSpPr>
        <p:grpSpPr bwMode="auto">
          <a:xfrm>
            <a:off x="1108075" y="2000250"/>
            <a:ext cx="7494588" cy="4157663"/>
            <a:chOff x="698" y="1260"/>
            <a:chExt cx="4721" cy="2619"/>
          </a:xfrm>
        </p:grpSpPr>
        <p:sp>
          <p:nvSpPr>
            <p:cNvPr id="62500" name="AutoShape 36"/>
            <p:cNvSpPr>
              <a:spLocks noChangeArrowheads="1"/>
            </p:cNvSpPr>
            <p:nvPr/>
          </p:nvSpPr>
          <p:spPr bwMode="blackWhite">
            <a:xfrm>
              <a:off x="698" y="3396"/>
              <a:ext cx="4721" cy="325"/>
            </a:xfrm>
            <a:prstGeom prst="leftArrow">
              <a:avLst>
                <a:gd name="adj1" fmla="val 50000"/>
                <a:gd name="adj2" fmla="val 63888"/>
              </a:avLst>
            </a:prstGeom>
            <a:gradFill rotWithShape="0">
              <a:gsLst>
                <a:gs pos="0">
                  <a:srgbClr val="FF6633"/>
                </a:gs>
                <a:gs pos="100000">
                  <a:srgbClr val="FF6633">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501" name="Rectangle 37"/>
            <p:cNvSpPr>
              <a:spLocks noChangeArrowheads="1"/>
            </p:cNvSpPr>
            <p:nvPr/>
          </p:nvSpPr>
          <p:spPr bwMode="auto">
            <a:xfrm>
              <a:off x="3498" y="3646"/>
              <a:ext cx="857" cy="233"/>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1800" b="1">
                  <a:effectLst>
                    <a:outerShdw blurRad="38100" dist="38100" dir="2700000" algn="tl">
                      <a:srgbClr val="000000">
                        <a:alpha val="43137"/>
                      </a:srgbClr>
                    </a:outerShdw>
                  </a:effectLst>
                </a:rPr>
                <a:t>ROLLBACK</a:t>
              </a:r>
            </a:p>
          </p:txBody>
        </p:sp>
        <p:sp>
          <p:nvSpPr>
            <p:cNvPr id="62502" name="Rectangle 38"/>
            <p:cNvSpPr>
              <a:spLocks noChangeArrowheads="1"/>
            </p:cNvSpPr>
            <p:nvPr/>
          </p:nvSpPr>
          <p:spPr bwMode="blackWhite">
            <a:xfrm>
              <a:off x="725" y="1260"/>
              <a:ext cx="1138" cy="468"/>
            </a:xfrm>
            <a:prstGeom prst="rect">
              <a:avLst/>
            </a:prstGeom>
            <a:gradFill rotWithShape="0">
              <a:gsLst>
                <a:gs pos="0">
                  <a:srgbClr val="969696"/>
                </a:gs>
                <a:gs pos="100000">
                  <a:srgbClr val="969696">
                    <a:gamma/>
                    <a:shade val="89804"/>
                    <a:invGamma/>
                  </a:srgbClr>
                </a:gs>
              </a:gsLst>
              <a:lin ang="2700000" scaled="1"/>
            </a:gradFill>
            <a:ln w="9525">
              <a:noFill/>
              <a:miter lim="800000"/>
              <a:headEnd/>
              <a:tailEnd/>
            </a:ln>
            <a:effectLst/>
          </p:spPr>
          <p:txBody>
            <a:bodyPr wrap="none" anchor="ctr"/>
            <a:lstStyle/>
            <a:p>
              <a:endParaRPr lang="fr-FR" b="1">
                <a:effectLst>
                  <a:outerShdw blurRad="38100" dist="38100" dir="2700000" algn="tl">
                    <a:srgbClr val="000000">
                      <a:alpha val="43137"/>
                    </a:srgbClr>
                  </a:outerShdw>
                </a:effectLst>
              </a:endParaRPr>
            </a:p>
          </p:txBody>
        </p:sp>
        <p:sp>
          <p:nvSpPr>
            <p:cNvPr id="62503" name="Rectangle 39"/>
            <p:cNvSpPr>
              <a:spLocks noChangeArrowheads="1"/>
            </p:cNvSpPr>
            <p:nvPr/>
          </p:nvSpPr>
          <p:spPr bwMode="auto">
            <a:xfrm>
              <a:off x="907" y="1346"/>
              <a:ext cx="772" cy="291"/>
            </a:xfrm>
            <a:prstGeom prst="rect">
              <a:avLst/>
            </a:prstGeom>
            <a:noFill/>
            <a:ln w="9525">
              <a:noFill/>
              <a:miter lim="800000"/>
              <a:headEnd/>
              <a:tailEnd/>
            </a:ln>
            <a:effectLst/>
          </p:spPr>
          <p:txBody>
            <a:bodyPr wrap="none" lIns="92075" tIns="46038" rIns="92075" bIns="46038">
              <a:spAutoFit/>
            </a:bodyPr>
            <a:lstStyle/>
            <a:p>
              <a:pPr algn="l">
                <a:lnSpc>
                  <a:spcPct val="100000"/>
                </a:lnSpc>
                <a:spcBef>
                  <a:spcPct val="0"/>
                </a:spcBef>
              </a:pPr>
              <a:r>
                <a:rPr lang="fr-FR" sz="2400" b="1">
                  <a:effectLst>
                    <a:outerShdw blurRad="38100" dist="38100" dir="2700000" algn="tl">
                      <a:srgbClr val="000000">
                        <a:alpha val="43137"/>
                      </a:srgbClr>
                    </a:outerShdw>
                  </a:effectLst>
                </a:rPr>
                <a:t>INSERT</a:t>
              </a:r>
            </a:p>
          </p:txBody>
        </p:sp>
      </p:grpSp>
      <p:sp>
        <p:nvSpPr>
          <p:cNvPr id="62505" name="Line 41"/>
          <p:cNvSpPr>
            <a:spLocks noChangeShapeType="1"/>
          </p:cNvSpPr>
          <p:nvPr/>
        </p:nvSpPr>
        <p:spPr bwMode="auto">
          <a:xfrm>
            <a:off x="2978150" y="1887538"/>
            <a:ext cx="0" cy="1081087"/>
          </a:xfrm>
          <a:prstGeom prst="line">
            <a:avLst/>
          </a:prstGeom>
          <a:noFill/>
          <a:ln w="50800">
            <a:solidFill>
              <a:srgbClr val="99FFFF"/>
            </a:solidFill>
            <a:round/>
            <a:headEnd type="none" w="sm" len="sm"/>
            <a:tailEnd type="none" w="sm" len="sm"/>
          </a:ln>
          <a:effectLst/>
        </p:spPr>
        <p:txBody>
          <a:bodyPr/>
          <a:lstStyle/>
          <a:p>
            <a:endParaRPr lang="fr-FR" b="1">
              <a:effectLst>
                <a:outerShdw blurRad="38100" dist="38100" dir="2700000" algn="tl">
                  <a:srgbClr val="000000">
                    <a:alpha val="43137"/>
                  </a:srgbClr>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860424" y="1795462"/>
            <a:ext cx="8140731" cy="4419619"/>
          </a:xfrm>
          <a:noFill/>
          <a:ln/>
        </p:spPr>
        <p:txBody>
          <a:bodyPr>
            <a:normAutofit fontScale="92500"/>
          </a:bodyPr>
          <a:lstStyle/>
          <a:p>
            <a:pPr lvl="1" algn="just">
              <a:lnSpc>
                <a:spcPct val="150000"/>
              </a:lnSpc>
            </a:pPr>
            <a:r>
              <a:rPr lang="fr-FR" dirty="0"/>
              <a:t>Une validation automatique a lieu dans les situations suivantes :</a:t>
            </a:r>
          </a:p>
          <a:p>
            <a:pPr lvl="2" algn="just">
              <a:lnSpc>
                <a:spcPct val="150000"/>
              </a:lnSpc>
            </a:pPr>
            <a:r>
              <a:rPr lang="fr-FR" dirty="0"/>
              <a:t>Exécution d'un ordre du LDD</a:t>
            </a:r>
          </a:p>
          <a:p>
            <a:pPr lvl="2" algn="just">
              <a:lnSpc>
                <a:spcPct val="150000"/>
              </a:lnSpc>
            </a:pPr>
            <a:r>
              <a:rPr lang="fr-FR" dirty="0"/>
              <a:t>Exécution d'un ordre du LCD</a:t>
            </a:r>
          </a:p>
          <a:p>
            <a:pPr lvl="2" algn="just">
              <a:lnSpc>
                <a:spcPct val="150000"/>
              </a:lnSpc>
            </a:pPr>
            <a:r>
              <a:rPr lang="fr-FR" dirty="0"/>
              <a:t>Sortie normale de SQL*Plus, sans ordre COMMIT ou ROLLBACK explicite</a:t>
            </a:r>
          </a:p>
          <a:p>
            <a:pPr lvl="1" algn="just">
              <a:lnSpc>
                <a:spcPct val="150000"/>
              </a:lnSpc>
            </a:pPr>
            <a:r>
              <a:rPr lang="fr-FR" dirty="0"/>
              <a:t>Il se produit un </a:t>
            </a:r>
            <a:r>
              <a:rPr lang="fr-FR" dirty="0" err="1"/>
              <a:t>rollback</a:t>
            </a:r>
            <a:r>
              <a:rPr lang="fr-FR" dirty="0"/>
              <a:t> automatique en cas de sortie anormale de SQL*Plus ou d'une panne du système</a:t>
            </a:r>
          </a:p>
        </p:txBody>
      </p:sp>
      <p:sp>
        <p:nvSpPr>
          <p:cNvPr id="64515" name="Rectangle 3"/>
          <p:cNvSpPr>
            <a:spLocks noGrp="1" noChangeArrowheads="1"/>
          </p:cNvSpPr>
          <p:nvPr>
            <p:ph type="title"/>
          </p:nvPr>
        </p:nvSpPr>
        <p:spPr>
          <a:xfrm>
            <a:off x="127000" y="214291"/>
            <a:ext cx="8445500" cy="1119210"/>
          </a:xfrm>
          <a:noFill/>
          <a:ln/>
        </p:spPr>
        <p:txBody>
          <a:bodyPr>
            <a:normAutofit fontScale="90000"/>
          </a:bodyPr>
          <a:lstStyle/>
          <a:p>
            <a:pPr algn="ctr"/>
            <a:r>
              <a:rPr lang="fr-FR" dirty="0"/>
              <a:t>Traitement Implicite des Transactions</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922338" y="317500"/>
            <a:ext cx="7299325" cy="1074738"/>
          </a:xfrm>
          <a:noFill/>
          <a:ln/>
        </p:spPr>
        <p:txBody>
          <a:bodyPr>
            <a:normAutofit fontScale="90000"/>
          </a:bodyPr>
          <a:lstStyle/>
          <a:p>
            <a:pPr algn="ctr"/>
            <a:r>
              <a:rPr lang="fr-FR" dirty="0"/>
              <a:t>Etat des Données Avant </a:t>
            </a:r>
            <a:br>
              <a:rPr lang="fr-FR" dirty="0"/>
            </a:br>
            <a:r>
              <a:rPr lang="fr-FR" dirty="0"/>
              <a:t>COMMIT ou ROLLBACK</a:t>
            </a:r>
          </a:p>
        </p:txBody>
      </p:sp>
      <p:sp>
        <p:nvSpPr>
          <p:cNvPr id="66563" name="Rectangle 3"/>
          <p:cNvSpPr>
            <a:spLocks noGrp="1" noChangeArrowheads="1"/>
          </p:cNvSpPr>
          <p:nvPr>
            <p:ph type="body" idx="1"/>
          </p:nvPr>
        </p:nvSpPr>
        <p:spPr>
          <a:xfrm>
            <a:off x="860425" y="1795463"/>
            <a:ext cx="8208963" cy="4348181"/>
          </a:xfrm>
          <a:noFill/>
          <a:ln/>
        </p:spPr>
        <p:txBody>
          <a:bodyPr>
            <a:normAutofit fontScale="92500"/>
          </a:bodyPr>
          <a:lstStyle/>
          <a:p>
            <a:pPr lvl="1" algn="just">
              <a:lnSpc>
                <a:spcPct val="150000"/>
              </a:lnSpc>
            </a:pPr>
            <a:r>
              <a:rPr lang="fr-FR" dirty="0"/>
              <a:t>Il est possible de restaurer l'état précédent des données.</a:t>
            </a:r>
          </a:p>
          <a:p>
            <a:pPr lvl="1" algn="just">
              <a:lnSpc>
                <a:spcPct val="150000"/>
              </a:lnSpc>
            </a:pPr>
            <a:r>
              <a:rPr lang="fr-FR" dirty="0"/>
              <a:t>L'utilisateur courant peut afficher le résultat des opérations du LMD au moyen de l'ordre  SELECT.</a:t>
            </a:r>
          </a:p>
          <a:p>
            <a:pPr lvl="1" algn="just">
              <a:lnSpc>
                <a:spcPct val="150000"/>
              </a:lnSpc>
            </a:pPr>
            <a:r>
              <a:rPr lang="fr-FR" dirty="0"/>
              <a:t>Les résultats des ordres du LMD exécutés par l'utilisateur courant </a:t>
            </a:r>
            <a:r>
              <a:rPr lang="fr-FR" i="1" dirty="0"/>
              <a:t>ne peuvent pas </a:t>
            </a:r>
            <a:r>
              <a:rPr lang="fr-FR" dirty="0"/>
              <a:t>être affichés par d'autres utilisateurs.</a:t>
            </a:r>
          </a:p>
          <a:p>
            <a:pPr lvl="1" algn="just">
              <a:lnSpc>
                <a:spcPct val="150000"/>
              </a:lnSpc>
            </a:pPr>
            <a:r>
              <a:rPr lang="fr-FR" dirty="0"/>
              <a:t>Les lignes concernées sont</a:t>
            </a:r>
            <a:r>
              <a:rPr lang="fr-FR" i="1" dirty="0"/>
              <a:t> verrouillées</a:t>
            </a:r>
            <a:r>
              <a:rPr lang="fr-FR" dirty="0"/>
              <a:t>. Aucun autre utilisateur ne peut les modifier.</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22338" y="254000"/>
            <a:ext cx="7299325" cy="1138238"/>
          </a:xfrm>
          <a:noFill/>
          <a:ln/>
        </p:spPr>
        <p:txBody>
          <a:bodyPr>
            <a:normAutofit fontScale="90000"/>
          </a:bodyPr>
          <a:lstStyle/>
          <a:p>
            <a:pPr algn="ctr"/>
            <a:r>
              <a:rPr lang="fr-FR" dirty="0"/>
              <a:t>Langage de Manipulation des Données</a:t>
            </a:r>
          </a:p>
        </p:txBody>
      </p:sp>
      <p:sp>
        <p:nvSpPr>
          <p:cNvPr id="9219" name="Arc 3"/>
          <p:cNvSpPr>
            <a:spLocks/>
          </p:cNvSpPr>
          <p:nvPr/>
        </p:nvSpPr>
        <p:spPr bwMode="ltGray">
          <a:xfrm>
            <a:off x="5378450" y="0"/>
            <a:ext cx="211138" cy="225425"/>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9525" cap="rnd">
            <a:noFill/>
            <a:round/>
            <a:headEnd type="none" w="sm" len="sm"/>
            <a:tailEnd type="none" w="sm" len="sm"/>
          </a:ln>
          <a:effectLst/>
        </p:spPr>
        <p:txBody>
          <a:bodyPr/>
          <a:lstStyle/>
          <a:p>
            <a:endParaRPr lang="fr-FR"/>
          </a:p>
        </p:txBody>
      </p:sp>
      <p:sp>
        <p:nvSpPr>
          <p:cNvPr id="9220" name="Rectangle 4"/>
          <p:cNvSpPr>
            <a:spLocks noGrp="1" noChangeArrowheads="1"/>
          </p:cNvSpPr>
          <p:nvPr>
            <p:ph type="body" idx="1"/>
          </p:nvPr>
        </p:nvSpPr>
        <p:spPr>
          <a:xfrm>
            <a:off x="860424" y="1585913"/>
            <a:ext cx="8069293" cy="4346575"/>
          </a:xfrm>
          <a:noFill/>
          <a:ln/>
        </p:spPr>
        <p:txBody>
          <a:bodyPr>
            <a:noAutofit/>
          </a:bodyPr>
          <a:lstStyle/>
          <a:p>
            <a:pPr lvl="1" algn="just">
              <a:lnSpc>
                <a:spcPct val="150000"/>
              </a:lnSpc>
            </a:pPr>
            <a:r>
              <a:rPr lang="fr-FR" sz="2400" dirty="0"/>
              <a:t>Un ordre du LMD est exécuté lorsque :</a:t>
            </a:r>
          </a:p>
          <a:p>
            <a:pPr lvl="2" algn="just">
              <a:lnSpc>
                <a:spcPct val="150000"/>
              </a:lnSpc>
            </a:pPr>
            <a:r>
              <a:rPr lang="fr-FR" sz="2400" dirty="0"/>
              <a:t>Vous ajoutez des lignes à une table</a:t>
            </a:r>
          </a:p>
          <a:p>
            <a:pPr lvl="2" algn="just">
              <a:lnSpc>
                <a:spcPct val="150000"/>
              </a:lnSpc>
            </a:pPr>
            <a:r>
              <a:rPr lang="fr-FR" sz="2400" dirty="0"/>
              <a:t>Vous modifiez des lignes existantes dans une table</a:t>
            </a:r>
          </a:p>
          <a:p>
            <a:pPr lvl="2" algn="just">
              <a:lnSpc>
                <a:spcPct val="150000"/>
              </a:lnSpc>
            </a:pPr>
            <a:r>
              <a:rPr lang="fr-FR" sz="2400" dirty="0"/>
              <a:t>Vous supprimez des lignes d'une table</a:t>
            </a:r>
          </a:p>
          <a:p>
            <a:pPr lvl="1" algn="just">
              <a:lnSpc>
                <a:spcPct val="150000"/>
              </a:lnSpc>
            </a:pPr>
            <a:r>
              <a:rPr lang="fr-FR" sz="2400" dirty="0"/>
              <a:t>Une </a:t>
            </a:r>
            <a:r>
              <a:rPr lang="fr-FR" sz="2400" i="1" dirty="0">
                <a:solidFill>
                  <a:srgbClr val="FF3300"/>
                </a:solidFill>
              </a:rPr>
              <a:t>transaction</a:t>
            </a:r>
            <a:r>
              <a:rPr lang="fr-FR" sz="2400" dirty="0"/>
              <a:t> est un ensemble d'ordres du LMD formant une unité de travail logique.</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09600" y="304800"/>
            <a:ext cx="7886700" cy="800100"/>
          </a:xfrm>
          <a:noFill/>
          <a:ln/>
        </p:spPr>
        <p:txBody>
          <a:bodyPr>
            <a:normAutofit fontScale="90000"/>
          </a:bodyPr>
          <a:lstStyle/>
          <a:p>
            <a:r>
              <a:rPr lang="fr-FR"/>
              <a:t>Etat des Données Après COMMIT</a:t>
            </a:r>
          </a:p>
        </p:txBody>
      </p:sp>
      <p:sp>
        <p:nvSpPr>
          <p:cNvPr id="68611" name="Rectangle 3"/>
          <p:cNvSpPr>
            <a:spLocks noGrp="1" noChangeArrowheads="1"/>
          </p:cNvSpPr>
          <p:nvPr>
            <p:ph type="body" idx="1"/>
          </p:nvPr>
        </p:nvSpPr>
        <p:spPr>
          <a:xfrm>
            <a:off x="860425" y="1219200"/>
            <a:ext cx="7845425" cy="4752975"/>
          </a:xfrm>
          <a:noFill/>
          <a:ln/>
        </p:spPr>
        <p:txBody>
          <a:bodyPr>
            <a:normAutofit fontScale="92500"/>
          </a:bodyPr>
          <a:lstStyle/>
          <a:p>
            <a:pPr lvl="1" algn="just">
              <a:lnSpc>
                <a:spcPct val="150000"/>
              </a:lnSpc>
            </a:pPr>
            <a:r>
              <a:rPr lang="fr-FR" dirty="0"/>
              <a:t>Les modifications des données dans la base sont définitives.</a:t>
            </a:r>
          </a:p>
          <a:p>
            <a:pPr lvl="1" algn="just">
              <a:lnSpc>
                <a:spcPct val="150000"/>
              </a:lnSpc>
            </a:pPr>
            <a:r>
              <a:rPr lang="fr-FR" dirty="0"/>
              <a:t>L'état précédent des données est irrémédiablement perdu.</a:t>
            </a:r>
          </a:p>
          <a:p>
            <a:pPr lvl="1" algn="just">
              <a:lnSpc>
                <a:spcPct val="150000"/>
              </a:lnSpc>
            </a:pPr>
            <a:r>
              <a:rPr lang="fr-FR" dirty="0"/>
              <a:t>Tous les utilisateurs peuvent voir le résultat des modifications.</a:t>
            </a:r>
          </a:p>
          <a:p>
            <a:pPr lvl="1" algn="just">
              <a:lnSpc>
                <a:spcPct val="150000"/>
              </a:lnSpc>
            </a:pPr>
            <a:r>
              <a:rPr lang="fr-FR" dirty="0"/>
              <a:t>Les lignes verrouillées sont libérées et peuvent de nouveau être manipulées par d'autres utilisateurs.</a:t>
            </a:r>
          </a:p>
          <a:p>
            <a:pPr lvl="1" algn="just">
              <a:lnSpc>
                <a:spcPct val="150000"/>
              </a:lnSpc>
            </a:pPr>
            <a:r>
              <a:rPr lang="fr-FR" dirty="0"/>
              <a:t>Tous les </a:t>
            </a:r>
            <a:r>
              <a:rPr lang="fr-FR" dirty="0" err="1"/>
              <a:t>savepoints</a:t>
            </a:r>
            <a:r>
              <a:rPr lang="fr-FR" dirty="0"/>
              <a:t> sont effacés.</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blackWhite">
          <a:xfrm>
            <a:off x="942975" y="4222750"/>
            <a:ext cx="7481888" cy="6985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a:p>
        </p:txBody>
      </p:sp>
      <p:sp>
        <p:nvSpPr>
          <p:cNvPr id="70659" name="Rectangle 3"/>
          <p:cNvSpPr>
            <a:spLocks noGrp="1" noChangeArrowheads="1"/>
          </p:cNvSpPr>
          <p:nvPr>
            <p:ph type="title"/>
          </p:nvPr>
        </p:nvSpPr>
        <p:spPr>
          <a:noFill/>
          <a:ln/>
        </p:spPr>
        <p:txBody>
          <a:bodyPr/>
          <a:lstStyle/>
          <a:p>
            <a:r>
              <a:rPr lang="fr-FR"/>
              <a:t>Validation de Données</a:t>
            </a:r>
          </a:p>
        </p:txBody>
      </p:sp>
      <p:sp>
        <p:nvSpPr>
          <p:cNvPr id="70660" name="Rectangle 4"/>
          <p:cNvSpPr>
            <a:spLocks noChangeArrowheads="1"/>
          </p:cNvSpPr>
          <p:nvPr/>
        </p:nvSpPr>
        <p:spPr bwMode="blackWhite">
          <a:xfrm>
            <a:off x="914400" y="2336800"/>
            <a:ext cx="7512050" cy="12160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SET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10</a:t>
            </a: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 7782;</a:t>
            </a:r>
          </a:p>
          <a:p>
            <a:pPr algn="l">
              <a:lnSpc>
                <a:spcPct val="100000"/>
              </a:lnSpc>
              <a:spcBef>
                <a:spcPct val="0"/>
              </a:spcBef>
              <a:tabLst>
                <a:tab pos="688975" algn="l"/>
                <a:tab pos="1824038" algn="l"/>
                <a:tab pos="2735263" algn="l"/>
                <a:tab pos="3648075" algn="l"/>
                <a:tab pos="5026025" algn="l"/>
              </a:tabLst>
            </a:pPr>
            <a:r>
              <a:rPr lang="fr-FR" sz="1800" b="1" dirty="0">
                <a:solidFill>
                  <a:srgbClr val="FF3300"/>
                </a:solidFill>
                <a:effectLst>
                  <a:outerShdw blurRad="38100" dist="38100" dir="2700000" algn="tl">
                    <a:srgbClr val="000000"/>
                  </a:outerShdw>
                </a:effectLst>
                <a:latin typeface="Courier New" pitchFamily="49" charset="0"/>
              </a:rPr>
              <a:t>1 </a:t>
            </a:r>
            <a:r>
              <a:rPr lang="fr-FR" sz="1800" b="1" dirty="0" err="1">
                <a:solidFill>
                  <a:srgbClr val="FF3300"/>
                </a:solidFill>
                <a:effectLst>
                  <a:outerShdw blurRad="38100" dist="38100" dir="2700000" algn="tl">
                    <a:srgbClr val="000000"/>
                  </a:outerShdw>
                </a:effectLst>
                <a:latin typeface="Courier New" pitchFamily="49" charset="0"/>
              </a:rPr>
              <a:t>row</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updated</a:t>
            </a:r>
            <a:r>
              <a:rPr lang="fr-FR" sz="1800" b="1" dirty="0">
                <a:solidFill>
                  <a:srgbClr val="FF3300"/>
                </a:solidFill>
                <a:effectLst>
                  <a:outerShdw blurRad="38100" dist="38100" dir="2700000" algn="tl">
                    <a:srgbClr val="000000"/>
                  </a:outerShdw>
                </a:effectLst>
                <a:latin typeface="Courier New" pitchFamily="49" charset="0"/>
              </a:rPr>
              <a:t>.</a:t>
            </a:r>
          </a:p>
        </p:txBody>
      </p:sp>
      <p:sp>
        <p:nvSpPr>
          <p:cNvPr id="70661" name="Rectangle 5"/>
          <p:cNvSpPr>
            <a:spLocks noGrp="1" noChangeArrowheads="1"/>
          </p:cNvSpPr>
          <p:nvPr>
            <p:ph type="body" idx="1"/>
          </p:nvPr>
        </p:nvSpPr>
        <p:spPr>
          <a:xfrm>
            <a:off x="860425" y="1795463"/>
            <a:ext cx="7385050" cy="498475"/>
          </a:xfrm>
          <a:noFill/>
          <a:ln/>
        </p:spPr>
        <p:txBody>
          <a:bodyPr/>
          <a:lstStyle/>
          <a:p>
            <a:pPr lvl="1"/>
            <a:r>
              <a:rPr lang="fr-FR" dirty="0"/>
              <a:t>Effectuez les modifications.</a:t>
            </a:r>
          </a:p>
        </p:txBody>
      </p:sp>
      <p:sp>
        <p:nvSpPr>
          <p:cNvPr id="70662" name="Rectangle 6"/>
          <p:cNvSpPr>
            <a:spLocks noChangeArrowheads="1"/>
          </p:cNvSpPr>
          <p:nvPr/>
        </p:nvSpPr>
        <p:spPr bwMode="auto">
          <a:xfrm>
            <a:off x="901700" y="3714750"/>
            <a:ext cx="7385050" cy="433646"/>
          </a:xfrm>
          <a:prstGeom prst="rect">
            <a:avLst/>
          </a:prstGeom>
          <a:noFill/>
          <a:ln/>
        </p:spPr>
        <p:txBody>
          <a:bodyPr vert="horz">
            <a:normAutofit/>
          </a:bodyPr>
          <a:lstStyle/>
          <a:p>
            <a:pPr marL="621792" lvl="1" indent="-228600" defTabSz="346075">
              <a:lnSpc>
                <a:spcPct val="95000"/>
              </a:lnSpc>
              <a:spcBef>
                <a:spcPts val="324"/>
              </a:spcBef>
              <a:buClr>
                <a:schemeClr val="accent1"/>
              </a:buClr>
              <a:buSzPct val="100000"/>
              <a:buFont typeface="Verdana"/>
              <a:buChar char="◦"/>
              <a:tabLst>
                <a:tab pos="571500" algn="l"/>
              </a:tabLst>
            </a:pPr>
            <a:r>
              <a:rPr lang="fr-FR" sz="2300" dirty="0"/>
              <a:t>Validez les modifications.</a:t>
            </a:r>
          </a:p>
        </p:txBody>
      </p:sp>
      <p:sp>
        <p:nvSpPr>
          <p:cNvPr id="70663" name="Rectangle 7"/>
          <p:cNvSpPr>
            <a:spLocks noChangeArrowheads="1"/>
          </p:cNvSpPr>
          <p:nvPr/>
        </p:nvSpPr>
        <p:spPr bwMode="ltGray">
          <a:xfrm>
            <a:off x="1633538" y="4300538"/>
            <a:ext cx="1095375" cy="284162"/>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70664" name="Rectangle 8"/>
          <p:cNvSpPr>
            <a:spLocks noChangeArrowheads="1"/>
          </p:cNvSpPr>
          <p:nvPr/>
        </p:nvSpPr>
        <p:spPr bwMode="blackWhite">
          <a:xfrm>
            <a:off x="901700" y="4270375"/>
            <a:ext cx="7537450" cy="6127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88975" algn="l"/>
                <a:tab pos="1824038" algn="l"/>
                <a:tab pos="2735263" algn="l"/>
                <a:tab pos="3648075" algn="l"/>
                <a:tab pos="5026025" algn="l"/>
              </a:tabLst>
            </a:pPr>
            <a:r>
              <a:rPr lang="fr-FR" sz="1800">
                <a:solidFill>
                  <a:srgbClr val="000000"/>
                </a:solidFill>
                <a:latin typeface="Courier New" pitchFamily="49" charset="0"/>
              </a:rPr>
              <a:t>SQL&gt; COMMIT;</a:t>
            </a:r>
          </a:p>
          <a:p>
            <a:pPr algn="l">
              <a:lnSpc>
                <a:spcPct val="100000"/>
              </a:lnSpc>
              <a:spcBef>
                <a:spcPct val="0"/>
              </a:spcBef>
              <a:tabLst>
                <a:tab pos="688975" algn="l"/>
                <a:tab pos="1824038" algn="l"/>
                <a:tab pos="2735263" algn="l"/>
                <a:tab pos="3648075" algn="l"/>
                <a:tab pos="5026025" algn="l"/>
              </a:tabLst>
            </a:pPr>
            <a:r>
              <a:rPr lang="fr-FR" sz="1800">
                <a:solidFill>
                  <a:srgbClr val="FF3300"/>
                </a:solidFill>
                <a:effectLst>
                  <a:outerShdw blurRad="38100" dist="38100" dir="2700000" algn="tl">
                    <a:srgbClr val="000000"/>
                  </a:outerShdw>
                </a:effectLst>
                <a:latin typeface="Courier New" pitchFamily="49" charset="0"/>
              </a:rPr>
              <a:t>Commit complete.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0663"/>
                                        </p:tgtEl>
                                        <p:attrNameLst>
                                          <p:attrName>style.visibility</p:attrName>
                                        </p:attrNameLst>
                                      </p:cBhvr>
                                      <p:to>
                                        <p:strVal val="visible"/>
                                      </p:to>
                                    </p:set>
                                    <p:animEffect transition="in" filter="wipe(up)">
                                      <p:cBhvr>
                                        <p:cTn id="7" dur="500"/>
                                        <p:tgtEl>
                                          <p:spTgt spid="70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type="title"/>
          </p:nvPr>
        </p:nvSpPr>
        <p:spPr>
          <a:xfrm>
            <a:off x="520700" y="511175"/>
            <a:ext cx="8572500" cy="784225"/>
          </a:xfrm>
          <a:noFill/>
          <a:ln/>
        </p:spPr>
        <p:txBody>
          <a:bodyPr>
            <a:normAutofit fontScale="90000"/>
          </a:bodyPr>
          <a:lstStyle/>
          <a:p>
            <a:r>
              <a:rPr lang="fr-FR"/>
              <a:t>Etat des Données Après ROLLBACK</a:t>
            </a:r>
          </a:p>
        </p:txBody>
      </p:sp>
      <p:sp>
        <p:nvSpPr>
          <p:cNvPr id="72709" name="Rectangle 5"/>
          <p:cNvSpPr>
            <a:spLocks noGrp="1" noChangeArrowheads="1"/>
          </p:cNvSpPr>
          <p:nvPr>
            <p:ph type="body" idx="1"/>
          </p:nvPr>
        </p:nvSpPr>
        <p:spPr>
          <a:xfrm>
            <a:off x="1000100" y="1357298"/>
            <a:ext cx="7385050" cy="2978150"/>
          </a:xfrm>
          <a:noFill/>
          <a:ln/>
        </p:spPr>
        <p:txBody>
          <a:bodyPr>
            <a:normAutofit lnSpcReduction="10000"/>
          </a:bodyPr>
          <a:lstStyle/>
          <a:p>
            <a:pPr algn="just">
              <a:lnSpc>
                <a:spcPct val="150000"/>
              </a:lnSpc>
            </a:pPr>
            <a:r>
              <a:rPr lang="fr-FR" dirty="0"/>
              <a:t>L'ordre ROLLBACK rejette toutes les modifications de données en instance.</a:t>
            </a:r>
          </a:p>
          <a:p>
            <a:pPr lvl="1" algn="just">
              <a:lnSpc>
                <a:spcPct val="150000"/>
              </a:lnSpc>
            </a:pPr>
            <a:r>
              <a:rPr lang="fr-FR" dirty="0"/>
              <a:t>Les modifications sont annulées.</a:t>
            </a:r>
          </a:p>
          <a:p>
            <a:pPr lvl="1" algn="just">
              <a:lnSpc>
                <a:spcPct val="150000"/>
              </a:lnSpc>
            </a:pPr>
            <a:r>
              <a:rPr lang="fr-FR" dirty="0"/>
              <a:t>L'état précédent des données est restauré.</a:t>
            </a:r>
          </a:p>
          <a:p>
            <a:pPr lvl="1" algn="just">
              <a:lnSpc>
                <a:spcPct val="150000"/>
              </a:lnSpc>
            </a:pPr>
            <a:r>
              <a:rPr lang="fr-FR" dirty="0"/>
              <a:t>Les lignes verrouillées sont libérées.</a:t>
            </a:r>
          </a:p>
        </p:txBody>
      </p:sp>
      <p:grpSp>
        <p:nvGrpSpPr>
          <p:cNvPr id="7" name="Groupe 6"/>
          <p:cNvGrpSpPr/>
          <p:nvPr/>
        </p:nvGrpSpPr>
        <p:grpSpPr>
          <a:xfrm>
            <a:off x="1071538" y="4714884"/>
            <a:ext cx="7610475" cy="1231900"/>
            <a:chOff x="942975" y="4165600"/>
            <a:chExt cx="7610475" cy="1231900"/>
          </a:xfrm>
        </p:grpSpPr>
        <p:sp>
          <p:nvSpPr>
            <p:cNvPr id="72706" name="Rectangle 2"/>
            <p:cNvSpPr>
              <a:spLocks noChangeArrowheads="1"/>
            </p:cNvSpPr>
            <p:nvPr/>
          </p:nvSpPr>
          <p:spPr bwMode="blackWhite">
            <a:xfrm>
              <a:off x="942975" y="4165600"/>
              <a:ext cx="7481888" cy="12319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90000"/>
                </a:lnSpc>
                <a:spcBef>
                  <a:spcPct val="0"/>
                </a:spcBef>
                <a:tabLst>
                  <a:tab pos="688975" algn="l"/>
                  <a:tab pos="1824038" algn="l"/>
                  <a:tab pos="2735263" algn="l"/>
                  <a:tab pos="3648075" algn="l"/>
                  <a:tab pos="5026025" algn="l"/>
                </a:tabLst>
              </a:pPr>
              <a:endParaRPr lang="fr-FR" sz="1800" b="1">
                <a:solidFill>
                  <a:srgbClr val="000000"/>
                </a:solidFill>
                <a:latin typeface="Courier New" pitchFamily="49" charset="0"/>
              </a:endParaRPr>
            </a:p>
            <a:p>
              <a:pPr algn="l">
                <a:lnSpc>
                  <a:spcPct val="90000"/>
                </a:lnSpc>
                <a:spcBef>
                  <a:spcPct val="0"/>
                </a:spcBef>
                <a:tabLst>
                  <a:tab pos="688975" algn="l"/>
                  <a:tab pos="1824038" algn="l"/>
                  <a:tab pos="2735263" algn="l"/>
                  <a:tab pos="3648075" algn="l"/>
                  <a:tab pos="5026025" algn="l"/>
                </a:tabLst>
              </a:pPr>
              <a:endParaRPr lang="fr-FR" sz="1800" b="1">
                <a:solidFill>
                  <a:srgbClr val="000000"/>
                </a:solidFill>
                <a:latin typeface="Courier New" pitchFamily="49" charset="0"/>
              </a:endParaRPr>
            </a:p>
          </p:txBody>
        </p:sp>
        <p:sp>
          <p:nvSpPr>
            <p:cNvPr id="72708" name="Rectangle 4"/>
            <p:cNvSpPr>
              <a:spLocks noChangeArrowheads="1"/>
            </p:cNvSpPr>
            <p:nvPr/>
          </p:nvSpPr>
          <p:spPr bwMode="ltGray">
            <a:xfrm>
              <a:off x="1671638" y="4778375"/>
              <a:ext cx="1223962" cy="288925"/>
            </a:xfrm>
            <a:prstGeom prst="rect">
              <a:avLst/>
            </a:prstGeom>
            <a:solidFill>
              <a:srgbClr val="FF5050">
                <a:alpha val="50000"/>
              </a:srgbClr>
            </a:solidFill>
            <a:ln w="9525">
              <a:noFill/>
              <a:miter lim="800000"/>
              <a:headEnd/>
              <a:tailEnd/>
            </a:ln>
            <a:effectLst/>
          </p:spPr>
          <p:txBody>
            <a:bodyPr wrap="none" anchor="ctr"/>
            <a:lstStyle/>
            <a:p>
              <a:endParaRPr lang="fr-FR" b="1"/>
            </a:p>
          </p:txBody>
        </p:sp>
        <p:sp>
          <p:nvSpPr>
            <p:cNvPr id="72710" name="Rectangle 6"/>
            <p:cNvSpPr>
              <a:spLocks noChangeArrowheads="1"/>
            </p:cNvSpPr>
            <p:nvPr/>
          </p:nvSpPr>
          <p:spPr bwMode="blackWhite">
            <a:xfrm>
              <a:off x="1016000" y="4221163"/>
              <a:ext cx="7537450" cy="1108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DELETE FROM</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employee</a:t>
              </a:r>
              <a:r>
                <a:rPr lang="fr-FR" sz="1800" b="1" dirty="0">
                  <a:solidFill>
                    <a:srgbClr val="000000"/>
                  </a:solidFill>
                  <a:latin typeface="Courier New" pitchFamily="49" charset="0"/>
                </a:rPr>
                <a:t>;</a:t>
              </a:r>
            </a:p>
            <a:p>
              <a:pPr algn="l">
                <a:lnSpc>
                  <a:spcPct val="100000"/>
                </a:lnSpc>
                <a:spcBef>
                  <a:spcPct val="0"/>
                </a:spcBef>
                <a:tabLst>
                  <a:tab pos="688975" algn="l"/>
                  <a:tab pos="1824038" algn="l"/>
                  <a:tab pos="2735263" algn="l"/>
                  <a:tab pos="3648075" algn="l"/>
                  <a:tab pos="5026025" algn="l"/>
                </a:tabLst>
              </a:pPr>
              <a:r>
                <a:rPr lang="fr-FR" sz="1800" b="1" dirty="0">
                  <a:solidFill>
                    <a:srgbClr val="FF3300"/>
                  </a:solidFill>
                  <a:effectLst>
                    <a:outerShdw blurRad="38100" dist="38100" dir="2700000" algn="tl">
                      <a:srgbClr val="000000"/>
                    </a:outerShdw>
                  </a:effectLst>
                  <a:latin typeface="Courier New" pitchFamily="49" charset="0"/>
                </a:rPr>
                <a:t>14 </a:t>
              </a:r>
              <a:r>
                <a:rPr lang="fr-FR" sz="1800" b="1" dirty="0" err="1">
                  <a:solidFill>
                    <a:srgbClr val="FF3300"/>
                  </a:solidFill>
                  <a:effectLst>
                    <a:outerShdw blurRad="38100" dist="38100" dir="2700000" algn="tl">
                      <a:srgbClr val="000000"/>
                    </a:outerShdw>
                  </a:effectLst>
                  <a:latin typeface="Courier New" pitchFamily="49" charset="0"/>
                </a:rPr>
                <a:t>rows</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deleted</a:t>
              </a:r>
              <a:r>
                <a:rPr lang="fr-FR" sz="1800" b="1" dirty="0">
                  <a:solidFill>
                    <a:srgbClr val="FF3300"/>
                  </a:solidFill>
                  <a:effectLst>
                    <a:outerShdw blurRad="38100" dist="38100" dir="2700000" algn="tl">
                      <a:srgbClr val="000000"/>
                    </a:outerShdw>
                  </a:effectLst>
                  <a:latin typeface="Courier New" pitchFamily="49" charset="0"/>
                </a:rPr>
                <a:t>.</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ROLLBACK;</a:t>
              </a:r>
            </a:p>
            <a:p>
              <a:pPr algn="l">
                <a:lnSpc>
                  <a:spcPct val="100000"/>
                </a:lnSpc>
                <a:spcBef>
                  <a:spcPct val="0"/>
                </a:spcBef>
                <a:tabLst>
                  <a:tab pos="688975" algn="l"/>
                  <a:tab pos="1824038" algn="l"/>
                  <a:tab pos="2735263" algn="l"/>
                  <a:tab pos="3648075" algn="l"/>
                  <a:tab pos="5026025" algn="l"/>
                </a:tabLst>
              </a:pPr>
              <a:r>
                <a:rPr lang="fr-FR" sz="1800" b="1" dirty="0" err="1">
                  <a:solidFill>
                    <a:srgbClr val="FF3300"/>
                  </a:solidFill>
                  <a:effectLst>
                    <a:outerShdw blurRad="38100" dist="38100" dir="2700000" algn="tl">
                      <a:srgbClr val="000000"/>
                    </a:outerShdw>
                  </a:effectLst>
                  <a:latin typeface="Courier New" pitchFamily="49" charset="0"/>
                </a:rPr>
                <a:t>Rollback</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complete</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title"/>
          </p:nvPr>
        </p:nvSpPr>
        <p:spPr>
          <a:xfrm>
            <a:off x="922338" y="177800"/>
            <a:ext cx="7299325" cy="1104900"/>
          </a:xfrm>
          <a:noFill/>
          <a:ln/>
        </p:spPr>
        <p:txBody>
          <a:bodyPr>
            <a:normAutofit fontScale="90000"/>
          </a:bodyPr>
          <a:lstStyle/>
          <a:p>
            <a:r>
              <a:rPr lang="fr-FR" dirty="0"/>
              <a:t>Annulation des Modifications Jusqu'à une Etiquette</a:t>
            </a:r>
          </a:p>
        </p:txBody>
      </p:sp>
      <p:sp>
        <p:nvSpPr>
          <p:cNvPr id="74756" name="Rectangle 4"/>
          <p:cNvSpPr>
            <a:spLocks noGrp="1" noChangeArrowheads="1"/>
          </p:cNvSpPr>
          <p:nvPr>
            <p:ph type="body" idx="1"/>
          </p:nvPr>
        </p:nvSpPr>
        <p:spPr>
          <a:xfrm>
            <a:off x="928662" y="1428736"/>
            <a:ext cx="7385050" cy="2428892"/>
          </a:xfrm>
          <a:noFill/>
          <a:ln/>
        </p:spPr>
        <p:txBody>
          <a:bodyPr/>
          <a:lstStyle/>
          <a:p>
            <a:pPr lvl="1">
              <a:lnSpc>
                <a:spcPct val="150000"/>
              </a:lnSpc>
            </a:pPr>
            <a:r>
              <a:rPr lang="fr-FR" dirty="0"/>
              <a:t>Posez une étiquette dans la transaction courante au moyen de l'ordre SAVEPOINT.</a:t>
            </a:r>
          </a:p>
          <a:p>
            <a:pPr lvl="1">
              <a:lnSpc>
                <a:spcPct val="150000"/>
              </a:lnSpc>
            </a:pPr>
            <a:r>
              <a:rPr lang="fr-FR" dirty="0"/>
              <a:t>Annulez la transaction jusqu'à cette étiquette en utilisant l'ordre ROLLBACK TO SAVEPOINT.</a:t>
            </a:r>
          </a:p>
        </p:txBody>
      </p:sp>
      <p:grpSp>
        <p:nvGrpSpPr>
          <p:cNvPr id="9" name="Groupe 8"/>
          <p:cNvGrpSpPr/>
          <p:nvPr/>
        </p:nvGrpSpPr>
        <p:grpSpPr>
          <a:xfrm>
            <a:off x="925513" y="4127500"/>
            <a:ext cx="7512050" cy="1765300"/>
            <a:chOff x="925513" y="4127500"/>
            <a:chExt cx="7512050" cy="1765300"/>
          </a:xfrm>
        </p:grpSpPr>
        <p:sp>
          <p:nvSpPr>
            <p:cNvPr id="74754" name="Rectangle 2"/>
            <p:cNvSpPr>
              <a:spLocks noChangeArrowheads="1"/>
            </p:cNvSpPr>
            <p:nvPr/>
          </p:nvSpPr>
          <p:spPr bwMode="blackWhite">
            <a:xfrm>
              <a:off x="925513" y="4127500"/>
              <a:ext cx="7512050" cy="176530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b="1" dirty="0"/>
            </a:p>
          </p:txBody>
        </p:sp>
        <p:grpSp>
          <p:nvGrpSpPr>
            <p:cNvPr id="2" name="Group 7"/>
            <p:cNvGrpSpPr>
              <a:grpSpLocks/>
            </p:cNvGrpSpPr>
            <p:nvPr/>
          </p:nvGrpSpPr>
          <p:grpSpPr bwMode="auto">
            <a:xfrm>
              <a:off x="1633538" y="4438650"/>
              <a:ext cx="3433762" cy="1123950"/>
              <a:chOff x="1029" y="2796"/>
              <a:chExt cx="2163" cy="708"/>
            </a:xfrm>
          </p:grpSpPr>
          <p:sp>
            <p:nvSpPr>
              <p:cNvPr id="74757" name="Rectangle 5"/>
              <p:cNvSpPr>
                <a:spLocks noChangeArrowheads="1"/>
              </p:cNvSpPr>
              <p:nvPr/>
            </p:nvSpPr>
            <p:spPr bwMode="ltGray">
              <a:xfrm>
                <a:off x="1029" y="2796"/>
                <a:ext cx="1947" cy="177"/>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74758" name="Rectangle 6"/>
              <p:cNvSpPr>
                <a:spLocks noChangeArrowheads="1"/>
              </p:cNvSpPr>
              <p:nvPr/>
            </p:nvSpPr>
            <p:spPr bwMode="ltGray">
              <a:xfrm>
                <a:off x="1029" y="3338"/>
                <a:ext cx="2163" cy="166"/>
              </a:xfrm>
              <a:prstGeom prst="rect">
                <a:avLst/>
              </a:prstGeom>
              <a:solidFill>
                <a:srgbClr val="FF5050">
                  <a:alpha val="50000"/>
                </a:srgbClr>
              </a:solidFill>
              <a:ln w="9525">
                <a:noFill/>
                <a:miter lim="800000"/>
                <a:headEnd/>
                <a:tailEnd/>
              </a:ln>
              <a:effectLst/>
            </p:spPr>
            <p:txBody>
              <a:bodyPr wrap="none" anchor="ctr"/>
              <a:lstStyle/>
              <a:p>
                <a:endParaRPr lang="fr-FR"/>
              </a:p>
            </p:txBody>
          </p:sp>
        </p:grpSp>
      </p:grpSp>
      <p:sp>
        <p:nvSpPr>
          <p:cNvPr id="74760" name="Rectangle 8"/>
          <p:cNvSpPr>
            <a:spLocks noChangeArrowheads="1"/>
          </p:cNvSpPr>
          <p:nvPr/>
        </p:nvSpPr>
        <p:spPr bwMode="blackWhite">
          <a:xfrm>
            <a:off x="901700" y="3995738"/>
            <a:ext cx="7537450" cy="2027237"/>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UPDATE...</a:t>
            </a: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SAVEPOINT </a:t>
            </a:r>
            <a:r>
              <a:rPr lang="fr-FR" sz="1800" b="1" dirty="0" err="1">
                <a:solidFill>
                  <a:srgbClr val="000000"/>
                </a:solidFill>
                <a:latin typeface="Courier New" pitchFamily="49" charset="0"/>
              </a:rPr>
              <a:t>update_done</a:t>
            </a:r>
            <a:r>
              <a:rPr lang="fr-FR" sz="1800" b="1" dirty="0">
                <a:solidFill>
                  <a:srgbClr val="000000"/>
                </a:solidFill>
                <a:latin typeface="Courier New" pitchFamily="49" charset="0"/>
              </a:rPr>
              <a:t>;</a:t>
            </a:r>
          </a:p>
          <a:p>
            <a:pPr algn="l">
              <a:lnSpc>
                <a:spcPct val="100000"/>
              </a:lnSpc>
              <a:spcBef>
                <a:spcPct val="0"/>
              </a:spcBef>
              <a:tabLst>
                <a:tab pos="688975" algn="l"/>
                <a:tab pos="1824038" algn="l"/>
                <a:tab pos="2735263" algn="l"/>
                <a:tab pos="3648075" algn="l"/>
                <a:tab pos="5026025" algn="l"/>
              </a:tabLst>
            </a:pPr>
            <a:r>
              <a:rPr lang="fr-FR" sz="1800" b="1" dirty="0" err="1">
                <a:solidFill>
                  <a:srgbClr val="FF3300"/>
                </a:solidFill>
                <a:effectLst>
                  <a:outerShdw blurRad="38100" dist="38100" dir="2700000" algn="tl">
                    <a:srgbClr val="000000"/>
                  </a:outerShdw>
                </a:effectLst>
                <a:latin typeface="Courier New" pitchFamily="49" charset="0"/>
              </a:rPr>
              <a:t>Savepoint</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created</a:t>
            </a:r>
            <a:r>
              <a:rPr lang="fr-FR" sz="1800" b="1" dirty="0">
                <a:solidFill>
                  <a:srgbClr val="FF3300"/>
                </a:solidFill>
                <a:effectLst>
                  <a:outerShdw blurRad="38100" dist="38100" dir="2700000" algn="tl">
                    <a:srgbClr val="000000"/>
                  </a:outerShdw>
                </a:effectLst>
                <a:latin typeface="Courier New" pitchFamily="49" charset="0"/>
              </a:rPr>
              <a:t>.</a:t>
            </a:r>
            <a:endParaRPr lang="fr-FR" sz="1800" b="1" dirty="0">
              <a:solidFill>
                <a:srgbClr val="000000"/>
              </a:solidFill>
              <a:latin typeface="Courier New" pitchFamily="49" charset="0"/>
            </a:endParaRP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INSERT...</a:t>
            </a:r>
          </a:p>
          <a:p>
            <a:pPr algn="l">
              <a:lnSpc>
                <a:spcPct val="100000"/>
              </a:lnSpc>
              <a:spcBef>
                <a:spcPct val="0"/>
              </a:spcBef>
              <a:tabLst>
                <a:tab pos="688975" algn="l"/>
                <a:tab pos="1824038" algn="l"/>
                <a:tab pos="2735263" algn="l"/>
                <a:tab pos="3648075" algn="l"/>
                <a:tab pos="5026025" algn="l"/>
              </a:tabLst>
            </a:pPr>
            <a:r>
              <a:rPr lang="fr-FR" sz="1800" b="1" dirty="0">
                <a:solidFill>
                  <a:srgbClr val="000000"/>
                </a:solidFill>
                <a:latin typeface="Courier New" pitchFamily="49" charset="0"/>
              </a:rPr>
              <a:t>SQL&gt; ROLLBACK TO </a:t>
            </a:r>
            <a:r>
              <a:rPr lang="fr-FR" sz="1800" b="1" dirty="0" err="1">
                <a:solidFill>
                  <a:srgbClr val="000000"/>
                </a:solidFill>
                <a:latin typeface="Courier New" pitchFamily="49" charset="0"/>
              </a:rPr>
              <a:t>update_done</a:t>
            </a:r>
            <a:r>
              <a:rPr lang="fr-FR" sz="1800" b="1" dirty="0">
                <a:solidFill>
                  <a:srgbClr val="000000"/>
                </a:solidFill>
                <a:latin typeface="Courier New" pitchFamily="49" charset="0"/>
              </a:rPr>
              <a:t>;</a:t>
            </a:r>
          </a:p>
          <a:p>
            <a:pPr algn="l">
              <a:lnSpc>
                <a:spcPct val="100000"/>
              </a:lnSpc>
              <a:spcBef>
                <a:spcPct val="0"/>
              </a:spcBef>
              <a:tabLst>
                <a:tab pos="688975" algn="l"/>
                <a:tab pos="1824038" algn="l"/>
                <a:tab pos="2735263" algn="l"/>
                <a:tab pos="3648075" algn="l"/>
                <a:tab pos="5026025" algn="l"/>
              </a:tabLst>
            </a:pPr>
            <a:r>
              <a:rPr lang="fr-FR" sz="1800" b="1" dirty="0" err="1">
                <a:solidFill>
                  <a:srgbClr val="FF3300"/>
                </a:solidFill>
                <a:effectLst>
                  <a:outerShdw blurRad="38100" dist="38100" dir="2700000" algn="tl">
                    <a:srgbClr val="000000"/>
                  </a:outerShdw>
                </a:effectLst>
                <a:latin typeface="Courier New" pitchFamily="49" charset="0"/>
              </a:rPr>
              <a:t>Rollback</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complete</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noFill/>
          <a:ln/>
        </p:spPr>
        <p:txBody>
          <a:bodyPr/>
          <a:lstStyle/>
          <a:p>
            <a:r>
              <a:rPr lang="fr-FR"/>
              <a:t>Rollback au Niveau Ordre</a:t>
            </a:r>
          </a:p>
        </p:txBody>
      </p:sp>
      <p:sp>
        <p:nvSpPr>
          <p:cNvPr id="76803" name="Rectangle 3"/>
          <p:cNvSpPr>
            <a:spLocks noGrp="1" noChangeArrowheads="1"/>
          </p:cNvSpPr>
          <p:nvPr>
            <p:ph type="body" idx="1"/>
          </p:nvPr>
        </p:nvSpPr>
        <p:spPr>
          <a:xfrm>
            <a:off x="860424" y="1485900"/>
            <a:ext cx="7997855" cy="4475163"/>
          </a:xfrm>
          <a:noFill/>
          <a:ln/>
        </p:spPr>
        <p:txBody>
          <a:bodyPr/>
          <a:lstStyle/>
          <a:p>
            <a:pPr lvl="1" algn="just">
              <a:lnSpc>
                <a:spcPct val="150000"/>
              </a:lnSpc>
            </a:pPr>
            <a:r>
              <a:rPr lang="fr-FR" dirty="0"/>
              <a:t>Si un seul ordre du LMD dans la transaction échoue, seul cet ordre est annulé.</a:t>
            </a:r>
          </a:p>
          <a:p>
            <a:pPr lvl="1" algn="just">
              <a:lnSpc>
                <a:spcPct val="150000"/>
              </a:lnSpc>
            </a:pPr>
            <a:r>
              <a:rPr lang="fr-FR" dirty="0" smtClean="0"/>
              <a:t>Oracle </a:t>
            </a:r>
            <a:r>
              <a:rPr lang="fr-FR" dirty="0"/>
              <a:t>met en œuvre un </a:t>
            </a:r>
            <a:r>
              <a:rPr lang="fr-FR" dirty="0" err="1"/>
              <a:t>savepoint</a:t>
            </a:r>
            <a:r>
              <a:rPr lang="fr-FR" dirty="0"/>
              <a:t> implicite.</a:t>
            </a:r>
          </a:p>
          <a:p>
            <a:pPr lvl="1" algn="just">
              <a:lnSpc>
                <a:spcPct val="150000"/>
              </a:lnSpc>
            </a:pPr>
            <a:r>
              <a:rPr lang="fr-FR" dirty="0"/>
              <a:t>Toutes les autres modifications sont conservées.</a:t>
            </a:r>
          </a:p>
          <a:p>
            <a:pPr lvl="1" algn="just">
              <a:lnSpc>
                <a:spcPct val="150000"/>
              </a:lnSpc>
            </a:pPr>
            <a:r>
              <a:rPr lang="fr-FR" dirty="0"/>
              <a:t>L'utilisateur doit terminer explicitement les transactions en exécutant un ordre COMMIT ou ROLLBACK.</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a:lstStyle/>
          <a:p>
            <a:r>
              <a:rPr lang="fr-FR" dirty="0" smtClean="0"/>
              <a:t>L‘ordre </a:t>
            </a:r>
            <a:r>
              <a:rPr lang="fr-FR" dirty="0">
                <a:solidFill>
                  <a:srgbClr val="FF0000"/>
                </a:solidFill>
              </a:rPr>
              <a:t>INSERT</a:t>
            </a:r>
          </a:p>
        </p:txBody>
      </p:sp>
      <p:sp>
        <p:nvSpPr>
          <p:cNvPr id="13315" name="Rectangle 3"/>
          <p:cNvSpPr>
            <a:spLocks noGrp="1" noChangeArrowheads="1"/>
          </p:cNvSpPr>
          <p:nvPr>
            <p:ph type="body" idx="1"/>
          </p:nvPr>
        </p:nvSpPr>
        <p:spPr>
          <a:xfrm>
            <a:off x="860424" y="1795463"/>
            <a:ext cx="7854979" cy="3848115"/>
          </a:xfrm>
          <a:noFill/>
          <a:ln/>
        </p:spPr>
        <p:txBody>
          <a:bodyPr>
            <a:normAutofit lnSpcReduction="10000"/>
          </a:bodyPr>
          <a:lstStyle/>
          <a:p>
            <a:pPr lvl="1">
              <a:lnSpc>
                <a:spcPct val="150000"/>
              </a:lnSpc>
            </a:pPr>
            <a:r>
              <a:rPr lang="fr-FR" sz="2400" dirty="0"/>
              <a:t>L'ordre </a:t>
            </a:r>
            <a:r>
              <a:rPr lang="fr-FR" sz="2400" b="1" dirty="0">
                <a:solidFill>
                  <a:srgbClr val="FF0000"/>
                </a:solidFill>
                <a:effectLst>
                  <a:outerShdw blurRad="38100" dist="38100" dir="2700000" algn="tl">
                    <a:srgbClr val="000000">
                      <a:alpha val="43137"/>
                    </a:srgbClr>
                  </a:outerShdw>
                </a:effectLst>
              </a:rPr>
              <a:t>INSERT</a:t>
            </a:r>
            <a:r>
              <a:rPr lang="fr-FR" sz="2400" dirty="0"/>
              <a:t> permet d'ajouter de nouvelles lignes dans une table.</a:t>
            </a:r>
            <a:br>
              <a:rPr lang="fr-FR" sz="2400" dirty="0"/>
            </a:br>
            <a:r>
              <a:rPr lang="fr-FR" sz="2400" dirty="0"/>
              <a:t/>
            </a:r>
            <a:br>
              <a:rPr lang="fr-FR" sz="2400" dirty="0"/>
            </a:br>
            <a:endParaRPr lang="fr-FR" sz="2400" dirty="0"/>
          </a:p>
          <a:p>
            <a:pPr lvl="1">
              <a:lnSpc>
                <a:spcPct val="150000"/>
              </a:lnSpc>
              <a:buFontTx/>
              <a:buNone/>
            </a:pPr>
            <a:endParaRPr lang="fr-FR" sz="2400" dirty="0"/>
          </a:p>
          <a:p>
            <a:pPr lvl="1">
              <a:lnSpc>
                <a:spcPct val="150000"/>
              </a:lnSpc>
            </a:pPr>
            <a:r>
              <a:rPr lang="fr-FR" sz="2400" dirty="0"/>
              <a:t>Cette syntaxe n'insère qu'une seule ligne à la fois.</a:t>
            </a:r>
          </a:p>
        </p:txBody>
      </p:sp>
      <p:sp>
        <p:nvSpPr>
          <p:cNvPr id="13316" name="Rectangle 4"/>
          <p:cNvSpPr>
            <a:spLocks noChangeArrowheads="1"/>
          </p:cNvSpPr>
          <p:nvPr/>
        </p:nvSpPr>
        <p:spPr bwMode="blackWhite">
          <a:xfrm>
            <a:off x="1142976" y="3214686"/>
            <a:ext cx="7500937" cy="6413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INSERT INTO</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table </a:t>
            </a:r>
            <a:r>
              <a:rPr lang="fr-FR" sz="1800" b="1" dirty="0">
                <a:solidFill>
                  <a:srgbClr val="000000"/>
                </a:solidFill>
                <a:latin typeface="Courier New" pitchFamily="49" charset="0"/>
              </a:rPr>
              <a:t>[(</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dirty="0">
                <a:solidFill>
                  <a:srgbClr val="000000"/>
                </a:solidFill>
                <a:latin typeface="Courier New" pitchFamily="49" charset="0"/>
              </a:rPr>
              <a:t>[</a:t>
            </a:r>
            <a:r>
              <a:rPr lang="fr-FR" sz="1800" b="1" i="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a:t>
            </a:r>
            <a:r>
              <a:rPr lang="fr-FR" sz="1800" b="1" dirty="0">
                <a:solidFill>
                  <a:srgbClr val="000000"/>
                </a:solidFill>
                <a:latin typeface="Courier New" pitchFamily="49" charset="0"/>
              </a:rPr>
              <a:t>])]</a:t>
            </a:r>
            <a:endParaRPr lang="fr-FR" sz="1800" b="1" i="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FF0000"/>
                </a:solidFill>
                <a:latin typeface="Courier New" pitchFamily="49" charset="0"/>
              </a:rPr>
              <a:t>VALUES</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(value </a:t>
            </a:r>
            <a:r>
              <a:rPr lang="fr-FR" sz="1800" b="1" dirty="0">
                <a:solidFill>
                  <a:srgbClr val="000000"/>
                </a:solidFill>
                <a:latin typeface="Courier New" pitchFamily="49" charset="0"/>
              </a:rPr>
              <a:t>[</a:t>
            </a:r>
            <a:r>
              <a:rPr lang="fr-FR" sz="1800" b="1" i="1" dirty="0">
                <a:solidFill>
                  <a:srgbClr val="000000"/>
                </a:solidFill>
                <a:latin typeface="Courier New" pitchFamily="49" charset="0"/>
              </a:rPr>
              <a:t>, value...</a:t>
            </a:r>
            <a:r>
              <a:rPr lang="fr-FR" sz="1800" b="1" dirty="0">
                <a:solidFill>
                  <a:srgbClr val="000000"/>
                </a:solidFill>
                <a:latin typeface="Courier New" pitchFamily="49" charset="0"/>
              </a:rPr>
              <a:t>])</a:t>
            </a:r>
            <a:r>
              <a:rPr lang="fr-FR" sz="1800" b="1" i="1" dirty="0">
                <a:solidFill>
                  <a:srgbClr val="000000"/>
                </a:solidFill>
                <a:latin typeface="Courier New" pitchFamily="49" charset="0"/>
              </a:rPr>
              <a:t>;</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57200" y="274638"/>
            <a:ext cx="8229600" cy="939784"/>
          </a:xfrm>
          <a:noFill/>
          <a:ln/>
        </p:spPr>
        <p:txBody>
          <a:bodyPr/>
          <a:lstStyle/>
          <a:p>
            <a:r>
              <a:rPr lang="fr-FR" dirty="0"/>
              <a:t>Insertion de Nouvelles Lignes</a:t>
            </a:r>
          </a:p>
        </p:txBody>
      </p:sp>
      <p:sp>
        <p:nvSpPr>
          <p:cNvPr id="15364" name="Rectangle 4"/>
          <p:cNvSpPr>
            <a:spLocks noGrp="1" noChangeArrowheads="1"/>
          </p:cNvSpPr>
          <p:nvPr>
            <p:ph type="body" idx="1"/>
          </p:nvPr>
        </p:nvSpPr>
        <p:spPr>
          <a:xfrm>
            <a:off x="500034" y="1285860"/>
            <a:ext cx="8429684" cy="4857784"/>
          </a:xfrm>
          <a:noFill/>
          <a:ln/>
        </p:spPr>
        <p:txBody>
          <a:bodyPr>
            <a:noAutofit/>
          </a:bodyPr>
          <a:lstStyle/>
          <a:p>
            <a:pPr lvl="1">
              <a:lnSpc>
                <a:spcPct val="150000"/>
              </a:lnSpc>
            </a:pPr>
            <a:r>
              <a:rPr lang="fr-FR" sz="2000" dirty="0"/>
              <a:t>Insérez une nouvelle ligne en précisant une valeur pour chaque colonne.</a:t>
            </a:r>
          </a:p>
          <a:p>
            <a:pPr lvl="1">
              <a:lnSpc>
                <a:spcPct val="150000"/>
              </a:lnSpc>
            </a:pPr>
            <a:r>
              <a:rPr lang="fr-FR" sz="2000" dirty="0"/>
              <a:t>Eventuellement, énumérez les colonnes dans la clause INSERT</a:t>
            </a:r>
            <a:r>
              <a:rPr lang="fr-FR" sz="2000" dirty="0" smtClean="0"/>
              <a:t>.</a:t>
            </a:r>
            <a:r>
              <a:rPr lang="fr-FR" sz="2000" dirty="0"/>
              <a:t/>
            </a:r>
            <a:br>
              <a:rPr lang="fr-FR" sz="2000" dirty="0"/>
            </a:br>
            <a:r>
              <a:rPr lang="fr-FR" sz="2000" dirty="0"/>
              <a:t/>
            </a:r>
            <a:br>
              <a:rPr lang="fr-FR" sz="2000" dirty="0"/>
            </a:br>
            <a:endParaRPr lang="fr-FR" sz="2000" dirty="0" smtClean="0"/>
          </a:p>
          <a:p>
            <a:pPr lvl="1">
              <a:lnSpc>
                <a:spcPct val="150000"/>
              </a:lnSpc>
            </a:pPr>
            <a:r>
              <a:rPr lang="fr-FR" sz="2000" dirty="0" smtClean="0"/>
              <a:t>Indiquez les valeurs dans l'ordre par défaut des colonnes dans la  table.</a:t>
            </a:r>
          </a:p>
          <a:p>
            <a:pPr lvl="1">
              <a:lnSpc>
                <a:spcPct val="150000"/>
              </a:lnSpc>
            </a:pPr>
            <a:r>
              <a:rPr lang="fr-FR" sz="2000" dirty="0" smtClean="0"/>
              <a:t>Placez </a:t>
            </a:r>
            <a:r>
              <a:rPr lang="fr-FR" sz="2000" dirty="0"/>
              <a:t>les valeurs de type caractère et date entre simples </a:t>
            </a:r>
            <a:r>
              <a:rPr lang="fr-FR" sz="2000" dirty="0" err="1"/>
              <a:t>quotes</a:t>
            </a:r>
            <a:r>
              <a:rPr lang="fr-FR" sz="2000" dirty="0"/>
              <a:t>.</a:t>
            </a:r>
          </a:p>
        </p:txBody>
      </p:sp>
      <p:grpSp>
        <p:nvGrpSpPr>
          <p:cNvPr id="6" name="Groupe 5"/>
          <p:cNvGrpSpPr/>
          <p:nvPr/>
        </p:nvGrpSpPr>
        <p:grpSpPr>
          <a:xfrm>
            <a:off x="1142976" y="3286124"/>
            <a:ext cx="7523162" cy="904875"/>
            <a:chOff x="903288" y="3552825"/>
            <a:chExt cx="7523162" cy="904875"/>
          </a:xfrm>
        </p:grpSpPr>
        <p:sp>
          <p:nvSpPr>
            <p:cNvPr id="15362" name="Rectangle 2"/>
            <p:cNvSpPr>
              <a:spLocks noChangeArrowheads="1"/>
            </p:cNvSpPr>
            <p:nvPr/>
          </p:nvSpPr>
          <p:spPr bwMode="blackWhite">
            <a:xfrm>
              <a:off x="923925" y="3552825"/>
              <a:ext cx="7502525" cy="87947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b="1"/>
            </a:p>
          </p:txBody>
        </p:sp>
        <p:sp>
          <p:nvSpPr>
            <p:cNvPr id="15365" name="Rectangle 5"/>
            <p:cNvSpPr>
              <a:spLocks noChangeArrowheads="1"/>
            </p:cNvSpPr>
            <p:nvPr/>
          </p:nvSpPr>
          <p:spPr bwMode="blackWhite">
            <a:xfrm>
              <a:off x="903288" y="3552825"/>
              <a:ext cx="7313612" cy="9048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INSERT INTO</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dname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loc</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VALUES</a:t>
              </a:r>
              <a:r>
                <a:rPr lang="fr-FR" sz="1800" b="1" dirty="0">
                  <a:solidFill>
                    <a:srgbClr val="000000"/>
                  </a:solidFill>
                  <a:latin typeface="Courier New" pitchFamily="49" charset="0"/>
                </a:rPr>
                <a:t>		(50, 'DEVELOPMENT', 'DETROIT');</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1 </a:t>
              </a:r>
              <a:r>
                <a:rPr lang="fr-FR" sz="1800" b="1" dirty="0" err="1">
                  <a:solidFill>
                    <a:srgbClr val="FF3300"/>
                  </a:solidFill>
                  <a:effectLst>
                    <a:outerShdw blurRad="38100" dist="38100" dir="2700000" algn="tl">
                      <a:srgbClr val="000000"/>
                    </a:outerShdw>
                  </a:effectLst>
                  <a:latin typeface="Courier New" pitchFamily="49" charset="0"/>
                </a:rPr>
                <a:t>row</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created</a:t>
              </a:r>
              <a:r>
                <a:rPr lang="fr-FR" sz="1800" b="1" dirty="0">
                  <a:solidFill>
                    <a:srgbClr val="FF3300"/>
                  </a:solidFill>
                  <a:effectLst>
                    <a:outerShdw blurRad="38100" dist="38100" dir="2700000" algn="tl">
                      <a:srgbClr val="000000"/>
                    </a:outerShdw>
                  </a:effectLst>
                  <a:latin typeface="Courier New" pitchFamily="49" charset="0"/>
                </a:rPr>
                <a:t>.</a:t>
              </a:r>
            </a:p>
          </p:txBody>
        </p:sp>
      </p:gr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blackWhite">
          <a:xfrm>
            <a:off x="944563" y="4202113"/>
            <a:ext cx="7510462" cy="1625600"/>
          </a:xfrm>
          <a:prstGeom prst="rect">
            <a:avLst/>
          </a:prstGeom>
          <a:solidFill>
            <a:srgbClr val="DDDDDD"/>
          </a:solidFill>
          <a:ln w="25400">
            <a:solidFill>
              <a:srgbClr val="000000"/>
            </a:solidFill>
            <a:miter lim="800000"/>
            <a:headEnd/>
            <a:tailEnd/>
          </a:ln>
          <a:effectLst>
            <a:outerShdw dist="89803" dir="2700000" algn="ctr" rotWithShape="0">
              <a:srgbClr val="000000"/>
            </a:outerShdw>
          </a:effectLst>
        </p:spPr>
        <p:txBody>
          <a:bodyPr lIns="92075" tIns="46038" rIns="92075" bIns="46038">
            <a:spAutoFit/>
          </a:bodyPr>
          <a:lstStyle/>
          <a:p>
            <a:pPr algn="l">
              <a:lnSpc>
                <a:spcPct val="110000"/>
              </a:lnSpc>
              <a:spcBef>
                <a:spcPct val="0"/>
              </a:spcBef>
              <a:tabLst>
                <a:tab pos="1200150" algn="l"/>
              </a:tabLst>
            </a:pPr>
            <a:endParaRPr lang="fr-FR" sz="1800">
              <a:solidFill>
                <a:srgbClr val="000000"/>
              </a:solidFill>
              <a:latin typeface="Courier New" pitchFamily="49" charset="0"/>
            </a:endParaRPr>
          </a:p>
          <a:p>
            <a:pPr algn="l">
              <a:lnSpc>
                <a:spcPct val="110000"/>
              </a:lnSpc>
              <a:spcBef>
                <a:spcPct val="0"/>
              </a:spcBef>
              <a:tabLst>
                <a:tab pos="1200150" algn="l"/>
              </a:tabLst>
            </a:pPr>
            <a:endParaRPr lang="fr-FR" sz="1800">
              <a:solidFill>
                <a:srgbClr val="000000"/>
              </a:solidFill>
              <a:latin typeface="Courier New" pitchFamily="49" charset="0"/>
            </a:endParaRPr>
          </a:p>
          <a:p>
            <a:pPr algn="l">
              <a:lnSpc>
                <a:spcPct val="110000"/>
              </a:lnSpc>
              <a:spcBef>
                <a:spcPct val="0"/>
              </a:spcBef>
              <a:tabLst>
                <a:tab pos="1200150" algn="l"/>
              </a:tabLst>
            </a:pPr>
            <a:endParaRPr lang="fr-FR" sz="1800">
              <a:solidFill>
                <a:srgbClr val="000000"/>
              </a:solidFill>
              <a:latin typeface="Courier New" pitchFamily="49" charset="0"/>
            </a:endParaRPr>
          </a:p>
          <a:p>
            <a:pPr algn="l">
              <a:lnSpc>
                <a:spcPct val="110000"/>
              </a:lnSpc>
              <a:spcBef>
                <a:spcPct val="0"/>
              </a:spcBef>
              <a:tabLst>
                <a:tab pos="1200150" algn="l"/>
              </a:tabLst>
            </a:pPr>
            <a:endParaRPr lang="fr-FR" sz="1800">
              <a:solidFill>
                <a:srgbClr val="000000"/>
              </a:solidFill>
              <a:latin typeface="Courier New" pitchFamily="49" charset="0"/>
            </a:endParaRPr>
          </a:p>
          <a:p>
            <a:pPr algn="l">
              <a:lnSpc>
                <a:spcPct val="110000"/>
              </a:lnSpc>
              <a:spcBef>
                <a:spcPct val="0"/>
              </a:spcBef>
              <a:tabLst>
                <a:tab pos="1200150" algn="l"/>
              </a:tabLst>
            </a:pPr>
            <a:endParaRPr lang="fr-FR" sz="1800">
              <a:solidFill>
                <a:srgbClr val="000000"/>
              </a:solidFill>
              <a:latin typeface="Courier New" pitchFamily="49" charset="0"/>
            </a:endParaRPr>
          </a:p>
        </p:txBody>
      </p:sp>
      <p:sp>
        <p:nvSpPr>
          <p:cNvPr id="23555" name="Rectangle 3"/>
          <p:cNvSpPr>
            <a:spLocks noChangeArrowheads="1"/>
          </p:cNvSpPr>
          <p:nvPr/>
        </p:nvSpPr>
        <p:spPr bwMode="blackWhite">
          <a:xfrm>
            <a:off x="925513" y="2760663"/>
            <a:ext cx="7510462" cy="98742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a:p>
        </p:txBody>
      </p:sp>
      <p:sp>
        <p:nvSpPr>
          <p:cNvPr id="23556" name="Rectangle 4"/>
          <p:cNvSpPr>
            <a:spLocks noGrp="1" noChangeArrowheads="1"/>
          </p:cNvSpPr>
          <p:nvPr>
            <p:ph type="title"/>
          </p:nvPr>
        </p:nvSpPr>
        <p:spPr>
          <a:xfrm>
            <a:off x="922338" y="139700"/>
            <a:ext cx="7299325" cy="1206500"/>
          </a:xfrm>
          <a:noFill/>
          <a:ln/>
        </p:spPr>
        <p:txBody>
          <a:bodyPr>
            <a:normAutofit fontScale="90000"/>
          </a:bodyPr>
          <a:lstStyle/>
          <a:p>
            <a:r>
              <a:rPr lang="fr-FR"/>
              <a:t>Insertion de Valeurs au Moyen de Variables de Substitution</a:t>
            </a:r>
          </a:p>
        </p:txBody>
      </p:sp>
      <p:sp>
        <p:nvSpPr>
          <p:cNvPr id="23557" name="Rectangle 5"/>
          <p:cNvSpPr>
            <a:spLocks noGrp="1" noChangeArrowheads="1"/>
          </p:cNvSpPr>
          <p:nvPr>
            <p:ph type="body" idx="1"/>
          </p:nvPr>
        </p:nvSpPr>
        <p:spPr>
          <a:xfrm>
            <a:off x="860425" y="1795463"/>
            <a:ext cx="7385050" cy="904875"/>
          </a:xfrm>
          <a:noFill/>
          <a:ln/>
        </p:spPr>
        <p:txBody>
          <a:bodyPr>
            <a:normAutofit lnSpcReduction="10000"/>
          </a:bodyPr>
          <a:lstStyle/>
          <a:p>
            <a:r>
              <a:rPr lang="fr-FR"/>
              <a:t>Création d'un script interactif au moyen de paramètres de substitution SQL*Plus.</a:t>
            </a:r>
          </a:p>
        </p:txBody>
      </p:sp>
      <p:grpSp>
        <p:nvGrpSpPr>
          <p:cNvPr id="2" name="Group 8"/>
          <p:cNvGrpSpPr>
            <a:grpSpLocks/>
          </p:cNvGrpSpPr>
          <p:nvPr/>
        </p:nvGrpSpPr>
        <p:grpSpPr bwMode="auto">
          <a:xfrm>
            <a:off x="3087688" y="3125788"/>
            <a:ext cx="2782887" cy="1414462"/>
            <a:chOff x="1945" y="1969"/>
            <a:chExt cx="1753" cy="891"/>
          </a:xfrm>
        </p:grpSpPr>
        <p:sp>
          <p:nvSpPr>
            <p:cNvPr id="23558" name="Rectangle 6"/>
            <p:cNvSpPr>
              <a:spLocks noChangeArrowheads="1"/>
            </p:cNvSpPr>
            <p:nvPr/>
          </p:nvSpPr>
          <p:spPr bwMode="ltGray">
            <a:xfrm>
              <a:off x="2376" y="1969"/>
              <a:ext cx="1322" cy="182"/>
            </a:xfrm>
            <a:prstGeom prst="rect">
              <a:avLst/>
            </a:prstGeom>
            <a:solidFill>
              <a:srgbClr val="FF5050">
                <a:alpha val="50000"/>
              </a:srgbClr>
            </a:solidFill>
            <a:ln w="9525">
              <a:noFill/>
              <a:miter lim="800000"/>
              <a:headEnd/>
              <a:tailEnd/>
            </a:ln>
            <a:effectLst/>
          </p:spPr>
          <p:txBody>
            <a:bodyPr wrap="none" anchor="ctr"/>
            <a:lstStyle/>
            <a:p>
              <a:endParaRPr lang="fr-FR"/>
            </a:p>
          </p:txBody>
        </p:sp>
        <p:sp>
          <p:nvSpPr>
            <p:cNvPr id="23559" name="Rectangle 7"/>
            <p:cNvSpPr>
              <a:spLocks noChangeArrowheads="1"/>
            </p:cNvSpPr>
            <p:nvPr/>
          </p:nvSpPr>
          <p:spPr bwMode="ltGray">
            <a:xfrm>
              <a:off x="1945" y="2687"/>
              <a:ext cx="1322" cy="173"/>
            </a:xfrm>
            <a:prstGeom prst="rect">
              <a:avLst/>
            </a:prstGeom>
            <a:solidFill>
              <a:srgbClr val="FF5050">
                <a:alpha val="50000"/>
              </a:srgbClr>
            </a:solidFill>
            <a:ln w="9525">
              <a:noFill/>
              <a:miter lim="800000"/>
              <a:headEnd/>
              <a:tailEnd/>
            </a:ln>
            <a:effectLst/>
          </p:spPr>
          <p:txBody>
            <a:bodyPr wrap="none" anchor="ctr"/>
            <a:lstStyle/>
            <a:p>
              <a:endParaRPr lang="fr-FR"/>
            </a:p>
          </p:txBody>
        </p:sp>
      </p:grpSp>
      <p:grpSp>
        <p:nvGrpSpPr>
          <p:cNvPr id="3" name="Group 11"/>
          <p:cNvGrpSpPr>
            <a:grpSpLocks/>
          </p:cNvGrpSpPr>
          <p:nvPr/>
        </p:nvGrpSpPr>
        <p:grpSpPr bwMode="auto">
          <a:xfrm>
            <a:off x="3095625" y="3424238"/>
            <a:ext cx="3163888" cy="1404937"/>
            <a:chOff x="1950" y="2157"/>
            <a:chExt cx="1993" cy="885"/>
          </a:xfrm>
        </p:grpSpPr>
        <p:sp>
          <p:nvSpPr>
            <p:cNvPr id="23561" name="Rectangle 9"/>
            <p:cNvSpPr>
              <a:spLocks noChangeArrowheads="1"/>
            </p:cNvSpPr>
            <p:nvPr/>
          </p:nvSpPr>
          <p:spPr bwMode="ltGray">
            <a:xfrm>
              <a:off x="2374" y="2157"/>
              <a:ext cx="1569" cy="158"/>
            </a:xfrm>
            <a:prstGeom prst="rect">
              <a:avLst/>
            </a:prstGeom>
            <a:solidFill>
              <a:srgbClr val="009900">
                <a:alpha val="50000"/>
              </a:srgbClr>
            </a:solidFill>
            <a:ln w="9525">
              <a:noFill/>
              <a:miter lim="800000"/>
              <a:headEnd/>
              <a:tailEnd/>
            </a:ln>
            <a:effectLst/>
          </p:spPr>
          <p:txBody>
            <a:bodyPr wrap="none" anchor="ctr"/>
            <a:lstStyle/>
            <a:p>
              <a:endParaRPr lang="fr-FR"/>
            </a:p>
          </p:txBody>
        </p:sp>
        <p:sp>
          <p:nvSpPr>
            <p:cNvPr id="23562" name="Rectangle 10"/>
            <p:cNvSpPr>
              <a:spLocks noChangeArrowheads="1"/>
            </p:cNvSpPr>
            <p:nvPr/>
          </p:nvSpPr>
          <p:spPr bwMode="ltGray">
            <a:xfrm>
              <a:off x="1950" y="2869"/>
              <a:ext cx="1475" cy="173"/>
            </a:xfrm>
            <a:prstGeom prst="rect">
              <a:avLst/>
            </a:prstGeom>
            <a:solidFill>
              <a:srgbClr val="009900">
                <a:alpha val="50000"/>
              </a:srgbClr>
            </a:solidFill>
            <a:ln w="9525">
              <a:noFill/>
              <a:miter lim="800000"/>
              <a:headEnd/>
              <a:tailEnd/>
            </a:ln>
            <a:effectLst/>
          </p:spPr>
          <p:txBody>
            <a:bodyPr wrap="none" anchor="ctr"/>
            <a:lstStyle/>
            <a:p>
              <a:endParaRPr lang="fr-FR"/>
            </a:p>
          </p:txBody>
        </p:sp>
      </p:grpSp>
      <p:grpSp>
        <p:nvGrpSpPr>
          <p:cNvPr id="4" name="Group 14"/>
          <p:cNvGrpSpPr>
            <a:grpSpLocks/>
          </p:cNvGrpSpPr>
          <p:nvPr/>
        </p:nvGrpSpPr>
        <p:grpSpPr bwMode="auto">
          <a:xfrm>
            <a:off x="3094038" y="3406775"/>
            <a:ext cx="4908550" cy="1652588"/>
            <a:chOff x="1949" y="2146"/>
            <a:chExt cx="3092" cy="1041"/>
          </a:xfrm>
        </p:grpSpPr>
        <p:sp>
          <p:nvSpPr>
            <p:cNvPr id="23564" name="Rectangle 12"/>
            <p:cNvSpPr>
              <a:spLocks noChangeArrowheads="1"/>
            </p:cNvSpPr>
            <p:nvPr/>
          </p:nvSpPr>
          <p:spPr bwMode="ltGray">
            <a:xfrm>
              <a:off x="4105" y="2146"/>
              <a:ext cx="936" cy="159"/>
            </a:xfrm>
            <a:prstGeom prst="rect">
              <a:avLst/>
            </a:prstGeom>
            <a:solidFill>
              <a:srgbClr val="0066CC">
                <a:alpha val="50000"/>
              </a:srgbClr>
            </a:solidFill>
            <a:ln w="9525">
              <a:noFill/>
              <a:miter lim="800000"/>
              <a:headEnd/>
              <a:tailEnd/>
            </a:ln>
            <a:effectLst/>
          </p:spPr>
          <p:txBody>
            <a:bodyPr wrap="none" anchor="ctr"/>
            <a:lstStyle/>
            <a:p>
              <a:endParaRPr lang="fr-FR"/>
            </a:p>
          </p:txBody>
        </p:sp>
        <p:sp>
          <p:nvSpPr>
            <p:cNvPr id="23565" name="Rectangle 13"/>
            <p:cNvSpPr>
              <a:spLocks noChangeArrowheads="1"/>
            </p:cNvSpPr>
            <p:nvPr/>
          </p:nvSpPr>
          <p:spPr bwMode="ltGray">
            <a:xfrm>
              <a:off x="1949" y="3040"/>
              <a:ext cx="850" cy="147"/>
            </a:xfrm>
            <a:prstGeom prst="rect">
              <a:avLst/>
            </a:prstGeom>
            <a:solidFill>
              <a:srgbClr val="0066CC">
                <a:alpha val="50000"/>
              </a:srgbClr>
            </a:solidFill>
            <a:ln w="9525">
              <a:noFill/>
              <a:miter lim="800000"/>
              <a:headEnd/>
              <a:tailEnd/>
            </a:ln>
            <a:effectLst/>
          </p:spPr>
          <p:txBody>
            <a:bodyPr wrap="none" anchor="ctr"/>
            <a:lstStyle/>
            <a:p>
              <a:endParaRPr lang="fr-FR"/>
            </a:p>
          </p:txBody>
        </p:sp>
      </p:grpSp>
      <p:sp>
        <p:nvSpPr>
          <p:cNvPr id="23567" name="Rectangle 15"/>
          <p:cNvSpPr>
            <a:spLocks noChangeArrowheads="1"/>
          </p:cNvSpPr>
          <p:nvPr/>
        </p:nvSpPr>
        <p:spPr bwMode="blackWhite">
          <a:xfrm>
            <a:off x="912813" y="2654300"/>
            <a:ext cx="7535862" cy="12160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a:solidFill>
                  <a:srgbClr val="000000"/>
                </a:solidFill>
                <a:latin typeface="Courier New" pitchFamily="49" charset="0"/>
              </a:rPr>
              <a:t>SQL&gt; INSERT INTO	dept (deptno, dname, loc)</a:t>
            </a:r>
          </a:p>
          <a:p>
            <a:pPr algn="l">
              <a:lnSpc>
                <a:spcPct val="100000"/>
              </a:lnSpc>
              <a:spcBef>
                <a:spcPct val="0"/>
              </a:spcBef>
              <a:tabLst>
                <a:tab pos="1200150" algn="l"/>
              </a:tabLst>
            </a:pPr>
            <a:r>
              <a:rPr lang="fr-FR" sz="1800">
                <a:solidFill>
                  <a:srgbClr val="000000"/>
                </a:solidFill>
                <a:latin typeface="Courier New" pitchFamily="49" charset="0"/>
              </a:rPr>
              <a:t>  2  VALUES	  	(&amp;department_id,</a:t>
            </a:r>
          </a:p>
          <a:p>
            <a:pPr algn="l">
              <a:lnSpc>
                <a:spcPct val="100000"/>
              </a:lnSpc>
              <a:spcBef>
                <a:spcPct val="0"/>
              </a:spcBef>
              <a:tabLst>
                <a:tab pos="1200150" algn="l"/>
              </a:tabLst>
            </a:pPr>
            <a:r>
              <a:rPr lang="fr-FR" sz="1800">
                <a:solidFill>
                  <a:srgbClr val="000000"/>
                </a:solidFill>
                <a:latin typeface="Courier New" pitchFamily="49" charset="0"/>
              </a:rPr>
              <a:t>  3                 '&amp;department_name', '&amp;location');</a:t>
            </a:r>
          </a:p>
        </p:txBody>
      </p:sp>
      <p:sp>
        <p:nvSpPr>
          <p:cNvPr id="23568" name="Rectangle 16"/>
          <p:cNvSpPr>
            <a:spLocks noChangeArrowheads="1"/>
          </p:cNvSpPr>
          <p:nvPr/>
        </p:nvSpPr>
        <p:spPr bwMode="blackWhite">
          <a:xfrm>
            <a:off x="928688" y="4206875"/>
            <a:ext cx="7485062" cy="1465263"/>
          </a:xfrm>
          <a:prstGeom prst="rect">
            <a:avLst/>
          </a:prstGeom>
          <a:noFill/>
          <a:ln w="9525">
            <a:noFill/>
            <a:miter lim="800000"/>
            <a:headEnd/>
            <a:tailEnd/>
          </a:ln>
          <a:effectLst/>
        </p:spPr>
        <p:txBody>
          <a:bodyPr lIns="92075" tIns="46038" rIns="92075" bIns="46038">
            <a:spAutoFit/>
          </a:bodyPr>
          <a:lstStyle/>
          <a:p>
            <a:pPr algn="l">
              <a:lnSpc>
                <a:spcPct val="100000"/>
              </a:lnSpc>
              <a:spcBef>
                <a:spcPct val="0"/>
              </a:spcBef>
              <a:tabLst>
                <a:tab pos="1200150" algn="l"/>
              </a:tabLst>
            </a:pPr>
            <a:r>
              <a:rPr lang="fr-FR" sz="1800">
                <a:solidFill>
                  <a:srgbClr val="000000"/>
                </a:solidFill>
                <a:latin typeface="Courier New" pitchFamily="49" charset="0"/>
              </a:rPr>
              <a:t>Enter value for department_id: </a:t>
            </a:r>
            <a:r>
              <a:rPr lang="fr-FR" sz="1800">
                <a:solidFill>
                  <a:srgbClr val="FF3300"/>
                </a:solidFill>
                <a:effectLst>
                  <a:outerShdw blurRad="38100" dist="38100" dir="2700000" algn="tl">
                    <a:srgbClr val="000000"/>
                  </a:outerShdw>
                </a:effectLst>
                <a:latin typeface="Courier New" pitchFamily="49" charset="0"/>
              </a:rPr>
              <a:t>80</a:t>
            </a:r>
            <a:endParaRPr lang="fr-FR" sz="1800">
              <a:solidFill>
                <a:srgbClr val="000000"/>
              </a:solidFill>
              <a:latin typeface="Courier New" pitchFamily="49" charset="0"/>
            </a:endParaRPr>
          </a:p>
          <a:p>
            <a:pPr algn="l">
              <a:lnSpc>
                <a:spcPct val="100000"/>
              </a:lnSpc>
              <a:spcBef>
                <a:spcPct val="0"/>
              </a:spcBef>
              <a:tabLst>
                <a:tab pos="1200150" algn="l"/>
              </a:tabLst>
            </a:pPr>
            <a:r>
              <a:rPr lang="fr-FR" sz="1800">
                <a:solidFill>
                  <a:srgbClr val="000000"/>
                </a:solidFill>
                <a:latin typeface="Courier New" pitchFamily="49" charset="0"/>
              </a:rPr>
              <a:t>Enter value for department_name: </a:t>
            </a:r>
            <a:r>
              <a:rPr lang="fr-FR" sz="1800">
                <a:solidFill>
                  <a:srgbClr val="FF3300"/>
                </a:solidFill>
                <a:effectLst>
                  <a:outerShdw blurRad="38100" dist="38100" dir="2700000" algn="tl">
                    <a:srgbClr val="000000"/>
                  </a:outerShdw>
                </a:effectLst>
                <a:latin typeface="Courier New" pitchFamily="49" charset="0"/>
              </a:rPr>
              <a:t>EDUCATION</a:t>
            </a:r>
          </a:p>
          <a:p>
            <a:pPr algn="l">
              <a:lnSpc>
                <a:spcPct val="100000"/>
              </a:lnSpc>
              <a:spcBef>
                <a:spcPct val="0"/>
              </a:spcBef>
              <a:tabLst>
                <a:tab pos="1200150" algn="l"/>
              </a:tabLst>
            </a:pPr>
            <a:r>
              <a:rPr lang="fr-FR" sz="1800">
                <a:solidFill>
                  <a:srgbClr val="000000"/>
                </a:solidFill>
                <a:latin typeface="Courier New" pitchFamily="49" charset="0"/>
              </a:rPr>
              <a:t>Enter value for location: </a:t>
            </a:r>
            <a:r>
              <a:rPr lang="fr-FR" sz="1800">
                <a:solidFill>
                  <a:srgbClr val="FF3300"/>
                </a:solidFill>
                <a:effectLst>
                  <a:outerShdw blurRad="38100" dist="38100" dir="2700000" algn="tl">
                    <a:srgbClr val="000000"/>
                  </a:outerShdw>
                </a:effectLst>
                <a:latin typeface="Courier New" pitchFamily="49" charset="0"/>
              </a:rPr>
              <a:t>ATLANTA</a:t>
            </a:r>
            <a:endParaRPr lang="fr-FR" sz="1800">
              <a:solidFill>
                <a:srgbClr val="000000"/>
              </a:solidFill>
              <a:effectLst>
                <a:outerShdw blurRad="38100" dist="38100" dir="2700000" algn="tl">
                  <a:srgbClr val="FFFFFF"/>
                </a:outerShdw>
              </a:effectLst>
              <a:latin typeface="Courier New" pitchFamily="49" charset="0"/>
            </a:endParaRPr>
          </a:p>
          <a:p>
            <a:pPr algn="l">
              <a:lnSpc>
                <a:spcPct val="100000"/>
              </a:lnSpc>
              <a:spcBef>
                <a:spcPct val="0"/>
              </a:spcBef>
              <a:tabLst>
                <a:tab pos="1200150" algn="l"/>
              </a:tabLst>
            </a:pPr>
            <a:endParaRPr lang="fr-FR" sz="1800">
              <a:solidFill>
                <a:srgbClr val="000000"/>
              </a:solidFill>
              <a:latin typeface="Courier New" pitchFamily="49" charset="0"/>
            </a:endParaRPr>
          </a:p>
          <a:p>
            <a:pPr algn="l">
              <a:lnSpc>
                <a:spcPct val="100000"/>
              </a:lnSpc>
              <a:spcBef>
                <a:spcPct val="0"/>
              </a:spcBef>
              <a:tabLst>
                <a:tab pos="1200150" algn="l"/>
              </a:tabLst>
            </a:pPr>
            <a:r>
              <a:rPr lang="fr-FR" sz="1800">
                <a:solidFill>
                  <a:srgbClr val="000000"/>
                </a:solidFill>
                <a:latin typeface="Courier New" pitchFamily="49" charset="0"/>
              </a:rPr>
              <a:t>1 row created.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428596" y="214290"/>
            <a:ext cx="8064500" cy="927100"/>
          </a:xfrm>
          <a:noFill/>
          <a:ln/>
        </p:spPr>
        <p:txBody>
          <a:bodyPr>
            <a:normAutofit fontScale="90000"/>
          </a:bodyPr>
          <a:lstStyle/>
          <a:p>
            <a:r>
              <a:rPr lang="fr-FR" dirty="0"/>
              <a:t>Copie de Lignes d'une </a:t>
            </a:r>
            <a:r>
              <a:rPr lang="fr-FR" dirty="0" smtClean="0"/>
              <a:t>autre </a:t>
            </a:r>
            <a:r>
              <a:rPr lang="fr-FR" dirty="0"/>
              <a:t>Table</a:t>
            </a:r>
          </a:p>
        </p:txBody>
      </p:sp>
      <p:sp>
        <p:nvSpPr>
          <p:cNvPr id="27652" name="Rectangle 4"/>
          <p:cNvSpPr>
            <a:spLocks noGrp="1" noChangeArrowheads="1"/>
          </p:cNvSpPr>
          <p:nvPr>
            <p:ph type="body" idx="1"/>
          </p:nvPr>
        </p:nvSpPr>
        <p:spPr>
          <a:xfrm>
            <a:off x="785786" y="1142984"/>
            <a:ext cx="8143932" cy="4603750"/>
          </a:xfrm>
          <a:noFill/>
          <a:ln/>
        </p:spPr>
        <p:txBody>
          <a:bodyPr>
            <a:normAutofit fontScale="92500" lnSpcReduction="20000"/>
          </a:bodyPr>
          <a:lstStyle/>
          <a:p>
            <a:pPr lvl="1">
              <a:lnSpc>
                <a:spcPct val="150000"/>
              </a:lnSpc>
            </a:pPr>
            <a:r>
              <a:rPr lang="fr-FR" dirty="0"/>
              <a:t>Ecrivez votre ordre INSERT en spécifiant une sous-interrogation.</a:t>
            </a:r>
            <a:br>
              <a:rPr lang="fr-FR" dirty="0"/>
            </a:br>
            <a:r>
              <a:rPr lang="fr-FR" dirty="0"/>
              <a:t/>
            </a:r>
            <a:br>
              <a:rPr lang="fr-FR" dirty="0"/>
            </a:br>
            <a:r>
              <a:rPr lang="fr-FR" dirty="0"/>
              <a:t/>
            </a:r>
            <a:br>
              <a:rPr lang="fr-FR" dirty="0"/>
            </a:br>
            <a:r>
              <a:rPr lang="fr-FR" dirty="0"/>
              <a:t/>
            </a:r>
            <a:br>
              <a:rPr lang="fr-FR" dirty="0"/>
            </a:br>
            <a:r>
              <a:rPr lang="fr-FR" dirty="0"/>
              <a:t/>
            </a:r>
            <a:br>
              <a:rPr lang="fr-FR" dirty="0"/>
            </a:br>
            <a:endParaRPr lang="fr-FR" dirty="0"/>
          </a:p>
          <a:p>
            <a:pPr lvl="1">
              <a:lnSpc>
                <a:spcPct val="150000"/>
              </a:lnSpc>
            </a:pPr>
            <a:r>
              <a:rPr lang="fr-FR" dirty="0"/>
              <a:t>N'utilisez pas la clause VALUES.</a:t>
            </a:r>
          </a:p>
          <a:p>
            <a:pPr lvl="1">
              <a:lnSpc>
                <a:spcPct val="150000"/>
              </a:lnSpc>
            </a:pPr>
            <a:r>
              <a:rPr lang="fr-FR" dirty="0"/>
              <a:t>Le nombre de colonnes de la clause INSERT doit correspondre à celui de la sous-interrogation.</a:t>
            </a:r>
          </a:p>
        </p:txBody>
      </p:sp>
      <p:grpSp>
        <p:nvGrpSpPr>
          <p:cNvPr id="7" name="Groupe 6"/>
          <p:cNvGrpSpPr/>
          <p:nvPr/>
        </p:nvGrpSpPr>
        <p:grpSpPr>
          <a:xfrm>
            <a:off x="1071538" y="2143116"/>
            <a:ext cx="7535862" cy="1609725"/>
            <a:chOff x="903288" y="2825750"/>
            <a:chExt cx="7535862" cy="1609725"/>
          </a:xfrm>
        </p:grpSpPr>
        <p:sp>
          <p:nvSpPr>
            <p:cNvPr id="27650" name="Rectangle 2"/>
            <p:cNvSpPr>
              <a:spLocks noChangeArrowheads="1"/>
            </p:cNvSpPr>
            <p:nvPr/>
          </p:nvSpPr>
          <p:spPr bwMode="blackWhite">
            <a:xfrm>
              <a:off x="915988" y="2838450"/>
              <a:ext cx="7510462" cy="15303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90000"/>
                </a:lnSpc>
                <a:spcBef>
                  <a:spcPct val="0"/>
                </a:spcBef>
                <a:tabLst>
                  <a:tab pos="1200150" algn="l"/>
                </a:tabLst>
              </a:pPr>
              <a:endParaRPr lang="fr-FR" sz="1800">
                <a:solidFill>
                  <a:srgbClr val="000000"/>
                </a:solidFill>
                <a:latin typeface="Courier New" pitchFamily="49" charset="0"/>
              </a:endParaRPr>
            </a:p>
            <a:p>
              <a:pPr algn="l">
                <a:lnSpc>
                  <a:spcPct val="90000"/>
                </a:lnSpc>
                <a:spcBef>
                  <a:spcPct val="0"/>
                </a:spcBef>
                <a:tabLst>
                  <a:tab pos="1200150" algn="l"/>
                </a:tabLst>
              </a:pPr>
              <a:endParaRPr lang="fr-FR" sz="1800">
                <a:solidFill>
                  <a:srgbClr val="000000"/>
                </a:solidFill>
                <a:latin typeface="Courier New" pitchFamily="49" charset="0"/>
              </a:endParaRPr>
            </a:p>
          </p:txBody>
        </p:sp>
        <p:sp>
          <p:nvSpPr>
            <p:cNvPr id="27653" name="Rectangle 5"/>
            <p:cNvSpPr>
              <a:spLocks noChangeArrowheads="1"/>
            </p:cNvSpPr>
            <p:nvPr/>
          </p:nvSpPr>
          <p:spPr bwMode="auto">
            <a:xfrm>
              <a:off x="3695700" y="3219450"/>
              <a:ext cx="4686300" cy="876300"/>
            </a:xfrm>
            <a:prstGeom prst="rect">
              <a:avLst/>
            </a:prstGeom>
            <a:solidFill>
              <a:srgbClr val="FF9966"/>
            </a:solidFill>
            <a:ln w="9525">
              <a:noFill/>
              <a:miter lim="800000"/>
              <a:headEnd/>
              <a:tailEnd/>
            </a:ln>
            <a:effectLst/>
          </p:spPr>
          <p:txBody>
            <a:bodyPr wrap="none" anchor="ctr"/>
            <a:lstStyle/>
            <a:p>
              <a:endParaRPr lang="fr-FR"/>
            </a:p>
          </p:txBody>
        </p:sp>
        <p:sp>
          <p:nvSpPr>
            <p:cNvPr id="27654" name="Rectangle 6"/>
            <p:cNvSpPr>
              <a:spLocks noChangeArrowheads="1"/>
            </p:cNvSpPr>
            <p:nvPr/>
          </p:nvSpPr>
          <p:spPr bwMode="blackWhite">
            <a:xfrm>
              <a:off x="903288" y="2825750"/>
              <a:ext cx="7535862" cy="160972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a:solidFill>
                    <a:srgbClr val="000000"/>
                  </a:solidFill>
                  <a:latin typeface="Courier New" pitchFamily="49" charset="0"/>
                </a:rPr>
                <a:t>SQL&gt; INSERT INTO managers(id, name, salary, hiredate)</a:t>
              </a:r>
            </a:p>
            <a:p>
              <a:pPr algn="l">
                <a:lnSpc>
                  <a:spcPct val="100000"/>
                </a:lnSpc>
                <a:spcBef>
                  <a:spcPct val="0"/>
                </a:spcBef>
                <a:tabLst>
                  <a:tab pos="1200150" algn="l"/>
                </a:tabLst>
              </a:pPr>
              <a:r>
                <a:rPr lang="fr-FR" sz="1800">
                  <a:solidFill>
                    <a:srgbClr val="000000"/>
                  </a:solidFill>
                  <a:latin typeface="Courier New" pitchFamily="49" charset="0"/>
                </a:rPr>
                <a:t>  2          		SELECT	empno, ename, sal, hiredate</a:t>
              </a:r>
            </a:p>
            <a:p>
              <a:pPr algn="l">
                <a:lnSpc>
                  <a:spcPct val="100000"/>
                </a:lnSpc>
                <a:spcBef>
                  <a:spcPct val="0"/>
                </a:spcBef>
                <a:tabLst>
                  <a:tab pos="1200150" algn="l"/>
                </a:tabLst>
              </a:pPr>
              <a:r>
                <a:rPr lang="fr-FR" sz="1800">
                  <a:solidFill>
                    <a:srgbClr val="000000"/>
                  </a:solidFill>
                  <a:latin typeface="Courier New" pitchFamily="49" charset="0"/>
                </a:rPr>
                <a:t>  3          		FROM   emp</a:t>
              </a:r>
            </a:p>
            <a:p>
              <a:pPr algn="l">
                <a:lnSpc>
                  <a:spcPct val="100000"/>
                </a:lnSpc>
                <a:spcBef>
                  <a:spcPct val="0"/>
                </a:spcBef>
                <a:tabLst>
                  <a:tab pos="1200150" algn="l"/>
                </a:tabLst>
              </a:pPr>
              <a:r>
                <a:rPr lang="fr-FR" sz="1800">
                  <a:solidFill>
                    <a:srgbClr val="000000"/>
                  </a:solidFill>
                  <a:latin typeface="Courier New" pitchFamily="49" charset="0"/>
                </a:rPr>
                <a:t>  4          		WHERE	job = 'MANAGER';</a:t>
              </a:r>
            </a:p>
            <a:p>
              <a:pPr algn="l">
                <a:lnSpc>
                  <a:spcPct val="100000"/>
                </a:lnSpc>
                <a:spcBef>
                  <a:spcPct val="0"/>
                </a:spcBef>
                <a:tabLst>
                  <a:tab pos="1200150" algn="l"/>
                </a:tabLst>
              </a:pPr>
              <a:r>
                <a:rPr lang="fr-FR" sz="1800">
                  <a:solidFill>
                    <a:srgbClr val="FF3300"/>
                  </a:solidFill>
                  <a:effectLst>
                    <a:outerShdw blurRad="38100" dist="38100" dir="2700000" algn="tl">
                      <a:srgbClr val="000000"/>
                    </a:outerShdw>
                  </a:effectLst>
                  <a:latin typeface="Courier New" pitchFamily="49" charset="0"/>
                </a:rPr>
                <a:t>3 rows created.</a:t>
              </a: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p:spPr>
        <p:txBody>
          <a:bodyPr/>
          <a:lstStyle/>
          <a:p>
            <a:r>
              <a:rPr lang="fr-FR" dirty="0" smtClean="0"/>
              <a:t>L‘ordre </a:t>
            </a:r>
            <a:r>
              <a:rPr lang="fr-FR" dirty="0">
                <a:solidFill>
                  <a:srgbClr val="FF0000"/>
                </a:solidFill>
              </a:rPr>
              <a:t>UPDATE</a:t>
            </a:r>
          </a:p>
        </p:txBody>
      </p:sp>
      <p:sp>
        <p:nvSpPr>
          <p:cNvPr id="31747" name="Rectangle 3"/>
          <p:cNvSpPr>
            <a:spLocks noGrp="1" noChangeArrowheads="1"/>
          </p:cNvSpPr>
          <p:nvPr>
            <p:ph type="body" idx="1"/>
          </p:nvPr>
        </p:nvSpPr>
        <p:spPr>
          <a:xfrm>
            <a:off x="860424" y="1795462"/>
            <a:ext cx="7783541" cy="3705239"/>
          </a:xfrm>
          <a:noFill/>
          <a:ln/>
        </p:spPr>
        <p:txBody>
          <a:bodyPr>
            <a:normAutofit lnSpcReduction="10000"/>
          </a:bodyPr>
          <a:lstStyle/>
          <a:p>
            <a:pPr lvl="1">
              <a:lnSpc>
                <a:spcPct val="150000"/>
              </a:lnSpc>
            </a:pPr>
            <a:r>
              <a:rPr lang="fr-FR" dirty="0"/>
              <a:t>Utilisez l'ordre </a:t>
            </a:r>
            <a:r>
              <a:rPr lang="fr-FR" b="1" dirty="0">
                <a:solidFill>
                  <a:srgbClr val="FF0000"/>
                </a:solidFill>
              </a:rPr>
              <a:t>UPDATE</a:t>
            </a:r>
            <a:r>
              <a:rPr lang="fr-FR" dirty="0"/>
              <a:t> pour modifier des lignes existantes.</a:t>
            </a:r>
            <a:br>
              <a:rPr lang="fr-FR" dirty="0"/>
            </a:br>
            <a:r>
              <a:rPr lang="fr-FR" dirty="0"/>
              <a:t/>
            </a:r>
            <a:br>
              <a:rPr lang="fr-FR" dirty="0"/>
            </a:br>
            <a:r>
              <a:rPr lang="fr-FR" dirty="0"/>
              <a:t/>
            </a:r>
            <a:br>
              <a:rPr lang="fr-FR" dirty="0"/>
            </a:br>
            <a:endParaRPr lang="fr-FR" dirty="0"/>
          </a:p>
          <a:p>
            <a:pPr lvl="1">
              <a:lnSpc>
                <a:spcPct val="150000"/>
              </a:lnSpc>
            </a:pPr>
            <a:r>
              <a:rPr lang="fr-FR" dirty="0"/>
              <a:t>Si nécessaire, vous pouvez modifier plusieurs lignes à la fois.</a:t>
            </a:r>
          </a:p>
        </p:txBody>
      </p:sp>
      <p:sp>
        <p:nvSpPr>
          <p:cNvPr id="31748" name="Rectangle 4"/>
          <p:cNvSpPr>
            <a:spLocks noChangeArrowheads="1"/>
          </p:cNvSpPr>
          <p:nvPr/>
        </p:nvSpPr>
        <p:spPr bwMode="blackWhite">
          <a:xfrm>
            <a:off x="1285852" y="3071810"/>
            <a:ext cx="7497762" cy="1082675"/>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table</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FF0000"/>
                </a:solidFill>
                <a:latin typeface="Courier New" pitchFamily="49" charset="0"/>
              </a:rPr>
              <a:t>SET</a:t>
            </a:r>
            <a:r>
              <a:rPr lang="fr-FR" sz="1800" b="1" dirty="0">
                <a:solidFill>
                  <a:srgbClr val="000000"/>
                </a:solidFill>
                <a:latin typeface="Courier New" pitchFamily="49" charset="0"/>
              </a:rPr>
              <a:t>		</a:t>
            </a:r>
            <a:r>
              <a:rPr lang="fr-FR" sz="1800" b="1" i="1" dirty="0" err="1">
                <a:solidFill>
                  <a:srgbClr val="000000"/>
                </a:solidFill>
                <a:latin typeface="Courier New" pitchFamily="49" charset="0"/>
              </a:rPr>
              <a:t>column</a:t>
            </a:r>
            <a:r>
              <a:rPr lang="fr-FR" sz="1800" b="1" dirty="0">
                <a:solidFill>
                  <a:srgbClr val="000000"/>
                </a:solidFill>
                <a:latin typeface="Courier New" pitchFamily="49" charset="0"/>
              </a:rPr>
              <a:t> = </a:t>
            </a:r>
            <a:r>
              <a:rPr lang="fr-FR" sz="1800" b="1" i="1" dirty="0">
                <a:solidFill>
                  <a:srgbClr val="000000"/>
                </a:solidFill>
                <a:latin typeface="Courier New" pitchFamily="49" charset="0"/>
              </a:rPr>
              <a:t>value</a:t>
            </a:r>
            <a:r>
              <a:rPr lang="fr-FR" sz="1800" b="1" dirty="0">
                <a:solidFill>
                  <a:srgbClr val="000000"/>
                </a:solidFill>
                <a:latin typeface="Courier New" pitchFamily="49" charset="0"/>
              </a:rPr>
              <a:t> [, </a:t>
            </a:r>
            <a:r>
              <a:rPr lang="fr-FR" sz="1800" b="1" i="1" dirty="0" err="1">
                <a:solidFill>
                  <a:srgbClr val="000000"/>
                </a:solidFill>
                <a:latin typeface="Courier New" pitchFamily="49" charset="0"/>
              </a:rPr>
              <a:t>column</a:t>
            </a:r>
            <a:r>
              <a:rPr lang="fr-FR" sz="1800" b="1" i="1" dirty="0">
                <a:solidFill>
                  <a:srgbClr val="000000"/>
                </a:solidFill>
                <a:latin typeface="Courier New" pitchFamily="49" charset="0"/>
              </a:rPr>
              <a:t> </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value</a:t>
            </a:r>
            <a:r>
              <a:rPr lang="fr-FR" sz="1800" b="1" dirty="0">
                <a:solidFill>
                  <a:srgbClr val="000000"/>
                </a:solidFill>
                <a:latin typeface="Courier New" pitchFamily="49" charset="0"/>
              </a:rPr>
              <a:t>]</a:t>
            </a:r>
          </a:p>
          <a:p>
            <a:pPr algn="l">
              <a:lnSpc>
                <a:spcPct val="100000"/>
              </a:lnSpc>
              <a:spcBef>
                <a:spcPct val="0"/>
              </a:spcBef>
              <a:tabLst>
                <a:tab pos="1200150" algn="l"/>
              </a:tabLst>
            </a:pPr>
            <a:r>
              <a:rPr lang="fr-FR" sz="1800" b="1" dirty="0">
                <a:solidFill>
                  <a:srgbClr val="000000"/>
                </a:solidFill>
                <a:latin typeface="Courier New" pitchFamily="49" charset="0"/>
              </a:rPr>
              <a:t>[</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i="1" dirty="0">
                <a:solidFill>
                  <a:srgbClr val="000000"/>
                </a:solidFill>
                <a:latin typeface="Courier New" pitchFamily="49" charset="0"/>
              </a:rPr>
              <a:t>condition</a:t>
            </a:r>
            <a:r>
              <a:rPr lang="fr-FR" sz="1800" b="1" dirty="0">
                <a:solidFill>
                  <a:srgbClr val="000000"/>
                </a:solidFill>
                <a:latin typeface="Courier New" pitchFamily="49" charset="0"/>
              </a:rPr>
              <a:t>];</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title"/>
          </p:nvPr>
        </p:nvSpPr>
        <p:spPr>
          <a:xfrm>
            <a:off x="428596" y="190500"/>
            <a:ext cx="8358246" cy="1181100"/>
          </a:xfrm>
          <a:noFill/>
          <a:ln/>
        </p:spPr>
        <p:txBody>
          <a:bodyPr>
            <a:normAutofit fontScale="90000"/>
          </a:bodyPr>
          <a:lstStyle/>
          <a:p>
            <a:r>
              <a:rPr lang="fr-FR" dirty="0"/>
              <a:t>Modification de </a:t>
            </a:r>
            <a:r>
              <a:rPr lang="fr-FR" dirty="0" smtClean="0"/>
              <a:t>lignes d'une </a:t>
            </a:r>
            <a:r>
              <a:rPr lang="fr-FR" dirty="0"/>
              <a:t>Table</a:t>
            </a:r>
          </a:p>
        </p:txBody>
      </p:sp>
      <p:sp>
        <p:nvSpPr>
          <p:cNvPr id="33796" name="Rectangle 4"/>
          <p:cNvSpPr>
            <a:spLocks noGrp="1" noChangeArrowheads="1"/>
          </p:cNvSpPr>
          <p:nvPr>
            <p:ph type="body" idx="1"/>
          </p:nvPr>
        </p:nvSpPr>
        <p:spPr>
          <a:xfrm>
            <a:off x="769938" y="1401763"/>
            <a:ext cx="8159780" cy="3448050"/>
          </a:xfrm>
          <a:noFill/>
          <a:ln/>
        </p:spPr>
        <p:txBody>
          <a:bodyPr>
            <a:normAutofit fontScale="92500" lnSpcReduction="10000"/>
          </a:bodyPr>
          <a:lstStyle/>
          <a:p>
            <a:pPr lvl="1" algn="just">
              <a:lnSpc>
                <a:spcPct val="150000"/>
              </a:lnSpc>
            </a:pPr>
            <a:r>
              <a:rPr lang="fr-FR" dirty="0"/>
              <a:t>La clause WHERE permet de modifier une </a:t>
            </a:r>
            <a:r>
              <a:rPr lang="fr-FR" dirty="0" smtClean="0"/>
              <a:t>ou plusieurs </a:t>
            </a:r>
            <a:r>
              <a:rPr lang="fr-FR" dirty="0"/>
              <a:t>lignes spécifiques.</a:t>
            </a:r>
          </a:p>
          <a:p>
            <a:pPr lvl="1">
              <a:lnSpc>
                <a:spcPct val="150000"/>
              </a:lnSpc>
              <a:buFontTx/>
              <a:buNone/>
            </a:pPr>
            <a:endParaRPr lang="fr-FR" dirty="0"/>
          </a:p>
          <a:p>
            <a:pPr lvl="1">
              <a:lnSpc>
                <a:spcPct val="150000"/>
              </a:lnSpc>
              <a:buFontTx/>
              <a:buNone/>
            </a:pPr>
            <a:endParaRPr lang="fr-FR" dirty="0"/>
          </a:p>
          <a:p>
            <a:pPr lvl="1">
              <a:lnSpc>
                <a:spcPct val="150000"/>
              </a:lnSpc>
              <a:buFontTx/>
              <a:buNone/>
            </a:pPr>
            <a:endParaRPr lang="fr-FR" dirty="0"/>
          </a:p>
          <a:p>
            <a:pPr lvl="1">
              <a:lnSpc>
                <a:spcPct val="150000"/>
              </a:lnSpc>
            </a:pPr>
            <a:r>
              <a:rPr lang="fr-FR" dirty="0"/>
              <a:t>Si vous omettez la clause WHERE, toutes les lignes sont modifiées.</a:t>
            </a:r>
          </a:p>
        </p:txBody>
      </p:sp>
      <p:grpSp>
        <p:nvGrpSpPr>
          <p:cNvPr id="8" name="Groupe 7"/>
          <p:cNvGrpSpPr/>
          <p:nvPr/>
        </p:nvGrpSpPr>
        <p:grpSpPr>
          <a:xfrm>
            <a:off x="1000100" y="2500306"/>
            <a:ext cx="7529512" cy="1174750"/>
            <a:chOff x="915988" y="2565400"/>
            <a:chExt cx="7529512" cy="1174750"/>
          </a:xfrm>
        </p:grpSpPr>
        <p:sp>
          <p:nvSpPr>
            <p:cNvPr id="33794" name="Rectangle 2"/>
            <p:cNvSpPr>
              <a:spLocks noChangeArrowheads="1"/>
            </p:cNvSpPr>
            <p:nvPr/>
          </p:nvSpPr>
          <p:spPr bwMode="blackWhite">
            <a:xfrm>
              <a:off x="936625" y="2565400"/>
              <a:ext cx="7504113" cy="11747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anchor="ctr"/>
            <a:lstStyle/>
            <a:p>
              <a:endParaRPr lang="fr-FR" b="1"/>
            </a:p>
          </p:txBody>
        </p:sp>
        <p:sp>
          <p:nvSpPr>
            <p:cNvPr id="33797" name="Rectangle 5"/>
            <p:cNvSpPr>
              <a:spLocks noChangeArrowheads="1"/>
            </p:cNvSpPr>
            <p:nvPr/>
          </p:nvSpPr>
          <p:spPr bwMode="ltGray">
            <a:xfrm>
              <a:off x="1633538" y="3144838"/>
              <a:ext cx="3441700" cy="304800"/>
            </a:xfrm>
            <a:prstGeom prst="rect">
              <a:avLst/>
            </a:prstGeom>
            <a:solidFill>
              <a:srgbClr val="FF5050">
                <a:alpha val="50000"/>
              </a:srgbClr>
            </a:solidFill>
            <a:ln w="9525">
              <a:noFill/>
              <a:miter lim="800000"/>
              <a:headEnd/>
              <a:tailEnd/>
            </a:ln>
            <a:effectLst/>
          </p:spPr>
          <p:txBody>
            <a:bodyPr wrap="none" anchor="ctr"/>
            <a:lstStyle/>
            <a:p>
              <a:endParaRPr lang="fr-FR" b="1"/>
            </a:p>
          </p:txBody>
        </p:sp>
        <p:sp>
          <p:nvSpPr>
            <p:cNvPr id="33798" name="Rectangle 6"/>
            <p:cNvSpPr>
              <a:spLocks noChangeArrowheads="1"/>
            </p:cNvSpPr>
            <p:nvPr/>
          </p:nvSpPr>
          <p:spPr bwMode="blackWhite">
            <a:xfrm>
              <a:off x="915988" y="2606675"/>
              <a:ext cx="7529512" cy="1108075"/>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SET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20</a:t>
              </a:r>
            </a:p>
            <a:p>
              <a:pPr algn="l">
                <a:lnSpc>
                  <a:spcPct val="100000"/>
                </a:lnSpc>
                <a:spcBef>
                  <a:spcPct val="0"/>
                </a:spcBef>
                <a:tabLst>
                  <a:tab pos="1200150" algn="l"/>
                </a:tabLst>
              </a:pPr>
              <a:r>
                <a:rPr lang="fr-FR" sz="1800" b="1" dirty="0">
                  <a:solidFill>
                    <a:srgbClr val="000000"/>
                  </a:solidFill>
                  <a:latin typeface="Courier New" pitchFamily="49" charset="0"/>
                </a:rPr>
                <a:t>  3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 7782;</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1 </a:t>
              </a:r>
              <a:r>
                <a:rPr lang="fr-FR" sz="1800" b="1" dirty="0" err="1">
                  <a:solidFill>
                    <a:srgbClr val="FF3300"/>
                  </a:solidFill>
                  <a:effectLst>
                    <a:outerShdw blurRad="38100" dist="38100" dir="2700000" algn="tl">
                      <a:srgbClr val="000000"/>
                    </a:outerShdw>
                  </a:effectLst>
                  <a:latin typeface="Courier New" pitchFamily="49" charset="0"/>
                </a:rPr>
                <a:t>row</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updated</a:t>
              </a:r>
              <a:r>
                <a:rPr lang="fr-FR" sz="1800" b="1" dirty="0">
                  <a:solidFill>
                    <a:srgbClr val="FF3300"/>
                  </a:solidFill>
                  <a:effectLst>
                    <a:outerShdw blurRad="38100" dist="38100" dir="2700000" algn="tl">
                      <a:srgbClr val="000000"/>
                    </a:outerShdw>
                  </a:effectLst>
                  <a:latin typeface="Courier New" pitchFamily="49" charset="0"/>
                </a:rPr>
                <a:t>.</a:t>
              </a:r>
            </a:p>
          </p:txBody>
        </p:sp>
      </p:grpSp>
      <p:sp>
        <p:nvSpPr>
          <p:cNvPr id="33799" name="Rectangle 7"/>
          <p:cNvSpPr>
            <a:spLocks noChangeArrowheads="1"/>
          </p:cNvSpPr>
          <p:nvPr/>
        </p:nvSpPr>
        <p:spPr bwMode="blackWhite">
          <a:xfrm>
            <a:off x="1142976" y="5000636"/>
            <a:ext cx="7499350" cy="858838"/>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employee</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SET</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20;</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14 </a:t>
            </a:r>
            <a:r>
              <a:rPr lang="fr-FR" sz="1800" b="1" dirty="0" err="1">
                <a:solidFill>
                  <a:srgbClr val="FF3300"/>
                </a:solidFill>
                <a:effectLst>
                  <a:outerShdw blurRad="38100" dist="38100" dir="2700000" algn="tl">
                    <a:srgbClr val="000000"/>
                  </a:outerShdw>
                </a:effectLst>
                <a:latin typeface="Courier New" pitchFamily="49" charset="0"/>
              </a:rPr>
              <a:t>rows</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updated</a:t>
            </a:r>
            <a:r>
              <a:rPr lang="fr-FR" sz="1800" b="1" dirty="0">
                <a:solidFill>
                  <a:srgbClr val="FF3300"/>
                </a:solidFill>
                <a:effectLst>
                  <a:outerShdw blurRad="38100" dist="38100" dir="2700000" algn="tl">
                    <a:srgbClr val="000000"/>
                  </a:outerShdw>
                </a:effectLst>
                <a:latin typeface="Courier New" pitchFamily="49" charset="0"/>
              </a:rPr>
              <a:t>.</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a:xfrm>
            <a:off x="785786" y="0"/>
            <a:ext cx="8031192" cy="1466828"/>
          </a:xfrm>
          <a:noFill/>
          <a:ln/>
        </p:spPr>
        <p:txBody>
          <a:bodyPr>
            <a:noAutofit/>
          </a:bodyPr>
          <a:lstStyle/>
          <a:p>
            <a:pPr algn="ctr"/>
            <a:r>
              <a:rPr lang="fr-FR" sz="3600" dirty="0"/>
              <a:t>Modification avec une </a:t>
            </a:r>
            <a:br>
              <a:rPr lang="fr-FR" sz="3600" dirty="0"/>
            </a:br>
            <a:r>
              <a:rPr lang="fr-FR" sz="3600" dirty="0"/>
              <a:t>Sous-Interrogation </a:t>
            </a:r>
            <a:r>
              <a:rPr lang="fr-FR" sz="3600" dirty="0" smtClean="0"/>
              <a:t>Multi-colonne</a:t>
            </a:r>
            <a:endParaRPr lang="fr-FR" sz="3600" dirty="0"/>
          </a:p>
        </p:txBody>
      </p:sp>
      <p:grpSp>
        <p:nvGrpSpPr>
          <p:cNvPr id="7" name="Groupe 6"/>
          <p:cNvGrpSpPr/>
          <p:nvPr/>
        </p:nvGrpSpPr>
        <p:grpSpPr>
          <a:xfrm>
            <a:off x="1142976" y="3286124"/>
            <a:ext cx="7519988" cy="2127250"/>
            <a:chOff x="904875" y="2813050"/>
            <a:chExt cx="7519988" cy="2127250"/>
          </a:xfrm>
        </p:grpSpPr>
        <p:sp>
          <p:nvSpPr>
            <p:cNvPr id="35842" name="Rectangle 2"/>
            <p:cNvSpPr>
              <a:spLocks noChangeArrowheads="1"/>
            </p:cNvSpPr>
            <p:nvPr/>
          </p:nvSpPr>
          <p:spPr bwMode="blackWhite">
            <a:xfrm>
              <a:off x="936625" y="2813050"/>
              <a:ext cx="7488238" cy="2127250"/>
            </a:xfrm>
            <a:prstGeom prst="rect">
              <a:avLst/>
            </a:prstGeom>
            <a:solidFill>
              <a:srgbClr val="FFFFCC"/>
            </a:solidFill>
            <a:ln w="25400">
              <a:solidFill>
                <a:srgbClr val="000000"/>
              </a:solidFill>
              <a:miter lim="800000"/>
              <a:headEnd/>
              <a:tailEnd/>
            </a:ln>
            <a:effectLst>
              <a:outerShdw dist="89803" dir="2700000" algn="ctr" rotWithShape="0">
                <a:srgbClr val="000000"/>
              </a:outerShdw>
            </a:effectLst>
          </p:spPr>
          <p:txBody>
            <a:bodyPr wrap="none" lIns="92075" tIns="46038" rIns="92075" bIns="46038" anchor="ctr"/>
            <a:lstStyle/>
            <a:p>
              <a:pPr algn="l">
                <a:lnSpc>
                  <a:spcPct val="100000"/>
                </a:lnSpc>
                <a:spcBef>
                  <a:spcPct val="0"/>
                </a:spcBef>
                <a:tabLst>
                  <a:tab pos="1200150" algn="l"/>
                </a:tabLst>
              </a:pPr>
              <a:endParaRPr lang="fr-FR" sz="1800" b="1">
                <a:solidFill>
                  <a:srgbClr val="000000"/>
                </a:solidFill>
                <a:latin typeface="Courier New" pitchFamily="49" charset="0"/>
              </a:endParaRPr>
            </a:p>
            <a:p>
              <a:pPr algn="l">
                <a:lnSpc>
                  <a:spcPct val="100000"/>
                </a:lnSpc>
                <a:spcBef>
                  <a:spcPct val="0"/>
                </a:spcBef>
                <a:tabLst>
                  <a:tab pos="1200150" algn="l"/>
                </a:tabLst>
              </a:pPr>
              <a:endParaRPr lang="fr-FR" sz="1800" b="1">
                <a:solidFill>
                  <a:srgbClr val="000000"/>
                </a:solidFill>
                <a:latin typeface="Courier New" pitchFamily="49" charset="0"/>
              </a:endParaRPr>
            </a:p>
          </p:txBody>
        </p:sp>
        <p:sp>
          <p:nvSpPr>
            <p:cNvPr id="35843" name="Rectangle 3"/>
            <p:cNvSpPr>
              <a:spLocks noChangeArrowheads="1"/>
            </p:cNvSpPr>
            <p:nvPr/>
          </p:nvSpPr>
          <p:spPr bwMode="ltGray">
            <a:xfrm>
              <a:off x="4857750" y="3400425"/>
              <a:ext cx="3143250" cy="942975"/>
            </a:xfrm>
            <a:prstGeom prst="rect">
              <a:avLst/>
            </a:prstGeom>
            <a:solidFill>
              <a:srgbClr val="FF5050">
                <a:alpha val="50000"/>
              </a:srgbClr>
            </a:solidFill>
            <a:ln w="9525">
              <a:noFill/>
              <a:miter lim="800000"/>
              <a:headEnd/>
              <a:tailEnd/>
            </a:ln>
            <a:effectLst/>
          </p:spPr>
          <p:txBody>
            <a:bodyPr wrap="none" anchor="ctr"/>
            <a:lstStyle/>
            <a:p>
              <a:endParaRPr lang="fr-FR" b="1"/>
            </a:p>
          </p:txBody>
        </p:sp>
        <p:sp>
          <p:nvSpPr>
            <p:cNvPr id="35845" name="Rectangle 5"/>
            <p:cNvSpPr>
              <a:spLocks noChangeArrowheads="1"/>
            </p:cNvSpPr>
            <p:nvPr/>
          </p:nvSpPr>
          <p:spPr bwMode="blackWhite">
            <a:xfrm>
              <a:off x="904875" y="2994025"/>
              <a:ext cx="7153275" cy="1747838"/>
            </a:xfrm>
            <a:prstGeom prst="rect">
              <a:avLst/>
            </a:prstGeom>
            <a:noFill/>
            <a:ln w="9525">
              <a:noFill/>
              <a:miter lim="800000"/>
              <a:headEnd/>
              <a:tailEnd/>
            </a:ln>
            <a:effectLst/>
          </p:spPr>
          <p:txBody>
            <a:bodyPr wrap="none" lIns="92075" tIns="46038" rIns="92075" bIns="46038" anchor="ctr"/>
            <a:lstStyle/>
            <a:p>
              <a:pPr algn="l">
                <a:lnSpc>
                  <a:spcPct val="100000"/>
                </a:lnSpc>
                <a:spcBef>
                  <a:spcPct val="0"/>
                </a:spcBef>
                <a:tabLst>
                  <a:tab pos="1200150" algn="l"/>
                </a:tabLst>
              </a:pPr>
              <a:r>
                <a:rPr lang="fr-FR" sz="1800" b="1" dirty="0">
                  <a:solidFill>
                    <a:srgbClr val="000000"/>
                  </a:solidFill>
                  <a:latin typeface="Courier New" pitchFamily="49" charset="0"/>
                </a:rPr>
                <a:t>SQL&gt; </a:t>
              </a:r>
              <a:r>
                <a:rPr lang="fr-FR" sz="1800" b="1" dirty="0">
                  <a:solidFill>
                    <a:srgbClr val="FF0000"/>
                  </a:solidFill>
                  <a:latin typeface="Courier New" pitchFamily="49" charset="0"/>
                </a:rPr>
                <a:t>UPDATE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2  </a:t>
              </a:r>
              <a:r>
                <a:rPr lang="fr-FR" sz="1800" b="1" dirty="0">
                  <a:solidFill>
                    <a:srgbClr val="FF0000"/>
                  </a:solidFill>
                  <a:latin typeface="Courier New" pitchFamily="49" charset="0"/>
                </a:rPr>
                <a:t>SET</a:t>
              </a:r>
              <a:r>
                <a:rPr lang="fr-FR" sz="1800" b="1" dirty="0">
                  <a:solidFill>
                    <a:srgbClr val="000000"/>
                  </a:solidFill>
                  <a:latin typeface="Courier New" pitchFamily="49" charset="0"/>
                </a:rPr>
                <a:t>     (job, </a:t>
              </a:r>
              <a:r>
                <a:rPr lang="fr-FR" sz="1800" b="1" dirty="0" err="1">
                  <a:solidFill>
                    <a:srgbClr val="000000"/>
                  </a:solidFill>
                  <a:latin typeface="Courier New" pitchFamily="49" charset="0"/>
                </a:rPr>
                <a:t>deptno</a:t>
              </a:r>
              <a:r>
                <a:rPr lang="fr-FR" sz="1800" b="1" dirty="0">
                  <a:solidFill>
                    <a:srgbClr val="000000"/>
                  </a:solidFill>
                  <a:latin typeface="Courier New" pitchFamily="49" charset="0"/>
                </a:rPr>
                <a:t>) = </a:t>
              </a:r>
            </a:p>
            <a:p>
              <a:pPr algn="l">
                <a:lnSpc>
                  <a:spcPct val="100000"/>
                </a:lnSpc>
                <a:spcBef>
                  <a:spcPct val="0"/>
                </a:spcBef>
                <a:tabLst>
                  <a:tab pos="1200150" algn="l"/>
                </a:tabLst>
              </a:pPr>
              <a:r>
                <a:rPr lang="fr-FR" sz="1800" b="1" dirty="0">
                  <a:solidFill>
                    <a:srgbClr val="000000"/>
                  </a:solidFill>
                  <a:latin typeface="Courier New" pitchFamily="49" charset="0"/>
                </a:rPr>
                <a:t>  3				  (SELECT job, </a:t>
              </a:r>
              <a:r>
                <a:rPr lang="fr-FR" sz="1800" b="1" dirty="0" err="1">
                  <a:solidFill>
                    <a:srgbClr val="000000"/>
                  </a:solidFill>
                  <a:latin typeface="Courier New" pitchFamily="49" charset="0"/>
                </a:rPr>
                <a:t>deptno</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4                          FROM    </a:t>
              </a:r>
              <a:r>
                <a:rPr lang="fr-FR" sz="1800" b="1" dirty="0" err="1">
                  <a:solidFill>
                    <a:srgbClr val="000000"/>
                  </a:solidFill>
                  <a:latin typeface="Courier New" pitchFamily="49" charset="0"/>
                </a:rPr>
                <a:t>emp</a:t>
              </a:r>
              <a:endParaRPr lang="fr-FR" sz="1800" b="1" dirty="0">
                <a:solidFill>
                  <a:srgbClr val="000000"/>
                </a:solidFill>
                <a:latin typeface="Courier New" pitchFamily="49" charset="0"/>
              </a:endParaRPr>
            </a:p>
            <a:p>
              <a:pPr algn="l">
                <a:lnSpc>
                  <a:spcPct val="100000"/>
                </a:lnSpc>
                <a:spcBef>
                  <a:spcPct val="0"/>
                </a:spcBef>
                <a:tabLst>
                  <a:tab pos="1200150" algn="l"/>
                </a:tabLst>
              </a:pPr>
              <a:r>
                <a:rPr lang="fr-FR" sz="1800" b="1" dirty="0">
                  <a:solidFill>
                    <a:srgbClr val="000000"/>
                  </a:solidFill>
                  <a:latin typeface="Courier New" pitchFamily="49" charset="0"/>
                </a:rPr>
                <a:t>  5                          WHERE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 7499)</a:t>
              </a:r>
            </a:p>
            <a:p>
              <a:pPr algn="l">
                <a:lnSpc>
                  <a:spcPct val="100000"/>
                </a:lnSpc>
                <a:spcBef>
                  <a:spcPct val="0"/>
                </a:spcBef>
                <a:tabLst>
                  <a:tab pos="1200150" algn="l"/>
                </a:tabLst>
              </a:pPr>
              <a:r>
                <a:rPr lang="fr-FR" sz="1800" b="1" dirty="0">
                  <a:solidFill>
                    <a:srgbClr val="000000"/>
                  </a:solidFill>
                  <a:latin typeface="Courier New" pitchFamily="49" charset="0"/>
                </a:rPr>
                <a:t>  6  </a:t>
              </a:r>
              <a:r>
                <a:rPr lang="fr-FR" sz="1800" b="1" dirty="0">
                  <a:solidFill>
                    <a:srgbClr val="FF0000"/>
                  </a:solidFill>
                  <a:latin typeface="Courier New" pitchFamily="49" charset="0"/>
                </a:rPr>
                <a:t>WHERE</a:t>
              </a:r>
              <a:r>
                <a:rPr lang="fr-FR" sz="1800" b="1" dirty="0">
                  <a:solidFill>
                    <a:srgbClr val="000000"/>
                  </a:solidFill>
                  <a:latin typeface="Courier New" pitchFamily="49" charset="0"/>
                </a:rPr>
                <a:t>   </a:t>
              </a:r>
              <a:r>
                <a:rPr lang="fr-FR" sz="1800" b="1" dirty="0" err="1">
                  <a:solidFill>
                    <a:srgbClr val="000000"/>
                  </a:solidFill>
                  <a:latin typeface="Courier New" pitchFamily="49" charset="0"/>
                </a:rPr>
                <a:t>empno</a:t>
              </a:r>
              <a:r>
                <a:rPr lang="fr-FR" sz="1800" b="1" dirty="0">
                  <a:solidFill>
                    <a:srgbClr val="000000"/>
                  </a:solidFill>
                  <a:latin typeface="Courier New" pitchFamily="49" charset="0"/>
                </a:rPr>
                <a:t> = 7698;</a:t>
              </a:r>
            </a:p>
            <a:p>
              <a:pPr algn="l">
                <a:lnSpc>
                  <a:spcPct val="100000"/>
                </a:lnSpc>
                <a:spcBef>
                  <a:spcPct val="0"/>
                </a:spcBef>
                <a:tabLst>
                  <a:tab pos="1200150" algn="l"/>
                </a:tabLst>
              </a:pPr>
              <a:r>
                <a:rPr lang="fr-FR" sz="1800" b="1" dirty="0">
                  <a:solidFill>
                    <a:srgbClr val="FF3300"/>
                  </a:solidFill>
                  <a:effectLst>
                    <a:outerShdw blurRad="38100" dist="38100" dir="2700000" algn="tl">
                      <a:srgbClr val="000000"/>
                    </a:outerShdw>
                  </a:effectLst>
                  <a:latin typeface="Courier New" pitchFamily="49" charset="0"/>
                </a:rPr>
                <a:t>1 </a:t>
              </a:r>
              <a:r>
                <a:rPr lang="fr-FR" sz="1800" b="1" dirty="0" err="1">
                  <a:solidFill>
                    <a:srgbClr val="FF3300"/>
                  </a:solidFill>
                  <a:effectLst>
                    <a:outerShdw blurRad="38100" dist="38100" dir="2700000" algn="tl">
                      <a:srgbClr val="000000"/>
                    </a:outerShdw>
                  </a:effectLst>
                  <a:latin typeface="Courier New" pitchFamily="49" charset="0"/>
                </a:rPr>
                <a:t>row</a:t>
              </a:r>
              <a:r>
                <a:rPr lang="fr-FR" sz="1800" b="1" dirty="0">
                  <a:solidFill>
                    <a:srgbClr val="FF3300"/>
                  </a:solidFill>
                  <a:effectLst>
                    <a:outerShdw blurRad="38100" dist="38100" dir="2700000" algn="tl">
                      <a:srgbClr val="000000"/>
                    </a:outerShdw>
                  </a:effectLst>
                  <a:latin typeface="Courier New" pitchFamily="49" charset="0"/>
                </a:rPr>
                <a:t> </a:t>
              </a:r>
              <a:r>
                <a:rPr lang="fr-FR" sz="1800" b="1" dirty="0" err="1">
                  <a:solidFill>
                    <a:srgbClr val="FF3300"/>
                  </a:solidFill>
                  <a:effectLst>
                    <a:outerShdw blurRad="38100" dist="38100" dir="2700000" algn="tl">
                      <a:srgbClr val="000000"/>
                    </a:outerShdw>
                  </a:effectLst>
                  <a:latin typeface="Courier New" pitchFamily="49" charset="0"/>
                </a:rPr>
                <a:t>updated</a:t>
              </a:r>
              <a:r>
                <a:rPr lang="fr-FR" sz="1800" b="1" dirty="0">
                  <a:solidFill>
                    <a:srgbClr val="FF3300"/>
                  </a:solidFill>
                  <a:effectLst>
                    <a:outerShdw blurRad="38100" dist="38100" dir="2700000" algn="tl">
                      <a:srgbClr val="000000"/>
                    </a:outerShdw>
                  </a:effectLst>
                  <a:latin typeface="Courier New" pitchFamily="49" charset="0"/>
                </a:rPr>
                <a:t>.</a:t>
              </a:r>
            </a:p>
          </p:txBody>
        </p:sp>
      </p:grpSp>
      <p:sp>
        <p:nvSpPr>
          <p:cNvPr id="35846" name="Rectangle 6"/>
          <p:cNvSpPr>
            <a:spLocks noGrp="1" noChangeArrowheads="1"/>
          </p:cNvSpPr>
          <p:nvPr>
            <p:ph type="body" idx="1"/>
          </p:nvPr>
        </p:nvSpPr>
        <p:spPr>
          <a:xfrm>
            <a:off x="879475" y="1549400"/>
            <a:ext cx="7769225" cy="1311275"/>
          </a:xfrm>
          <a:noFill/>
          <a:ln/>
        </p:spPr>
        <p:txBody>
          <a:bodyPr>
            <a:normAutofit lnSpcReduction="10000"/>
          </a:bodyPr>
          <a:lstStyle/>
          <a:p>
            <a:pPr algn="just"/>
            <a:r>
              <a:rPr lang="fr-FR" dirty="0"/>
              <a:t>Modifier le poste et le n° de département de l'employé 7698 à l'identique de l'employé 7499.</a:t>
            </a:r>
          </a:p>
        </p:txBody>
      </p:sp>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1172</TotalTime>
  <Words>2876</Words>
  <Application>Microsoft Office PowerPoint</Application>
  <PresentationFormat>Affichage à l'écran (4:3)</PresentationFormat>
  <Paragraphs>441</Paragraphs>
  <Slides>24</Slides>
  <Notes>23</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24</vt:i4>
      </vt:variant>
    </vt:vector>
  </HeadingPairs>
  <TitlesOfParts>
    <vt:vector size="26" baseType="lpstr">
      <vt:lpstr>Rotonde</vt:lpstr>
      <vt:lpstr>Document</vt:lpstr>
      <vt:lpstr>Bases de Données Avancées </vt:lpstr>
      <vt:lpstr>Langage de Manipulation des Données</vt:lpstr>
      <vt:lpstr>L‘ordre INSERT</vt:lpstr>
      <vt:lpstr>Insertion de Nouvelles Lignes</vt:lpstr>
      <vt:lpstr>Insertion de Valeurs au Moyen de Variables de Substitution</vt:lpstr>
      <vt:lpstr>Copie de Lignes d'une autre Table</vt:lpstr>
      <vt:lpstr>L‘ordre UPDATE</vt:lpstr>
      <vt:lpstr>Modification de lignes d'une Table</vt:lpstr>
      <vt:lpstr>Modification avec une  Sous-Interrogation Multi-colonne</vt:lpstr>
      <vt:lpstr>Modification de Lignes :  Erreur de Contrainte d'Intégrité</vt:lpstr>
      <vt:lpstr>L‘ordre DELETE</vt:lpstr>
      <vt:lpstr>Suppression de Lignes d'une Table</vt:lpstr>
      <vt:lpstr>Suppression de Lignes :  Erreur de Contrainte d'Intégrité</vt:lpstr>
      <vt:lpstr>Transactions de Base de Données</vt:lpstr>
      <vt:lpstr>Transactions de Base de Données</vt:lpstr>
      <vt:lpstr>Avantages des ordres  COMMIT et ROLLBACK</vt:lpstr>
      <vt:lpstr>Contrôle des Transactions</vt:lpstr>
      <vt:lpstr>Traitement Implicite des Transactions</vt:lpstr>
      <vt:lpstr>Etat des Données Avant  COMMIT ou ROLLBACK</vt:lpstr>
      <vt:lpstr>Etat des Données Après COMMIT</vt:lpstr>
      <vt:lpstr>Validation de Données</vt:lpstr>
      <vt:lpstr>Etat des Données Après ROLLBACK</vt:lpstr>
      <vt:lpstr>Annulation des Modifications Jusqu'à une Etiquette</vt:lpstr>
      <vt:lpstr>Rollback au Niveau Ordre</vt:lpstr>
    </vt:vector>
  </TitlesOfParts>
  <Company>Your Company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Bases de Données Avancées</dc:title>
  <dc:creator>zouhri mohammed</dc:creator>
  <cp:lastModifiedBy>2016</cp:lastModifiedBy>
  <cp:revision>211</cp:revision>
  <dcterms:created xsi:type="dcterms:W3CDTF">2011-09-26T13:45:29Z</dcterms:created>
  <dcterms:modified xsi:type="dcterms:W3CDTF">2018-04-09T08:26:01Z</dcterms:modified>
</cp:coreProperties>
</file>