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2"/>
  </p:notesMasterIdLst>
  <p:sldIdLst>
    <p:sldId id="256" r:id="rId2"/>
    <p:sldId id="308" r:id="rId3"/>
    <p:sldId id="304" r:id="rId4"/>
    <p:sldId id="305" r:id="rId5"/>
    <p:sldId id="306" r:id="rId6"/>
    <p:sldId id="307" r:id="rId7"/>
    <p:sldId id="263" r:id="rId8"/>
    <p:sldId id="264" r:id="rId9"/>
    <p:sldId id="295" r:id="rId10"/>
    <p:sldId id="296" r:id="rId11"/>
    <p:sldId id="297" r:id="rId12"/>
    <p:sldId id="298" r:id="rId13"/>
    <p:sldId id="299" r:id="rId14"/>
    <p:sldId id="300" r:id="rId15"/>
    <p:sldId id="301" r:id="rId16"/>
    <p:sldId id="310" r:id="rId17"/>
    <p:sldId id="274" r:id="rId18"/>
    <p:sldId id="289" r:id="rId19"/>
    <p:sldId id="275" r:id="rId20"/>
    <p:sldId id="290" r:id="rId21"/>
    <p:sldId id="276" r:id="rId22"/>
    <p:sldId id="277" r:id="rId23"/>
    <p:sldId id="311" r:id="rId24"/>
    <p:sldId id="278" r:id="rId25"/>
    <p:sldId id="288" r:id="rId26"/>
    <p:sldId id="269" r:id="rId27"/>
    <p:sldId id="261" r:id="rId28"/>
    <p:sldId id="270" r:id="rId29"/>
    <p:sldId id="283" r:id="rId30"/>
    <p:sldId id="262" r:id="rId31"/>
    <p:sldId id="284" r:id="rId32"/>
    <p:sldId id="285" r:id="rId33"/>
    <p:sldId id="271" r:id="rId34"/>
    <p:sldId id="282" r:id="rId35"/>
    <p:sldId id="272" r:id="rId36"/>
    <p:sldId id="273" r:id="rId37"/>
    <p:sldId id="317" r:id="rId38"/>
    <p:sldId id="279" r:id="rId39"/>
    <p:sldId id="280" r:id="rId40"/>
    <p:sldId id="291" r:id="rId41"/>
    <p:sldId id="281" r:id="rId42"/>
    <p:sldId id="292" r:id="rId43"/>
    <p:sldId id="312" r:id="rId44"/>
    <p:sldId id="313" r:id="rId45"/>
    <p:sldId id="314" r:id="rId46"/>
    <p:sldId id="315" r:id="rId47"/>
    <p:sldId id="316" r:id="rId48"/>
    <p:sldId id="318" r:id="rId49"/>
    <p:sldId id="319" r:id="rId50"/>
    <p:sldId id="320" r:id="rId51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C2DB94-8295-456A-BD4C-63BBCA2EA7FF}" type="datetimeFigureOut">
              <a:rPr lang="fr-FR" smtClean="0"/>
              <a:pPr/>
              <a:t>26/02/2020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74C515-A5C9-4FF3-81FB-C145A594C409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173615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D4051-D70F-4663-A1F2-8E4B8E369860}" type="datetime1">
              <a:rPr lang="fr-FR" smtClean="0"/>
              <a:pPr/>
              <a:t>26/02/2020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696E7-7C37-4D38-B152-8C98971FA324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F72FE-3A38-44CF-85B4-F7A044EDEDEC}" type="datetime1">
              <a:rPr lang="fr-FR" smtClean="0"/>
              <a:pPr/>
              <a:t>26/02/2020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696E7-7C37-4D38-B152-8C98971FA324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221AB-B1B4-48F2-A76D-B824AEDAD5B9}" type="datetime1">
              <a:rPr lang="fr-FR" smtClean="0"/>
              <a:pPr/>
              <a:t>26/02/2020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696E7-7C37-4D38-B152-8C98971FA324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9F7E8-40BB-413F-8929-91F1E8163123}" type="datetime1">
              <a:rPr lang="fr-FR" smtClean="0"/>
              <a:pPr/>
              <a:t>26/02/2020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696E7-7C37-4D38-B152-8C98971FA324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A2D88-A584-4362-9811-71B5412C2632}" type="datetime1">
              <a:rPr lang="fr-FR" smtClean="0"/>
              <a:pPr/>
              <a:t>26/02/2020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696E7-7C37-4D38-B152-8C98971FA324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AB70D-F76D-4A1C-B110-E9360CF102CC}" type="datetime1">
              <a:rPr lang="fr-FR" smtClean="0"/>
              <a:pPr/>
              <a:t>26/02/2020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696E7-7C37-4D38-B152-8C98971FA324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ECA48-1D03-4FC9-A5C1-965146A6131F}" type="datetime1">
              <a:rPr lang="fr-FR" smtClean="0"/>
              <a:pPr/>
              <a:t>26/02/2020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696E7-7C37-4D38-B152-8C98971FA324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8135B-59F0-467F-A17E-18D91335D027}" type="datetime1">
              <a:rPr lang="fr-FR" smtClean="0"/>
              <a:pPr/>
              <a:t>26/02/2020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696E7-7C37-4D38-B152-8C98971FA324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F8452-AF64-4BAA-9A2B-CD392F9DD914}" type="datetime1">
              <a:rPr lang="fr-FR" smtClean="0"/>
              <a:pPr/>
              <a:t>26/02/2020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696E7-7C37-4D38-B152-8C98971FA324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D8ABF-EED7-43F4-93EB-4719A46E8ED6}" type="datetime1">
              <a:rPr lang="fr-FR" smtClean="0"/>
              <a:pPr/>
              <a:t>26/02/2020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696E7-7C37-4D38-B152-8C98971FA324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467F4-9E13-4B96-872E-383CEE54F076}" type="datetime1">
              <a:rPr lang="fr-FR" smtClean="0"/>
              <a:pPr/>
              <a:t>26/02/2020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696E7-7C37-4D38-B152-8C98971FA324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2CF2EF-05CB-4647-AE75-61C6FA43E30D}" type="datetime1">
              <a:rPr lang="fr-FR" smtClean="0"/>
              <a:pPr/>
              <a:t>26/02/2020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696E7-7C37-4D38-B152-8C98971FA324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Entrepreneuriat</a:t>
            </a:r>
            <a:endParaRPr lang="fr-FR" sz="8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696E7-7C37-4D38-B152-8C98971FA324}" type="slidenum">
              <a:rPr lang="fr-FR" smtClean="0"/>
              <a:pPr/>
              <a:t>1</a:t>
            </a:fld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b="1" dirty="0" smtClean="0"/>
              <a:t>Entrepreneuriat, de quoi parle-t-on ?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b="1" dirty="0" smtClean="0"/>
              <a:t>Entrepreneuriat , un objet de recherche</a:t>
            </a:r>
          </a:p>
          <a:p>
            <a:pPr algn="just"/>
            <a:r>
              <a:rPr lang="fr-FR" dirty="0" smtClean="0"/>
              <a:t>L’entrepreneuriat : un phénomène aux multiples facettes qui a des implications aussi bien:</a:t>
            </a:r>
          </a:p>
          <a:p>
            <a:pPr lvl="1" algn="just"/>
            <a:r>
              <a:rPr lang="fr-FR" dirty="0" smtClean="0"/>
              <a:t>Économiques</a:t>
            </a:r>
          </a:p>
          <a:p>
            <a:pPr lvl="1" algn="just"/>
            <a:r>
              <a:rPr lang="fr-FR" dirty="0" smtClean="0"/>
              <a:t>Sociales</a:t>
            </a:r>
          </a:p>
          <a:p>
            <a:pPr lvl="1" algn="just"/>
            <a:r>
              <a:rPr lang="fr-FR" dirty="0" smtClean="0"/>
              <a:t>culturelles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696E7-7C37-4D38-B152-8C98971FA324}" type="slidenum">
              <a:rPr lang="fr-FR" smtClean="0"/>
              <a:pPr/>
              <a:t>10</a:t>
            </a:fld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b="1" dirty="0" smtClean="0"/>
              <a:t>Entrepreneuriat, de quoi parle-t-on ?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L’entrepreneuriat est analysé par: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696E7-7C37-4D38-B152-8C98971FA324}" type="slidenum">
              <a:rPr lang="fr-FR" smtClean="0"/>
              <a:pPr/>
              <a:t>11</a:t>
            </a:fld>
            <a:endParaRPr lang="fr-FR" dirty="0"/>
          </a:p>
        </p:txBody>
      </p:sp>
      <p:sp>
        <p:nvSpPr>
          <p:cNvPr id="5" name="Ellipse 4"/>
          <p:cNvSpPr/>
          <p:nvPr/>
        </p:nvSpPr>
        <p:spPr>
          <a:xfrm>
            <a:off x="357158" y="2786058"/>
            <a:ext cx="2714644" cy="114300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400" dirty="0" smtClean="0"/>
              <a:t>Des économistes</a:t>
            </a:r>
            <a:endParaRPr lang="fr-FR" sz="2400" dirty="0"/>
          </a:p>
        </p:txBody>
      </p:sp>
      <p:sp>
        <p:nvSpPr>
          <p:cNvPr id="6" name="Ellipse 5"/>
          <p:cNvSpPr/>
          <p:nvPr/>
        </p:nvSpPr>
        <p:spPr>
          <a:xfrm>
            <a:off x="2714612" y="3714752"/>
            <a:ext cx="3214710" cy="114300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400" dirty="0" smtClean="0"/>
              <a:t>Des sociologues </a:t>
            </a:r>
            <a:r>
              <a:rPr lang="fr-FR" sz="2400" dirty="0" smtClean="0"/>
              <a:t> et des psychologues</a:t>
            </a:r>
            <a:endParaRPr lang="fr-FR" sz="2400" dirty="0"/>
          </a:p>
        </p:txBody>
      </p:sp>
      <p:sp>
        <p:nvSpPr>
          <p:cNvPr id="7" name="Ellipse 6"/>
          <p:cNvSpPr/>
          <p:nvPr/>
        </p:nvSpPr>
        <p:spPr>
          <a:xfrm>
            <a:off x="5286380" y="4857760"/>
            <a:ext cx="3357554" cy="150019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400" dirty="0" smtClean="0"/>
              <a:t>Des spécialistes en sciences de gestion</a:t>
            </a:r>
            <a:endParaRPr lang="fr-FR" sz="2400" dirty="0"/>
          </a:p>
        </p:txBody>
      </p:sp>
      <p:cxnSp>
        <p:nvCxnSpPr>
          <p:cNvPr id="9" name="Connecteur droit avec flèche 8"/>
          <p:cNvCxnSpPr/>
          <p:nvPr/>
        </p:nvCxnSpPr>
        <p:spPr>
          <a:xfrm rot="5400000">
            <a:off x="2285984" y="2357430"/>
            <a:ext cx="785818" cy="35719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Connecteur droit avec flèche 10"/>
          <p:cNvCxnSpPr/>
          <p:nvPr/>
        </p:nvCxnSpPr>
        <p:spPr>
          <a:xfrm rot="16200000" flipH="1">
            <a:off x="3500430" y="2857496"/>
            <a:ext cx="1357322" cy="714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Connecteur droit avec flèche 15"/>
          <p:cNvCxnSpPr/>
          <p:nvPr/>
        </p:nvCxnSpPr>
        <p:spPr>
          <a:xfrm rot="16200000" flipH="1">
            <a:off x="4893471" y="2821777"/>
            <a:ext cx="2571768" cy="135732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696E7-7C37-4D38-B152-8C98971FA324}" type="slidenum">
              <a:rPr lang="fr-FR" smtClean="0"/>
              <a:pPr/>
              <a:t>12</a:t>
            </a:fld>
            <a:endParaRPr lang="fr-FR" dirty="0"/>
          </a:p>
        </p:txBody>
      </p:sp>
      <p:graphicFrame>
        <p:nvGraphicFramePr>
          <p:cNvPr id="3" name="Tableau 2"/>
          <p:cNvGraphicFramePr>
            <a:graphicFrameLocks noGrp="1"/>
          </p:cNvGraphicFramePr>
          <p:nvPr/>
        </p:nvGraphicFramePr>
        <p:xfrm>
          <a:off x="428596" y="285728"/>
          <a:ext cx="8429684" cy="628843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07421"/>
                <a:gridCol w="2107421"/>
                <a:gridCol w="2107421"/>
                <a:gridCol w="2107421"/>
              </a:tblGrid>
              <a:tr h="916788">
                <a:tc>
                  <a:txBody>
                    <a:bodyPr/>
                    <a:lstStyle/>
                    <a:p>
                      <a:pPr algn="ctr"/>
                      <a:endParaRPr lang="fr-FR" b="1" dirty="0" smtClean="0"/>
                    </a:p>
                    <a:p>
                      <a:pPr algn="ctr"/>
                      <a:r>
                        <a:rPr lang="fr-FR" b="1" dirty="0" smtClean="0"/>
                        <a:t>Question principale</a:t>
                      </a:r>
                      <a:endParaRPr lang="fr-F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 err="1" smtClean="0"/>
                        <a:t>What</a:t>
                      </a:r>
                      <a:r>
                        <a:rPr lang="fr-FR" b="1" dirty="0" smtClean="0"/>
                        <a:t> </a:t>
                      </a:r>
                    </a:p>
                    <a:p>
                      <a:pPr algn="ctr"/>
                      <a:r>
                        <a:rPr lang="fr-FR" b="1" dirty="0" smtClean="0"/>
                        <a:t>(approche fonctionnelle)</a:t>
                      </a:r>
                      <a:endParaRPr lang="fr-F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 err="1" smtClean="0"/>
                        <a:t>Who</a:t>
                      </a:r>
                      <a:r>
                        <a:rPr lang="fr-FR" b="1" dirty="0" smtClean="0"/>
                        <a:t>/</a:t>
                      </a:r>
                      <a:r>
                        <a:rPr lang="fr-FR" b="1" dirty="0" err="1" smtClean="0"/>
                        <a:t>Why</a:t>
                      </a:r>
                      <a:endParaRPr lang="fr-FR" b="1" dirty="0" smtClean="0"/>
                    </a:p>
                    <a:p>
                      <a:pPr algn="ctr"/>
                      <a:r>
                        <a:rPr lang="fr-FR" b="1" dirty="0" smtClean="0"/>
                        <a:t>(approche</a:t>
                      </a:r>
                      <a:r>
                        <a:rPr lang="fr-FR" b="1" baseline="0" dirty="0" smtClean="0"/>
                        <a:t> sur les individus)</a:t>
                      </a:r>
                      <a:endParaRPr lang="fr-F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/>
                        <a:t>How </a:t>
                      </a:r>
                    </a:p>
                    <a:p>
                      <a:pPr algn="ctr"/>
                      <a:r>
                        <a:rPr lang="fr-FR" b="1" dirty="0" smtClean="0"/>
                        <a:t>(approche sur les processus)</a:t>
                      </a:r>
                      <a:endParaRPr lang="fr-FR" b="1" dirty="0"/>
                    </a:p>
                  </a:txBody>
                  <a:tcPr/>
                </a:tc>
              </a:tr>
              <a:tr h="916788">
                <a:tc>
                  <a:txBody>
                    <a:bodyPr/>
                    <a:lstStyle/>
                    <a:p>
                      <a:r>
                        <a:rPr lang="fr-FR" b="1" dirty="0" smtClean="0"/>
                        <a:t>Échelle du temps</a:t>
                      </a:r>
                      <a:endParaRPr lang="fr-F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fr-FR" sz="1600" dirty="0" smtClean="0"/>
                        <a:t>200 dernières années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fr-FR" sz="1600" dirty="0" smtClean="0"/>
                        <a:t>Depuis le début des années 50 du 20</a:t>
                      </a:r>
                      <a:r>
                        <a:rPr lang="fr-FR" sz="1600" baseline="30000" dirty="0" smtClean="0"/>
                        <a:t>ème</a:t>
                      </a:r>
                      <a:r>
                        <a:rPr lang="fr-FR" sz="1600" dirty="0" smtClean="0"/>
                        <a:t> siècle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fr-FR" sz="1600" dirty="0" smtClean="0"/>
                        <a:t>Depuis le début des années 90 du 20</a:t>
                      </a:r>
                      <a:r>
                        <a:rPr lang="fr-FR" sz="1600" baseline="30000" dirty="0" smtClean="0"/>
                        <a:t>ème</a:t>
                      </a:r>
                      <a:r>
                        <a:rPr lang="fr-FR" sz="1600" dirty="0" smtClean="0"/>
                        <a:t> siècle</a:t>
                      </a:r>
                      <a:endParaRPr lang="fr-FR" sz="1600" dirty="0"/>
                    </a:p>
                  </a:txBody>
                  <a:tcPr/>
                </a:tc>
              </a:tr>
              <a:tr h="916788">
                <a:tc>
                  <a:txBody>
                    <a:bodyPr/>
                    <a:lstStyle/>
                    <a:p>
                      <a:r>
                        <a:rPr lang="fr-FR" b="1" dirty="0" smtClean="0"/>
                        <a:t>Domaine scientifique principal</a:t>
                      </a:r>
                      <a:endParaRPr lang="fr-F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fr-FR" sz="1600" dirty="0" smtClean="0"/>
                        <a:t>Économie 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fr-FR" sz="1600" dirty="0" smtClean="0"/>
                        <a:t>Psychologie </a:t>
                      </a:r>
                    </a:p>
                    <a:p>
                      <a:pPr algn="just"/>
                      <a:r>
                        <a:rPr lang="fr-FR" sz="1600" dirty="0" smtClean="0"/>
                        <a:t>Sociologie </a:t>
                      </a:r>
                    </a:p>
                    <a:p>
                      <a:pPr algn="just"/>
                      <a:r>
                        <a:rPr lang="fr-FR" sz="1600" dirty="0" smtClean="0"/>
                        <a:t>Psychologie cognitive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fr-FR" sz="1600" dirty="0" smtClean="0"/>
                        <a:t>Sciences de gestion</a:t>
                      </a:r>
                    </a:p>
                    <a:p>
                      <a:pPr algn="just"/>
                      <a:r>
                        <a:rPr lang="fr-FR" sz="1600" dirty="0" smtClean="0"/>
                        <a:t>Théorie des organisations</a:t>
                      </a:r>
                      <a:endParaRPr lang="fr-FR" sz="1600" dirty="0"/>
                    </a:p>
                  </a:txBody>
                  <a:tcPr/>
                </a:tc>
              </a:tr>
              <a:tr h="916788">
                <a:tc>
                  <a:txBody>
                    <a:bodyPr/>
                    <a:lstStyle/>
                    <a:p>
                      <a:r>
                        <a:rPr lang="fr-FR" b="1" dirty="0" smtClean="0"/>
                        <a:t>Objet d’étude</a:t>
                      </a:r>
                      <a:endParaRPr lang="fr-F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fr-FR" sz="1600" dirty="0" smtClean="0"/>
                        <a:t>Fonctions de l’entrepreneur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fr-FR" sz="1600" dirty="0" smtClean="0"/>
                        <a:t>Caractéristiques personnelles</a:t>
                      </a:r>
                    </a:p>
                    <a:p>
                      <a:pPr algn="just"/>
                      <a:r>
                        <a:rPr lang="fr-FR" sz="1600" dirty="0" smtClean="0"/>
                        <a:t>Traits des individus entrepreneurs et entrepreneurs potentiels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fr-FR" sz="1600" dirty="0" smtClean="0"/>
                        <a:t>Processus de création d’une nouvelle</a:t>
                      </a:r>
                      <a:r>
                        <a:rPr lang="fr-FR" sz="1600" baseline="0" dirty="0" smtClean="0"/>
                        <a:t> activité ou d’une nouvelle organisation</a:t>
                      </a:r>
                      <a:endParaRPr lang="fr-FR" sz="1600" dirty="0"/>
                    </a:p>
                  </a:txBody>
                  <a:tcPr/>
                </a:tc>
              </a:tr>
              <a:tr h="916788">
                <a:tc>
                  <a:txBody>
                    <a:bodyPr/>
                    <a:lstStyle/>
                    <a:p>
                      <a:r>
                        <a:rPr lang="fr-FR" b="1" dirty="0" smtClean="0"/>
                        <a:t>Méthodologie </a:t>
                      </a:r>
                      <a:endParaRPr lang="fr-F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fr-FR" sz="1600" dirty="0" smtClean="0"/>
                        <a:t>Quantitative</a:t>
                      </a:r>
                      <a:r>
                        <a:rPr lang="fr-FR" sz="1600" baseline="0" dirty="0" smtClean="0"/>
                        <a:t> 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fr-FR" sz="1600" dirty="0" smtClean="0"/>
                        <a:t>Quantitative </a:t>
                      </a:r>
                    </a:p>
                    <a:p>
                      <a:pPr algn="just"/>
                      <a:r>
                        <a:rPr lang="fr-FR" sz="1600" dirty="0" smtClean="0"/>
                        <a:t>Qualitative 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fr-FR" sz="1600" dirty="0" smtClean="0"/>
                        <a:t>Quantitative </a:t>
                      </a:r>
                    </a:p>
                    <a:p>
                      <a:pPr algn="just"/>
                      <a:r>
                        <a:rPr lang="fr-FR" sz="1600" dirty="0" smtClean="0"/>
                        <a:t>Qualitative </a:t>
                      </a:r>
                      <a:endParaRPr lang="fr-FR" sz="1600" dirty="0"/>
                    </a:p>
                  </a:txBody>
                  <a:tcPr/>
                </a:tc>
              </a:tr>
              <a:tr h="916788">
                <a:tc>
                  <a:txBody>
                    <a:bodyPr/>
                    <a:lstStyle/>
                    <a:p>
                      <a:r>
                        <a:rPr lang="fr-FR" b="1" dirty="0" smtClean="0"/>
                        <a:t>Hypothèse de base</a:t>
                      </a:r>
                      <a:endParaRPr lang="fr-F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fr-FR" sz="1600" dirty="0" smtClean="0"/>
                        <a:t>L’entrepreneur joue (ou ne joue pas) un rôle dans la croissance  économique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fr-FR" sz="1600" dirty="0" smtClean="0"/>
                        <a:t>Les entrepreneurs sont différents des non entrepreneurs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fr-FR" sz="1600" dirty="0" smtClean="0"/>
                        <a:t>Les processus entrepreneuriaux  sont différents les uns des autres</a:t>
                      </a:r>
                      <a:endParaRPr lang="fr-FR" sz="1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b="1" dirty="0" smtClean="0"/>
              <a:t>Entrepreneuriat, de quoi parle-t-on ?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fr-FR" b="1" dirty="0" smtClean="0"/>
              <a:t>Entrepreneuriat : une discipline d’enseignement à part entière </a:t>
            </a:r>
          </a:p>
          <a:p>
            <a:pPr algn="just"/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696E7-7C37-4D38-B152-8C98971FA324}" type="slidenum">
              <a:rPr lang="fr-FR" smtClean="0"/>
              <a:pPr/>
              <a:t>13</a:t>
            </a:fld>
            <a:endParaRPr lang="fr-FR" dirty="0"/>
          </a:p>
        </p:txBody>
      </p:sp>
      <p:sp>
        <p:nvSpPr>
          <p:cNvPr id="5" name="Rectangle à coins arrondis 4"/>
          <p:cNvSpPr/>
          <p:nvPr/>
        </p:nvSpPr>
        <p:spPr>
          <a:xfrm>
            <a:off x="1428728" y="3500438"/>
            <a:ext cx="6500858" cy="200026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fr-FR" sz="3200" b="1" dirty="0" smtClean="0"/>
              <a:t>Peut-on enseigner l’entrepreneuriat?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b="1" dirty="0" smtClean="0"/>
              <a:t>Entrepreneuriat, de quoi parle-t-on ?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fr-FR" dirty="0" smtClean="0"/>
              <a:t>Pour </a:t>
            </a:r>
            <a:r>
              <a:rPr lang="fr-FR" b="1" dirty="0" smtClean="0"/>
              <a:t>Peter Drucker</a:t>
            </a:r>
            <a:r>
              <a:rPr lang="fr-FR" dirty="0" smtClean="0"/>
              <a:t>:  « Presque tout ce qui se dit sur l’entrepreneuriat est faux. Il n’y a ni magie, ni mystère. Ce n’est pas non plus une affaire de gènes. C’est une discipline et, comme toute discipline, </a:t>
            </a:r>
            <a:r>
              <a:rPr lang="fr-F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cela s’apprend </a:t>
            </a:r>
            <a:r>
              <a:rPr lang="fr-FR" dirty="0" smtClean="0"/>
              <a:t>»</a:t>
            </a:r>
          </a:p>
          <a:p>
            <a:r>
              <a:rPr lang="fr-FR" dirty="0" smtClean="0"/>
              <a:t>On ne naît pas entrepreneur, on le devient !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696E7-7C37-4D38-B152-8C98971FA324}" type="slidenum">
              <a:rPr lang="fr-FR" smtClean="0"/>
              <a:pPr/>
              <a:t>14</a:t>
            </a:fld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696E7-7C37-4D38-B152-8C98971FA324}" type="slidenum">
              <a:rPr lang="fr-FR" smtClean="0"/>
              <a:pPr/>
              <a:t>15</a:t>
            </a:fld>
            <a:endParaRPr lang="fr-FR" dirty="0"/>
          </a:p>
        </p:txBody>
      </p:sp>
      <p:graphicFrame>
        <p:nvGraphicFramePr>
          <p:cNvPr id="3" name="Tableau 2"/>
          <p:cNvGraphicFramePr>
            <a:graphicFrameLocks noGrp="1"/>
          </p:cNvGraphicFramePr>
          <p:nvPr/>
        </p:nvGraphicFramePr>
        <p:xfrm>
          <a:off x="285720" y="857232"/>
          <a:ext cx="8501120" cy="388488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00198"/>
                <a:gridCol w="1785950"/>
                <a:gridCol w="1843100"/>
                <a:gridCol w="1685936"/>
                <a:gridCol w="1685936"/>
              </a:tblGrid>
              <a:tr h="1214446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2400" b="1" dirty="0" smtClean="0"/>
                    </a:p>
                    <a:p>
                      <a:pPr algn="ctr"/>
                      <a:r>
                        <a:rPr lang="fr-FR" sz="2400" b="1" dirty="0" smtClean="0"/>
                        <a:t>1. Sensibiliser</a:t>
                      </a:r>
                      <a:endParaRPr lang="fr-FR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2400" b="1" dirty="0" smtClean="0"/>
                    </a:p>
                    <a:p>
                      <a:pPr algn="ctr"/>
                      <a:r>
                        <a:rPr lang="fr-FR" sz="2400" b="1" dirty="0" smtClean="0"/>
                        <a:t>2.</a:t>
                      </a:r>
                      <a:r>
                        <a:rPr lang="fr-FR" sz="2400" b="1" baseline="0" dirty="0" smtClean="0"/>
                        <a:t> Prédisposer</a:t>
                      </a:r>
                      <a:endParaRPr lang="fr-FR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2400" b="1" dirty="0" smtClean="0"/>
                    </a:p>
                    <a:p>
                      <a:pPr algn="ctr"/>
                      <a:r>
                        <a:rPr lang="fr-FR" sz="2400" b="1" dirty="0" smtClean="0"/>
                        <a:t>3.</a:t>
                      </a:r>
                    </a:p>
                    <a:p>
                      <a:pPr algn="ctr"/>
                      <a:r>
                        <a:rPr lang="fr-FR" sz="2400" b="1" dirty="0" smtClean="0"/>
                        <a:t> Former</a:t>
                      </a:r>
                      <a:endParaRPr lang="fr-FR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2400" b="1" dirty="0" smtClean="0"/>
                    </a:p>
                    <a:p>
                      <a:pPr algn="ctr"/>
                      <a:r>
                        <a:rPr lang="fr-FR" sz="2400" b="1" dirty="0" smtClean="0"/>
                        <a:t>4.</a:t>
                      </a:r>
                    </a:p>
                    <a:p>
                      <a:pPr algn="ctr"/>
                      <a:r>
                        <a:rPr lang="fr-FR" sz="2400" b="1" dirty="0" smtClean="0"/>
                        <a:t> Incuber</a:t>
                      </a:r>
                      <a:endParaRPr lang="fr-FR" sz="2400" b="1" dirty="0"/>
                    </a:p>
                  </a:txBody>
                  <a:tcPr/>
                </a:tc>
              </a:tr>
              <a:tr h="2670435">
                <a:tc>
                  <a:txBody>
                    <a:bodyPr/>
                    <a:lstStyle/>
                    <a:p>
                      <a:pPr algn="just"/>
                      <a:endParaRPr lang="fr-FR" b="1" dirty="0" smtClean="0"/>
                    </a:p>
                    <a:p>
                      <a:pPr algn="just"/>
                      <a:endParaRPr lang="fr-FR" b="1" dirty="0" smtClean="0"/>
                    </a:p>
                    <a:p>
                      <a:pPr algn="ctr"/>
                      <a:r>
                        <a:rPr lang="fr-FR" sz="2400" b="1" dirty="0" smtClean="0"/>
                        <a:t>Objectifs concrets</a:t>
                      </a:r>
                      <a:endParaRPr lang="fr-FR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endParaRPr lang="fr-FR" sz="2000" dirty="0" smtClean="0"/>
                    </a:p>
                    <a:p>
                      <a:pPr algn="just"/>
                      <a:r>
                        <a:rPr lang="fr-FR" sz="2000" dirty="0" smtClean="0"/>
                        <a:t>Informer et développer</a:t>
                      </a:r>
                      <a:r>
                        <a:rPr lang="fr-FR" sz="2000" baseline="0" dirty="0" smtClean="0"/>
                        <a:t> la motivation</a:t>
                      </a:r>
                      <a:endParaRPr lang="fr-F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endParaRPr lang="fr-FR" sz="2000" dirty="0" smtClean="0"/>
                    </a:p>
                    <a:p>
                      <a:pPr algn="just"/>
                      <a:r>
                        <a:rPr lang="fr-FR" sz="2000" dirty="0" smtClean="0"/>
                        <a:t>Développer</a:t>
                      </a:r>
                      <a:r>
                        <a:rPr lang="fr-FR" sz="2000" baseline="0" dirty="0" smtClean="0"/>
                        <a:t> l’esprit d’entreprendre</a:t>
                      </a:r>
                      <a:endParaRPr lang="fr-F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endParaRPr lang="fr-FR" sz="2000" dirty="0" smtClean="0"/>
                    </a:p>
                    <a:p>
                      <a:pPr algn="just"/>
                      <a:r>
                        <a:rPr lang="fr-FR" sz="2000" dirty="0" smtClean="0"/>
                        <a:t>Développer les compétences  spécifiques</a:t>
                      </a:r>
                      <a:endParaRPr lang="fr-F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endParaRPr lang="fr-FR" sz="2000" dirty="0" smtClean="0"/>
                    </a:p>
                    <a:p>
                      <a:pPr algn="just"/>
                      <a:r>
                        <a:rPr lang="fr-FR" sz="2000" dirty="0" smtClean="0"/>
                        <a:t>Accompagner le lancement des entreprises</a:t>
                      </a:r>
                      <a:endParaRPr lang="fr-FR" sz="2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Qu’est ce que l’entrepreneuriat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fr-FR" dirty="0" smtClean="0"/>
              <a:t>L’entrepreneuriat est une discipline assez récente dans le corpus scientifique.</a:t>
            </a:r>
          </a:p>
          <a:p>
            <a:pPr algn="just"/>
            <a:r>
              <a:rPr lang="fr-FR" dirty="0" smtClean="0"/>
              <a:t>L’entrepreneuriat est interdisciplinaire</a:t>
            </a:r>
          </a:p>
          <a:p>
            <a:pPr algn="just"/>
            <a:r>
              <a:rPr lang="fr-FR" dirty="0" smtClean="0"/>
              <a:t>La définition de l’entrepreneuriat reste encore largement débattue.</a:t>
            </a:r>
          </a:p>
          <a:p>
            <a:pPr algn="just"/>
            <a:r>
              <a:rPr lang="fr-FR" dirty="0" smtClean="0"/>
              <a:t>Fayolle et </a:t>
            </a:r>
            <a:r>
              <a:rPr lang="fr-FR" dirty="0" err="1" smtClean="0"/>
              <a:t>Verstraete</a:t>
            </a:r>
            <a:r>
              <a:rPr lang="fr-FR" dirty="0" smtClean="0"/>
              <a:t> (2005), l’entrepreneuriat est un domaine très hétérogène pour se limiter à une seule définition</a:t>
            </a:r>
          </a:p>
          <a:p>
            <a:pPr algn="just"/>
            <a:r>
              <a:rPr lang="fr-FR" dirty="0" smtClean="0"/>
              <a:t>Ils proposent donc de classer les différentes définitions proposées par les auteurs selon </a:t>
            </a:r>
            <a:r>
              <a:rPr lang="fr-FR" dirty="0" smtClean="0">
                <a:solidFill>
                  <a:srgbClr val="7030A0"/>
                </a:solidFill>
              </a:rPr>
              <a:t>quatre courants de pensée </a:t>
            </a:r>
            <a:r>
              <a:rPr lang="fr-FR" dirty="0" smtClean="0"/>
              <a:t>(</a:t>
            </a:r>
            <a:r>
              <a:rPr lang="fr-FR" b="1" dirty="0" smtClean="0"/>
              <a:t>paradigmes</a:t>
            </a:r>
            <a:r>
              <a:rPr lang="fr-FR" dirty="0" smtClean="0"/>
              <a:t>)</a:t>
            </a:r>
            <a:r>
              <a:rPr lang="ar-DZ" dirty="0" smtClean="0"/>
              <a:t>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696E7-7C37-4D38-B152-8C98971FA324}" type="slidenum">
              <a:rPr lang="fr-FR" smtClean="0"/>
              <a:pPr/>
              <a:t>16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97288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fr-FR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fr-FR" b="1" dirty="0" smtClean="0"/>
              <a:t>L’entrepreneuriat en tant que discipline</a:t>
            </a:r>
            <a:r>
              <a:rPr lang="fr-FR" dirty="0" smtClean="0"/>
              <a:t>, un domaine de recherche, est traversé par quatre paradigmes (selon </a:t>
            </a:r>
            <a:r>
              <a:rPr lang="fr-FR" dirty="0" err="1" smtClean="0"/>
              <a:t>Vestraete</a:t>
            </a:r>
            <a:r>
              <a:rPr lang="fr-FR" dirty="0" smtClean="0"/>
              <a:t> et Fayolle .2005):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696E7-7C37-4D38-B152-8C98971FA324}" type="slidenum">
              <a:rPr lang="fr-FR" smtClean="0"/>
              <a:pPr/>
              <a:t>17</a:t>
            </a:fld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fr-FR" b="1" dirty="0" smtClean="0"/>
              <a:t>(un paradigme </a:t>
            </a:r>
            <a:r>
              <a:rPr lang="fr-FR" dirty="0" smtClean="0"/>
              <a:t>est un ensemble d’hypothèses théoriques générales et de lois , une </a:t>
            </a:r>
            <a:r>
              <a:rPr lang="fr-FR" b="1" i="1" dirty="0" smtClean="0"/>
              <a:t>construction théorique</a:t>
            </a:r>
            <a:r>
              <a:rPr lang="fr-FR" dirty="0" smtClean="0"/>
              <a:t>, faisant l’objet d’une adhésion d’une partie suffisamment significative d’une communauté scientifique)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696E7-7C37-4D38-B152-8C98971FA324}" type="slidenum">
              <a:rPr lang="fr-FR" smtClean="0"/>
              <a:pPr/>
              <a:t>18</a:t>
            </a:fld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fr-FR" b="1" dirty="0" smtClean="0"/>
              <a:t>Le paradigme de l’innovation</a:t>
            </a:r>
            <a:r>
              <a:rPr lang="fr-FR" dirty="0" smtClean="0"/>
              <a:t>: ce paradigme met l’accent sur l’introduction de nouvelles connaissances dans le processus entrepreneurial. Il correspond à la conception Schumpetérienne.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696E7-7C37-4D38-B152-8C98971FA324}" type="slidenum">
              <a:rPr lang="fr-FR" smtClean="0"/>
              <a:pPr/>
              <a:t>19</a:t>
            </a:fld>
            <a:endParaRPr lang="fr-FR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143668"/>
          </a:xfrm>
        </p:spPr>
        <p:txBody>
          <a:bodyPr>
            <a:normAutofit/>
          </a:bodyPr>
          <a:lstStyle/>
          <a:p>
            <a:r>
              <a:rPr lang="fr-FR" dirty="0" smtClean="0"/>
              <a:t>Plan:</a:t>
            </a:r>
          </a:p>
          <a:p>
            <a:pPr marL="571500" indent="-571500">
              <a:buFont typeface="+mj-lt"/>
              <a:buAutoNum type="romanUcPeriod"/>
            </a:pPr>
            <a:r>
              <a:rPr lang="fr-FR" dirty="0" smtClean="0"/>
              <a:t>Entrepreneuriat: éléments de définition </a:t>
            </a:r>
          </a:p>
          <a:p>
            <a:pPr marL="571500" indent="-571500">
              <a:buFont typeface="+mj-lt"/>
              <a:buAutoNum type="romanUcPeriod"/>
            </a:pPr>
            <a:r>
              <a:rPr lang="fr-FR" dirty="0" smtClean="0"/>
              <a:t>Les </a:t>
            </a:r>
            <a:r>
              <a:rPr lang="fr-FR" dirty="0" smtClean="0"/>
              <a:t>principales approches de la pensée entrepreneuriale:</a:t>
            </a:r>
          </a:p>
          <a:p>
            <a:pPr marL="971550" lvl="1" indent="-571500">
              <a:buFont typeface="Arial" pitchFamily="34" charset="0"/>
              <a:buChar char="•"/>
            </a:pPr>
            <a:r>
              <a:rPr lang="fr-FR" dirty="0" smtClean="0"/>
              <a:t>L’approche </a:t>
            </a:r>
            <a:r>
              <a:rPr lang="fr-FR" dirty="0" smtClean="0"/>
              <a:t>économique</a:t>
            </a:r>
          </a:p>
          <a:p>
            <a:pPr marL="971550" lvl="1" indent="-571500">
              <a:buFont typeface="Arial" pitchFamily="34" charset="0"/>
              <a:buChar char="•"/>
            </a:pPr>
            <a:r>
              <a:rPr lang="fr-FR" dirty="0" smtClean="0"/>
              <a:t>L’approche par les </a:t>
            </a:r>
            <a:r>
              <a:rPr lang="fr-FR" dirty="0" smtClean="0"/>
              <a:t>traits / approche par les comportements</a:t>
            </a:r>
            <a:endParaRPr lang="fr-FR" dirty="0" smtClean="0"/>
          </a:p>
          <a:p>
            <a:pPr marL="971550" lvl="1" indent="-571500">
              <a:buFont typeface="Arial" pitchFamily="34" charset="0"/>
              <a:buChar char="•"/>
            </a:pPr>
            <a:r>
              <a:rPr lang="fr-FR" dirty="0" smtClean="0"/>
              <a:t>L’approche par le processus</a:t>
            </a:r>
          </a:p>
          <a:p>
            <a:pPr marL="571500" indent="-571500">
              <a:buFont typeface="+mj-lt"/>
              <a:buAutoNum type="romanUcPeriod"/>
            </a:pPr>
            <a:r>
              <a:rPr lang="fr-FR" dirty="0" smtClean="0"/>
              <a:t>La création de l’entreprise: de l’idée à la création proprement dite</a:t>
            </a:r>
          </a:p>
          <a:p>
            <a:pPr marL="571500" indent="-571500">
              <a:buFont typeface="+mj-lt"/>
              <a:buAutoNum type="romanUcPeriod"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696E7-7C37-4D38-B152-8C98971FA324}" type="slidenum">
              <a:rPr lang="fr-FR" smtClean="0"/>
              <a:pPr/>
              <a:t>2</a:t>
            </a:fld>
            <a:endParaRPr lang="fr-FR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fr-FR" b="1" dirty="0" smtClean="0"/>
              <a:t>Le paradigme de la création d’une organisation</a:t>
            </a:r>
            <a:r>
              <a:rPr lang="fr-FR" dirty="0" smtClean="0"/>
              <a:t>: développé par Gartner (1985) met l’accent sur le processus de création sous l’angle de la construction d’une nouvelle organisation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696E7-7C37-4D38-B152-8C98971FA324}" type="slidenum">
              <a:rPr lang="fr-FR" smtClean="0"/>
              <a:pPr/>
              <a:t>20</a:t>
            </a:fld>
            <a:endParaRPr lang="fr-FR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Wingdings" pitchFamily="2" charset="2"/>
              <a:buChar char="Ø"/>
            </a:pPr>
            <a:r>
              <a:rPr lang="fr-FR" b="1" dirty="0" smtClean="0"/>
              <a:t>Le paradigme de l’opportunité</a:t>
            </a:r>
            <a:r>
              <a:rPr lang="fr-FR" dirty="0" smtClean="0"/>
              <a:t>: propose de définir le processus entrepreneuriale comme la détection, l’évaluation et l’exploitation d’opportunité. Ce paradigme est devenu dominant depuis le début des années 2000 grâce aux travaux de </a:t>
            </a:r>
            <a:r>
              <a:rPr lang="fr-FR" dirty="0" err="1" smtClean="0"/>
              <a:t>Venkataraman</a:t>
            </a:r>
            <a:r>
              <a:rPr lang="fr-FR" dirty="0" smtClean="0"/>
              <a:t> (1997)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696E7-7C37-4D38-B152-8C98971FA324}" type="slidenum">
              <a:rPr lang="fr-FR" smtClean="0"/>
              <a:pPr/>
              <a:t>21</a:t>
            </a:fld>
            <a:endParaRPr lang="fr-FR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Wingdings" pitchFamily="2" charset="2"/>
              <a:buChar char="Ø"/>
            </a:pPr>
            <a:r>
              <a:rPr lang="fr-FR" b="1" dirty="0" smtClean="0"/>
              <a:t>Le paradigme de la création de valeur</a:t>
            </a:r>
            <a:r>
              <a:rPr lang="fr-FR" dirty="0" smtClean="0"/>
              <a:t>: ce paradigme correspond aux travaux de </a:t>
            </a:r>
            <a:r>
              <a:rPr lang="fr-FR" dirty="0" err="1" smtClean="0"/>
              <a:t>Bruyat</a:t>
            </a:r>
            <a:r>
              <a:rPr lang="fr-FR" dirty="0" smtClean="0"/>
              <a:t> (1993) qui définit l’entrepreneuriat comme la dialogique individu-création de valeur; l’entrepreneuriat est considéré comme apporteur de richesses et d’emplois pour la nation.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696E7-7C37-4D38-B152-8C98971FA324}" type="slidenum">
              <a:rPr lang="fr-FR" smtClean="0"/>
              <a:pPr/>
              <a:t>22</a:t>
            </a:fld>
            <a:endParaRPr lang="fr-FR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r>
              <a:rPr lang="fr-FR" dirty="0" smtClean="0"/>
              <a:t>Ainsi, il est important de souligner que les auteurs qui s’inscrivent dans l’un ou l’autre courant de pensée concilient souvent plusieurs paradigmes en les associant à leur définition.</a:t>
            </a:r>
          </a:p>
          <a:p>
            <a:r>
              <a:rPr lang="fr-FR" dirty="0" smtClean="0"/>
              <a:t>Il est donc utile de s’inscrire dans une vision globalisante qui tienne compte des différents paradigmes pour retenir une définition de l’entrepreneuriat.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696E7-7C37-4D38-B152-8C98971FA324}" type="slidenum">
              <a:rPr lang="fr-FR" smtClean="0"/>
              <a:pPr/>
              <a:t>23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55794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/>
          </a:bodyPr>
          <a:lstStyle/>
          <a:p>
            <a:pPr algn="just"/>
            <a:r>
              <a:rPr lang="fr-FR" dirty="0" smtClean="0"/>
              <a:t>Néanmoins, Ces paradigmes loin de s’opposer, peuvent se combiner et </a:t>
            </a:r>
            <a:r>
              <a:rPr lang="fr-FR" b="1" dirty="0" smtClean="0"/>
              <a:t>qu’un consensus se dégage pour définir l’entrepreneuriat en termes d’opportunité.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696E7-7C37-4D38-B152-8C98971FA324}" type="slidenum">
              <a:rPr lang="fr-FR" smtClean="0"/>
              <a:pPr/>
              <a:t>24</a:t>
            </a:fld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b="1" dirty="0" smtClean="0"/>
              <a:t>La définition de l’entrepreneuriat à partir du concept d’opportunité:</a:t>
            </a:r>
          </a:p>
          <a:p>
            <a:pPr algn="just"/>
            <a:r>
              <a:rPr lang="fr-FR" dirty="0" smtClean="0"/>
              <a:t>Nous retiendrons les deux définitions suivantes: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696E7-7C37-4D38-B152-8C98971FA324}" type="slidenum">
              <a:rPr lang="fr-FR" smtClean="0"/>
              <a:pPr/>
              <a:t>25</a:t>
            </a:fld>
            <a:endParaRPr lang="fr-FR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fr-FR" dirty="0" smtClean="0"/>
              <a:t>l’entrepreneuriat est défini comme: </a:t>
            </a:r>
          </a:p>
          <a:p>
            <a:pPr lvl="1" algn="just"/>
            <a:r>
              <a:rPr lang="fr-FR" dirty="0" smtClean="0"/>
              <a:t>« Un processus de recherche, d’évaluation et d’exploitation d’opportunités,</a:t>
            </a:r>
          </a:p>
          <a:p>
            <a:pPr lvl="1" algn="just"/>
            <a:r>
              <a:rPr lang="fr-FR" dirty="0" smtClean="0"/>
              <a:t>Effectué par un entrepreneur ou une équipe entrepreneuriale qui,</a:t>
            </a:r>
          </a:p>
          <a:p>
            <a:pPr lvl="1" algn="just"/>
            <a:r>
              <a:rPr lang="fr-FR" dirty="0" smtClean="0"/>
              <a:t>Dans le cadre d’une création, d’une reprise ou d’un développement d’activités,</a:t>
            </a:r>
          </a:p>
          <a:p>
            <a:pPr lvl="1" algn="just"/>
            <a:r>
              <a:rPr lang="fr-FR" dirty="0" smtClean="0"/>
              <a:t>Développe une organisation mettant en œuvre une vision stratégique,</a:t>
            </a:r>
          </a:p>
          <a:p>
            <a:pPr lvl="1" algn="just"/>
            <a:r>
              <a:rPr lang="fr-FR" dirty="0" smtClean="0"/>
              <a:t>Et contribuant à créer de la valeur. » (Karim </a:t>
            </a:r>
            <a:r>
              <a:rPr lang="fr-FR" dirty="0" err="1" smtClean="0"/>
              <a:t>Messeghem</a:t>
            </a:r>
            <a:r>
              <a:rPr lang="fr-FR" dirty="0" smtClean="0"/>
              <a:t> et Sylvie </a:t>
            </a:r>
            <a:r>
              <a:rPr lang="fr-FR" dirty="0" err="1" smtClean="0"/>
              <a:t>Sammut</a:t>
            </a:r>
            <a:r>
              <a:rPr lang="fr-FR" dirty="0" smtClean="0"/>
              <a:t>.2011)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696E7-7C37-4D38-B152-8C98971FA324}" type="slidenum">
              <a:rPr lang="fr-FR" smtClean="0"/>
              <a:pPr/>
              <a:t>26</a:t>
            </a:fld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715040"/>
          </a:xfrm>
        </p:spPr>
        <p:txBody>
          <a:bodyPr>
            <a:normAutofit/>
          </a:bodyPr>
          <a:lstStyle/>
          <a:p>
            <a:pPr algn="just"/>
            <a:r>
              <a:rPr lang="fr-FR" dirty="0" smtClean="0"/>
              <a:t>« l’entrepreneur est avant tout  un réalisateur de projet, quelqu’un qui dans la société </a:t>
            </a:r>
            <a:r>
              <a:rPr lang="fr-FR" b="1" dirty="0" smtClean="0"/>
              <a:t>perçoit une opportunité </a:t>
            </a:r>
            <a:r>
              <a:rPr lang="fr-FR" dirty="0" smtClean="0"/>
              <a:t>et imagine une façon de répondre à ce besoin avant que d’autres ne le fassent; c’est une personne qui, face à une situation problématique, développe un projet, une vision qui transforme le problème en une </a:t>
            </a:r>
            <a:r>
              <a:rPr lang="fr-FR" b="1" dirty="0" smtClean="0"/>
              <a:t>occasion d’affaires </a:t>
            </a:r>
            <a:r>
              <a:rPr lang="fr-FR" dirty="0" smtClean="0"/>
              <a:t>» (jean marie Toulouse, HEC Montréal, fin des années 1980)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696E7-7C37-4D38-B152-8C98971FA324}" type="slidenum">
              <a:rPr lang="fr-FR" smtClean="0"/>
              <a:pPr/>
              <a:t>27</a:t>
            </a:fld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fr-FR" dirty="0" smtClean="0"/>
              <a:t>Ces définitions conduisent à ce focaliser sur la </a:t>
            </a:r>
            <a:r>
              <a:rPr lang="fr-FR" b="1" i="1" dirty="0" smtClean="0"/>
              <a:t>notion d’opportunité</a:t>
            </a:r>
            <a:r>
              <a:rPr lang="fr-FR" dirty="0" smtClean="0"/>
              <a:t>, considérée à partir des années 1990 comme le moteur de l’action entrepreneuriale.</a:t>
            </a:r>
          </a:p>
          <a:p>
            <a:r>
              <a:rPr lang="fr-FR" b="1" dirty="0" smtClean="0"/>
              <a:t>Qu’est ce que une opportunité: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696E7-7C37-4D38-B152-8C98971FA324}" type="slidenum">
              <a:rPr lang="fr-FR" smtClean="0"/>
              <a:pPr/>
              <a:t>28</a:t>
            </a:fld>
            <a:endParaRPr lang="fr-FR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fr-FR" dirty="0" smtClean="0"/>
              <a:t>L’opportunité peut être définie comme </a:t>
            </a:r>
            <a:r>
              <a:rPr lang="fr-FR" i="1" dirty="0" smtClean="0"/>
              <a:t>«  une situation future qui est jugée comme désirable et faisable </a:t>
            </a:r>
            <a:r>
              <a:rPr lang="fr-FR" dirty="0" smtClean="0"/>
              <a:t>» (</a:t>
            </a:r>
            <a:r>
              <a:rPr lang="fr-FR" dirty="0" err="1" smtClean="0"/>
              <a:t>Stevensen</a:t>
            </a:r>
            <a:r>
              <a:rPr lang="fr-FR" dirty="0" smtClean="0"/>
              <a:t> et </a:t>
            </a:r>
            <a:r>
              <a:rPr lang="fr-FR" dirty="0" err="1" smtClean="0"/>
              <a:t>Jarillo</a:t>
            </a:r>
            <a:r>
              <a:rPr lang="fr-FR" dirty="0" smtClean="0"/>
              <a:t>. 1990)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696E7-7C37-4D38-B152-8C98971FA324}" type="slidenum">
              <a:rPr lang="fr-FR" smtClean="0"/>
              <a:pPr/>
              <a:t>29</a:t>
            </a:fld>
            <a:endParaRPr lang="fr-FR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571500" indent="-571500"/>
            <a:r>
              <a:rPr lang="fr-FR" b="1" dirty="0" smtClean="0"/>
              <a:t> I </a:t>
            </a:r>
            <a:r>
              <a:rPr lang="fr-FR" dirty="0"/>
              <a:t>Entrepreneuriat: éléments de définition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43510"/>
          </a:xfrm>
        </p:spPr>
        <p:txBody>
          <a:bodyPr/>
          <a:lstStyle/>
          <a:p>
            <a:pPr algn="just"/>
            <a:r>
              <a:rPr lang="fr-FR" dirty="0" smtClean="0"/>
              <a:t>L’entrepreneuriat est au cœur du développement humain des sociétés modernes</a:t>
            </a:r>
          </a:p>
          <a:p>
            <a:pPr algn="just"/>
            <a:r>
              <a:rPr lang="fr-FR" dirty="0" smtClean="0"/>
              <a:t>L’entrepreneuriat est devenu la philosophie dominante des affaires.</a:t>
            </a:r>
          </a:p>
          <a:p>
            <a:r>
              <a:rPr lang="fr-FR" dirty="0" smtClean="0"/>
              <a:t>L’entrepreneuriat est souvent associé à: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696E7-7C37-4D38-B152-8C98971FA324}" type="slidenum">
              <a:rPr lang="fr-FR" smtClean="0"/>
              <a:pPr/>
              <a:t>3</a:t>
            </a:fld>
            <a:endParaRPr lang="fr-FR" dirty="0"/>
          </a:p>
        </p:txBody>
      </p:sp>
      <p:graphicFrame>
        <p:nvGraphicFramePr>
          <p:cNvPr id="5" name="Tableau 4"/>
          <p:cNvGraphicFramePr>
            <a:graphicFrameLocks noGrp="1"/>
          </p:cNvGraphicFramePr>
          <p:nvPr/>
        </p:nvGraphicFramePr>
        <p:xfrm>
          <a:off x="5000628" y="4714884"/>
          <a:ext cx="3214710" cy="518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1471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800" b="1" dirty="0" smtClean="0"/>
                        <a:t>Un mode de pensée</a:t>
                      </a:r>
                      <a:endParaRPr lang="fr-FR" sz="2800" b="1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au 5"/>
          <p:cNvGraphicFramePr>
            <a:graphicFrameLocks noGrp="1"/>
          </p:cNvGraphicFramePr>
          <p:nvPr/>
        </p:nvGraphicFramePr>
        <p:xfrm>
          <a:off x="5000628" y="5286388"/>
          <a:ext cx="3214710" cy="518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1471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800" b="1" dirty="0" smtClean="0"/>
                        <a:t>Des comportements</a:t>
                      </a:r>
                      <a:endParaRPr lang="fr-FR" sz="2800" b="1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Tableau 6"/>
          <p:cNvGraphicFramePr>
            <a:graphicFrameLocks noGrp="1"/>
          </p:cNvGraphicFramePr>
          <p:nvPr/>
        </p:nvGraphicFramePr>
        <p:xfrm>
          <a:off x="5000628" y="5857892"/>
          <a:ext cx="3286148" cy="518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8614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800" b="1" dirty="0" smtClean="0"/>
                        <a:t>Des situations </a:t>
                      </a:r>
                      <a:endParaRPr lang="fr-FR" sz="28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0" name="Accolade ouvrante 19"/>
          <p:cNvSpPr/>
          <p:nvPr/>
        </p:nvSpPr>
        <p:spPr>
          <a:xfrm>
            <a:off x="3643306" y="4786322"/>
            <a:ext cx="1000132" cy="1643074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fr-FR" dirty="0" smtClean="0"/>
              <a:t>Une opportunité est fondamentalement une relation développée </a:t>
            </a:r>
            <a:r>
              <a:rPr lang="fr-FR" b="1" dirty="0" smtClean="0"/>
              <a:t>dans le temps </a:t>
            </a:r>
            <a:r>
              <a:rPr lang="fr-FR" dirty="0" smtClean="0"/>
              <a:t>entre une </a:t>
            </a:r>
            <a:r>
              <a:rPr lang="fr-FR" b="1" dirty="0" smtClean="0"/>
              <a:t>idée</a:t>
            </a:r>
            <a:r>
              <a:rPr lang="fr-FR" dirty="0" smtClean="0"/>
              <a:t> menant à une création nouvelle de valeur et </a:t>
            </a:r>
            <a:r>
              <a:rPr lang="fr-FR" b="1" dirty="0" smtClean="0"/>
              <a:t>le marché</a:t>
            </a:r>
            <a:r>
              <a:rPr lang="fr-FR" dirty="0" smtClean="0"/>
              <a:t>;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696E7-7C37-4D38-B152-8C98971FA324}" type="slidenum">
              <a:rPr lang="fr-FR" smtClean="0"/>
              <a:pPr/>
              <a:t>30</a:t>
            </a:fld>
            <a:endParaRPr lang="fr-FR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fr-FR" dirty="0" smtClean="0"/>
              <a:t>L’opportunité suppose une triple relation:</a:t>
            </a:r>
          </a:p>
          <a:p>
            <a:pPr lvl="1" algn="just"/>
            <a:r>
              <a:rPr lang="fr-FR" dirty="0" smtClean="0"/>
              <a:t> soit la </a:t>
            </a:r>
            <a:r>
              <a:rPr lang="fr-FR" b="1" dirty="0" smtClean="0"/>
              <a:t>découverte d’une idée </a:t>
            </a:r>
            <a:r>
              <a:rPr lang="fr-FR" dirty="0" smtClean="0"/>
              <a:t>pour une production nouvelle, complétée par des dizaines d’autres informations pour son application, </a:t>
            </a:r>
          </a:p>
          <a:p>
            <a:pPr lvl="1" algn="just"/>
            <a:r>
              <a:rPr lang="fr-FR" b="1" dirty="0" smtClean="0"/>
              <a:t>un marché disponible ou à développer</a:t>
            </a:r>
            <a:r>
              <a:rPr lang="fr-FR" dirty="0" smtClean="0"/>
              <a:t>, tenant compte de la conjoncture et de la concurrence,.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696E7-7C37-4D38-B152-8C98971FA324}" type="slidenum">
              <a:rPr lang="fr-FR" smtClean="0"/>
              <a:pPr/>
              <a:t>31</a:t>
            </a:fld>
            <a:endParaRPr lang="fr-FR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algn="just"/>
            <a:r>
              <a:rPr lang="fr-FR" dirty="0" smtClean="0"/>
              <a:t>, et finalement </a:t>
            </a:r>
            <a:r>
              <a:rPr lang="fr-FR" b="1" dirty="0" smtClean="0"/>
              <a:t>le temps </a:t>
            </a:r>
            <a:r>
              <a:rPr lang="fr-FR" dirty="0" smtClean="0"/>
              <a:t>pour saisir, comprendre, adapter et concrétiser sur le marché l’idée en espérant que ce dernier réponde bien aux besoins, lui donnant finalement sa valeur réelle.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696E7-7C37-4D38-B152-8C98971FA324}" type="slidenum">
              <a:rPr lang="fr-FR" smtClean="0"/>
              <a:pPr/>
              <a:t>32</a:t>
            </a:fld>
            <a:endParaRPr lang="fr-FR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fr-FR" dirty="0" smtClean="0"/>
              <a:t>Les opportunités peuvent prendre différentes formes que l’on peut classer selon</a:t>
            </a:r>
          </a:p>
          <a:p>
            <a:pPr lvl="1" algn="just"/>
            <a:r>
              <a:rPr lang="fr-FR" dirty="0" smtClean="0"/>
              <a:t> la nature de la valeur créée,</a:t>
            </a:r>
          </a:p>
          <a:p>
            <a:pPr lvl="1" algn="just"/>
            <a:r>
              <a:rPr lang="fr-FR" dirty="0" smtClean="0"/>
              <a:t> l’intensité du changement et</a:t>
            </a:r>
          </a:p>
          <a:p>
            <a:pPr lvl="1" algn="just"/>
            <a:r>
              <a:rPr lang="fr-FR" dirty="0" smtClean="0"/>
              <a:t> le degré de légitimité.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696E7-7C37-4D38-B152-8C98971FA324}" type="slidenum">
              <a:rPr lang="fr-FR" smtClean="0"/>
              <a:pPr/>
              <a:t>33</a:t>
            </a:fld>
            <a:endParaRPr lang="fr-FR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fr-FR" dirty="0" smtClean="0"/>
              <a:t>À cette diversité correspondent plusieurs types d’entrepreneurs: (</a:t>
            </a:r>
            <a:r>
              <a:rPr lang="fr-FR" dirty="0" err="1" smtClean="0"/>
              <a:t>K.Messeghem</a:t>
            </a:r>
            <a:r>
              <a:rPr lang="fr-FR" dirty="0" smtClean="0"/>
              <a:t> et </a:t>
            </a:r>
            <a:r>
              <a:rPr lang="fr-FR" dirty="0" err="1" smtClean="0"/>
              <a:t>S.Sammut</a:t>
            </a:r>
            <a:r>
              <a:rPr lang="fr-FR" dirty="0" smtClean="0"/>
              <a:t>)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696E7-7C37-4D38-B152-8C98971FA324}" type="slidenum">
              <a:rPr lang="fr-FR" smtClean="0"/>
              <a:pPr/>
              <a:t>34</a:t>
            </a:fld>
            <a:endParaRPr lang="fr-FR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Wingdings" pitchFamily="2" charset="2"/>
              <a:buChar char="Ø"/>
            </a:pPr>
            <a:r>
              <a:rPr lang="fr-FR" b="1" dirty="0" smtClean="0"/>
              <a:t>L’entrepreneur innovant</a:t>
            </a:r>
            <a:r>
              <a:rPr lang="fr-FR" dirty="0" smtClean="0"/>
              <a:t>: correspond à la définition de Schumpeter, il est à la poursuite d’opportunités qui conduisent à une nouvelle combinaison entre les moyens et les fins. Il </a:t>
            </a:r>
            <a:r>
              <a:rPr lang="fr-FR" b="1" dirty="0" smtClean="0"/>
              <a:t>remet en question l’équilibre sur le marché </a:t>
            </a:r>
            <a:r>
              <a:rPr lang="fr-FR" dirty="0" smtClean="0"/>
              <a:t>dans le cadre d’un processus de </a:t>
            </a:r>
            <a:r>
              <a:rPr lang="fr-FR" b="1" dirty="0" smtClean="0"/>
              <a:t>destruction créatrice</a:t>
            </a:r>
            <a:endParaRPr lang="fr-FR" b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696E7-7C37-4D38-B152-8C98971FA324}" type="slidenum">
              <a:rPr lang="fr-FR" smtClean="0"/>
              <a:pPr/>
              <a:t>35</a:t>
            </a:fld>
            <a:endParaRPr lang="fr-FR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Wingdings" pitchFamily="2" charset="2"/>
              <a:buChar char="Ø"/>
            </a:pPr>
            <a:r>
              <a:rPr lang="fr-FR" b="1" dirty="0" smtClean="0"/>
              <a:t>L’entrepreneur arbitragiste</a:t>
            </a:r>
            <a:r>
              <a:rPr lang="fr-FR" dirty="0" smtClean="0"/>
              <a:t>: correspond à la définition de </a:t>
            </a:r>
            <a:r>
              <a:rPr lang="fr-FR" dirty="0" err="1" smtClean="0"/>
              <a:t>Kirzner</a:t>
            </a:r>
            <a:r>
              <a:rPr lang="fr-FR" dirty="0" smtClean="0"/>
              <a:t>, il repère des </a:t>
            </a:r>
            <a:r>
              <a:rPr lang="fr-FR" b="1" dirty="0" smtClean="0"/>
              <a:t>situations</a:t>
            </a:r>
            <a:r>
              <a:rPr lang="fr-FR" dirty="0" smtClean="0"/>
              <a:t> </a:t>
            </a:r>
            <a:r>
              <a:rPr lang="fr-FR" b="1" dirty="0" smtClean="0"/>
              <a:t>de déséquilibre </a:t>
            </a:r>
            <a:r>
              <a:rPr lang="fr-FR" dirty="0" smtClean="0"/>
              <a:t>sur le marché. Sa vigilance entrepreneuriale lui permet de détecter les imperfections du marché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696E7-7C37-4D38-B152-8C98971FA324}" type="slidenum">
              <a:rPr lang="fr-FR" smtClean="0"/>
              <a:pPr/>
              <a:t>36</a:t>
            </a:fld>
            <a:endParaRPr lang="fr-FR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fr-FR" dirty="0" smtClean="0"/>
              <a:t>En </a:t>
            </a:r>
            <a:r>
              <a:rPr lang="fr-FR" dirty="0" err="1" smtClean="0"/>
              <a:t>conclusion,Le</a:t>
            </a:r>
            <a:r>
              <a:rPr lang="fr-FR" dirty="0" smtClean="0"/>
              <a:t> </a:t>
            </a:r>
            <a:r>
              <a:rPr lang="fr-FR" dirty="0"/>
              <a:t>paradigme d’opportunité permet de fédérer l’ensemble des autres paradigmes, ce qui permet de repérer </a:t>
            </a:r>
            <a:r>
              <a:rPr lang="fr-FR" b="1" dirty="0"/>
              <a:t>cinq courants </a:t>
            </a:r>
            <a:r>
              <a:rPr lang="fr-FR" dirty="0"/>
              <a:t>(écoles) qui traversent le champ de l’entrepreneuriat:(Fayolle 2004) 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696E7-7C37-4D38-B152-8C98971FA324}" type="slidenum">
              <a:rPr lang="fr-FR" smtClean="0"/>
              <a:pPr/>
              <a:t>37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61325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Wingdings" pitchFamily="2" charset="2"/>
              <a:buChar char="Ø"/>
            </a:pPr>
            <a:r>
              <a:rPr lang="fr-FR" b="1" dirty="0" smtClean="0"/>
              <a:t>L’école économique </a:t>
            </a:r>
            <a:r>
              <a:rPr lang="fr-FR" dirty="0" smtClean="0"/>
              <a:t>qui s’intéresse à la fonction de l’entrepreneur dans l’économie (Schumpeter et </a:t>
            </a:r>
            <a:r>
              <a:rPr lang="fr-FR" dirty="0" err="1" smtClean="0"/>
              <a:t>Kirzner</a:t>
            </a:r>
            <a:r>
              <a:rPr lang="fr-FR" dirty="0" smtClean="0"/>
              <a:t>);</a:t>
            </a:r>
          </a:p>
          <a:p>
            <a:pPr algn="just">
              <a:buFont typeface="Wingdings" pitchFamily="2" charset="2"/>
              <a:buChar char="Ø"/>
            </a:pPr>
            <a:r>
              <a:rPr lang="fr-FR" b="1" dirty="0" smtClean="0"/>
              <a:t>L’école fondée sur les traits</a:t>
            </a:r>
            <a:r>
              <a:rPr lang="fr-FR" dirty="0" smtClean="0"/>
              <a:t>, d’inspiration psychologique, tente de cerner les caractéristiques associées à l’entrepreneur(</a:t>
            </a:r>
            <a:r>
              <a:rPr lang="fr-FR" dirty="0" err="1" smtClean="0"/>
              <a:t>McClelland</a:t>
            </a:r>
            <a:r>
              <a:rPr lang="fr-FR" dirty="0" smtClean="0"/>
              <a:t>, 1961)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696E7-7C37-4D38-B152-8C98971FA324}" type="slidenum">
              <a:rPr lang="fr-FR" smtClean="0"/>
              <a:pPr/>
              <a:t>38</a:t>
            </a:fld>
            <a:endParaRPr lang="fr-FR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fr-FR" b="1" dirty="0" smtClean="0"/>
              <a:t>L’école de la décision</a:t>
            </a:r>
            <a:r>
              <a:rPr lang="fr-FR" dirty="0" smtClean="0"/>
              <a:t>, qui s’est développée au cours des années 1990 avec la percée des approches cognitives, s’intéresse au processus de décision et en particulier à </a:t>
            </a:r>
            <a:r>
              <a:rPr lang="fr-FR" b="1" i="1" dirty="0" smtClean="0"/>
              <a:t>l’intention entrepreneuriale</a:t>
            </a:r>
            <a:r>
              <a:rPr lang="fr-FR" dirty="0" smtClean="0"/>
              <a:t>,(</a:t>
            </a:r>
            <a:r>
              <a:rPr lang="fr-FR" dirty="0" err="1" smtClean="0"/>
              <a:t>Shapero</a:t>
            </a:r>
            <a:r>
              <a:rPr lang="fr-FR" dirty="0" smtClean="0"/>
              <a:t> 1975)</a:t>
            </a:r>
          </a:p>
          <a:p>
            <a:pPr>
              <a:buNone/>
            </a:pPr>
            <a:endParaRPr lang="fr-FR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696E7-7C37-4D38-B152-8C98971FA324}" type="slidenum">
              <a:rPr lang="fr-FR" smtClean="0"/>
              <a:pPr/>
              <a:t>39</a:t>
            </a:fld>
            <a:endParaRPr lang="fr-FR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b="1" dirty="0" smtClean="0"/>
              <a:t>Entrepreneuriat, de quoi parle-t-on ?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/>
          <a:lstStyle/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696E7-7C37-4D38-B152-8C98971FA324}" type="slidenum">
              <a:rPr lang="fr-FR" smtClean="0"/>
              <a:pPr/>
              <a:t>4</a:t>
            </a:fld>
            <a:endParaRPr lang="fr-FR" dirty="0"/>
          </a:p>
        </p:txBody>
      </p:sp>
      <p:sp>
        <p:nvSpPr>
          <p:cNvPr id="5" name="Rectangle à coins arrondis 4"/>
          <p:cNvSpPr/>
          <p:nvPr/>
        </p:nvSpPr>
        <p:spPr>
          <a:xfrm>
            <a:off x="2071670" y="2143116"/>
            <a:ext cx="4786346" cy="85725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3200" dirty="0" smtClean="0"/>
              <a:t>Un mode de pensée</a:t>
            </a:r>
            <a:endParaRPr lang="fr-FR" sz="3200" dirty="0"/>
          </a:p>
        </p:txBody>
      </p:sp>
      <p:graphicFrame>
        <p:nvGraphicFramePr>
          <p:cNvPr id="6" name="Tableau 5"/>
          <p:cNvGraphicFramePr>
            <a:graphicFrameLocks noGrp="1"/>
          </p:cNvGraphicFramePr>
          <p:nvPr/>
        </p:nvGraphicFramePr>
        <p:xfrm>
          <a:off x="1428728" y="3357562"/>
          <a:ext cx="6096000" cy="9448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 smtClean="0"/>
                        <a:t>L’esprit d’entreprendre, la culture entrepreneuriale</a:t>
                      </a:r>
                      <a:endParaRPr lang="fr-FR" sz="2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Ellipse 6"/>
          <p:cNvSpPr/>
          <p:nvPr/>
        </p:nvSpPr>
        <p:spPr>
          <a:xfrm>
            <a:off x="0" y="5357826"/>
            <a:ext cx="2000232" cy="1500174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Créativité </a:t>
            </a:r>
            <a:endParaRPr lang="fr-FR" dirty="0"/>
          </a:p>
        </p:txBody>
      </p:sp>
      <p:sp>
        <p:nvSpPr>
          <p:cNvPr id="8" name="Ellipse 7"/>
          <p:cNvSpPr/>
          <p:nvPr/>
        </p:nvSpPr>
        <p:spPr>
          <a:xfrm>
            <a:off x="2500298" y="5286388"/>
            <a:ext cx="1785950" cy="1571612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Innovation </a:t>
            </a:r>
            <a:endParaRPr lang="fr-FR" dirty="0"/>
          </a:p>
        </p:txBody>
      </p:sp>
      <p:sp>
        <p:nvSpPr>
          <p:cNvPr id="9" name="Ellipse 8"/>
          <p:cNvSpPr/>
          <p:nvPr/>
        </p:nvSpPr>
        <p:spPr>
          <a:xfrm>
            <a:off x="4714876" y="5429264"/>
            <a:ext cx="2000264" cy="1428736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Sens de l’initiative </a:t>
            </a:r>
            <a:endParaRPr lang="fr-FR" dirty="0"/>
          </a:p>
        </p:txBody>
      </p:sp>
      <p:sp>
        <p:nvSpPr>
          <p:cNvPr id="10" name="Ellipse 9"/>
          <p:cNvSpPr/>
          <p:nvPr/>
        </p:nvSpPr>
        <p:spPr>
          <a:xfrm>
            <a:off x="7215206" y="5500702"/>
            <a:ext cx="1928794" cy="135729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Flexibilité </a:t>
            </a:r>
            <a:endParaRPr lang="fr-FR" dirty="0"/>
          </a:p>
        </p:txBody>
      </p:sp>
      <p:cxnSp>
        <p:nvCxnSpPr>
          <p:cNvPr id="12" name="Connecteur droit avec flèche 11"/>
          <p:cNvCxnSpPr/>
          <p:nvPr/>
        </p:nvCxnSpPr>
        <p:spPr>
          <a:xfrm rot="10800000" flipV="1">
            <a:off x="1571604" y="4357694"/>
            <a:ext cx="2214578" cy="11430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Connecteur droit avec flèche 13"/>
          <p:cNvCxnSpPr/>
          <p:nvPr/>
        </p:nvCxnSpPr>
        <p:spPr>
          <a:xfrm rot="5400000">
            <a:off x="3321835" y="4750603"/>
            <a:ext cx="928694" cy="1428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Connecteur droit avec flèche 15"/>
          <p:cNvCxnSpPr/>
          <p:nvPr/>
        </p:nvCxnSpPr>
        <p:spPr>
          <a:xfrm>
            <a:off x="3929058" y="4357694"/>
            <a:ext cx="1428760" cy="10715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Connecteur droit avec flèche 17"/>
          <p:cNvCxnSpPr/>
          <p:nvPr/>
        </p:nvCxnSpPr>
        <p:spPr>
          <a:xfrm>
            <a:off x="4000496" y="4286256"/>
            <a:ext cx="3786214" cy="121444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fr-FR" b="1" dirty="0" smtClean="0"/>
              <a:t>Le courant du processus </a:t>
            </a:r>
            <a:r>
              <a:rPr lang="fr-FR" dirty="0" smtClean="0"/>
              <a:t>qui est apparu à la fin des années 1980 en réaction aux limites de l’approche fondée sur les traits (Gartner 1988)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696E7-7C37-4D38-B152-8C98971FA324}" type="slidenum">
              <a:rPr lang="fr-FR" smtClean="0"/>
              <a:pPr/>
              <a:t>40</a:t>
            </a:fld>
            <a:endParaRPr lang="fr-FR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fr-FR" b="1" dirty="0" smtClean="0"/>
              <a:t>L’école de l’organisation entrepreneuriale </a:t>
            </a:r>
            <a:r>
              <a:rPr lang="fr-FR" dirty="0" smtClean="0"/>
              <a:t>qui s’intéresse à l’orientation entrepreneuriale d’organisations existantes (</a:t>
            </a:r>
            <a:r>
              <a:rPr lang="fr-FR" dirty="0" err="1" smtClean="0"/>
              <a:t>Stevensen</a:t>
            </a:r>
            <a:r>
              <a:rPr lang="fr-FR" dirty="0" smtClean="0"/>
              <a:t> et </a:t>
            </a:r>
            <a:r>
              <a:rPr lang="fr-FR" dirty="0" err="1" smtClean="0"/>
              <a:t>Jarillo</a:t>
            </a:r>
            <a:r>
              <a:rPr lang="fr-FR" dirty="0" smtClean="0"/>
              <a:t>, 1990)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696E7-7C37-4D38-B152-8C98971FA324}" type="slidenum">
              <a:rPr lang="fr-FR" smtClean="0"/>
              <a:pPr/>
              <a:t>41</a:t>
            </a:fld>
            <a:endParaRPr lang="fr-FR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696E7-7C37-4D38-B152-8C98971FA324}" type="slidenum">
              <a:rPr lang="fr-FR" smtClean="0"/>
              <a:pPr/>
              <a:t>42</a:t>
            </a:fld>
            <a:endParaRPr lang="fr-FR" dirty="0"/>
          </a:p>
        </p:txBody>
      </p:sp>
      <p:graphicFrame>
        <p:nvGraphicFramePr>
          <p:cNvPr id="3" name="Tableau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4955458"/>
              </p:ext>
            </p:extLst>
          </p:nvPr>
        </p:nvGraphicFramePr>
        <p:xfrm>
          <a:off x="500034" y="428606"/>
          <a:ext cx="8358246" cy="60865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71702"/>
                <a:gridCol w="1857388"/>
                <a:gridCol w="4429156"/>
              </a:tblGrid>
              <a:tr h="988225">
                <a:tc>
                  <a:txBody>
                    <a:bodyPr/>
                    <a:lstStyle/>
                    <a:p>
                      <a:pPr algn="ctr"/>
                      <a:r>
                        <a:rPr lang="fr-FR" sz="1600" b="1" dirty="0" smtClean="0"/>
                        <a:t>Courants </a:t>
                      </a:r>
                      <a:endParaRPr lang="fr-FR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1" dirty="0" smtClean="0"/>
                        <a:t>Auteurs fondateurs</a:t>
                      </a:r>
                      <a:endParaRPr lang="fr-FR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1" dirty="0" smtClean="0"/>
                        <a:t>Prise en compte de l’opportunité</a:t>
                      </a:r>
                      <a:endParaRPr lang="fr-FR" sz="1600" b="1" dirty="0"/>
                    </a:p>
                  </a:txBody>
                  <a:tcPr/>
                </a:tc>
              </a:tr>
              <a:tr h="988225">
                <a:tc>
                  <a:txBody>
                    <a:bodyPr/>
                    <a:lstStyle/>
                    <a:p>
                      <a:r>
                        <a:rPr lang="fr-FR" sz="1600" b="1" dirty="0" smtClean="0"/>
                        <a:t>École économique</a:t>
                      </a:r>
                      <a:endParaRPr lang="fr-FR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dirty="0" smtClean="0"/>
                        <a:t>Schumpeter,</a:t>
                      </a:r>
                    </a:p>
                    <a:p>
                      <a:r>
                        <a:rPr lang="fr-FR" sz="1600" dirty="0" err="1" smtClean="0"/>
                        <a:t>Kirzner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fr-FR" sz="1600" dirty="0" smtClean="0"/>
                        <a:t>La poursuite d’opportunité est réalisée par  un entrepreneur dont la fonction économique est de contribuer</a:t>
                      </a:r>
                      <a:r>
                        <a:rPr lang="fr-FR" sz="1600" baseline="0" dirty="0" smtClean="0"/>
                        <a:t> à l’équilibre ou au déséquilibre des marchés</a:t>
                      </a:r>
                      <a:endParaRPr lang="fr-FR" sz="1600" dirty="0"/>
                    </a:p>
                  </a:txBody>
                  <a:tcPr/>
                </a:tc>
              </a:tr>
              <a:tr h="988225">
                <a:tc>
                  <a:txBody>
                    <a:bodyPr/>
                    <a:lstStyle/>
                    <a:p>
                      <a:r>
                        <a:rPr lang="fr-FR" sz="1600" b="1" dirty="0" smtClean="0"/>
                        <a:t>École des traits ou école psychologique</a:t>
                      </a:r>
                      <a:endParaRPr lang="fr-FR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dirty="0" err="1" smtClean="0"/>
                        <a:t>McCleland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fr-FR" sz="1600" dirty="0" smtClean="0"/>
                        <a:t>Certains traits peuvent favoriser la capacité de l’entrepreneur à percevoir l’opportunité et influencent la propension à exploiter l’opportunité</a:t>
                      </a:r>
                      <a:endParaRPr lang="fr-FR" sz="1600" dirty="0"/>
                    </a:p>
                  </a:txBody>
                  <a:tcPr/>
                </a:tc>
              </a:tr>
              <a:tr h="988225">
                <a:tc>
                  <a:txBody>
                    <a:bodyPr/>
                    <a:lstStyle/>
                    <a:p>
                      <a:r>
                        <a:rPr lang="fr-FR" sz="1600" b="1" dirty="0" smtClean="0"/>
                        <a:t>École de la décision ou école cognitive</a:t>
                      </a:r>
                      <a:endParaRPr lang="fr-FR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dirty="0" err="1" smtClean="0"/>
                        <a:t>Shapero</a:t>
                      </a:r>
                      <a:r>
                        <a:rPr lang="fr-FR" sz="1600" dirty="0" smtClean="0"/>
                        <a:t>,</a:t>
                      </a:r>
                    </a:p>
                    <a:p>
                      <a:r>
                        <a:rPr lang="fr-FR" sz="1600" dirty="0" err="1" smtClean="0"/>
                        <a:t>Krueger</a:t>
                      </a:r>
                      <a:r>
                        <a:rPr lang="fr-FR" sz="1600" dirty="0" smtClean="0"/>
                        <a:t> 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fr-FR" sz="1600" dirty="0" smtClean="0"/>
                        <a:t>La décision entrepreneuriale se focalise sur la décision de poursuivre une opportunité</a:t>
                      </a:r>
                      <a:endParaRPr lang="fr-FR" sz="1600" dirty="0"/>
                    </a:p>
                  </a:txBody>
                  <a:tcPr/>
                </a:tc>
              </a:tr>
              <a:tr h="988225">
                <a:tc>
                  <a:txBody>
                    <a:bodyPr/>
                    <a:lstStyle/>
                    <a:p>
                      <a:r>
                        <a:rPr lang="fr-FR" sz="1600" b="1" dirty="0" smtClean="0"/>
                        <a:t>École du processus ou du comportement</a:t>
                      </a:r>
                      <a:endParaRPr lang="fr-FR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dirty="0" smtClean="0"/>
                        <a:t>Gartner 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fr-FR" sz="1600" dirty="0" smtClean="0"/>
                        <a:t>Le processus porte sur la manière de poursuivre la nouvelle opportunité. Cette école concerne le processus d’émergence organisationnelle qui accompagne l’exploitation de l’opportunité</a:t>
                      </a:r>
                      <a:endParaRPr lang="fr-FR" sz="1600" dirty="0"/>
                    </a:p>
                  </a:txBody>
                  <a:tcPr/>
                </a:tc>
              </a:tr>
              <a:tr h="988225">
                <a:tc>
                  <a:txBody>
                    <a:bodyPr/>
                    <a:lstStyle/>
                    <a:p>
                      <a:r>
                        <a:rPr lang="fr-FR" sz="1600" b="1" dirty="0" smtClean="0"/>
                        <a:t>École de l’organisation entrepreneuriale</a:t>
                      </a:r>
                      <a:endParaRPr lang="fr-FR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dirty="0" err="1" smtClean="0"/>
                        <a:t>Stevensen</a:t>
                      </a:r>
                      <a:r>
                        <a:rPr lang="fr-FR" sz="1600" dirty="0" smtClean="0"/>
                        <a:t> et </a:t>
                      </a:r>
                      <a:r>
                        <a:rPr lang="fr-FR" sz="1600" dirty="0" err="1" smtClean="0"/>
                        <a:t>Jarillo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fr-FR" sz="1600" dirty="0" smtClean="0"/>
                        <a:t>Comment des organisations existantes parviennent –elles à poursuivre une orientation entrepreneuriale?</a:t>
                      </a:r>
                      <a:endParaRPr lang="fr-FR" sz="1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Les concepts centraux:</a:t>
            </a:r>
            <a:endParaRPr lang="fr-FR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fr-FR" dirty="0" smtClean="0"/>
              <a:t>Quatre concepts restent centraux dans la plupart de ces définitions:</a:t>
            </a:r>
          </a:p>
          <a:p>
            <a:pPr algn="just"/>
            <a:r>
              <a:rPr lang="fr-FR" b="1" dirty="0" smtClean="0"/>
              <a:t>L’entrepreneur</a:t>
            </a:r>
            <a:r>
              <a:rPr lang="fr-FR" dirty="0" smtClean="0"/>
              <a:t>: selon les approches, il pourra être le créateur de nouvelles organisations, le repreneur d’organisations existantes, voir un employé développant de nouveaux projets au sein de son organisation (</a:t>
            </a:r>
            <a:r>
              <a:rPr lang="fr-FR" dirty="0" err="1" smtClean="0"/>
              <a:t>intrapreneur</a:t>
            </a:r>
            <a:r>
              <a:rPr lang="fr-FR" dirty="0" smtClean="0"/>
              <a:t>)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696E7-7C37-4D38-B152-8C98971FA324}" type="slidenum">
              <a:rPr lang="fr-FR" smtClean="0"/>
              <a:pPr/>
              <a:t>43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89498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fr-FR" dirty="0"/>
              <a:t>L’entrepreneuriat est un mot dérivé du nom </a:t>
            </a:r>
            <a:r>
              <a:rPr lang="fr-FR" b="1" dirty="0"/>
              <a:t>entrepreneur</a:t>
            </a:r>
            <a:r>
              <a:rPr lang="fr-FR" dirty="0"/>
              <a:t> qui va se diffuser dans la littérature française à partir du 18</a:t>
            </a:r>
            <a:r>
              <a:rPr lang="fr-FR" baseline="30000" dirty="0"/>
              <a:t>ème</a:t>
            </a:r>
            <a:r>
              <a:rPr lang="fr-FR" dirty="0"/>
              <a:t> siècle sous la plume notamment de Richard Cantillon (1755)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696E7-7C37-4D38-B152-8C98971FA324}" type="slidenum">
              <a:rPr lang="fr-FR" smtClean="0"/>
              <a:pPr/>
              <a:t>44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49866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fr-FR" dirty="0"/>
              <a:t>Pour </a:t>
            </a:r>
            <a:r>
              <a:rPr lang="fr-FR" b="1" dirty="0"/>
              <a:t>Cantillon</a:t>
            </a:r>
            <a:r>
              <a:rPr lang="fr-FR" dirty="0"/>
              <a:t>, l’entrepreneur est associé à la </a:t>
            </a:r>
            <a:r>
              <a:rPr lang="fr-FR" b="1" dirty="0"/>
              <a:t>prise de risque</a:t>
            </a:r>
            <a:r>
              <a:rPr lang="fr-FR" dirty="0"/>
              <a:t>, un attribut essentiel du comportement entrepreneurial</a:t>
            </a:r>
            <a:r>
              <a:rPr lang="fr-FR" dirty="0" smtClean="0"/>
              <a:t>.</a:t>
            </a:r>
          </a:p>
          <a:p>
            <a:pPr algn="just"/>
            <a:r>
              <a:rPr lang="fr-FR" dirty="0"/>
              <a:t>Pour </a:t>
            </a:r>
            <a:r>
              <a:rPr lang="fr-FR" b="1" dirty="0"/>
              <a:t>Schumpeter</a:t>
            </a:r>
            <a:r>
              <a:rPr lang="fr-FR" dirty="0"/>
              <a:t>, l’autre référence incontournable en entrepreneuriat, l’entrepreneur est </a:t>
            </a:r>
            <a:r>
              <a:rPr lang="fr-FR" b="1" dirty="0"/>
              <a:t>une personne qui crée de la valeur à partir </a:t>
            </a:r>
            <a:r>
              <a:rPr lang="fr-FR" b="1" i="1" dirty="0"/>
              <a:t>d’une innovation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696E7-7C37-4D38-B152-8C98971FA324}" type="slidenum">
              <a:rPr lang="fr-FR" smtClean="0"/>
              <a:pPr/>
              <a:t>45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6212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fr-FR" dirty="0"/>
              <a:t>Selon Schumpeter, l’esprit d’entreprise est un mouvement de </a:t>
            </a:r>
            <a:r>
              <a:rPr lang="fr-FR" b="1" dirty="0"/>
              <a:t>destruction créative</a:t>
            </a:r>
            <a:r>
              <a:rPr lang="fr-FR" dirty="0"/>
              <a:t>. L’entrepreneur réalise de nouvelles combinaisons qui rendent les anciennes activités obsolètes.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696E7-7C37-4D38-B152-8C98971FA324}" type="slidenum">
              <a:rPr lang="fr-FR" smtClean="0"/>
              <a:pPr/>
              <a:t>46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96062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fr-FR" dirty="0"/>
              <a:t>Dans la conception </a:t>
            </a:r>
            <a:r>
              <a:rPr lang="fr-FR" dirty="0" err="1"/>
              <a:t>Schumpeterienne</a:t>
            </a:r>
            <a:r>
              <a:rPr lang="fr-FR" dirty="0"/>
              <a:t>, l’entrepreneuriat peut prendre de nombreuses formes. Elle peut s’inscrire dans des organisations existantes ou en phase d’émergence. Cette conception invite à retenir </a:t>
            </a:r>
            <a:r>
              <a:rPr lang="fr-FR" b="1" dirty="0"/>
              <a:t>une définition en termes de poursuite d’opportunités.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696E7-7C37-4D38-B152-8C98971FA324}" type="slidenum">
              <a:rPr lang="fr-FR" smtClean="0"/>
              <a:pPr/>
              <a:t>47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91948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fr-FR" b="1" dirty="0" smtClean="0"/>
              <a:t>Les ressources à mobiliser</a:t>
            </a:r>
            <a:r>
              <a:rPr lang="fr-FR" dirty="0" smtClean="0"/>
              <a:t>: celles-ci sont nécessairement limitées et l’entrepreneur doit les contrôler , sans nécessairement les posséder, pour atteindre ses objectifs.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696E7-7C37-4D38-B152-8C98971FA324}" type="slidenum">
              <a:rPr lang="fr-FR" smtClean="0"/>
              <a:pPr/>
              <a:t>48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39216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fr-FR" b="1" dirty="0" smtClean="0"/>
              <a:t>La création de valeur</a:t>
            </a:r>
            <a:r>
              <a:rPr lang="fr-FR" dirty="0" smtClean="0"/>
              <a:t>: elle suppose la création de toutes formes de richesse (argent, indépendance, pouvoir, estime de soi…). </a:t>
            </a:r>
          </a:p>
          <a:p>
            <a:pPr algn="just"/>
            <a:r>
              <a:rPr lang="fr-FR" dirty="0" smtClean="0"/>
              <a:t>La notion de valeur est donc fonction de la perception de l’entrepreneur et de ses motivations.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696E7-7C37-4D38-B152-8C98971FA324}" type="slidenum">
              <a:rPr lang="fr-FR" smtClean="0"/>
              <a:pPr/>
              <a:t>49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05117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b="1" dirty="0" smtClean="0"/>
              <a:t>Entrepreneuriat, de quoi parle-t-on ?</a:t>
            </a:r>
            <a:r>
              <a:rPr lang="fr-FR" dirty="0" smtClean="0"/>
              <a:t> 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pPr>
              <a:buFont typeface="Wingdings" pitchFamily="2" charset="2"/>
              <a:buChar char="Ø"/>
            </a:pPr>
            <a:r>
              <a:rPr lang="fr-FR" dirty="0" smtClean="0"/>
              <a:t>La perception et à l’acceptation du risque</a:t>
            </a:r>
          </a:p>
          <a:p>
            <a:pPr>
              <a:buFont typeface="Wingdings" pitchFamily="2" charset="2"/>
              <a:buChar char="Ø"/>
            </a:pPr>
            <a:r>
              <a:rPr lang="fr-FR" dirty="0" smtClean="0"/>
              <a:t>à une orientation vers le développement et l’exploitation d’opportunités</a:t>
            </a:r>
          </a:p>
          <a:p>
            <a:pPr>
              <a:buFont typeface="Wingdings" pitchFamily="2" charset="2"/>
              <a:buChar char="Ø"/>
            </a:pPr>
            <a:r>
              <a:rPr lang="fr-FR" dirty="0" smtClean="0"/>
              <a:t>à la prise de responsabilité</a:t>
            </a:r>
          </a:p>
          <a:p>
            <a:pPr>
              <a:buFont typeface="Wingdings" pitchFamily="2" charset="2"/>
              <a:buChar char="Ø"/>
            </a:pPr>
            <a:r>
              <a:rPr lang="fr-FR" dirty="0" smtClean="0"/>
              <a:t>d’initiatives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696E7-7C37-4D38-B152-8C98971FA324}" type="slidenum">
              <a:rPr lang="fr-FR" smtClean="0"/>
              <a:pPr/>
              <a:t>5</a:t>
            </a:fld>
            <a:endParaRPr lang="fr-FR" dirty="0"/>
          </a:p>
        </p:txBody>
      </p:sp>
      <p:sp>
        <p:nvSpPr>
          <p:cNvPr id="5" name="Rectangle à coins arrondis 4"/>
          <p:cNvSpPr/>
          <p:nvPr/>
        </p:nvSpPr>
        <p:spPr>
          <a:xfrm>
            <a:off x="2143108" y="1714488"/>
            <a:ext cx="4929222" cy="71438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3200" dirty="0" smtClean="0"/>
              <a:t>Des comportements </a:t>
            </a:r>
            <a:endParaRPr lang="fr-FR" sz="3200" dirty="0"/>
          </a:p>
        </p:txBody>
      </p:sp>
      <p:graphicFrame>
        <p:nvGraphicFramePr>
          <p:cNvPr id="6" name="Tableau 5"/>
          <p:cNvGraphicFramePr>
            <a:graphicFrameLocks noGrp="1"/>
          </p:cNvGraphicFramePr>
          <p:nvPr/>
        </p:nvGraphicFramePr>
        <p:xfrm>
          <a:off x="2428860" y="2786058"/>
          <a:ext cx="3929090" cy="5181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929090"/>
              </a:tblGrid>
              <a:tr h="370840">
                <a:tc>
                  <a:txBody>
                    <a:bodyPr/>
                    <a:lstStyle/>
                    <a:p>
                      <a:r>
                        <a:rPr lang="fr-FR" sz="2800" dirty="0" smtClean="0"/>
                        <a:t>Associé fréquemment</a:t>
                      </a:r>
                      <a:r>
                        <a:rPr lang="fr-FR" sz="2800" baseline="0" dirty="0" smtClean="0"/>
                        <a:t> à :</a:t>
                      </a:r>
                      <a:endParaRPr lang="fr-FR" sz="2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fr-FR" b="1" dirty="0" smtClean="0"/>
              <a:t>L’opportunité</a:t>
            </a:r>
            <a:r>
              <a:rPr lang="fr-FR" dirty="0" smtClean="0"/>
              <a:t>: notion centrale de l’entrepreneuriat. Celle que l’entrepreneur cherchera à saisir sera fonction de ses motivations et de ses attentes.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696E7-7C37-4D38-B152-8C98971FA324}" type="slidenum">
              <a:rPr lang="fr-FR" smtClean="0"/>
              <a:pPr/>
              <a:t>50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3244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b="1" dirty="0" smtClean="0"/>
              <a:t>Entrepreneuriat, de quoi parle-t-on ?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696E7-7C37-4D38-B152-8C98971FA324}" type="slidenum">
              <a:rPr lang="fr-FR" smtClean="0"/>
              <a:pPr/>
              <a:t>6</a:t>
            </a:fld>
            <a:endParaRPr lang="fr-FR" dirty="0"/>
          </a:p>
        </p:txBody>
      </p:sp>
      <p:sp>
        <p:nvSpPr>
          <p:cNvPr id="5" name="Rectangle à coins arrondis 4"/>
          <p:cNvSpPr/>
          <p:nvPr/>
        </p:nvSpPr>
        <p:spPr>
          <a:xfrm>
            <a:off x="1142976" y="1857364"/>
            <a:ext cx="6929486" cy="121444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800" b="1" dirty="0" smtClean="0"/>
              <a:t>Des situations </a:t>
            </a:r>
            <a:r>
              <a:rPr lang="fr-FR" sz="2800" dirty="0" smtClean="0"/>
              <a:t>: l’entrepreneuriat, au travers de l’acte d’entreprendre, se décline en situations très diversifiées</a:t>
            </a:r>
            <a:endParaRPr lang="fr-FR" sz="2800" dirty="0"/>
          </a:p>
        </p:txBody>
      </p:sp>
      <p:sp>
        <p:nvSpPr>
          <p:cNvPr id="6" name="Ellipse 5"/>
          <p:cNvSpPr/>
          <p:nvPr/>
        </p:nvSpPr>
        <p:spPr>
          <a:xfrm>
            <a:off x="428596" y="3857628"/>
            <a:ext cx="2071702" cy="91440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Création d’entreprises ex-nihilo</a:t>
            </a:r>
            <a:endParaRPr lang="fr-FR" dirty="0"/>
          </a:p>
        </p:txBody>
      </p:sp>
      <p:sp>
        <p:nvSpPr>
          <p:cNvPr id="7" name="Ellipse 6"/>
          <p:cNvSpPr/>
          <p:nvPr/>
        </p:nvSpPr>
        <p:spPr>
          <a:xfrm>
            <a:off x="2928926" y="3643314"/>
            <a:ext cx="2000264" cy="1285884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Reprise d’entreprises</a:t>
            </a:r>
            <a:endParaRPr lang="fr-FR" dirty="0"/>
          </a:p>
        </p:txBody>
      </p:sp>
      <p:sp>
        <p:nvSpPr>
          <p:cNvPr id="8" name="Ellipse 7"/>
          <p:cNvSpPr/>
          <p:nvPr/>
        </p:nvSpPr>
        <p:spPr>
          <a:xfrm>
            <a:off x="6286512" y="3714752"/>
            <a:ext cx="2428892" cy="1357322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Entrepreneuriat social</a:t>
            </a:r>
            <a:endParaRPr lang="fr-FR" dirty="0"/>
          </a:p>
        </p:txBody>
      </p:sp>
      <p:sp>
        <p:nvSpPr>
          <p:cNvPr id="9" name="Ellipse 8"/>
          <p:cNvSpPr/>
          <p:nvPr/>
        </p:nvSpPr>
        <p:spPr>
          <a:xfrm>
            <a:off x="3286116" y="5143512"/>
            <a:ext cx="4500594" cy="142876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Développement d’entreprises existantes (</a:t>
            </a:r>
            <a:r>
              <a:rPr lang="fr-FR" dirty="0" err="1" smtClean="0"/>
              <a:t>intrapreneuriat</a:t>
            </a:r>
            <a:r>
              <a:rPr lang="fr-FR" dirty="0" smtClean="0"/>
              <a:t>)</a:t>
            </a:r>
            <a:endParaRPr lang="fr-FR" dirty="0"/>
          </a:p>
        </p:txBody>
      </p:sp>
      <p:cxnSp>
        <p:nvCxnSpPr>
          <p:cNvPr id="11" name="Connecteur droit avec flèche 10"/>
          <p:cNvCxnSpPr>
            <a:stCxn id="5" idx="2"/>
          </p:cNvCxnSpPr>
          <p:nvPr/>
        </p:nvCxnSpPr>
        <p:spPr>
          <a:xfrm rot="5400000">
            <a:off x="2911067" y="2232414"/>
            <a:ext cx="857256" cy="253604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Connecteur droit avec flèche 12"/>
          <p:cNvCxnSpPr>
            <a:stCxn id="5" idx="2"/>
            <a:endCxn id="7" idx="7"/>
          </p:cNvCxnSpPr>
          <p:nvPr/>
        </p:nvCxnSpPr>
        <p:spPr>
          <a:xfrm rot="16200000" flipH="1">
            <a:off x="4242080" y="3437448"/>
            <a:ext cx="759817" cy="2853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Connecteur droit avec flèche 14"/>
          <p:cNvCxnSpPr/>
          <p:nvPr/>
        </p:nvCxnSpPr>
        <p:spPr>
          <a:xfrm rot="16200000" flipH="1">
            <a:off x="4214810" y="3571876"/>
            <a:ext cx="2000264" cy="11430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Connecteur droit avec flèche 16"/>
          <p:cNvCxnSpPr/>
          <p:nvPr/>
        </p:nvCxnSpPr>
        <p:spPr>
          <a:xfrm>
            <a:off x="4643438" y="3143248"/>
            <a:ext cx="2214578" cy="6429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b="1" dirty="0" smtClean="0"/>
              <a:t>Entrepreneuriat, de quoi parle-t-on ?</a:t>
            </a:r>
            <a:endParaRPr lang="fr-FR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fr-FR" dirty="0" smtClean="0"/>
              <a:t>L’entrepreneuriat est un phénomène:</a:t>
            </a:r>
          </a:p>
          <a:p>
            <a:pPr algn="just">
              <a:buFont typeface="Wingdings" pitchFamily="2" charset="2"/>
              <a:buChar char="Ø"/>
            </a:pPr>
            <a:r>
              <a:rPr lang="fr-FR" dirty="0" smtClean="0"/>
              <a:t> </a:t>
            </a:r>
            <a:r>
              <a:rPr lang="fr-FR" b="1" dirty="0" smtClean="0"/>
              <a:t>économique </a:t>
            </a:r>
            <a:r>
              <a:rPr lang="fr-FR" dirty="0" smtClean="0"/>
              <a:t>et</a:t>
            </a:r>
            <a:r>
              <a:rPr lang="fr-FR" b="1" dirty="0" smtClean="0"/>
              <a:t> social</a:t>
            </a:r>
            <a:r>
              <a:rPr lang="fr-FR" dirty="0" smtClean="0"/>
              <a:t>,</a:t>
            </a:r>
          </a:p>
          <a:p>
            <a:pPr algn="just">
              <a:buFont typeface="Wingdings" pitchFamily="2" charset="2"/>
              <a:buChar char="Ø"/>
            </a:pPr>
            <a:r>
              <a:rPr lang="fr-FR" dirty="0" smtClean="0"/>
              <a:t> un </a:t>
            </a:r>
            <a:r>
              <a:rPr lang="fr-FR" b="1" dirty="0" smtClean="0"/>
              <a:t>objet de recherche </a:t>
            </a:r>
            <a:r>
              <a:rPr lang="fr-FR" dirty="0" smtClean="0"/>
              <a:t>et aussi, de plus en plus, </a:t>
            </a:r>
          </a:p>
          <a:p>
            <a:pPr algn="just">
              <a:buFont typeface="Wingdings" pitchFamily="2" charset="2"/>
              <a:buChar char="Ø"/>
            </a:pPr>
            <a:r>
              <a:rPr lang="fr-FR" dirty="0" smtClean="0"/>
              <a:t>un </a:t>
            </a:r>
            <a:r>
              <a:rPr lang="fr-FR" b="1" dirty="0" smtClean="0"/>
              <a:t>domaine d’éducation et d’enseignement</a:t>
            </a:r>
          </a:p>
          <a:p>
            <a:r>
              <a:rPr lang="fr-FR" dirty="0" smtClean="0"/>
              <a:t>L’entrepreneuriat  est au cœur de l’actualité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696E7-7C37-4D38-B152-8C98971FA324}" type="slidenum">
              <a:rPr lang="fr-FR" smtClean="0"/>
              <a:pPr/>
              <a:t>7</a:t>
            </a:fld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b="1" dirty="0" smtClean="0"/>
              <a:t>Entrepreneuriat, de quoi parle-t-on ?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r-FR" b="1" dirty="0" smtClean="0"/>
              <a:t>L’entrepreneuriat : un phénomène de société</a:t>
            </a:r>
          </a:p>
          <a:p>
            <a:pPr algn="just"/>
            <a:endParaRPr lang="fr-FR" dirty="0" smtClean="0"/>
          </a:p>
          <a:p>
            <a:pPr algn="just"/>
            <a:endParaRPr lang="fr-FR" dirty="0" smtClean="0"/>
          </a:p>
          <a:p>
            <a:pPr algn="just"/>
            <a:endParaRPr lang="fr-FR" dirty="0" smtClean="0"/>
          </a:p>
          <a:p>
            <a:pPr algn="just"/>
            <a:endParaRPr lang="fr-FR" dirty="0" smtClean="0"/>
          </a:p>
          <a:p>
            <a:pPr algn="just"/>
            <a:endParaRPr lang="fr-FR" dirty="0" smtClean="0"/>
          </a:p>
          <a:p>
            <a:pPr algn="just"/>
            <a:r>
              <a:rPr lang="fr-FR" dirty="0" smtClean="0"/>
              <a:t>l’objectif est de </a:t>
            </a:r>
            <a:r>
              <a:rPr lang="fr-FR" b="1" dirty="0" smtClean="0"/>
              <a:t>distiller l’esprit d’entreprise dans la culture nationale</a:t>
            </a:r>
            <a:endParaRPr lang="fr-FR" b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696E7-7C37-4D38-B152-8C98971FA324}" type="slidenum">
              <a:rPr lang="fr-FR" smtClean="0"/>
              <a:pPr/>
              <a:t>8</a:t>
            </a:fld>
            <a:endParaRPr lang="fr-FR" dirty="0"/>
          </a:p>
        </p:txBody>
      </p:sp>
      <p:sp>
        <p:nvSpPr>
          <p:cNvPr id="5" name="Flèche vers le bas 4"/>
          <p:cNvSpPr/>
          <p:nvPr/>
        </p:nvSpPr>
        <p:spPr>
          <a:xfrm>
            <a:off x="3857620" y="2285992"/>
            <a:ext cx="928694" cy="10001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2143108" y="3429000"/>
            <a:ext cx="4500594" cy="10001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800" dirty="0" smtClean="0"/>
              <a:t>Diffuser dans la société une </a:t>
            </a:r>
            <a:r>
              <a:rPr lang="fr-FR" sz="2800" b="1" i="1" dirty="0" smtClean="0"/>
              <a:t>culture entrepreneuriale</a:t>
            </a:r>
            <a:endParaRPr lang="fr-FR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b="1" dirty="0" smtClean="0"/>
              <a:t>Entrepreneuriat, de quoi parle-t-on ?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b="1" dirty="0" smtClean="0"/>
              <a:t>Entrepreneuriat, une nécessité économique</a:t>
            </a:r>
          </a:p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696E7-7C37-4D38-B152-8C98971FA324}" type="slidenum">
              <a:rPr lang="fr-FR" smtClean="0"/>
              <a:pPr/>
              <a:t>9</a:t>
            </a:fld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1428728" y="2714620"/>
            <a:ext cx="5786478" cy="135732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800" dirty="0" smtClean="0"/>
              <a:t>Entrepreneuriat est un outil de développement économique et social </a:t>
            </a:r>
            <a:endParaRPr lang="fr-FR" sz="2800" dirty="0"/>
          </a:p>
        </p:txBody>
      </p:sp>
      <p:sp>
        <p:nvSpPr>
          <p:cNvPr id="6" name="Ellipse 5"/>
          <p:cNvSpPr/>
          <p:nvPr/>
        </p:nvSpPr>
        <p:spPr>
          <a:xfrm>
            <a:off x="285720" y="4929198"/>
            <a:ext cx="2286016" cy="1357322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800" dirty="0" smtClean="0"/>
              <a:t>Créer des emplois</a:t>
            </a:r>
            <a:endParaRPr lang="fr-FR" sz="2800" dirty="0"/>
          </a:p>
        </p:txBody>
      </p:sp>
      <p:sp>
        <p:nvSpPr>
          <p:cNvPr id="7" name="Ellipse 6"/>
          <p:cNvSpPr/>
          <p:nvPr/>
        </p:nvSpPr>
        <p:spPr>
          <a:xfrm>
            <a:off x="3000364" y="4786322"/>
            <a:ext cx="2500330" cy="142876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400" dirty="0" smtClean="0"/>
              <a:t>Innover </a:t>
            </a:r>
            <a:endParaRPr lang="fr-FR" sz="2400" dirty="0"/>
          </a:p>
        </p:txBody>
      </p:sp>
      <p:sp>
        <p:nvSpPr>
          <p:cNvPr id="8" name="Ellipse 7"/>
          <p:cNvSpPr/>
          <p:nvPr/>
        </p:nvSpPr>
        <p:spPr>
          <a:xfrm>
            <a:off x="5857884" y="4857760"/>
            <a:ext cx="3286116" cy="142876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400" dirty="0" smtClean="0"/>
              <a:t>Épanouissement individuel</a:t>
            </a:r>
            <a:endParaRPr lang="fr-FR" sz="2400" dirty="0"/>
          </a:p>
        </p:txBody>
      </p:sp>
      <p:sp>
        <p:nvSpPr>
          <p:cNvPr id="9" name="Flèche vers le bas 8"/>
          <p:cNvSpPr/>
          <p:nvPr/>
        </p:nvSpPr>
        <p:spPr>
          <a:xfrm>
            <a:off x="3857620" y="2143116"/>
            <a:ext cx="428628" cy="5715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1" name="Connecteur droit avec flèche 10"/>
          <p:cNvCxnSpPr>
            <a:stCxn id="5" idx="2"/>
          </p:cNvCxnSpPr>
          <p:nvPr/>
        </p:nvCxnSpPr>
        <p:spPr>
          <a:xfrm rot="5400000">
            <a:off x="2696753" y="3375422"/>
            <a:ext cx="928694" cy="232173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Connecteur droit avec flèche 12"/>
          <p:cNvCxnSpPr>
            <a:stCxn id="5" idx="2"/>
          </p:cNvCxnSpPr>
          <p:nvPr/>
        </p:nvCxnSpPr>
        <p:spPr>
          <a:xfrm rot="16200000" flipH="1">
            <a:off x="3946917" y="4446991"/>
            <a:ext cx="785818" cy="3571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Connecteur droit avec flèche 14"/>
          <p:cNvCxnSpPr>
            <a:stCxn id="5" idx="2"/>
          </p:cNvCxnSpPr>
          <p:nvPr/>
        </p:nvCxnSpPr>
        <p:spPr>
          <a:xfrm rot="16200000" flipH="1">
            <a:off x="5268520" y="3125388"/>
            <a:ext cx="785818" cy="267892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620</TotalTime>
  <Words>1924</Words>
  <Application>Microsoft Office PowerPoint</Application>
  <PresentationFormat>Affichage à l'écran (4:3)</PresentationFormat>
  <Paragraphs>264</Paragraphs>
  <Slides>50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50</vt:i4>
      </vt:variant>
    </vt:vector>
  </HeadingPairs>
  <TitlesOfParts>
    <vt:vector size="51" baseType="lpstr">
      <vt:lpstr>Thème Office</vt:lpstr>
      <vt:lpstr>Entrepreneuriat</vt:lpstr>
      <vt:lpstr>Présentation PowerPoint</vt:lpstr>
      <vt:lpstr> I Entrepreneuriat: éléments de définition </vt:lpstr>
      <vt:lpstr>Entrepreneuriat, de quoi parle-t-on ?</vt:lpstr>
      <vt:lpstr>Entrepreneuriat, de quoi parle-t-on ? </vt:lpstr>
      <vt:lpstr>Entrepreneuriat, de quoi parle-t-on ?</vt:lpstr>
      <vt:lpstr>Entrepreneuriat, de quoi parle-t-on ?</vt:lpstr>
      <vt:lpstr>Entrepreneuriat, de quoi parle-t-on ?</vt:lpstr>
      <vt:lpstr>Entrepreneuriat, de quoi parle-t-on ?</vt:lpstr>
      <vt:lpstr>Entrepreneuriat, de quoi parle-t-on ?</vt:lpstr>
      <vt:lpstr>Entrepreneuriat, de quoi parle-t-on ?</vt:lpstr>
      <vt:lpstr>Présentation PowerPoint</vt:lpstr>
      <vt:lpstr>Entrepreneuriat, de quoi parle-t-on ?</vt:lpstr>
      <vt:lpstr>Entrepreneuriat, de quoi parle-t-on ?</vt:lpstr>
      <vt:lpstr>Présentation PowerPoint</vt:lpstr>
      <vt:lpstr>Qu’est ce que l’entrepreneuriat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Les concepts centraux: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entrepreneuriat</dc:title>
  <dc:creator>hp</dc:creator>
  <cp:lastModifiedBy>YOUNESS</cp:lastModifiedBy>
  <cp:revision>62</cp:revision>
  <dcterms:created xsi:type="dcterms:W3CDTF">2012-11-22T15:56:57Z</dcterms:created>
  <dcterms:modified xsi:type="dcterms:W3CDTF">2020-02-26T23:14:39Z</dcterms:modified>
</cp:coreProperties>
</file>