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77" r:id="rId2"/>
    <p:sldId id="256" r:id="rId3"/>
    <p:sldId id="361" r:id="rId4"/>
    <p:sldId id="371" r:id="rId5"/>
    <p:sldId id="364" r:id="rId6"/>
    <p:sldId id="365" r:id="rId7"/>
    <p:sldId id="366" r:id="rId8"/>
    <p:sldId id="372" r:id="rId9"/>
    <p:sldId id="373" r:id="rId10"/>
    <p:sldId id="374" r:id="rId11"/>
    <p:sldId id="375" r:id="rId12"/>
    <p:sldId id="37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FF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9" d="100"/>
          <a:sy n="69" d="100"/>
        </p:scale>
        <p:origin x="-102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123EE-13CD-4BE8-83B3-FEF8A8B2E1F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29D09-A5B0-4A3F-AE60-E96F5F4093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E0262-366C-490D-8C1F-D4462AEBCDDE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CF8D9-60E6-4D34-BFA7-04FD6A22AB7D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6665-7FB7-4AB0-A326-20652D1ED2F2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30B9-1034-43B1-BD9B-1128FA3704EE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B8C4-289A-4E2C-9B08-9B9C8837673E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AEB3A-8FA3-4B4F-8177-F33D89358ABD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34ADB-D812-4344-9559-658E094C449E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345F4-8A8D-4CFB-AD31-908AE753A61A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12A5-288C-4EE9-9C21-2B84385A5332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95461-6448-43F6-A9AD-B6DD5E307AC0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CFEF-FE41-4BFE-B7CE-E4B82B60830C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D3679-D4F6-4F85-A90E-A4708AE7BE4C}" type="datetime1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2C567-695F-4040-AE51-5862F10DD9E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760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2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1/groupe a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2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fr-FR" sz="22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Cours à distance du Module C211</a:t>
            </a:r>
            <a:endParaRPr lang="fr-FR" sz="22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https://fad.umi.ac.ma/course/view.php?id=1951#section-1</a:t>
            </a:r>
            <a:endParaRPr lang="fr-FR" sz="22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spcBef>
                <a:spcPts val="500"/>
              </a:spcBef>
              <a:spcAft>
                <a:spcPts val="500"/>
              </a:spcAft>
              <a:buNone/>
            </a:pPr>
            <a:endParaRPr lang="fr-FR" sz="22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  <a:buNone/>
            </a:pPr>
            <a:r>
              <a:rPr lang="fr-FR" sz="22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2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2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10</a:t>
            </a:fld>
            <a:endParaRPr lang="fr-FR"/>
          </a:p>
        </p:txBody>
      </p:sp>
      <p:graphicFrame>
        <p:nvGraphicFramePr>
          <p:cNvPr id="485387" name="Object 11"/>
          <p:cNvGraphicFramePr>
            <a:graphicFrameLocks noChangeAspect="1"/>
          </p:cNvGraphicFramePr>
          <p:nvPr/>
        </p:nvGraphicFramePr>
        <p:xfrm>
          <a:off x="428596" y="500042"/>
          <a:ext cx="8358246" cy="5715040"/>
        </p:xfrm>
        <a:graphic>
          <a:graphicData uri="http://schemas.openxmlformats.org/presentationml/2006/ole">
            <p:oleObj spid="_x0000_s485387" name="Document" r:id="rId3" imgW="5759285" imgH="4786133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11</a:t>
            </a:fld>
            <a:endParaRPr lang="fr-FR"/>
          </a:p>
        </p:txBody>
      </p:sp>
      <p:graphicFrame>
        <p:nvGraphicFramePr>
          <p:cNvPr id="484361" name="Object 9"/>
          <p:cNvGraphicFramePr>
            <a:graphicFrameLocks noChangeAspect="1"/>
          </p:cNvGraphicFramePr>
          <p:nvPr/>
        </p:nvGraphicFramePr>
        <p:xfrm>
          <a:off x="357158" y="500042"/>
          <a:ext cx="8429684" cy="5643602"/>
        </p:xfrm>
        <a:graphic>
          <a:graphicData uri="http://schemas.openxmlformats.org/presentationml/2006/ole">
            <p:oleObj spid="_x0000_s484361" name="Document" r:id="rId3" imgW="5759285" imgH="786627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12</a:t>
            </a:fld>
            <a:endParaRPr lang="fr-FR"/>
          </a:p>
        </p:txBody>
      </p:sp>
      <p:graphicFrame>
        <p:nvGraphicFramePr>
          <p:cNvPr id="486402" name="Object 2"/>
          <p:cNvGraphicFramePr>
            <a:graphicFrameLocks noChangeAspect="1"/>
          </p:cNvGraphicFramePr>
          <p:nvPr/>
        </p:nvGraphicFramePr>
        <p:xfrm>
          <a:off x="428596" y="571480"/>
          <a:ext cx="8286808" cy="5357850"/>
        </p:xfrm>
        <a:graphic>
          <a:graphicData uri="http://schemas.openxmlformats.org/presentationml/2006/ole">
            <p:oleObj spid="_x0000_s486402" name="Document" r:id="rId3" imgW="5759285" imgH="4004144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142734"/>
            <a:ext cx="9144000" cy="1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Série 4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Atomistique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357158" y="742874"/>
            <a:ext cx="87868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Exercice 1 : 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285720" y="1279427"/>
            <a:ext cx="8572560" cy="486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 appliquant la théorie de Bohr à l’atome d’Hydrogène :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 Calculer en eV les énergies qui correspondent aux six premiers niveaux : 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4,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5,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fr-FR" sz="19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 A quoi correspond le niveau d'énergie E = 0 eV ? 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 Quelle est la quantité d’énergie en eV que doit absorber un atome d’hydrogène pour passer de l’état fondamental au premier état excité ?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4- Si cette énergie est fournie sous forme lumineuse, quelle est la longueur d’onde 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(en m) de la radiation nécessaire pour produire cette excitation ?</a:t>
            </a: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5- Calculer en eV l’énergie d’ionisation de l’atome d’Hydrogène à partir de son état fondamental ?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 = 3.10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8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m/s; h = 6,62.10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-34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J.s; 1eV= 1,6.10</a:t>
            </a:r>
            <a:r>
              <a:rPr kumimoji="0" lang="en-US" sz="1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-19 </a:t>
            </a:r>
            <a:r>
              <a:rPr kumimoji="0" lang="en-US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42844" y="214290"/>
            <a:ext cx="8858312" cy="4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70563" algn="r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  <p:pic>
        <p:nvPicPr>
          <p:cNvPr id="463881" name="Image 1" descr="Blanc_10_5_pixe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104775" cy="47625"/>
          </a:xfrm>
          <a:prstGeom prst="rect">
            <a:avLst/>
          </a:prstGeom>
          <a:noFill/>
        </p:spPr>
      </p:pic>
      <p:sp>
        <p:nvSpPr>
          <p:cNvPr id="463884" name="Rectangle 12"/>
          <p:cNvSpPr>
            <a:spLocks noChangeArrowheads="1"/>
          </p:cNvSpPr>
          <p:nvPr/>
        </p:nvSpPr>
        <p:spPr bwMode="auto">
          <a:xfrm>
            <a:off x="142876" y="785794"/>
            <a:ext cx="8643966" cy="96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 Calcul en eV des énergies qui correspondent aux six premiers niveaux : 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3889" name="Rectangle 17"/>
          <p:cNvSpPr>
            <a:spLocks noChangeArrowheads="1"/>
          </p:cNvSpPr>
          <p:nvPr/>
        </p:nvSpPr>
        <p:spPr bwMode="auto">
          <a:xfrm>
            <a:off x="2643174" y="1643050"/>
            <a:ext cx="192071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- 13,6/n</a:t>
            </a:r>
            <a:r>
              <a:rPr kumimoji="0" lang="fr-FR" sz="20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eV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est en eV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3888" name="Image 1" descr="Blanc_10_5_pixel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57200"/>
            <a:ext cx="104775" cy="47625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2214546" y="2357430"/>
            <a:ext cx="33639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est un entier naturel positif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1 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- 13,6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2 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- 3,4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3 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- 1,51eV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4 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- 0,85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5 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- 0,54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</a:t>
            </a:r>
            <a:endParaRPr lang="fr-FR" sz="20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= 6        E</a:t>
            </a:r>
            <a:r>
              <a:rPr lang="en-US" sz="2000" baseline="-30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en-US" sz="2000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- 0,37 </a:t>
            </a:r>
            <a:r>
              <a:rPr lang="en-US" sz="2000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</a:t>
            </a:r>
            <a:endParaRPr lang="en-US" sz="20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3891" name="Rectangle 19"/>
          <p:cNvSpPr>
            <a:spLocks noChangeArrowheads="1"/>
          </p:cNvSpPr>
          <p:nvPr/>
        </p:nvSpPr>
        <p:spPr bwMode="auto">
          <a:xfrm>
            <a:off x="214282" y="4714884"/>
            <a:ext cx="864399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À quoi correspond le niveau d'énergie E = 0 eV ?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niveau d'énergie est nul E = 0 eV lorsque n tend vers l'infini (l'électron est alors séparé du noyau).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  ---&gt;  H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+ 1e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ionisation de l'atome d'hydrogène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8596" y="357166"/>
            <a:ext cx="130676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770563" algn="r"/>
              </a:tabLst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Corrigé 1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</a:t>
            </a:r>
          </a:p>
        </p:txBody>
      </p:sp>
      <p:graphicFrame>
        <p:nvGraphicFramePr>
          <p:cNvPr id="481282" name="Object 2"/>
          <p:cNvGraphicFramePr>
            <a:graphicFrameLocks noChangeAspect="1"/>
          </p:cNvGraphicFramePr>
          <p:nvPr/>
        </p:nvGraphicFramePr>
        <p:xfrm>
          <a:off x="428596" y="928670"/>
          <a:ext cx="8215370" cy="5268930"/>
        </p:xfrm>
        <a:graphic>
          <a:graphicData uri="http://schemas.openxmlformats.org/presentationml/2006/ole">
            <p:oleObj spid="_x0000_s481282" name="Document" r:id="rId3" imgW="5759285" imgH="5677780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446480" name="Rectangle 16"/>
          <p:cNvSpPr>
            <a:spLocks noChangeArrowheads="1"/>
          </p:cNvSpPr>
          <p:nvPr/>
        </p:nvSpPr>
        <p:spPr bwMode="auto">
          <a:xfrm>
            <a:off x="285720" y="326105"/>
            <a:ext cx="8429684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2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spectre d’émission de l’atome d’hydrogène peut se décomposer en plusieurs séries de raies nommées: séries de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Lyman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Balmer,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Paschen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Brackett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Pfund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Expliquer à quoi correspondent ces diverses séries.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Calculer les longueurs d’ondes limites de la série de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Brackett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Attribuer à la série de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Brackett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son domaine spectral.   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1,097 10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6481" name="Rectangle 17"/>
          <p:cNvSpPr>
            <a:spLocks noChangeArrowheads="1"/>
          </p:cNvSpPr>
          <p:nvPr/>
        </p:nvSpPr>
        <p:spPr bwMode="auto">
          <a:xfrm>
            <a:off x="285720" y="3500438"/>
            <a:ext cx="821537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fr-F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2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Expliquer à quoi correspondent ces diverses séries.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Série : ensemble des raies qui correspondent au retour sur un même niveau 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Lyman :      n = 1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Balmer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     n = 2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Paschen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    n = 3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Brackett :     n = 4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Pfund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        n = 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454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500034" y="345024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fontAlgn="base"/>
            <a:r>
              <a:rPr lang="fr-FR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Corrigé 2 :</a:t>
            </a:r>
            <a:endParaRPr lang="fr-FR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graphicFrame>
        <p:nvGraphicFramePr>
          <p:cNvPr id="445452" name="Object 12"/>
          <p:cNvGraphicFramePr>
            <a:graphicFrameLocks noChangeAspect="1"/>
          </p:cNvGraphicFramePr>
          <p:nvPr/>
        </p:nvGraphicFramePr>
        <p:xfrm>
          <a:off x="357158" y="857232"/>
          <a:ext cx="8358246" cy="5286412"/>
        </p:xfrm>
        <a:graphic>
          <a:graphicData uri="http://schemas.openxmlformats.org/presentationml/2006/ole">
            <p:oleObj spid="_x0000_s445452" name="Document" r:id="rId3" imgW="5759285" imgH="4085039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168" y="6356326"/>
            <a:ext cx="2133600" cy="365125"/>
          </a:xfrm>
        </p:spPr>
        <p:txBody>
          <a:bodyPr/>
          <a:lstStyle/>
          <a:p>
            <a:fld id="{1872C567-695F-4040-AE51-5862F10DD9ED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444420" name="Rectangle 4"/>
          <p:cNvSpPr>
            <a:spLocks noChangeArrowheads="1"/>
          </p:cNvSpPr>
          <p:nvPr/>
        </p:nvSpPr>
        <p:spPr bwMode="auto">
          <a:xfrm>
            <a:off x="-32" y="231455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4431" name="Rectangle 15"/>
          <p:cNvSpPr>
            <a:spLocks noChangeArrowheads="1"/>
          </p:cNvSpPr>
          <p:nvPr/>
        </p:nvSpPr>
        <p:spPr bwMode="auto">
          <a:xfrm>
            <a:off x="142844" y="407699"/>
            <a:ext cx="8786842" cy="28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Exercice 3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 un atome d’hydrogène dans son état fondamental absorbe un photon de longueur d’onde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puis émet un photon de longueur d’onde 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sur quel niveau l’électron se trouve-t-il après cette émission ?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97,28. 10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-9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m et 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1879. 10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-9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m.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fr-FR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1,097. 10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7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m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-1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483332" name="Object 4"/>
          <p:cNvGraphicFramePr>
            <a:graphicFrameLocks noChangeAspect="1"/>
          </p:cNvGraphicFramePr>
          <p:nvPr/>
        </p:nvGraphicFramePr>
        <p:xfrm>
          <a:off x="500034" y="500042"/>
          <a:ext cx="8143932" cy="5643602"/>
        </p:xfrm>
        <a:graphic>
          <a:graphicData uri="http://schemas.openxmlformats.org/presentationml/2006/ole">
            <p:oleObj spid="_x0000_s483332" name="Document" r:id="rId3" imgW="5759285" imgH="814922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482308" name="Object 4"/>
          <p:cNvGraphicFramePr>
            <a:graphicFrameLocks noChangeAspect="1"/>
          </p:cNvGraphicFramePr>
          <p:nvPr/>
        </p:nvGraphicFramePr>
        <p:xfrm>
          <a:off x="500034" y="571480"/>
          <a:ext cx="8143932" cy="5643602"/>
        </p:xfrm>
        <a:graphic>
          <a:graphicData uri="http://schemas.openxmlformats.org/presentationml/2006/ole">
            <p:oleObj spid="_x0000_s482308" name="Document" r:id="rId3" imgW="5759285" imgH="480231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8741</TotalTime>
  <Words>178</Words>
  <Application>Microsoft Office PowerPoint</Application>
  <PresentationFormat>Affichage à l'écran (4:3)</PresentationFormat>
  <Paragraphs>70</Paragraphs>
  <Slides>12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Thème Office</vt:lpstr>
      <vt:lpstr>Document</vt:lpstr>
      <vt:lpstr>Document Microsoft Office Word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Abdessamad Mezdar</dc:creator>
  <cp:lastModifiedBy>abdessamad</cp:lastModifiedBy>
  <cp:revision>1233</cp:revision>
  <dcterms:created xsi:type="dcterms:W3CDTF">2014-10-29T11:27:07Z</dcterms:created>
  <dcterms:modified xsi:type="dcterms:W3CDTF">2021-01-22T23:53:11Z</dcterms:modified>
</cp:coreProperties>
</file>