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3" r:id="rId2"/>
    <p:sldId id="256" r:id="rId3"/>
    <p:sldId id="257" r:id="rId4"/>
    <p:sldId id="258" r:id="rId5"/>
    <p:sldId id="291" r:id="rId6"/>
    <p:sldId id="259" r:id="rId7"/>
    <p:sldId id="260" r:id="rId8"/>
    <p:sldId id="261" r:id="rId9"/>
    <p:sldId id="262" r:id="rId10"/>
    <p:sldId id="297" r:id="rId11"/>
    <p:sldId id="265" r:id="rId12"/>
    <p:sldId id="266" r:id="rId13"/>
    <p:sldId id="300" r:id="rId14"/>
    <p:sldId id="302"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0693400" cy="7562850"/>
  <p:notesSz cx="10693400" cy="75628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55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C46A5D-DF00-465C-A2D1-43DBD642EA6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70E82B07-1D53-4DA9-B391-8133DED131D6}">
      <dgm:prSet phldrT="[Texte]" custT="1">
        <dgm:style>
          <a:lnRef idx="0">
            <a:schemeClr val="accent6"/>
          </a:lnRef>
          <a:fillRef idx="3">
            <a:schemeClr val="accent6"/>
          </a:fillRef>
          <a:effectRef idx="3">
            <a:schemeClr val="accent6"/>
          </a:effectRef>
          <a:fontRef idx="minor">
            <a:schemeClr val="lt1"/>
          </a:fontRef>
        </dgm:style>
      </dgm:prSet>
      <dgm:spPr/>
      <dgm:t>
        <a:bodyPr/>
        <a:lstStyle/>
        <a:p>
          <a:r>
            <a:rPr lang="fr-FR" sz="1400" dirty="0" smtClean="0">
              <a:solidFill>
                <a:schemeClr val="tx1"/>
              </a:solidFill>
              <a:latin typeface="Times New Roman"/>
              <a:cs typeface="Times New Roman"/>
            </a:rPr>
            <a:t>nombre de </a:t>
          </a:r>
          <a:r>
            <a:rPr lang="fr-FR" sz="1400" spc="-5" dirty="0" smtClean="0">
              <a:solidFill>
                <a:schemeClr val="tx1"/>
              </a:solidFill>
              <a:latin typeface="Times New Roman"/>
              <a:cs typeface="Times New Roman"/>
            </a:rPr>
            <a:t>mole </a:t>
          </a:r>
          <a:r>
            <a:rPr lang="fr-FR" sz="2000" b="1" i="1" dirty="0" smtClean="0">
              <a:solidFill>
                <a:schemeClr val="tx1"/>
              </a:solidFill>
              <a:latin typeface="Times New Roman"/>
              <a:cs typeface="Times New Roman"/>
            </a:rPr>
            <a:t>n</a:t>
          </a:r>
          <a:r>
            <a:rPr lang="fr-FR" sz="1400" b="1" dirty="0" smtClean="0">
              <a:solidFill>
                <a:schemeClr val="tx1"/>
              </a:solidFill>
              <a:latin typeface="Times New Roman"/>
              <a:cs typeface="Times New Roman"/>
            </a:rPr>
            <a:t> </a:t>
          </a:r>
          <a:r>
            <a:rPr lang="fr-FR" sz="1400" dirty="0" smtClean="0">
              <a:solidFill>
                <a:schemeClr val="tx1"/>
              </a:solidFill>
              <a:latin typeface="Times New Roman"/>
              <a:cs typeface="Times New Roman"/>
            </a:rPr>
            <a:t>du </a:t>
          </a:r>
          <a:r>
            <a:rPr lang="fr-FR" sz="1400" spc="-5" dirty="0" smtClean="0">
              <a:solidFill>
                <a:schemeClr val="tx1"/>
              </a:solidFill>
              <a:latin typeface="Times New Roman"/>
              <a:cs typeface="Times New Roman"/>
            </a:rPr>
            <a:t>mélange</a:t>
          </a:r>
          <a:endParaRPr lang="fr-FR" sz="1400" dirty="0">
            <a:solidFill>
              <a:schemeClr val="tx1"/>
            </a:solidFill>
          </a:endParaRPr>
        </a:p>
      </dgm:t>
    </dgm:pt>
    <dgm:pt modelId="{287BDDB3-62A3-4A4A-8CA4-1874FE4F3523}" type="parTrans" cxnId="{2ED9FAE2-86E8-4F4A-8535-730DB62C2035}">
      <dgm:prSet/>
      <dgm:spPr/>
      <dgm:t>
        <a:bodyPr/>
        <a:lstStyle/>
        <a:p>
          <a:endParaRPr lang="fr-FR"/>
        </a:p>
      </dgm:t>
    </dgm:pt>
    <dgm:pt modelId="{D7025F82-685D-47D8-9264-C4E63159703B}" type="sibTrans" cxnId="{2ED9FAE2-86E8-4F4A-8535-730DB62C2035}">
      <dgm:prSet/>
      <dgm:spPr/>
      <dgm:t>
        <a:bodyPr/>
        <a:lstStyle/>
        <a:p>
          <a:endParaRPr lang="fr-FR"/>
        </a:p>
      </dgm:t>
    </dgm:pt>
    <dgm:pt modelId="{90600FEF-4B08-430E-8486-343F5F78CD96}">
      <dgm:prSet phldrT="[Texte]" custT="1">
        <dgm:style>
          <a:lnRef idx="0">
            <a:schemeClr val="accent3"/>
          </a:lnRef>
          <a:fillRef idx="3">
            <a:schemeClr val="accent3"/>
          </a:fillRef>
          <a:effectRef idx="3">
            <a:schemeClr val="accent3"/>
          </a:effectRef>
          <a:fontRef idx="minor">
            <a:schemeClr val="lt1"/>
          </a:fontRef>
        </dgm:style>
      </dgm:prSet>
      <dgm:spPr/>
      <dgm:t>
        <a:bodyPr/>
        <a:lstStyle/>
        <a:p>
          <a:r>
            <a:rPr lang="fr-FR" sz="2000" b="1" i="1" dirty="0" err="1" smtClean="0">
              <a:solidFill>
                <a:schemeClr val="tx1"/>
              </a:solidFill>
              <a:latin typeface="Times New Roman"/>
              <a:cs typeface="Times New Roman"/>
            </a:rPr>
            <a:t>n</a:t>
          </a:r>
          <a:r>
            <a:rPr lang="fr-FR" sz="1500" b="1" baseline="-6000" dirty="0" err="1" smtClean="0">
              <a:solidFill>
                <a:schemeClr val="tx1"/>
              </a:solidFill>
              <a:latin typeface="Times New Roman"/>
              <a:cs typeface="Times New Roman"/>
            </a:rPr>
            <a:t>L</a:t>
          </a:r>
          <a:r>
            <a:rPr lang="fr-FR" sz="1500" baseline="-6410" dirty="0" smtClean="0">
              <a:solidFill>
                <a:schemeClr val="tx1"/>
              </a:solidFill>
              <a:latin typeface="Times New Roman"/>
              <a:cs typeface="Times New Roman"/>
            </a:rPr>
            <a:t> : </a:t>
          </a:r>
          <a:r>
            <a:rPr lang="fr-FR" sz="1500" dirty="0" smtClean="0">
              <a:solidFill>
                <a:schemeClr val="tx1"/>
              </a:solidFill>
              <a:latin typeface="Times New Roman"/>
              <a:cs typeface="Times New Roman"/>
            </a:rPr>
            <a:t>phase liquide</a:t>
          </a:r>
          <a:endParaRPr lang="fr-FR" sz="1500" dirty="0">
            <a:solidFill>
              <a:schemeClr val="tx1"/>
            </a:solidFill>
          </a:endParaRPr>
        </a:p>
      </dgm:t>
    </dgm:pt>
    <dgm:pt modelId="{A1088B4D-17E9-4843-8B47-114E52D21AD1}" type="parTrans" cxnId="{771C31A9-ED2C-477D-8938-E6E1EA46A1A7}">
      <dgm:prSet/>
      <dgm:spPr/>
      <dgm:t>
        <a:bodyPr/>
        <a:lstStyle/>
        <a:p>
          <a:endParaRPr lang="fr-FR"/>
        </a:p>
      </dgm:t>
    </dgm:pt>
    <dgm:pt modelId="{6513D3C3-2F2C-40BB-8DB9-95E01D4E732E}" type="sibTrans" cxnId="{771C31A9-ED2C-477D-8938-E6E1EA46A1A7}">
      <dgm:prSet/>
      <dgm:spPr/>
      <dgm:t>
        <a:bodyPr/>
        <a:lstStyle/>
        <a:p>
          <a:endParaRPr lang="fr-FR"/>
        </a:p>
      </dgm:t>
    </dgm:pt>
    <dgm:pt modelId="{B33A5CC5-25C7-4BDC-9B99-8922B68D9DB1}">
      <dgm:prSet phldrT="[Texte]" custT="1">
        <dgm:style>
          <a:lnRef idx="0">
            <a:schemeClr val="accent3"/>
          </a:lnRef>
          <a:fillRef idx="3">
            <a:schemeClr val="accent3"/>
          </a:fillRef>
          <a:effectRef idx="3">
            <a:schemeClr val="accent3"/>
          </a:effectRef>
          <a:fontRef idx="minor">
            <a:schemeClr val="lt1"/>
          </a:fontRef>
        </dgm:style>
      </dgm:prSet>
      <dgm:spPr/>
      <dgm:t>
        <a:bodyPr/>
        <a:lstStyle/>
        <a:p>
          <a:r>
            <a:rPr lang="fr-FR" sz="2000" b="1" i="1" dirty="0" err="1" smtClean="0">
              <a:solidFill>
                <a:schemeClr val="tx1"/>
              </a:solidFill>
              <a:latin typeface="Times New Roman"/>
              <a:cs typeface="Times New Roman"/>
            </a:rPr>
            <a:t>n</a:t>
          </a:r>
          <a:r>
            <a:rPr lang="fr-FR" sz="1500" b="1" baseline="-6000" dirty="0" err="1" smtClean="0">
              <a:solidFill>
                <a:schemeClr val="tx1"/>
              </a:solidFill>
              <a:latin typeface="Times New Roman"/>
              <a:cs typeface="Times New Roman"/>
            </a:rPr>
            <a:t>V</a:t>
          </a:r>
          <a:r>
            <a:rPr lang="fr-FR" sz="1500" baseline="-6410" dirty="0" smtClean="0">
              <a:solidFill>
                <a:schemeClr val="tx1"/>
              </a:solidFill>
              <a:latin typeface="Times New Roman"/>
              <a:cs typeface="Times New Roman"/>
            </a:rPr>
            <a:t> : </a:t>
          </a:r>
          <a:r>
            <a:rPr lang="fr-FR" sz="1500" dirty="0" smtClean="0">
              <a:solidFill>
                <a:schemeClr val="tx1"/>
              </a:solidFill>
              <a:latin typeface="Times New Roman"/>
              <a:cs typeface="Times New Roman"/>
            </a:rPr>
            <a:t>phase vapeur</a:t>
          </a:r>
          <a:endParaRPr lang="fr-FR" sz="1500" dirty="0">
            <a:solidFill>
              <a:schemeClr val="tx1"/>
            </a:solidFill>
          </a:endParaRPr>
        </a:p>
      </dgm:t>
    </dgm:pt>
    <dgm:pt modelId="{5EE47ACD-1FBE-4248-972A-4698BE2B6620}" type="parTrans" cxnId="{537A2743-49A2-45C1-8D98-980BF6D4BA7E}">
      <dgm:prSet/>
      <dgm:spPr/>
      <dgm:t>
        <a:bodyPr/>
        <a:lstStyle/>
        <a:p>
          <a:endParaRPr lang="fr-FR"/>
        </a:p>
      </dgm:t>
    </dgm:pt>
    <dgm:pt modelId="{8F7EF3EF-D6F7-495B-8668-D4256C8EC363}" type="sibTrans" cxnId="{537A2743-49A2-45C1-8D98-980BF6D4BA7E}">
      <dgm:prSet/>
      <dgm:spPr/>
      <dgm:t>
        <a:bodyPr/>
        <a:lstStyle/>
        <a:p>
          <a:endParaRPr lang="fr-FR"/>
        </a:p>
      </dgm:t>
    </dgm:pt>
    <dgm:pt modelId="{B9F0819C-747C-436C-8FB4-4B8A132BF385}" type="pres">
      <dgm:prSet presAssocID="{26C46A5D-DF00-465C-A2D1-43DBD642EA61}" presName="diagram" presStyleCnt="0">
        <dgm:presLayoutVars>
          <dgm:dir/>
          <dgm:resizeHandles val="exact"/>
        </dgm:presLayoutVars>
      </dgm:prSet>
      <dgm:spPr/>
      <dgm:t>
        <a:bodyPr/>
        <a:lstStyle/>
        <a:p>
          <a:endParaRPr lang="fr-FR"/>
        </a:p>
      </dgm:t>
    </dgm:pt>
    <dgm:pt modelId="{F0EAD6E4-F7A3-4AAF-BE68-31D906CB23A1}" type="pres">
      <dgm:prSet presAssocID="{70E82B07-1D53-4DA9-B391-8133DED131D6}" presName="node" presStyleLbl="node1" presStyleIdx="0" presStyleCnt="3" custScaleX="94313" custScaleY="28753" custLinFactNeighborX="36259" custLinFactNeighborY="-13">
        <dgm:presLayoutVars>
          <dgm:bulletEnabled val="1"/>
        </dgm:presLayoutVars>
      </dgm:prSet>
      <dgm:spPr/>
      <dgm:t>
        <a:bodyPr/>
        <a:lstStyle/>
        <a:p>
          <a:endParaRPr lang="fr-FR"/>
        </a:p>
      </dgm:t>
    </dgm:pt>
    <dgm:pt modelId="{C4B46D17-F54F-42AE-95D3-5E7A83D07897}" type="pres">
      <dgm:prSet presAssocID="{D7025F82-685D-47D8-9264-C4E63159703B}" presName="sibTrans" presStyleCnt="0"/>
      <dgm:spPr/>
    </dgm:pt>
    <dgm:pt modelId="{BA1825CA-6805-43E7-AAC3-F6ECBCC9B80E}" type="pres">
      <dgm:prSet presAssocID="{90600FEF-4B08-430E-8486-343F5F78CD96}" presName="node" presStyleLbl="node1" presStyleIdx="1" presStyleCnt="3" custScaleX="64694" custScaleY="26711" custLinFactNeighborX="4978" custLinFactNeighborY="43259">
        <dgm:presLayoutVars>
          <dgm:bulletEnabled val="1"/>
        </dgm:presLayoutVars>
      </dgm:prSet>
      <dgm:spPr/>
      <dgm:t>
        <a:bodyPr/>
        <a:lstStyle/>
        <a:p>
          <a:endParaRPr lang="fr-FR"/>
        </a:p>
      </dgm:t>
    </dgm:pt>
    <dgm:pt modelId="{1F56F5A8-675F-4AFD-92B7-ABAC41D6FB51}" type="pres">
      <dgm:prSet presAssocID="{6513D3C3-2F2C-40BB-8DB9-95E01D4E732E}" presName="sibTrans" presStyleCnt="0"/>
      <dgm:spPr/>
    </dgm:pt>
    <dgm:pt modelId="{4307173C-B069-4BE5-B166-CFD5AB69E343}" type="pres">
      <dgm:prSet presAssocID="{B33A5CC5-25C7-4BDC-9B99-8922B68D9DB1}" presName="node" presStyleLbl="node1" presStyleIdx="2" presStyleCnt="3" custScaleX="64694" custScaleY="27948" custLinFactNeighborX="-56247" custLinFactNeighborY="-2377">
        <dgm:presLayoutVars>
          <dgm:bulletEnabled val="1"/>
        </dgm:presLayoutVars>
      </dgm:prSet>
      <dgm:spPr/>
      <dgm:t>
        <a:bodyPr/>
        <a:lstStyle/>
        <a:p>
          <a:endParaRPr lang="fr-FR"/>
        </a:p>
      </dgm:t>
    </dgm:pt>
  </dgm:ptLst>
  <dgm:cxnLst>
    <dgm:cxn modelId="{537A2743-49A2-45C1-8D98-980BF6D4BA7E}" srcId="{26C46A5D-DF00-465C-A2D1-43DBD642EA61}" destId="{B33A5CC5-25C7-4BDC-9B99-8922B68D9DB1}" srcOrd="2" destOrd="0" parTransId="{5EE47ACD-1FBE-4248-972A-4698BE2B6620}" sibTransId="{8F7EF3EF-D6F7-495B-8668-D4256C8EC363}"/>
    <dgm:cxn modelId="{FB9F82F5-4C7E-4F6B-BE7A-47C63FFA2BAA}" type="presOf" srcId="{26C46A5D-DF00-465C-A2D1-43DBD642EA61}" destId="{B9F0819C-747C-436C-8FB4-4B8A132BF385}" srcOrd="0" destOrd="0" presId="urn:microsoft.com/office/officeart/2005/8/layout/default"/>
    <dgm:cxn modelId="{BE8F695D-80A8-4DCB-9665-5F6CC87B6124}" type="presOf" srcId="{B33A5CC5-25C7-4BDC-9B99-8922B68D9DB1}" destId="{4307173C-B069-4BE5-B166-CFD5AB69E343}" srcOrd="0" destOrd="0" presId="urn:microsoft.com/office/officeart/2005/8/layout/default"/>
    <dgm:cxn modelId="{7F9AD3D9-63C6-44A0-9DDC-E858A51DC233}" type="presOf" srcId="{90600FEF-4B08-430E-8486-343F5F78CD96}" destId="{BA1825CA-6805-43E7-AAC3-F6ECBCC9B80E}" srcOrd="0" destOrd="0" presId="urn:microsoft.com/office/officeart/2005/8/layout/default"/>
    <dgm:cxn modelId="{2ED9FAE2-86E8-4F4A-8535-730DB62C2035}" srcId="{26C46A5D-DF00-465C-A2D1-43DBD642EA61}" destId="{70E82B07-1D53-4DA9-B391-8133DED131D6}" srcOrd="0" destOrd="0" parTransId="{287BDDB3-62A3-4A4A-8CA4-1874FE4F3523}" sibTransId="{D7025F82-685D-47D8-9264-C4E63159703B}"/>
    <dgm:cxn modelId="{771C31A9-ED2C-477D-8938-E6E1EA46A1A7}" srcId="{26C46A5D-DF00-465C-A2D1-43DBD642EA61}" destId="{90600FEF-4B08-430E-8486-343F5F78CD96}" srcOrd="1" destOrd="0" parTransId="{A1088B4D-17E9-4843-8B47-114E52D21AD1}" sibTransId="{6513D3C3-2F2C-40BB-8DB9-95E01D4E732E}"/>
    <dgm:cxn modelId="{85626DF3-FDC8-4817-915B-6B854BDC9A3F}" type="presOf" srcId="{70E82B07-1D53-4DA9-B391-8133DED131D6}" destId="{F0EAD6E4-F7A3-4AAF-BE68-31D906CB23A1}" srcOrd="0" destOrd="0" presId="urn:microsoft.com/office/officeart/2005/8/layout/default"/>
    <dgm:cxn modelId="{8F68632A-74A9-4E88-B671-954A4DBB6F91}" type="presParOf" srcId="{B9F0819C-747C-436C-8FB4-4B8A132BF385}" destId="{F0EAD6E4-F7A3-4AAF-BE68-31D906CB23A1}" srcOrd="0" destOrd="0" presId="urn:microsoft.com/office/officeart/2005/8/layout/default"/>
    <dgm:cxn modelId="{CCB02F28-B43E-45C3-8F4F-92BD00815383}" type="presParOf" srcId="{B9F0819C-747C-436C-8FB4-4B8A132BF385}" destId="{C4B46D17-F54F-42AE-95D3-5E7A83D07897}" srcOrd="1" destOrd="0" presId="urn:microsoft.com/office/officeart/2005/8/layout/default"/>
    <dgm:cxn modelId="{73760FFA-6148-493C-8825-C2667D18313D}" type="presParOf" srcId="{B9F0819C-747C-436C-8FB4-4B8A132BF385}" destId="{BA1825CA-6805-43E7-AAC3-F6ECBCC9B80E}" srcOrd="2" destOrd="0" presId="urn:microsoft.com/office/officeart/2005/8/layout/default"/>
    <dgm:cxn modelId="{A456E31B-167C-4B17-94A0-0261B13F420A}" type="presParOf" srcId="{B9F0819C-747C-436C-8FB4-4B8A132BF385}" destId="{1F56F5A8-675F-4AFD-92B7-ABAC41D6FB51}" srcOrd="3" destOrd="0" presId="urn:microsoft.com/office/officeart/2005/8/layout/default"/>
    <dgm:cxn modelId="{0EC3B68C-5888-42A0-A7C7-443CD85DAB9B}" type="presParOf" srcId="{B9F0819C-747C-436C-8FB4-4B8A132BF385}" destId="{4307173C-B069-4BE5-B166-CFD5AB69E343}"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EAD6E4-F7A3-4AAF-BE68-31D906CB23A1}">
      <dsp:nvSpPr>
        <dsp:cNvPr id="0" name=""/>
        <dsp:cNvSpPr/>
      </dsp:nvSpPr>
      <dsp:spPr>
        <a:xfrm>
          <a:off x="1338279" y="0"/>
          <a:ext cx="2361685" cy="432001"/>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latin typeface="Times New Roman"/>
              <a:cs typeface="Times New Roman"/>
            </a:rPr>
            <a:t>nombre de </a:t>
          </a:r>
          <a:r>
            <a:rPr lang="fr-FR" sz="1400" kern="1200" spc="-5" dirty="0" smtClean="0">
              <a:solidFill>
                <a:schemeClr val="tx1"/>
              </a:solidFill>
              <a:latin typeface="Times New Roman"/>
              <a:cs typeface="Times New Roman"/>
            </a:rPr>
            <a:t>mole </a:t>
          </a:r>
          <a:r>
            <a:rPr lang="fr-FR" sz="2000" b="1" i="1" kern="1200" dirty="0" smtClean="0">
              <a:solidFill>
                <a:schemeClr val="tx1"/>
              </a:solidFill>
              <a:latin typeface="Times New Roman"/>
              <a:cs typeface="Times New Roman"/>
            </a:rPr>
            <a:t>n</a:t>
          </a:r>
          <a:r>
            <a:rPr lang="fr-FR" sz="1400" b="1" kern="1200" dirty="0" smtClean="0">
              <a:solidFill>
                <a:schemeClr val="tx1"/>
              </a:solidFill>
              <a:latin typeface="Times New Roman"/>
              <a:cs typeface="Times New Roman"/>
            </a:rPr>
            <a:t> </a:t>
          </a:r>
          <a:r>
            <a:rPr lang="fr-FR" sz="1400" kern="1200" dirty="0" smtClean="0">
              <a:solidFill>
                <a:schemeClr val="tx1"/>
              </a:solidFill>
              <a:latin typeface="Times New Roman"/>
              <a:cs typeface="Times New Roman"/>
            </a:rPr>
            <a:t>du </a:t>
          </a:r>
          <a:r>
            <a:rPr lang="fr-FR" sz="1400" kern="1200" spc="-5" dirty="0" smtClean="0">
              <a:solidFill>
                <a:schemeClr val="tx1"/>
              </a:solidFill>
              <a:latin typeface="Times New Roman"/>
              <a:cs typeface="Times New Roman"/>
            </a:rPr>
            <a:t>mélange</a:t>
          </a:r>
          <a:endParaRPr lang="fr-FR" sz="1400" kern="1200" dirty="0">
            <a:solidFill>
              <a:schemeClr val="tx1"/>
            </a:solidFill>
          </a:endParaRPr>
        </a:p>
      </dsp:txBody>
      <dsp:txXfrm>
        <a:off x="1338279" y="0"/>
        <a:ext cx="2361685" cy="432001"/>
      </dsp:txXfrm>
    </dsp:sp>
    <dsp:sp modelId="{BA1825CA-6805-43E7-AAC3-F6ECBCC9B80E}">
      <dsp:nvSpPr>
        <dsp:cNvPr id="0" name=""/>
        <dsp:cNvSpPr/>
      </dsp:nvSpPr>
      <dsp:spPr>
        <a:xfrm>
          <a:off x="3167069" y="665477"/>
          <a:ext cx="1619998" cy="401321"/>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err="1" smtClean="0">
              <a:solidFill>
                <a:schemeClr val="tx1"/>
              </a:solidFill>
              <a:latin typeface="Times New Roman"/>
              <a:cs typeface="Times New Roman"/>
            </a:rPr>
            <a:t>n</a:t>
          </a:r>
          <a:r>
            <a:rPr lang="fr-FR" sz="1500" b="1" kern="1200" baseline="-6000" dirty="0" err="1" smtClean="0">
              <a:solidFill>
                <a:schemeClr val="tx1"/>
              </a:solidFill>
              <a:latin typeface="Times New Roman"/>
              <a:cs typeface="Times New Roman"/>
            </a:rPr>
            <a:t>L</a:t>
          </a:r>
          <a:r>
            <a:rPr lang="fr-FR" sz="1500" kern="1200" baseline="-6410" dirty="0" smtClean="0">
              <a:solidFill>
                <a:schemeClr val="tx1"/>
              </a:solidFill>
              <a:latin typeface="Times New Roman"/>
              <a:cs typeface="Times New Roman"/>
            </a:rPr>
            <a:t> : </a:t>
          </a:r>
          <a:r>
            <a:rPr lang="fr-FR" sz="1500" kern="1200" dirty="0" smtClean="0">
              <a:solidFill>
                <a:schemeClr val="tx1"/>
              </a:solidFill>
              <a:latin typeface="Times New Roman"/>
              <a:cs typeface="Times New Roman"/>
            </a:rPr>
            <a:t>phase liquide</a:t>
          </a:r>
          <a:endParaRPr lang="fr-FR" sz="1500" kern="1200" dirty="0">
            <a:solidFill>
              <a:schemeClr val="tx1"/>
            </a:solidFill>
          </a:endParaRPr>
        </a:p>
      </dsp:txBody>
      <dsp:txXfrm>
        <a:off x="3167069" y="665477"/>
        <a:ext cx="1619998" cy="401321"/>
      </dsp:txXfrm>
    </dsp:sp>
    <dsp:sp modelId="{4307173C-B069-4BE5-B166-CFD5AB69E343}">
      <dsp:nvSpPr>
        <dsp:cNvPr id="0" name=""/>
        <dsp:cNvSpPr/>
      </dsp:nvSpPr>
      <dsp:spPr>
        <a:xfrm>
          <a:off x="327890" y="646887"/>
          <a:ext cx="1619998" cy="419906"/>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err="1" smtClean="0">
              <a:solidFill>
                <a:schemeClr val="tx1"/>
              </a:solidFill>
              <a:latin typeface="Times New Roman"/>
              <a:cs typeface="Times New Roman"/>
            </a:rPr>
            <a:t>n</a:t>
          </a:r>
          <a:r>
            <a:rPr lang="fr-FR" sz="1500" b="1" kern="1200" baseline="-6000" dirty="0" err="1" smtClean="0">
              <a:solidFill>
                <a:schemeClr val="tx1"/>
              </a:solidFill>
              <a:latin typeface="Times New Roman"/>
              <a:cs typeface="Times New Roman"/>
            </a:rPr>
            <a:t>V</a:t>
          </a:r>
          <a:r>
            <a:rPr lang="fr-FR" sz="1500" kern="1200" baseline="-6410" dirty="0" smtClean="0">
              <a:solidFill>
                <a:schemeClr val="tx1"/>
              </a:solidFill>
              <a:latin typeface="Times New Roman"/>
              <a:cs typeface="Times New Roman"/>
            </a:rPr>
            <a:t> : </a:t>
          </a:r>
          <a:r>
            <a:rPr lang="fr-FR" sz="1500" kern="1200" dirty="0" smtClean="0">
              <a:solidFill>
                <a:schemeClr val="tx1"/>
              </a:solidFill>
              <a:latin typeface="Times New Roman"/>
              <a:cs typeface="Times New Roman"/>
            </a:rPr>
            <a:t>phase vapeur</a:t>
          </a:r>
          <a:endParaRPr lang="fr-FR" sz="1500" kern="1200" dirty="0">
            <a:solidFill>
              <a:schemeClr val="tx1"/>
            </a:solidFill>
          </a:endParaRPr>
        </a:p>
      </dsp:txBody>
      <dsp:txXfrm>
        <a:off x="327890" y="646887"/>
        <a:ext cx="1619998" cy="41990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13182" y="682498"/>
            <a:ext cx="10067035" cy="614680"/>
          </a:xfrm>
          <a:prstGeom prst="rect">
            <a:avLst/>
          </a:prstGeom>
        </p:spPr>
        <p:txBody>
          <a:bodyPr wrap="square" lIns="0" tIns="0" rIns="0" bIns="0">
            <a:spAutoFit/>
          </a:bodyPr>
          <a:lstStyle>
            <a:lvl1pPr>
              <a:defRPr sz="1600" b="0"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5" name="Holder 5"/>
          <p:cNvSpPr>
            <a:spLocks noGrp="1"/>
          </p:cNvSpPr>
          <p:nvPr>
            <p:ph type="dt" sz="half" idx="6"/>
          </p:nvPr>
        </p:nvSpPr>
        <p:spPr/>
        <p:txBody>
          <a:bodyPr lIns="0" tIns="0" rIns="0" bIns="0"/>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Holder 6"/>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5" name="Holder 5"/>
          <p:cNvSpPr>
            <a:spLocks noGrp="1"/>
          </p:cNvSpPr>
          <p:nvPr>
            <p:ph type="dt" sz="half" idx="6"/>
          </p:nvPr>
        </p:nvSpPr>
        <p:spPr/>
        <p:txBody>
          <a:bodyPr lIns="0" tIns="0" rIns="0" bIns="0"/>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Holder 6"/>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6" name="Holder 6"/>
          <p:cNvSpPr>
            <a:spLocks noGrp="1"/>
          </p:cNvSpPr>
          <p:nvPr>
            <p:ph type="dt" sz="half" idx="6"/>
          </p:nvPr>
        </p:nvSpPr>
        <p:spPr/>
        <p:txBody>
          <a:bodyPr lIns="0" tIns="0" rIns="0" bIns="0"/>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Holder 7"/>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4" name="Holder 4"/>
          <p:cNvSpPr>
            <a:spLocks noGrp="1"/>
          </p:cNvSpPr>
          <p:nvPr>
            <p:ph type="dt" sz="half" idx="6"/>
          </p:nvPr>
        </p:nvSpPr>
        <p:spPr/>
        <p:txBody>
          <a:bodyPr lIns="0" tIns="0" rIns="0" bIns="0"/>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5" name="Holder 5"/>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3" name="Holder 3"/>
          <p:cNvSpPr>
            <a:spLocks noGrp="1"/>
          </p:cNvSpPr>
          <p:nvPr>
            <p:ph type="dt" sz="half" idx="6"/>
          </p:nvPr>
        </p:nvSpPr>
        <p:spPr/>
        <p:txBody>
          <a:bodyPr lIns="0" tIns="0" rIns="0" bIns="0"/>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4" name="Holder 4"/>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94360" y="6824471"/>
            <a:ext cx="9758045" cy="18415"/>
          </a:xfrm>
          <a:custGeom>
            <a:avLst/>
            <a:gdLst/>
            <a:ahLst/>
            <a:cxnLst/>
            <a:rect l="l" t="t" r="r" b="b"/>
            <a:pathLst>
              <a:path w="9758045" h="18415">
                <a:moveTo>
                  <a:pt x="9757918" y="12204"/>
                </a:moveTo>
                <a:lnTo>
                  <a:pt x="0" y="12204"/>
                </a:lnTo>
                <a:lnTo>
                  <a:pt x="0" y="18288"/>
                </a:lnTo>
                <a:lnTo>
                  <a:pt x="9757918" y="18288"/>
                </a:lnTo>
                <a:lnTo>
                  <a:pt x="9757918" y="12204"/>
                </a:lnTo>
                <a:close/>
              </a:path>
              <a:path w="9758045" h="18415">
                <a:moveTo>
                  <a:pt x="9757918" y="0"/>
                </a:moveTo>
                <a:lnTo>
                  <a:pt x="0" y="0"/>
                </a:lnTo>
                <a:lnTo>
                  <a:pt x="0" y="6096"/>
                </a:lnTo>
                <a:lnTo>
                  <a:pt x="9757918" y="6096"/>
                </a:lnTo>
                <a:lnTo>
                  <a:pt x="9757918" y="0"/>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689863" y="1132078"/>
            <a:ext cx="5608320" cy="360680"/>
          </a:xfrm>
          <a:prstGeom prst="rect">
            <a:avLst/>
          </a:prstGeom>
        </p:spPr>
        <p:txBody>
          <a:bodyPr wrap="square" lIns="0" tIns="0" rIns="0" bIns="0">
            <a:spAutoFit/>
          </a:bodyPr>
          <a:lstStyle>
            <a:lvl1pPr>
              <a:defRPr sz="22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604519" y="1480282"/>
            <a:ext cx="8357870" cy="3974465"/>
          </a:xfrm>
          <a:prstGeom prst="rect">
            <a:avLst/>
          </a:prstGeom>
        </p:spPr>
        <p:txBody>
          <a:bodyPr wrap="square" lIns="0" tIns="0" rIns="0" bIns="0">
            <a:spAutoFit/>
          </a:bodyPr>
          <a:lstStyle>
            <a:lvl1pPr>
              <a:defRPr sz="22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747642" y="6891077"/>
            <a:ext cx="944879" cy="165734"/>
          </a:xfrm>
          <a:prstGeom prst="rect">
            <a:avLst/>
          </a:prstGeom>
        </p:spPr>
        <p:txBody>
          <a:bodyPr wrap="square" lIns="0" tIns="0" rIns="0" bIns="0">
            <a:spAutoFit/>
          </a:bodyPr>
          <a:lstStyle>
            <a:lvl1pPr>
              <a:defRPr sz="1000" b="1" i="0">
                <a:solidFill>
                  <a:schemeClr val="tx1"/>
                </a:solidFill>
                <a:latin typeface="Times New Roman"/>
                <a:cs typeface="Times New Roman"/>
              </a:defRPr>
            </a:lvl1pPr>
          </a:lstStyle>
          <a:p>
            <a:pPr marL="12700">
              <a:lnSpc>
                <a:spcPts val="1190"/>
              </a:lnSpc>
            </a:pPr>
            <a:r>
              <a:rPr spc="-5" dirty="0"/>
              <a:t>Pr Abdallaoui</a:t>
            </a:r>
            <a:r>
              <a:rPr spc="-45" dirty="0"/>
              <a:t> </a:t>
            </a:r>
            <a:r>
              <a:rPr spc="-5" dirty="0"/>
              <a:t>A.</a:t>
            </a:r>
          </a:p>
        </p:txBody>
      </p:sp>
      <p:sp>
        <p:nvSpPr>
          <p:cNvPr id="5" name="Holder 5"/>
          <p:cNvSpPr>
            <a:spLocks noGrp="1"/>
          </p:cNvSpPr>
          <p:nvPr>
            <p:ph type="dt" sz="half" idx="6"/>
          </p:nvPr>
        </p:nvSpPr>
        <p:spPr>
          <a:xfrm>
            <a:off x="599948" y="6878854"/>
            <a:ext cx="2780029" cy="180975"/>
          </a:xfrm>
          <a:prstGeom prst="rect">
            <a:avLst/>
          </a:prstGeom>
        </p:spPr>
        <p:txBody>
          <a:bodyPr wrap="square" lIns="0" tIns="0" rIns="0" bIns="0">
            <a:spAutoFit/>
          </a:bodyPr>
          <a:lstStyle>
            <a:lvl1pPr>
              <a:defRPr sz="1100" b="1" i="0">
                <a:solidFill>
                  <a:schemeClr val="tx1"/>
                </a:solidFill>
                <a:latin typeface="Times New Roman"/>
                <a:cs typeface="Times New Roman"/>
              </a:defRPr>
            </a:lvl1p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Holder 6"/>
          <p:cNvSpPr>
            <a:spLocks noGrp="1"/>
          </p:cNvSpPr>
          <p:nvPr>
            <p:ph type="sldNum" sz="quarter" idx="7"/>
          </p:nvPr>
        </p:nvSpPr>
        <p:spPr>
          <a:xfrm>
            <a:off x="10016997" y="6844903"/>
            <a:ext cx="256540" cy="222884"/>
          </a:xfrm>
          <a:prstGeom prst="rect">
            <a:avLst/>
          </a:prstGeom>
        </p:spPr>
        <p:txBody>
          <a:bodyPr wrap="square" lIns="0" tIns="0" rIns="0" bIns="0">
            <a:spAutoFit/>
          </a:bodyPr>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‹N°›</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txBox="1">
            <a:spLocks noGrp="1"/>
          </p:cNvSpPr>
          <p:nvPr>
            <p:ph type="ftr" sz="quarter" idx="5"/>
          </p:nvPr>
        </p:nvSpPr>
        <p:spPr>
          <a:xfrm>
            <a:off x="927100" y="6873477"/>
            <a:ext cx="2971800" cy="166712"/>
          </a:xfrm>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pPr marL="38100">
                <a:lnSpc>
                  <a:spcPts val="1630"/>
                </a:lnSpc>
              </a:pPr>
              <a:t>1</a:t>
            </a:fld>
            <a:endParaRPr dirty="0"/>
          </a:p>
        </p:txBody>
      </p:sp>
      <p:sp>
        <p:nvSpPr>
          <p:cNvPr id="2" name="Rectangle 1"/>
          <p:cNvSpPr/>
          <p:nvPr/>
        </p:nvSpPr>
        <p:spPr>
          <a:xfrm>
            <a:off x="2217509" y="1672968"/>
            <a:ext cx="5913174" cy="1620957"/>
          </a:xfrm>
          <a:prstGeom prst="rect">
            <a:avLst/>
          </a:prstGeom>
        </p:spPr>
        <p:txBody>
          <a:bodyPr wrap="square">
            <a:spAutoFit/>
          </a:bodyPr>
          <a:lstStyle/>
          <a:p>
            <a:pPr algn="ctr">
              <a:spcBef>
                <a:spcPts val="1620"/>
              </a:spcBef>
            </a:pPr>
            <a:r>
              <a:rPr lang="fr-FR" sz="2400" b="1" i="1" spc="-5" dirty="0" smtClean="0">
                <a:latin typeface="Times New Roman"/>
                <a:cs typeface="Times New Roman"/>
              </a:rPr>
              <a:t>Module</a:t>
            </a:r>
            <a:endParaRPr lang="fr-FR" sz="2400" dirty="0">
              <a:latin typeface="Times New Roman"/>
              <a:cs typeface="Times New Roman"/>
            </a:endParaRPr>
          </a:p>
          <a:p>
            <a:pPr marL="233679" algn="ctr">
              <a:spcBef>
                <a:spcPts val="1360"/>
              </a:spcBef>
              <a:tabLst>
                <a:tab pos="5398135" algn="l"/>
              </a:tabLst>
            </a:pPr>
            <a:r>
              <a:rPr lang="fr-FR" sz="2800" b="1" spc="-5" dirty="0" smtClean="0">
                <a:solidFill>
                  <a:srgbClr val="6F2F9F"/>
                </a:solidFill>
                <a:latin typeface="Times New Roman"/>
                <a:cs typeface="Times New Roman"/>
              </a:rPr>
              <a:t>Thermodynamique Chimique</a:t>
            </a:r>
            <a:endParaRPr lang="fr-FR" sz="2800" b="1" spc="-5" dirty="0">
              <a:solidFill>
                <a:srgbClr val="6F2F9F"/>
              </a:solidFill>
              <a:latin typeface="Times New Roman"/>
              <a:cs typeface="Times New Roman"/>
            </a:endParaRPr>
          </a:p>
          <a:p>
            <a:pPr marL="233679" algn="ctr">
              <a:spcBef>
                <a:spcPts val="1360"/>
              </a:spcBef>
              <a:tabLst>
                <a:tab pos="5398135" algn="l"/>
              </a:tabLst>
            </a:pPr>
            <a:r>
              <a:rPr lang="fr-FR" sz="2400" b="1" spc="-5" dirty="0">
                <a:latin typeface="Times New Roman"/>
                <a:cs typeface="Times New Roman"/>
              </a:rPr>
              <a:t>Filière </a:t>
            </a:r>
            <a:r>
              <a:rPr lang="fr-FR" sz="2400" b="1" dirty="0">
                <a:latin typeface="Times New Roman"/>
                <a:cs typeface="Times New Roman"/>
              </a:rPr>
              <a:t>SMC</a:t>
            </a:r>
            <a:r>
              <a:rPr lang="fr-FR" sz="2400" b="1" spc="-10" dirty="0">
                <a:latin typeface="Times New Roman"/>
                <a:cs typeface="Times New Roman"/>
              </a:rPr>
              <a:t> </a:t>
            </a:r>
            <a:r>
              <a:rPr lang="fr-FR" sz="2400" b="1" spc="-10" dirty="0" smtClean="0">
                <a:latin typeface="Times New Roman"/>
                <a:cs typeface="Times New Roman"/>
              </a:rPr>
              <a:t>- </a:t>
            </a:r>
            <a:r>
              <a:rPr lang="fr-FR" sz="2400" b="1" spc="-5" dirty="0" smtClean="0">
                <a:latin typeface="Times New Roman"/>
                <a:cs typeface="Times New Roman"/>
              </a:rPr>
              <a:t>S4</a:t>
            </a:r>
            <a:endParaRPr lang="fr-FR" sz="2400" dirty="0">
              <a:latin typeface="Times New Roman"/>
              <a:cs typeface="Times New Roman"/>
            </a:endParaRPr>
          </a:p>
        </p:txBody>
      </p:sp>
      <p:sp>
        <p:nvSpPr>
          <p:cNvPr id="5" name="object 18"/>
          <p:cNvSpPr/>
          <p:nvPr/>
        </p:nvSpPr>
        <p:spPr>
          <a:xfrm>
            <a:off x="3745484" y="475142"/>
            <a:ext cx="2897360" cy="689948"/>
          </a:xfrm>
          <a:prstGeom prst="rect">
            <a:avLst/>
          </a:prstGeom>
          <a:blipFill>
            <a:blip r:embed="rId2" cstate="print"/>
            <a:stretch>
              <a:fillRect/>
            </a:stretch>
          </a:blipFill>
        </p:spPr>
        <p:txBody>
          <a:bodyPr wrap="square" lIns="0" tIns="0" rIns="0" bIns="0" rtlCol="0"/>
          <a:lstStyle/>
          <a:p>
            <a:endParaRPr/>
          </a:p>
        </p:txBody>
      </p:sp>
      <p:sp>
        <p:nvSpPr>
          <p:cNvPr id="3" name="Rectangle 2"/>
          <p:cNvSpPr/>
          <p:nvPr/>
        </p:nvSpPr>
        <p:spPr>
          <a:xfrm>
            <a:off x="4100274" y="1249752"/>
            <a:ext cx="2187778" cy="338554"/>
          </a:xfrm>
          <a:prstGeom prst="rect">
            <a:avLst/>
          </a:prstGeom>
        </p:spPr>
        <p:txBody>
          <a:bodyPr wrap="none">
            <a:spAutoFit/>
          </a:bodyPr>
          <a:lstStyle/>
          <a:p>
            <a:pPr algn="ctr">
              <a:lnSpc>
                <a:spcPct val="100000"/>
              </a:lnSpc>
            </a:pPr>
            <a:r>
              <a:rPr lang="fr-FR" sz="1600" b="1" i="1" dirty="0">
                <a:latin typeface="Times New Roman"/>
                <a:cs typeface="Times New Roman"/>
              </a:rPr>
              <a:t>Département de</a:t>
            </a:r>
            <a:r>
              <a:rPr lang="fr-FR" sz="1600" b="1" i="1" spc="-25" dirty="0">
                <a:latin typeface="Times New Roman"/>
                <a:cs typeface="Times New Roman"/>
              </a:rPr>
              <a:t> </a:t>
            </a:r>
            <a:r>
              <a:rPr lang="fr-FR" sz="1600" b="1" i="1" spc="-5" dirty="0">
                <a:latin typeface="Times New Roman"/>
                <a:cs typeface="Times New Roman"/>
              </a:rPr>
              <a:t>Chimie</a:t>
            </a:r>
            <a:endParaRPr lang="fr-FR" sz="1600" dirty="0">
              <a:latin typeface="Times New Roman"/>
              <a:cs typeface="Times New Roman"/>
            </a:endParaRPr>
          </a:p>
        </p:txBody>
      </p:sp>
      <p:sp>
        <p:nvSpPr>
          <p:cNvPr id="4" name="Rectangle 3"/>
          <p:cNvSpPr/>
          <p:nvPr/>
        </p:nvSpPr>
        <p:spPr>
          <a:xfrm>
            <a:off x="3797741" y="5797649"/>
            <a:ext cx="3322460" cy="646331"/>
          </a:xfrm>
          <a:prstGeom prst="rect">
            <a:avLst/>
          </a:prstGeom>
        </p:spPr>
        <p:txBody>
          <a:bodyPr wrap="square">
            <a:spAutoFit/>
          </a:bodyPr>
          <a:lstStyle/>
          <a:p>
            <a:pPr algn="ctr"/>
            <a:r>
              <a:rPr lang="fr-FR" b="1" dirty="0" smtClean="0">
                <a:latin typeface="Times New Roman"/>
                <a:cs typeface="Times New Roman"/>
              </a:rPr>
              <a:t>Pr ABDALLAOUI</a:t>
            </a:r>
            <a:r>
              <a:rPr lang="fr-FR" b="1" spc="-15" dirty="0" smtClean="0">
                <a:latin typeface="Times New Roman"/>
                <a:cs typeface="Times New Roman"/>
              </a:rPr>
              <a:t> </a:t>
            </a:r>
            <a:r>
              <a:rPr lang="fr-FR" b="1" dirty="0" smtClean="0">
                <a:latin typeface="Times New Roman"/>
                <a:cs typeface="Times New Roman"/>
              </a:rPr>
              <a:t>Abdelaziz </a:t>
            </a:r>
            <a:r>
              <a:rPr lang="fr-FR" b="1" dirty="0" smtClean="0">
                <a:solidFill>
                  <a:srgbClr val="7030A0"/>
                </a:solidFill>
                <a:latin typeface="Times New Roman" panose="02020603050405020304" pitchFamily="18" charset="0"/>
                <a:cs typeface="Times New Roman" panose="02020603050405020304" pitchFamily="18" charset="0"/>
              </a:rPr>
              <a:t>a.abdallaoui@umi.ac.ma</a:t>
            </a:r>
            <a:endParaRPr lang="fr-FR" b="1" dirty="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2564568" y="4068535"/>
            <a:ext cx="5788806" cy="707886"/>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fr-FR" sz="4000" b="1" dirty="0">
                <a:solidFill>
                  <a:schemeClr val="bg1"/>
                </a:solidFill>
                <a:latin typeface="Times New Roman" panose="02020603050405020304" pitchFamily="18" charset="0"/>
                <a:ea typeface="SimSun" panose="02010600030101010101" pitchFamily="2" charset="-122"/>
              </a:rPr>
              <a:t>Solution TD Série </a:t>
            </a:r>
            <a:r>
              <a:rPr lang="fr-FR" sz="4000" b="1" dirty="0" smtClean="0">
                <a:solidFill>
                  <a:schemeClr val="bg1"/>
                </a:solidFill>
                <a:latin typeface="Times New Roman" panose="02020603050405020304" pitchFamily="18" charset="0"/>
                <a:ea typeface="SimSun" panose="02010600030101010101" pitchFamily="2" charset="-122"/>
              </a:rPr>
              <a:t>N°6</a:t>
            </a:r>
            <a:endParaRPr lang="fr-FR" sz="4000" dirty="0">
              <a:solidFill>
                <a:schemeClr val="bg1"/>
              </a:solidFill>
            </a:endParaRPr>
          </a:p>
        </p:txBody>
      </p:sp>
    </p:spTree>
    <p:extLst>
      <p:ext uri="{BB962C8B-B14F-4D97-AF65-F5344CB8AC3E}">
        <p14:creationId xmlns:p14="http://schemas.microsoft.com/office/powerpoint/2010/main" val="2879924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3700" y="276225"/>
            <a:ext cx="5911215" cy="355353"/>
          </a:xfrm>
          <a:prstGeom prst="rect">
            <a:avLst/>
          </a:prstGeom>
        </p:spPr>
        <p:txBody>
          <a:bodyPr vert="horz" wrap="square" lIns="0" tIns="29209" rIns="0" bIns="0" rtlCol="0">
            <a:spAutoFit/>
          </a:bodyPr>
          <a:lstStyle/>
          <a:p>
            <a:pPr marL="241300" marR="5080" indent="-228600" algn="l">
              <a:lnSpc>
                <a:spcPts val="2650"/>
              </a:lnSpc>
              <a:spcBef>
                <a:spcPts val="229"/>
              </a:spcBef>
            </a:pPr>
            <a:r>
              <a:rPr lang="fr-FR" b="1" spc="15" dirty="0" smtClean="0">
                <a:solidFill>
                  <a:srgbClr val="6F2F9F"/>
                </a:solidFill>
              </a:rPr>
              <a:t>6. </a:t>
            </a:r>
            <a:r>
              <a:rPr lang="fr-FR" sz="2000" dirty="0" smtClean="0"/>
              <a:t>Point M sur le  </a:t>
            </a:r>
            <a:r>
              <a:rPr lang="fr-FR" sz="2000" spc="-5" dirty="0" smtClean="0"/>
              <a:t>diagramme</a:t>
            </a:r>
            <a:endParaRPr lang="fr-FR" sz="2000" dirty="0"/>
          </a:p>
        </p:txBody>
      </p:sp>
      <p:sp>
        <p:nvSpPr>
          <p:cNvPr id="4" name="object 4"/>
          <p:cNvSpPr txBox="1"/>
          <p:nvPr/>
        </p:nvSpPr>
        <p:spPr>
          <a:xfrm>
            <a:off x="3770183" y="3116485"/>
            <a:ext cx="2790825" cy="391160"/>
          </a:xfrm>
          <a:prstGeom prst="rect">
            <a:avLst/>
          </a:prstGeom>
        </p:spPr>
        <p:style>
          <a:lnRef idx="0">
            <a:schemeClr val="accent3"/>
          </a:lnRef>
          <a:fillRef idx="3">
            <a:schemeClr val="accent3"/>
          </a:fillRef>
          <a:effectRef idx="3">
            <a:schemeClr val="accent3"/>
          </a:effectRef>
          <a:fontRef idx="minor">
            <a:schemeClr val="lt1"/>
          </a:fontRef>
        </p:style>
        <p:txBody>
          <a:bodyPr vert="horz" wrap="square" lIns="0" tIns="12700" rIns="0" bIns="0" rtlCol="0">
            <a:spAutoFit/>
          </a:bodyPr>
          <a:lstStyle/>
          <a:p>
            <a:pPr marL="38100">
              <a:lnSpc>
                <a:spcPct val="100000"/>
              </a:lnSpc>
              <a:spcBef>
                <a:spcPts val="100"/>
              </a:spcBef>
            </a:pPr>
            <a:r>
              <a:rPr sz="3600" spc="30" baseline="11574" dirty="0">
                <a:solidFill>
                  <a:schemeClr val="tx1"/>
                </a:solidFill>
                <a:latin typeface="Cambria Math"/>
                <a:cs typeface="Cambria Math"/>
              </a:rPr>
              <a:t>𝑛</a:t>
            </a:r>
            <a:r>
              <a:rPr sz="1750" spc="20" dirty="0">
                <a:solidFill>
                  <a:schemeClr val="tx1"/>
                </a:solidFill>
                <a:latin typeface="Cambria Math"/>
                <a:cs typeface="Cambria Math"/>
              </a:rPr>
              <a:t>𝑉 </a:t>
            </a:r>
            <a:r>
              <a:rPr sz="3600" baseline="11574" dirty="0">
                <a:solidFill>
                  <a:schemeClr val="tx1"/>
                </a:solidFill>
                <a:latin typeface="Cambria Math"/>
                <a:cs typeface="Cambria Math"/>
              </a:rPr>
              <a:t>= </a:t>
            </a:r>
            <a:r>
              <a:rPr sz="3600" spc="37" baseline="11574" dirty="0">
                <a:solidFill>
                  <a:schemeClr val="tx1"/>
                </a:solidFill>
                <a:latin typeface="Cambria Math"/>
                <a:cs typeface="Cambria Math"/>
              </a:rPr>
              <a:t>𝑛</a:t>
            </a:r>
            <a:r>
              <a:rPr sz="1750" spc="25" dirty="0">
                <a:solidFill>
                  <a:schemeClr val="tx1"/>
                </a:solidFill>
                <a:latin typeface="Cambria Math"/>
                <a:cs typeface="Cambria Math"/>
              </a:rPr>
              <a:t>𝑉</a:t>
            </a:r>
            <a:r>
              <a:rPr sz="2625" spc="37" baseline="1587" dirty="0">
                <a:solidFill>
                  <a:schemeClr val="tx1"/>
                </a:solidFill>
                <a:latin typeface="Cambria Math"/>
                <a:cs typeface="Cambria Math"/>
              </a:rPr>
              <a:t>(</a:t>
            </a:r>
            <a:r>
              <a:rPr sz="1750" spc="25" dirty="0">
                <a:solidFill>
                  <a:schemeClr val="tx1"/>
                </a:solidFill>
                <a:latin typeface="Cambria Math"/>
                <a:cs typeface="Cambria Math"/>
              </a:rPr>
              <a:t>𝑂2</a:t>
            </a:r>
            <a:r>
              <a:rPr sz="2625" spc="37" baseline="1587" dirty="0">
                <a:solidFill>
                  <a:schemeClr val="tx1"/>
                </a:solidFill>
                <a:latin typeface="Cambria Math"/>
                <a:cs typeface="Cambria Math"/>
              </a:rPr>
              <a:t>) </a:t>
            </a:r>
            <a:r>
              <a:rPr sz="3600" baseline="11574" dirty="0">
                <a:solidFill>
                  <a:schemeClr val="tx1"/>
                </a:solidFill>
                <a:latin typeface="Cambria Math"/>
                <a:cs typeface="Cambria Math"/>
              </a:rPr>
              <a:t>+</a:t>
            </a:r>
            <a:r>
              <a:rPr sz="3600" spc="-157" baseline="11574" dirty="0">
                <a:solidFill>
                  <a:schemeClr val="tx1"/>
                </a:solidFill>
                <a:latin typeface="Cambria Math"/>
                <a:cs typeface="Cambria Math"/>
              </a:rPr>
              <a:t> </a:t>
            </a:r>
            <a:r>
              <a:rPr sz="3600" spc="37" baseline="11574" dirty="0">
                <a:solidFill>
                  <a:schemeClr val="tx1"/>
                </a:solidFill>
                <a:latin typeface="Cambria Math"/>
                <a:cs typeface="Cambria Math"/>
              </a:rPr>
              <a:t>𝑛</a:t>
            </a:r>
            <a:r>
              <a:rPr sz="1750" spc="25" dirty="0">
                <a:solidFill>
                  <a:schemeClr val="tx1"/>
                </a:solidFill>
                <a:latin typeface="Cambria Math"/>
                <a:cs typeface="Cambria Math"/>
              </a:rPr>
              <a:t>𝑉(𝑁2)</a:t>
            </a:r>
            <a:endParaRPr sz="1750" dirty="0">
              <a:solidFill>
                <a:schemeClr val="tx1"/>
              </a:solidFill>
              <a:latin typeface="Cambria Math"/>
              <a:cs typeface="Cambria Math"/>
            </a:endParaRPr>
          </a:p>
        </p:txBody>
      </p:sp>
      <p:sp>
        <p:nvSpPr>
          <p:cNvPr id="5" name="object 5"/>
          <p:cNvSpPr txBox="1"/>
          <p:nvPr/>
        </p:nvSpPr>
        <p:spPr>
          <a:xfrm>
            <a:off x="2630030" y="2450244"/>
            <a:ext cx="1986789" cy="416781"/>
          </a:xfrm>
          <a:prstGeom prst="rect">
            <a:avLst/>
          </a:prstGeom>
        </p:spPr>
        <p:style>
          <a:lnRef idx="0">
            <a:schemeClr val="accent3"/>
          </a:lnRef>
          <a:fillRef idx="3">
            <a:schemeClr val="accent3"/>
          </a:fillRef>
          <a:effectRef idx="3">
            <a:schemeClr val="accent3"/>
          </a:effectRef>
          <a:fontRef idx="minor">
            <a:schemeClr val="lt1"/>
          </a:fontRef>
        </p:style>
        <p:txBody>
          <a:bodyPr vert="horz" wrap="square" lIns="0" tIns="12700" rIns="0" bIns="0" rtlCol="0">
            <a:spAutoFit/>
          </a:bodyPr>
          <a:lstStyle/>
          <a:p>
            <a:pPr marL="50800" algn="ctr">
              <a:lnSpc>
                <a:spcPct val="100000"/>
              </a:lnSpc>
              <a:spcBef>
                <a:spcPts val="100"/>
              </a:spcBef>
              <a:tabLst>
                <a:tab pos="2056130" algn="l"/>
                <a:tab pos="5459730" algn="l"/>
              </a:tabLst>
            </a:pPr>
            <a:r>
              <a:rPr sz="2400" dirty="0">
                <a:solidFill>
                  <a:schemeClr val="tx1"/>
                </a:solidFill>
                <a:latin typeface="Cambria Math"/>
                <a:cs typeface="Cambria Math"/>
              </a:rPr>
              <a:t>𝑛  = </a:t>
            </a:r>
            <a:r>
              <a:rPr sz="2400" spc="20" dirty="0">
                <a:solidFill>
                  <a:schemeClr val="tx1"/>
                </a:solidFill>
                <a:latin typeface="Cambria Math"/>
                <a:cs typeface="Cambria Math"/>
              </a:rPr>
              <a:t>𝑛</a:t>
            </a:r>
            <a:r>
              <a:rPr sz="2625" spc="30" baseline="-15873" dirty="0">
                <a:solidFill>
                  <a:schemeClr val="tx1"/>
                </a:solidFill>
                <a:latin typeface="Cambria Math"/>
                <a:cs typeface="Cambria Math"/>
              </a:rPr>
              <a:t>𝑉</a:t>
            </a:r>
            <a:r>
              <a:rPr sz="2625" spc="127" baseline="-15873" dirty="0">
                <a:solidFill>
                  <a:schemeClr val="tx1"/>
                </a:solidFill>
                <a:latin typeface="Cambria Math"/>
                <a:cs typeface="Cambria Math"/>
              </a:rPr>
              <a:t> </a:t>
            </a:r>
            <a:r>
              <a:rPr sz="2400" dirty="0" smtClean="0">
                <a:solidFill>
                  <a:schemeClr val="tx1"/>
                </a:solidFill>
                <a:latin typeface="Cambria Math"/>
                <a:cs typeface="Cambria Math"/>
              </a:rPr>
              <a:t>+</a:t>
            </a:r>
            <a:r>
              <a:rPr sz="2400" spc="10" dirty="0" smtClean="0">
                <a:solidFill>
                  <a:schemeClr val="tx1"/>
                </a:solidFill>
                <a:latin typeface="Cambria Math"/>
                <a:cs typeface="Cambria Math"/>
              </a:rPr>
              <a:t> 𝑛</a:t>
            </a:r>
            <a:r>
              <a:rPr sz="2625" spc="15" baseline="-15873" dirty="0" smtClean="0">
                <a:solidFill>
                  <a:schemeClr val="tx1"/>
                </a:solidFill>
                <a:latin typeface="Cambria Math"/>
                <a:cs typeface="Cambria Math"/>
              </a:rPr>
              <a:t>𝐿</a:t>
            </a:r>
            <a:endParaRPr sz="2000" dirty="0">
              <a:solidFill>
                <a:schemeClr val="tx1"/>
              </a:solidFill>
              <a:latin typeface="Times New Roman"/>
              <a:cs typeface="Times New Roman"/>
            </a:endParaRPr>
          </a:p>
        </p:txBody>
      </p:sp>
      <p:sp>
        <p:nvSpPr>
          <p:cNvPr id="7" name="object 7"/>
          <p:cNvSpPr txBox="1"/>
          <p:nvPr/>
        </p:nvSpPr>
        <p:spPr>
          <a:xfrm>
            <a:off x="1449006" y="4513366"/>
            <a:ext cx="3105785" cy="391160"/>
          </a:xfrm>
          <a:prstGeom prst="rect">
            <a:avLst/>
          </a:prstGeom>
        </p:spPr>
        <p:txBody>
          <a:bodyPr vert="horz" wrap="square" lIns="0" tIns="12700" rIns="0" bIns="0" rtlCol="0">
            <a:spAutoFit/>
          </a:bodyPr>
          <a:lstStyle/>
          <a:p>
            <a:pPr marL="38100">
              <a:lnSpc>
                <a:spcPct val="100000"/>
              </a:lnSpc>
              <a:spcBef>
                <a:spcPts val="100"/>
              </a:spcBef>
              <a:tabLst>
                <a:tab pos="1245235" algn="l"/>
                <a:tab pos="2106295" algn="l"/>
              </a:tabLst>
            </a:pPr>
            <a:r>
              <a:rPr sz="2400" spc="60" dirty="0">
                <a:latin typeface="Cambria Math"/>
                <a:cs typeface="Cambria Math"/>
              </a:rPr>
              <a:t>𝑥</a:t>
            </a:r>
            <a:r>
              <a:rPr sz="2625" spc="89" baseline="-15873" dirty="0">
                <a:latin typeface="Cambria Math"/>
                <a:cs typeface="Cambria Math"/>
              </a:rPr>
              <a:t>𝑉</a:t>
            </a:r>
            <a:r>
              <a:rPr sz="2400" spc="60" dirty="0">
                <a:latin typeface="Cambria Math"/>
                <a:cs typeface="Cambria Math"/>
              </a:rPr>
              <a:t>.</a:t>
            </a:r>
            <a:r>
              <a:rPr sz="2400" spc="-135" dirty="0">
                <a:latin typeface="Cambria Math"/>
                <a:cs typeface="Cambria Math"/>
              </a:rPr>
              <a:t> </a:t>
            </a:r>
            <a:r>
              <a:rPr sz="2400" spc="20" dirty="0">
                <a:latin typeface="Cambria Math"/>
                <a:cs typeface="Cambria Math"/>
              </a:rPr>
              <a:t>𝑛</a:t>
            </a:r>
            <a:r>
              <a:rPr sz="2625" spc="30" baseline="-15873" dirty="0">
                <a:latin typeface="Cambria Math"/>
                <a:cs typeface="Cambria Math"/>
              </a:rPr>
              <a:t>𝑉</a:t>
            </a:r>
            <a:r>
              <a:rPr sz="2625" spc="450" baseline="-15873" dirty="0">
                <a:latin typeface="Cambria Math"/>
                <a:cs typeface="Cambria Math"/>
              </a:rPr>
              <a:t> </a:t>
            </a:r>
            <a:r>
              <a:rPr sz="2400" dirty="0">
                <a:latin typeface="Cambria Math"/>
                <a:cs typeface="Cambria Math"/>
              </a:rPr>
              <a:t>+	</a:t>
            </a:r>
            <a:r>
              <a:rPr sz="2400" spc="45" dirty="0">
                <a:latin typeface="Cambria Math"/>
                <a:cs typeface="Cambria Math"/>
              </a:rPr>
              <a:t>𝑥</a:t>
            </a:r>
            <a:r>
              <a:rPr sz="2625" spc="67" baseline="-15873" dirty="0">
                <a:latin typeface="Cambria Math"/>
                <a:cs typeface="Cambria Math"/>
              </a:rPr>
              <a:t>𝐿</a:t>
            </a:r>
            <a:r>
              <a:rPr sz="2400" spc="45" dirty="0">
                <a:latin typeface="Cambria Math"/>
                <a:cs typeface="Cambria Math"/>
              </a:rPr>
              <a:t>.</a:t>
            </a:r>
            <a:r>
              <a:rPr sz="2400" spc="-125" dirty="0">
                <a:latin typeface="Cambria Math"/>
                <a:cs typeface="Cambria Math"/>
              </a:rPr>
              <a:t> </a:t>
            </a:r>
            <a:r>
              <a:rPr sz="2400" spc="10" dirty="0">
                <a:latin typeface="Cambria Math"/>
                <a:cs typeface="Cambria Math"/>
              </a:rPr>
              <a:t>𝑛</a:t>
            </a:r>
            <a:r>
              <a:rPr sz="2625" spc="15" baseline="-15873" dirty="0">
                <a:latin typeface="Cambria Math"/>
                <a:cs typeface="Cambria Math"/>
              </a:rPr>
              <a:t>𝐿	</a:t>
            </a:r>
            <a:r>
              <a:rPr sz="2400" dirty="0">
                <a:latin typeface="Cambria Math"/>
                <a:cs typeface="Cambria Math"/>
              </a:rPr>
              <a:t>= </a:t>
            </a:r>
            <a:r>
              <a:rPr sz="2400" spc="15" dirty="0">
                <a:latin typeface="Cambria Math"/>
                <a:cs typeface="Cambria Math"/>
              </a:rPr>
              <a:t>𝑛.</a:t>
            </a:r>
            <a:r>
              <a:rPr sz="2400" spc="-60" dirty="0">
                <a:latin typeface="Cambria Math"/>
                <a:cs typeface="Cambria Math"/>
              </a:rPr>
              <a:t> </a:t>
            </a:r>
            <a:r>
              <a:rPr sz="2400" spc="10" dirty="0">
                <a:latin typeface="Cambria Math"/>
                <a:cs typeface="Cambria Math"/>
              </a:rPr>
              <a:t>𝑥</a:t>
            </a:r>
            <a:r>
              <a:rPr sz="2625" spc="15" baseline="-15873" dirty="0">
                <a:latin typeface="Cambria Math"/>
                <a:cs typeface="Cambria Math"/>
              </a:rPr>
              <a:t>𝑀</a:t>
            </a:r>
            <a:endParaRPr sz="2625" baseline="-15873" dirty="0">
              <a:latin typeface="Cambria Math"/>
              <a:cs typeface="Cambria Math"/>
            </a:endParaRPr>
          </a:p>
        </p:txBody>
      </p:sp>
      <p:sp>
        <p:nvSpPr>
          <p:cNvPr id="8" name="object 8"/>
          <p:cNvSpPr txBox="1"/>
          <p:nvPr/>
        </p:nvSpPr>
        <p:spPr>
          <a:xfrm>
            <a:off x="4919532" y="4558283"/>
            <a:ext cx="49212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imes New Roman"/>
                <a:cs typeface="Times New Roman"/>
              </a:rPr>
              <a:t>avec</a:t>
            </a:r>
          </a:p>
        </p:txBody>
      </p:sp>
      <p:sp>
        <p:nvSpPr>
          <p:cNvPr id="9" name="object 9"/>
          <p:cNvSpPr txBox="1"/>
          <p:nvPr/>
        </p:nvSpPr>
        <p:spPr>
          <a:xfrm>
            <a:off x="5404037" y="4382389"/>
            <a:ext cx="1784985" cy="525144"/>
          </a:xfrm>
          <a:prstGeom prst="rect">
            <a:avLst/>
          </a:prstGeom>
        </p:spPr>
        <p:txBody>
          <a:bodyPr vert="horz" wrap="square" lIns="0" tIns="154305" rIns="0" bIns="0" rtlCol="0">
            <a:spAutoFit/>
          </a:bodyPr>
          <a:lstStyle/>
          <a:p>
            <a:pPr marL="216000">
              <a:lnSpc>
                <a:spcPct val="100000"/>
              </a:lnSpc>
            </a:pPr>
            <a:r>
              <a:rPr sz="2400" spc="20" dirty="0">
                <a:latin typeface="Cambria Math"/>
                <a:cs typeface="Cambria Math"/>
              </a:rPr>
              <a:t>𝑛</a:t>
            </a:r>
            <a:r>
              <a:rPr sz="2625" spc="30" baseline="-15873" dirty="0">
                <a:latin typeface="Cambria Math"/>
                <a:cs typeface="Cambria Math"/>
              </a:rPr>
              <a:t>𝑉 </a:t>
            </a:r>
            <a:r>
              <a:rPr sz="2400" dirty="0">
                <a:latin typeface="Cambria Math"/>
                <a:cs typeface="Cambria Math"/>
              </a:rPr>
              <a:t>= 𝑛 −</a:t>
            </a:r>
            <a:r>
              <a:rPr sz="2400" spc="180" dirty="0">
                <a:latin typeface="Cambria Math"/>
                <a:cs typeface="Cambria Math"/>
              </a:rPr>
              <a:t> </a:t>
            </a:r>
            <a:r>
              <a:rPr sz="2400" spc="10" dirty="0" smtClean="0">
                <a:latin typeface="Cambria Math"/>
                <a:cs typeface="Cambria Math"/>
              </a:rPr>
              <a:t>𝑛</a:t>
            </a:r>
            <a:r>
              <a:rPr sz="2625" spc="15" baseline="-15873" dirty="0" smtClean="0">
                <a:latin typeface="Cambria Math"/>
                <a:cs typeface="Cambria Math"/>
              </a:rPr>
              <a:t>𝐿</a:t>
            </a:r>
            <a:endParaRPr sz="2625" baseline="-15873" dirty="0">
              <a:latin typeface="Cambria Math"/>
              <a:cs typeface="Cambria Math"/>
            </a:endParaRPr>
          </a:p>
        </p:txBody>
      </p:sp>
      <p:sp>
        <p:nvSpPr>
          <p:cNvPr id="11" name="object 11"/>
          <p:cNvSpPr txBox="1"/>
          <p:nvPr/>
        </p:nvSpPr>
        <p:spPr>
          <a:xfrm>
            <a:off x="820140" y="5718047"/>
            <a:ext cx="8869960" cy="382156"/>
          </a:xfrm>
          <a:prstGeom prst="rect">
            <a:avLst/>
          </a:prstGeom>
        </p:spPr>
        <p:txBody>
          <a:bodyPr vert="horz" wrap="square" lIns="0" tIns="12700" rIns="0" bIns="0" rtlCol="0">
            <a:spAutoFit/>
          </a:bodyPr>
          <a:lstStyle/>
          <a:p>
            <a:pPr marL="38100">
              <a:lnSpc>
                <a:spcPct val="100000"/>
              </a:lnSpc>
              <a:spcBef>
                <a:spcPts val="100"/>
              </a:spcBef>
              <a:tabLst>
                <a:tab pos="5452110" algn="l"/>
              </a:tabLst>
            </a:pPr>
            <a:r>
              <a:rPr sz="2000" dirty="0">
                <a:latin typeface="Times New Roman"/>
                <a:cs typeface="Times New Roman"/>
              </a:rPr>
              <a:t>Or </a:t>
            </a:r>
            <a:r>
              <a:rPr sz="2400" b="1" spc="-5" dirty="0">
                <a:solidFill>
                  <a:srgbClr val="7030A0"/>
                </a:solidFill>
                <a:latin typeface="Cambria Math"/>
                <a:cs typeface="Cambria Math"/>
              </a:rPr>
              <a:t>(</a:t>
            </a:r>
            <a:r>
              <a:rPr sz="2400" b="1" spc="-5" dirty="0" smtClean="0">
                <a:solidFill>
                  <a:srgbClr val="7030A0"/>
                </a:solidFill>
                <a:latin typeface="Cambria Math"/>
                <a:cs typeface="Cambria Math"/>
              </a:rPr>
              <a:t>𝑥</a:t>
            </a:r>
            <a:r>
              <a:rPr sz="2625" b="1" spc="-7" baseline="-15873" dirty="0" smtClean="0">
                <a:solidFill>
                  <a:srgbClr val="7030A0"/>
                </a:solidFill>
                <a:latin typeface="Cambria Math"/>
                <a:cs typeface="Cambria Math"/>
              </a:rPr>
              <a:t>𝐿</a:t>
            </a:r>
            <a:r>
              <a:rPr sz="2400" b="1" dirty="0" smtClean="0">
                <a:solidFill>
                  <a:srgbClr val="7030A0"/>
                </a:solidFill>
                <a:latin typeface="Cambria Math"/>
                <a:cs typeface="Cambria Math"/>
              </a:rPr>
              <a:t>− </a:t>
            </a:r>
            <a:r>
              <a:rPr sz="2400" b="1" spc="55" dirty="0">
                <a:solidFill>
                  <a:srgbClr val="7030A0"/>
                </a:solidFill>
                <a:latin typeface="Cambria Math"/>
                <a:cs typeface="Cambria Math"/>
              </a:rPr>
              <a:t>𝑥</a:t>
            </a:r>
            <a:r>
              <a:rPr sz="2625" b="1" spc="82" baseline="-15873" dirty="0">
                <a:solidFill>
                  <a:srgbClr val="7030A0"/>
                </a:solidFill>
                <a:latin typeface="Cambria Math"/>
                <a:cs typeface="Cambria Math"/>
              </a:rPr>
              <a:t>𝑉</a:t>
            </a:r>
            <a:r>
              <a:rPr sz="2400" b="1" spc="55" dirty="0">
                <a:solidFill>
                  <a:srgbClr val="7030A0"/>
                </a:solidFill>
                <a:latin typeface="Cambria Math"/>
                <a:cs typeface="Cambria Math"/>
              </a:rPr>
              <a:t>) </a:t>
            </a:r>
            <a:r>
              <a:rPr sz="2000" dirty="0">
                <a:latin typeface="Times New Roman"/>
                <a:cs typeface="Times New Roman"/>
              </a:rPr>
              <a:t>est </a:t>
            </a:r>
            <a:r>
              <a:rPr sz="2000" spc="-15" dirty="0">
                <a:solidFill>
                  <a:srgbClr val="000300"/>
                </a:solidFill>
                <a:latin typeface="Times New Roman"/>
                <a:cs typeface="Times New Roman"/>
              </a:rPr>
              <a:t>égale au </a:t>
            </a:r>
            <a:r>
              <a:rPr sz="2000" spc="-10" dirty="0">
                <a:solidFill>
                  <a:srgbClr val="000300"/>
                </a:solidFill>
                <a:latin typeface="Times New Roman"/>
                <a:cs typeface="Times New Roman"/>
              </a:rPr>
              <a:t>segment </a:t>
            </a:r>
            <a:r>
              <a:rPr sz="2000" b="1" dirty="0" smtClean="0">
                <a:solidFill>
                  <a:srgbClr val="7030A0"/>
                </a:solidFill>
                <a:latin typeface="Times New Roman"/>
                <a:cs typeface="Times New Roman"/>
              </a:rPr>
              <a:t>AB</a:t>
            </a:r>
            <a:r>
              <a:rPr lang="fr-FR" sz="2000" dirty="0" smtClean="0">
                <a:solidFill>
                  <a:srgbClr val="000300"/>
                </a:solidFill>
                <a:latin typeface="Times New Roman"/>
                <a:cs typeface="Times New Roman"/>
              </a:rPr>
              <a:t>  </a:t>
            </a:r>
            <a:r>
              <a:rPr sz="2000" dirty="0" smtClean="0">
                <a:solidFill>
                  <a:srgbClr val="000300"/>
                </a:solidFill>
                <a:latin typeface="Times New Roman"/>
                <a:cs typeface="Times New Roman"/>
              </a:rPr>
              <a:t> </a:t>
            </a:r>
            <a:r>
              <a:rPr sz="2000" spc="-5" dirty="0" smtClean="0">
                <a:solidFill>
                  <a:srgbClr val="000300"/>
                </a:solidFill>
                <a:latin typeface="Times New Roman"/>
                <a:cs typeface="Times New Roman"/>
              </a:rPr>
              <a:t>et</a:t>
            </a:r>
            <a:r>
              <a:rPr lang="fr-FR" sz="2000" spc="-5" dirty="0" smtClean="0">
                <a:solidFill>
                  <a:srgbClr val="000300"/>
                </a:solidFill>
                <a:latin typeface="Times New Roman"/>
                <a:cs typeface="Times New Roman"/>
              </a:rPr>
              <a:t>  </a:t>
            </a:r>
            <a:r>
              <a:rPr sz="2000" spc="-245" dirty="0" smtClean="0">
                <a:solidFill>
                  <a:srgbClr val="000300"/>
                </a:solidFill>
                <a:latin typeface="Times New Roman"/>
                <a:cs typeface="Times New Roman"/>
              </a:rPr>
              <a:t> </a:t>
            </a:r>
            <a:r>
              <a:rPr lang="fr-FR" sz="2000" spc="-245" dirty="0" smtClean="0">
                <a:solidFill>
                  <a:srgbClr val="000300"/>
                </a:solidFill>
                <a:latin typeface="Times New Roman"/>
                <a:cs typeface="Times New Roman"/>
              </a:rPr>
              <a:t>   </a:t>
            </a:r>
            <a:r>
              <a:rPr sz="2400" b="1" spc="5" dirty="0" smtClean="0">
                <a:solidFill>
                  <a:srgbClr val="7030A0"/>
                </a:solidFill>
                <a:latin typeface="Cambria Math"/>
                <a:cs typeface="Cambria Math"/>
              </a:rPr>
              <a:t>(𝑥</a:t>
            </a:r>
            <a:r>
              <a:rPr sz="2625" b="1" spc="7" baseline="-15873" dirty="0" smtClean="0">
                <a:solidFill>
                  <a:srgbClr val="7030A0"/>
                </a:solidFill>
                <a:latin typeface="Cambria Math"/>
                <a:cs typeface="Cambria Math"/>
              </a:rPr>
              <a:t>𝑀</a:t>
            </a:r>
            <a:r>
              <a:rPr sz="2400" b="1" dirty="0" smtClean="0">
                <a:solidFill>
                  <a:srgbClr val="7030A0"/>
                </a:solidFill>
                <a:latin typeface="Cambria Math"/>
                <a:cs typeface="Cambria Math"/>
              </a:rPr>
              <a:t>−</a:t>
            </a:r>
            <a:r>
              <a:rPr sz="2400" b="1" spc="60" dirty="0" smtClean="0">
                <a:solidFill>
                  <a:srgbClr val="7030A0"/>
                </a:solidFill>
                <a:latin typeface="Cambria Math"/>
                <a:cs typeface="Cambria Math"/>
              </a:rPr>
              <a:t>𝑥</a:t>
            </a:r>
            <a:r>
              <a:rPr sz="2625" b="1" spc="89" baseline="-15873" dirty="0" smtClean="0">
                <a:solidFill>
                  <a:srgbClr val="7030A0"/>
                </a:solidFill>
                <a:latin typeface="Cambria Math"/>
                <a:cs typeface="Cambria Math"/>
              </a:rPr>
              <a:t>𝑉</a:t>
            </a:r>
            <a:r>
              <a:rPr sz="2400" b="1" spc="60" dirty="0">
                <a:solidFill>
                  <a:srgbClr val="7030A0"/>
                </a:solidFill>
                <a:latin typeface="Cambria Math"/>
                <a:cs typeface="Cambria Math"/>
              </a:rPr>
              <a:t>) </a:t>
            </a:r>
            <a:r>
              <a:rPr sz="2000" dirty="0">
                <a:latin typeface="Times New Roman"/>
                <a:cs typeface="Times New Roman"/>
              </a:rPr>
              <a:t>est égale </a:t>
            </a:r>
            <a:r>
              <a:rPr sz="2000" spc="-10" dirty="0">
                <a:solidFill>
                  <a:srgbClr val="000300"/>
                </a:solidFill>
                <a:latin typeface="Times New Roman"/>
                <a:cs typeface="Times New Roman"/>
              </a:rPr>
              <a:t>au segment</a:t>
            </a:r>
            <a:r>
              <a:rPr sz="2000" spc="-65" dirty="0">
                <a:solidFill>
                  <a:srgbClr val="000300"/>
                </a:solidFill>
                <a:latin typeface="Times New Roman"/>
                <a:cs typeface="Times New Roman"/>
              </a:rPr>
              <a:t> </a:t>
            </a:r>
            <a:r>
              <a:rPr sz="2000" b="1" dirty="0">
                <a:solidFill>
                  <a:srgbClr val="7030A0"/>
                </a:solidFill>
                <a:latin typeface="Times New Roman"/>
                <a:cs typeface="Times New Roman"/>
              </a:rPr>
              <a:t>AM</a:t>
            </a:r>
            <a:r>
              <a:rPr sz="2000" dirty="0">
                <a:solidFill>
                  <a:srgbClr val="000300"/>
                </a:solidFill>
                <a:latin typeface="Times New Roman"/>
                <a:cs typeface="Times New Roman"/>
              </a:rPr>
              <a:t>.</a:t>
            </a:r>
            <a:endParaRPr sz="2000" dirty="0">
              <a:latin typeface="Times New Roman"/>
              <a:cs typeface="Times New Roman"/>
            </a:endParaRPr>
          </a:p>
        </p:txBody>
      </p:sp>
      <p:sp>
        <p:nvSpPr>
          <p:cNvPr id="12" name="object 12"/>
          <p:cNvSpPr/>
          <p:nvPr/>
        </p:nvSpPr>
        <p:spPr>
          <a:xfrm>
            <a:off x="6837636" y="581025"/>
            <a:ext cx="3766863" cy="3429000"/>
          </a:xfrm>
          <a:prstGeom prst="rect">
            <a:avLst/>
          </a:prstGeom>
          <a:blipFill>
            <a:blip r:embed="rId2" cstate="print"/>
            <a:stretch>
              <a:fillRect/>
            </a:stretch>
          </a:blipFill>
        </p:spPr>
        <p:txBody>
          <a:bodyPr wrap="square" lIns="0" tIns="0" rIns="0" bIns="0" rtlCol="0"/>
          <a:lstStyle/>
          <a:p>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10</a:t>
            </a:fld>
            <a:endParaRPr dirty="0"/>
          </a:p>
        </p:txBody>
      </p:sp>
      <p:sp>
        <p:nvSpPr>
          <p:cNvPr id="14" name="object 14"/>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16" name="object 2"/>
          <p:cNvSpPr txBox="1">
            <a:spLocks/>
          </p:cNvSpPr>
          <p:nvPr/>
        </p:nvSpPr>
        <p:spPr>
          <a:xfrm>
            <a:off x="1514157" y="733425"/>
            <a:ext cx="4692015" cy="375743"/>
          </a:xfrm>
          <a:prstGeom prst="rect">
            <a:avLst/>
          </a:prstGeom>
        </p:spPr>
        <p:txBody>
          <a:bodyPr vert="horz" wrap="square" lIns="0" tIns="29209" rIns="0" bIns="0" rtlCol="0">
            <a:spAutoFit/>
          </a:bodyPr>
          <a:lstStyle>
            <a:lvl1pPr>
              <a:defRPr sz="2200" b="0" i="0">
                <a:solidFill>
                  <a:schemeClr val="tx1"/>
                </a:solidFill>
                <a:latin typeface="Times New Roman"/>
                <a:ea typeface="+mj-ea"/>
                <a:cs typeface="Times New Roman"/>
              </a:defRPr>
            </a:lvl1pPr>
          </a:lstStyle>
          <a:p>
            <a:pPr marL="241300" marR="5080" indent="-228600" algn="l">
              <a:lnSpc>
                <a:spcPts val="2650"/>
              </a:lnSpc>
              <a:spcBef>
                <a:spcPts val="229"/>
              </a:spcBef>
            </a:pPr>
            <a:r>
              <a:rPr lang="fr-FR" sz="2000" kern="0" spc="-5" dirty="0" smtClean="0"/>
              <a:t>mélange </a:t>
            </a:r>
            <a:r>
              <a:rPr lang="fr-FR" sz="2000" kern="0" dirty="0" smtClean="0"/>
              <a:t>des  deux phases </a:t>
            </a:r>
            <a:r>
              <a:rPr lang="fr-FR" sz="2000" kern="0" spc="-5" dirty="0" smtClean="0"/>
              <a:t>(liquide </a:t>
            </a:r>
            <a:r>
              <a:rPr lang="fr-FR" sz="2000" kern="0" dirty="0" smtClean="0"/>
              <a:t>et</a:t>
            </a:r>
            <a:r>
              <a:rPr lang="fr-FR" sz="2000" kern="0" spc="-15" dirty="0" smtClean="0"/>
              <a:t> </a:t>
            </a:r>
            <a:r>
              <a:rPr lang="fr-FR" sz="2000" kern="0" dirty="0" smtClean="0"/>
              <a:t>vapeur).</a:t>
            </a:r>
            <a:endParaRPr lang="fr-FR" sz="2000" kern="0" dirty="0"/>
          </a:p>
        </p:txBody>
      </p:sp>
      <p:sp>
        <p:nvSpPr>
          <p:cNvPr id="17" name="Flèche droite 16"/>
          <p:cNvSpPr/>
          <p:nvPr/>
        </p:nvSpPr>
        <p:spPr>
          <a:xfrm>
            <a:off x="784720" y="885825"/>
            <a:ext cx="553720" cy="187872"/>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0" name="Diagramme 19"/>
          <p:cNvGraphicFramePr/>
          <p:nvPr>
            <p:extLst>
              <p:ext uri="{D42A27DB-BD31-4B8C-83A1-F6EECF244321}">
                <p14:modId xmlns:p14="http://schemas.microsoft.com/office/powerpoint/2010/main" val="1549756016"/>
              </p:ext>
            </p:extLst>
          </p:nvPr>
        </p:nvGraphicFramePr>
        <p:xfrm>
          <a:off x="960420" y="1190625"/>
          <a:ext cx="5092734" cy="11026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object 4"/>
          <p:cNvSpPr txBox="1"/>
          <p:nvPr/>
        </p:nvSpPr>
        <p:spPr>
          <a:xfrm>
            <a:off x="622300" y="3116485"/>
            <a:ext cx="2790825" cy="382156"/>
          </a:xfrm>
          <a:prstGeom prst="rect">
            <a:avLst/>
          </a:prstGeom>
        </p:spPr>
        <p:style>
          <a:lnRef idx="0">
            <a:schemeClr val="accent3"/>
          </a:lnRef>
          <a:fillRef idx="3">
            <a:schemeClr val="accent3"/>
          </a:fillRef>
          <a:effectRef idx="3">
            <a:schemeClr val="accent3"/>
          </a:effectRef>
          <a:fontRef idx="minor">
            <a:schemeClr val="lt1"/>
          </a:fontRef>
        </p:style>
        <p:txBody>
          <a:bodyPr vert="horz" wrap="square" lIns="0" tIns="12700" rIns="0" bIns="0" rtlCol="0">
            <a:spAutoFit/>
          </a:bodyPr>
          <a:lstStyle/>
          <a:p>
            <a:pPr marL="38100">
              <a:lnSpc>
                <a:spcPct val="100000"/>
              </a:lnSpc>
              <a:spcBef>
                <a:spcPts val="100"/>
              </a:spcBef>
            </a:pPr>
            <a:r>
              <a:rPr lang="fr-FR" sz="2400" spc="10" dirty="0">
                <a:solidFill>
                  <a:schemeClr val="tx1"/>
                </a:solidFill>
                <a:latin typeface="Cambria Math"/>
                <a:cs typeface="Cambria Math"/>
              </a:rPr>
              <a:t>𝑛</a:t>
            </a:r>
            <a:r>
              <a:rPr lang="fr-FR" sz="2400" spc="15" baseline="-15873" dirty="0">
                <a:solidFill>
                  <a:schemeClr val="tx1"/>
                </a:solidFill>
                <a:latin typeface="Cambria Math"/>
                <a:cs typeface="Cambria Math"/>
              </a:rPr>
              <a:t>𝐿</a:t>
            </a:r>
            <a:r>
              <a:rPr sz="2400" spc="20" dirty="0" smtClean="0">
                <a:solidFill>
                  <a:schemeClr val="tx1"/>
                </a:solidFill>
                <a:latin typeface="Cambria Math"/>
                <a:cs typeface="Cambria Math"/>
              </a:rPr>
              <a:t> </a:t>
            </a:r>
            <a:r>
              <a:rPr sz="2400" baseline="11574" dirty="0">
                <a:solidFill>
                  <a:schemeClr val="tx1"/>
                </a:solidFill>
                <a:latin typeface="Cambria Math"/>
                <a:cs typeface="Cambria Math"/>
              </a:rPr>
              <a:t>= </a:t>
            </a:r>
            <a:r>
              <a:rPr lang="fr-FR" sz="2400" spc="10" dirty="0">
                <a:solidFill>
                  <a:schemeClr val="tx1"/>
                </a:solidFill>
                <a:latin typeface="Cambria Math"/>
                <a:cs typeface="Cambria Math"/>
              </a:rPr>
              <a:t>𝑛</a:t>
            </a:r>
            <a:r>
              <a:rPr lang="fr-FR" sz="2400" spc="15" baseline="-15873" dirty="0">
                <a:solidFill>
                  <a:schemeClr val="tx1"/>
                </a:solidFill>
                <a:latin typeface="Cambria Math"/>
                <a:cs typeface="Cambria Math"/>
              </a:rPr>
              <a:t>𝐿</a:t>
            </a:r>
            <a:r>
              <a:rPr spc="37" dirty="0" smtClean="0">
                <a:solidFill>
                  <a:schemeClr val="tx1"/>
                </a:solidFill>
                <a:latin typeface="Cambria Math"/>
                <a:cs typeface="Cambria Math"/>
              </a:rPr>
              <a:t>(</a:t>
            </a:r>
            <a:r>
              <a:rPr spc="25" dirty="0">
                <a:solidFill>
                  <a:schemeClr val="tx1"/>
                </a:solidFill>
                <a:latin typeface="Cambria Math"/>
                <a:cs typeface="Cambria Math"/>
              </a:rPr>
              <a:t>𝑂2</a:t>
            </a:r>
            <a:r>
              <a:rPr spc="37" dirty="0">
                <a:solidFill>
                  <a:schemeClr val="tx1"/>
                </a:solidFill>
                <a:latin typeface="Cambria Math"/>
                <a:cs typeface="Cambria Math"/>
              </a:rPr>
              <a:t>) </a:t>
            </a:r>
            <a:r>
              <a:rPr sz="2400" baseline="11574" dirty="0">
                <a:solidFill>
                  <a:schemeClr val="tx1"/>
                </a:solidFill>
                <a:latin typeface="Cambria Math"/>
                <a:cs typeface="Cambria Math"/>
              </a:rPr>
              <a:t>+</a:t>
            </a:r>
            <a:r>
              <a:rPr sz="2400" spc="-157" baseline="11574" dirty="0">
                <a:solidFill>
                  <a:schemeClr val="tx1"/>
                </a:solidFill>
                <a:latin typeface="Cambria Math"/>
                <a:cs typeface="Cambria Math"/>
              </a:rPr>
              <a:t> </a:t>
            </a:r>
            <a:r>
              <a:rPr lang="fr-FR" sz="2400" spc="10" dirty="0">
                <a:solidFill>
                  <a:schemeClr val="tx1"/>
                </a:solidFill>
                <a:latin typeface="Cambria Math"/>
                <a:cs typeface="Cambria Math"/>
              </a:rPr>
              <a:t>𝑛</a:t>
            </a:r>
            <a:r>
              <a:rPr lang="fr-FR" sz="2400" spc="15" baseline="-15873" dirty="0">
                <a:solidFill>
                  <a:schemeClr val="tx1"/>
                </a:solidFill>
                <a:latin typeface="Cambria Math"/>
                <a:cs typeface="Cambria Math"/>
              </a:rPr>
              <a:t>𝐿</a:t>
            </a:r>
            <a:r>
              <a:rPr sz="1600" spc="25" dirty="0" smtClean="0">
                <a:solidFill>
                  <a:schemeClr val="tx1"/>
                </a:solidFill>
                <a:latin typeface="Cambria Math"/>
                <a:cs typeface="Cambria Math"/>
              </a:rPr>
              <a:t>(</a:t>
            </a:r>
            <a:r>
              <a:rPr sz="1600" spc="25" dirty="0">
                <a:solidFill>
                  <a:schemeClr val="tx1"/>
                </a:solidFill>
                <a:latin typeface="Cambria Math"/>
                <a:cs typeface="Cambria Math"/>
              </a:rPr>
              <a:t>𝑁2)</a:t>
            </a:r>
            <a:endParaRPr sz="1600" dirty="0">
              <a:solidFill>
                <a:schemeClr val="tx1"/>
              </a:solidFill>
              <a:latin typeface="Cambria Math"/>
              <a:cs typeface="Cambria Math"/>
            </a:endParaRPr>
          </a:p>
        </p:txBody>
      </p:sp>
      <p:sp>
        <p:nvSpPr>
          <p:cNvPr id="23" name="object 6"/>
          <p:cNvSpPr txBox="1"/>
          <p:nvPr/>
        </p:nvSpPr>
        <p:spPr>
          <a:xfrm>
            <a:off x="622301" y="3774831"/>
            <a:ext cx="6215336" cy="616194"/>
          </a:xfrm>
          <a:prstGeom prst="rect">
            <a:avLst/>
          </a:prstGeom>
        </p:spPr>
        <p:txBody>
          <a:bodyPr vert="horz" wrap="square" lIns="0" tIns="183515" rIns="0" bIns="0" rtlCol="0" anchor="ctr">
            <a:spAutoFit/>
          </a:bodyPr>
          <a:lstStyle/>
          <a:p>
            <a:pPr defTabSz="876300">
              <a:lnSpc>
                <a:spcPct val="100000"/>
              </a:lnSpc>
            </a:pPr>
            <a:r>
              <a:rPr lang="fr-FR" sz="2000" spc="-5" dirty="0" smtClean="0">
                <a:solidFill>
                  <a:srgbClr val="000300"/>
                </a:solidFill>
                <a:latin typeface="Times New Roman"/>
                <a:cs typeface="Times New Roman"/>
              </a:rPr>
              <a:t>Soit les fractions molaires </a:t>
            </a:r>
            <a:r>
              <a:rPr lang="fr-FR" sz="2000" spc="-10" dirty="0" smtClean="0">
                <a:solidFill>
                  <a:srgbClr val="000300"/>
                </a:solidFill>
                <a:latin typeface="Times New Roman"/>
                <a:cs typeface="Times New Roman"/>
              </a:rPr>
              <a:t>en </a:t>
            </a:r>
            <a:r>
              <a:rPr lang="fr-FR" sz="2400" spc="-5" dirty="0" smtClean="0">
                <a:solidFill>
                  <a:srgbClr val="000300"/>
                </a:solidFill>
                <a:latin typeface="Times New Roman"/>
                <a:cs typeface="Times New Roman"/>
              </a:rPr>
              <a:t>O</a:t>
            </a:r>
            <a:r>
              <a:rPr lang="fr-FR" sz="2325" spc="-7" baseline="-7168" dirty="0" smtClean="0">
                <a:solidFill>
                  <a:srgbClr val="000300"/>
                </a:solidFill>
                <a:latin typeface="Times New Roman"/>
                <a:cs typeface="Times New Roman"/>
              </a:rPr>
              <a:t>2 : 	 </a:t>
            </a:r>
            <a:r>
              <a:rPr lang="fr-FR" sz="2800" i="1" spc="-15" dirty="0" err="1" smtClean="0">
                <a:solidFill>
                  <a:srgbClr val="000300"/>
                </a:solidFill>
                <a:latin typeface="Times New Roman"/>
                <a:cs typeface="Times New Roman"/>
              </a:rPr>
              <a:t>x</a:t>
            </a:r>
            <a:r>
              <a:rPr lang="fr-FR" sz="1950" b="1" i="1" spc="-22" baseline="-6410" dirty="0" err="1" smtClean="0">
                <a:solidFill>
                  <a:srgbClr val="000300"/>
                </a:solidFill>
                <a:latin typeface="Times New Roman"/>
                <a:cs typeface="Times New Roman"/>
              </a:rPr>
              <a:t>V</a:t>
            </a:r>
            <a:r>
              <a:rPr lang="fr-FR" sz="1950" b="1" i="1" spc="-22" baseline="-6410" dirty="0" smtClean="0">
                <a:solidFill>
                  <a:srgbClr val="000300"/>
                </a:solidFill>
                <a:latin typeface="Times New Roman"/>
                <a:cs typeface="Times New Roman"/>
              </a:rPr>
              <a:t>  : </a:t>
            </a:r>
            <a:r>
              <a:rPr lang="fr-FR" sz="2000" spc="-5" dirty="0" smtClean="0">
                <a:solidFill>
                  <a:srgbClr val="000300"/>
                </a:solidFill>
                <a:latin typeface="Times New Roman"/>
                <a:cs typeface="Times New Roman"/>
              </a:rPr>
              <a:t>vapeur     </a:t>
            </a:r>
            <a:r>
              <a:rPr lang="fr-FR" sz="2800" i="1" spc="-15" dirty="0" err="1" smtClean="0">
                <a:solidFill>
                  <a:srgbClr val="000300"/>
                </a:solidFill>
                <a:latin typeface="Times New Roman"/>
                <a:cs typeface="Times New Roman"/>
              </a:rPr>
              <a:t>x</a:t>
            </a:r>
            <a:r>
              <a:rPr lang="fr-FR" sz="1950" b="1" i="1" spc="-22" baseline="-6410" dirty="0" err="1" smtClean="0">
                <a:solidFill>
                  <a:srgbClr val="000300"/>
                </a:solidFill>
                <a:latin typeface="Times New Roman"/>
                <a:cs typeface="Times New Roman"/>
              </a:rPr>
              <a:t>L</a:t>
            </a:r>
            <a:r>
              <a:rPr lang="fr-FR" sz="1950" b="1" i="1" spc="-22" baseline="-6410" dirty="0" smtClean="0">
                <a:solidFill>
                  <a:srgbClr val="000300"/>
                </a:solidFill>
                <a:latin typeface="Times New Roman"/>
                <a:cs typeface="Times New Roman"/>
              </a:rPr>
              <a:t> </a:t>
            </a:r>
            <a:r>
              <a:rPr lang="fr-FR" sz="2000" spc="-5" dirty="0" smtClean="0">
                <a:solidFill>
                  <a:srgbClr val="000300"/>
                </a:solidFill>
                <a:latin typeface="Times New Roman"/>
                <a:cs typeface="Times New Roman"/>
              </a:rPr>
              <a:t> : </a:t>
            </a:r>
            <a:r>
              <a:rPr lang="fr-FR" sz="2000" dirty="0" smtClean="0">
                <a:solidFill>
                  <a:srgbClr val="000300"/>
                </a:solidFill>
                <a:latin typeface="Times New Roman"/>
                <a:cs typeface="Times New Roman"/>
              </a:rPr>
              <a:t>liquide</a:t>
            </a:r>
            <a:endParaRPr lang="fr-FR" sz="2000" dirty="0">
              <a:latin typeface="Times New Roman"/>
              <a:cs typeface="Times New Roman"/>
            </a:endParaRPr>
          </a:p>
        </p:txBody>
      </p:sp>
      <p:sp>
        <p:nvSpPr>
          <p:cNvPr id="24" name="object 9"/>
          <p:cNvSpPr txBox="1"/>
          <p:nvPr/>
        </p:nvSpPr>
        <p:spPr>
          <a:xfrm>
            <a:off x="1730431" y="4998988"/>
            <a:ext cx="3701415" cy="525144"/>
          </a:xfrm>
          <a:prstGeom prst="rect">
            <a:avLst/>
          </a:prstGeom>
        </p:spPr>
        <p:txBody>
          <a:bodyPr vert="horz" wrap="square" lIns="0" tIns="154305" rIns="0" bIns="0" rtlCol="0">
            <a:spAutoFit/>
          </a:bodyPr>
          <a:lstStyle/>
          <a:p>
            <a:pPr marL="38100">
              <a:lnSpc>
                <a:spcPct val="100000"/>
              </a:lnSpc>
              <a:spcBef>
                <a:spcPts val="1115"/>
              </a:spcBef>
              <a:tabLst>
                <a:tab pos="3212465" algn="l"/>
              </a:tabLst>
            </a:pPr>
            <a:r>
              <a:rPr sz="2400" spc="55" dirty="0" smtClean="0">
                <a:latin typeface="Cambria Math"/>
                <a:cs typeface="Cambria Math"/>
              </a:rPr>
              <a:t>𝑛</a:t>
            </a:r>
            <a:r>
              <a:rPr sz="2625" spc="82" baseline="-15873" dirty="0" smtClean="0">
                <a:latin typeface="Cambria Math"/>
                <a:cs typeface="Cambria Math"/>
              </a:rPr>
              <a:t>𝐿</a:t>
            </a:r>
            <a:r>
              <a:rPr sz="2400" spc="55" dirty="0">
                <a:latin typeface="Cambria Math"/>
                <a:cs typeface="Cambria Math"/>
              </a:rPr>
              <a:t>. </a:t>
            </a:r>
            <a:r>
              <a:rPr sz="2400" spc="-5" dirty="0">
                <a:latin typeface="Cambria Math"/>
                <a:cs typeface="Cambria Math"/>
              </a:rPr>
              <a:t>(𝑥</a:t>
            </a:r>
            <a:r>
              <a:rPr sz="2625" spc="-7" baseline="-15873" dirty="0">
                <a:latin typeface="Cambria Math"/>
                <a:cs typeface="Cambria Math"/>
              </a:rPr>
              <a:t>𝐿  </a:t>
            </a:r>
            <a:r>
              <a:rPr sz="2400" dirty="0">
                <a:latin typeface="Cambria Math"/>
                <a:cs typeface="Cambria Math"/>
              </a:rPr>
              <a:t>− </a:t>
            </a:r>
            <a:r>
              <a:rPr sz="2400" spc="55" dirty="0">
                <a:latin typeface="Cambria Math"/>
                <a:cs typeface="Cambria Math"/>
              </a:rPr>
              <a:t>𝑥</a:t>
            </a:r>
            <a:r>
              <a:rPr sz="2625" spc="82" baseline="-15873" dirty="0">
                <a:latin typeface="Cambria Math"/>
                <a:cs typeface="Cambria Math"/>
              </a:rPr>
              <a:t>𝑉</a:t>
            </a:r>
            <a:r>
              <a:rPr sz="2400" spc="55" dirty="0">
                <a:latin typeface="Cambria Math"/>
                <a:cs typeface="Cambria Math"/>
              </a:rPr>
              <a:t>) </a:t>
            </a:r>
            <a:r>
              <a:rPr sz="2400" dirty="0">
                <a:latin typeface="Cambria Math"/>
                <a:cs typeface="Cambria Math"/>
              </a:rPr>
              <a:t>=</a:t>
            </a:r>
            <a:r>
              <a:rPr sz="2400" spc="-25" dirty="0">
                <a:latin typeface="Cambria Math"/>
                <a:cs typeface="Cambria Math"/>
              </a:rPr>
              <a:t> </a:t>
            </a:r>
            <a:r>
              <a:rPr sz="2400" spc="10" dirty="0">
                <a:latin typeface="Cambria Math"/>
                <a:cs typeface="Cambria Math"/>
              </a:rPr>
              <a:t>𝑛(𝑥</a:t>
            </a:r>
            <a:r>
              <a:rPr sz="2625" spc="15" baseline="-15873" dirty="0">
                <a:latin typeface="Cambria Math"/>
                <a:cs typeface="Cambria Math"/>
              </a:rPr>
              <a:t>𝑀</a:t>
            </a:r>
            <a:r>
              <a:rPr sz="2625" spc="442" baseline="-15873" dirty="0">
                <a:latin typeface="Cambria Math"/>
                <a:cs typeface="Cambria Math"/>
              </a:rPr>
              <a:t> </a:t>
            </a:r>
            <a:r>
              <a:rPr sz="2400" dirty="0">
                <a:latin typeface="Cambria Math"/>
                <a:cs typeface="Cambria Math"/>
              </a:rPr>
              <a:t>−	</a:t>
            </a:r>
            <a:r>
              <a:rPr sz="2400" spc="55" dirty="0">
                <a:latin typeface="Cambria Math"/>
                <a:cs typeface="Cambria Math"/>
              </a:rPr>
              <a:t>𝑥</a:t>
            </a:r>
            <a:r>
              <a:rPr sz="2625" spc="82" baseline="-15873" dirty="0">
                <a:latin typeface="Cambria Math"/>
                <a:cs typeface="Cambria Math"/>
              </a:rPr>
              <a:t>𝑉</a:t>
            </a:r>
            <a:r>
              <a:rPr sz="2400" spc="55" dirty="0">
                <a:latin typeface="Cambria Math"/>
                <a:cs typeface="Cambria Math"/>
              </a:rPr>
              <a:t>)</a:t>
            </a:r>
            <a:endParaRPr sz="2400" dirty="0">
              <a:latin typeface="Cambria Math"/>
              <a:cs typeface="Cambria Math"/>
            </a:endParaRPr>
          </a:p>
        </p:txBody>
      </p:sp>
      <p:sp>
        <p:nvSpPr>
          <p:cNvPr id="25" name="Flèche droite 24"/>
          <p:cNvSpPr/>
          <p:nvPr/>
        </p:nvSpPr>
        <p:spPr>
          <a:xfrm>
            <a:off x="698500" y="4627881"/>
            <a:ext cx="635000" cy="220344"/>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object 2"/>
          <p:cNvSpPr txBox="1"/>
          <p:nvPr/>
        </p:nvSpPr>
        <p:spPr>
          <a:xfrm>
            <a:off x="2958847" y="6344410"/>
            <a:ext cx="694055" cy="330835"/>
          </a:xfrm>
          <a:prstGeom prst="rect">
            <a:avLst/>
          </a:prstGeom>
        </p:spPr>
        <p:txBody>
          <a:bodyPr vert="horz" wrap="square" lIns="0" tIns="12700" rIns="0" bIns="0" rtlCol="0">
            <a:spAutoFit/>
          </a:bodyPr>
          <a:lstStyle/>
          <a:p>
            <a:pPr marL="12700">
              <a:lnSpc>
                <a:spcPct val="100000"/>
              </a:lnSpc>
              <a:spcBef>
                <a:spcPts val="100"/>
              </a:spcBef>
            </a:pPr>
            <a:r>
              <a:rPr sz="2000" spc="-20" dirty="0">
                <a:solidFill>
                  <a:srgbClr val="000300"/>
                </a:solidFill>
                <a:latin typeface="Times New Roman"/>
                <a:cs typeface="Times New Roman"/>
              </a:rPr>
              <a:t>Donc</a:t>
            </a:r>
            <a:r>
              <a:rPr sz="2000" spc="-140" dirty="0">
                <a:solidFill>
                  <a:srgbClr val="000300"/>
                </a:solidFill>
                <a:latin typeface="Times New Roman"/>
                <a:cs typeface="Times New Roman"/>
              </a:rPr>
              <a:t> </a:t>
            </a:r>
            <a:r>
              <a:rPr sz="2000" dirty="0">
                <a:solidFill>
                  <a:srgbClr val="000300"/>
                </a:solidFill>
                <a:latin typeface="Times New Roman"/>
                <a:cs typeface="Times New Roman"/>
              </a:rPr>
              <a:t>:</a:t>
            </a:r>
            <a:endParaRPr sz="2000" dirty="0">
              <a:latin typeface="Times New Roman"/>
              <a:cs typeface="Times New Roman"/>
            </a:endParaRPr>
          </a:p>
        </p:txBody>
      </p:sp>
      <p:sp>
        <p:nvSpPr>
          <p:cNvPr id="27" name="object 3"/>
          <p:cNvSpPr txBox="1">
            <a:spLocks/>
          </p:cNvSpPr>
          <p:nvPr/>
        </p:nvSpPr>
        <p:spPr>
          <a:xfrm>
            <a:off x="4558284" y="6294118"/>
            <a:ext cx="2134870" cy="391160"/>
          </a:xfrm>
          <a:prstGeom prst="rect">
            <a:avLst/>
          </a:prstGeom>
        </p:spPr>
        <p:txBody>
          <a:bodyPr vert="horz" wrap="square" lIns="0" tIns="12700" rIns="0" bIns="0" rtlCol="0">
            <a:spAutoFit/>
          </a:bodyPr>
          <a:lstStyle>
            <a:lvl1pPr>
              <a:defRPr sz="2200" b="0" i="0">
                <a:solidFill>
                  <a:schemeClr val="tx1"/>
                </a:solidFill>
                <a:latin typeface="Times New Roman"/>
                <a:ea typeface="+mj-ea"/>
                <a:cs typeface="Times New Roman"/>
              </a:defRPr>
            </a:lvl1pPr>
          </a:lstStyle>
          <a:p>
            <a:pPr marL="38100">
              <a:spcBef>
                <a:spcPts val="100"/>
              </a:spcBef>
            </a:pPr>
            <a:r>
              <a:rPr lang="fr-FR" sz="2400" kern="0" spc="30" dirty="0" smtClean="0">
                <a:solidFill>
                  <a:srgbClr val="6F2F9F"/>
                </a:solidFill>
                <a:latin typeface="Cambria Math"/>
                <a:cs typeface="Cambria Math"/>
              </a:rPr>
              <a:t>𝒏</a:t>
            </a:r>
            <a:r>
              <a:rPr lang="fr-FR" sz="2625" kern="0" spc="44" baseline="-15873" dirty="0" smtClean="0">
                <a:solidFill>
                  <a:srgbClr val="6F2F9F"/>
                </a:solidFill>
                <a:latin typeface="Cambria Math"/>
                <a:cs typeface="Cambria Math"/>
              </a:rPr>
              <a:t>𝑳</a:t>
            </a:r>
            <a:r>
              <a:rPr lang="fr-FR" sz="2400" kern="0" spc="30" dirty="0" smtClean="0">
                <a:solidFill>
                  <a:srgbClr val="6F2F9F"/>
                </a:solidFill>
                <a:latin typeface="Cambria Math"/>
                <a:cs typeface="Cambria Math"/>
              </a:rPr>
              <a:t>. </a:t>
            </a:r>
            <a:r>
              <a:rPr lang="fr-FR" sz="2400" kern="0" spc="-5" dirty="0" smtClean="0">
                <a:solidFill>
                  <a:srgbClr val="6F2F9F"/>
                </a:solidFill>
                <a:latin typeface="Cambria Math"/>
                <a:cs typeface="Cambria Math"/>
              </a:rPr>
              <a:t>𝑨𝑩 </a:t>
            </a:r>
            <a:r>
              <a:rPr lang="fr-FR" sz="2400" kern="0" dirty="0" smtClean="0">
                <a:solidFill>
                  <a:srgbClr val="6F2F9F"/>
                </a:solidFill>
                <a:latin typeface="Cambria Math"/>
                <a:cs typeface="Cambria Math"/>
              </a:rPr>
              <a:t>= 𝒏.</a:t>
            </a:r>
            <a:r>
              <a:rPr lang="fr-FR" sz="2400" kern="0" spc="-85" dirty="0" smtClean="0">
                <a:solidFill>
                  <a:srgbClr val="6F2F9F"/>
                </a:solidFill>
                <a:latin typeface="Cambria Math"/>
                <a:cs typeface="Cambria Math"/>
              </a:rPr>
              <a:t> </a:t>
            </a:r>
            <a:r>
              <a:rPr lang="fr-FR" sz="2400" kern="0" spc="-5" dirty="0" smtClean="0">
                <a:solidFill>
                  <a:srgbClr val="6F2F9F"/>
                </a:solidFill>
                <a:latin typeface="Cambria Math"/>
                <a:cs typeface="Cambria Math"/>
              </a:rPr>
              <a:t>𝑨𝑴</a:t>
            </a:r>
            <a:endParaRPr lang="fr-FR" sz="2400" kern="0" dirty="0">
              <a:latin typeface="Cambria Math"/>
              <a:cs typeface="Cambria Math"/>
            </a:endParaRPr>
          </a:p>
        </p:txBody>
      </p:sp>
      <p:cxnSp>
        <p:nvCxnSpPr>
          <p:cNvPr id="6" name="Connecteur droit avec flèche 5"/>
          <p:cNvCxnSpPr/>
          <p:nvPr/>
        </p:nvCxnSpPr>
        <p:spPr>
          <a:xfrm flipH="1">
            <a:off x="2298700" y="1617111"/>
            <a:ext cx="1081277" cy="200695"/>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3506787" y="1617111"/>
            <a:ext cx="1154156" cy="200695"/>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2081527" y="2235759"/>
            <a:ext cx="1541897" cy="20013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H="1">
            <a:off x="3747642" y="2255820"/>
            <a:ext cx="1261419" cy="194424"/>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2081527" y="2235759"/>
            <a:ext cx="0" cy="88072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5009061" y="2255820"/>
            <a:ext cx="0" cy="88072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9" name="Flèche droite 38"/>
          <p:cNvSpPr/>
          <p:nvPr/>
        </p:nvSpPr>
        <p:spPr>
          <a:xfrm>
            <a:off x="744080" y="5237481"/>
            <a:ext cx="635000" cy="220344"/>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p:cNvCxnSpPr/>
          <p:nvPr/>
        </p:nvCxnSpPr>
        <p:spPr>
          <a:xfrm>
            <a:off x="7556500" y="2450244"/>
            <a:ext cx="0" cy="1324587"/>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a:off x="8318500" y="2450244"/>
            <a:ext cx="0" cy="1324587"/>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7404100" y="3857625"/>
            <a:ext cx="569404" cy="400110"/>
          </a:xfrm>
          <a:prstGeom prst="rect">
            <a:avLst/>
          </a:prstGeom>
          <a:noFill/>
        </p:spPr>
        <p:txBody>
          <a:bodyPr wrap="square" rtlCol="0">
            <a:spAutoFit/>
          </a:bodyPr>
          <a:lstStyle/>
          <a:p>
            <a:r>
              <a:rPr lang="fr-FR" sz="2000" b="1" i="1" dirty="0" err="1" smtClean="0">
                <a:solidFill>
                  <a:srgbClr val="7030A0"/>
                </a:solidFill>
                <a:latin typeface="Times New Roman" panose="02020603050405020304" pitchFamily="18" charset="0"/>
                <a:cs typeface="Times New Roman" panose="02020603050405020304" pitchFamily="18" charset="0"/>
              </a:rPr>
              <a:t>x</a:t>
            </a:r>
            <a:r>
              <a:rPr lang="fr-FR" sz="2000" b="1" i="1" baseline="-25000" dirty="0" err="1" smtClean="0">
                <a:solidFill>
                  <a:srgbClr val="7030A0"/>
                </a:solidFill>
                <a:latin typeface="Times New Roman" panose="02020603050405020304" pitchFamily="18" charset="0"/>
                <a:cs typeface="Times New Roman" panose="02020603050405020304" pitchFamily="18" charset="0"/>
              </a:rPr>
              <a:t>V</a:t>
            </a:r>
            <a:endParaRPr lang="fr-FR" sz="2000" b="1" i="1" baseline="-25000" dirty="0">
              <a:solidFill>
                <a:srgbClr val="7030A0"/>
              </a:solidFill>
              <a:latin typeface="Times New Roman" panose="02020603050405020304" pitchFamily="18" charset="0"/>
              <a:cs typeface="Times New Roman" panose="02020603050405020304" pitchFamily="18" charset="0"/>
            </a:endParaRPr>
          </a:p>
        </p:txBody>
      </p:sp>
      <p:sp>
        <p:nvSpPr>
          <p:cNvPr id="49" name="ZoneTexte 48"/>
          <p:cNvSpPr txBox="1"/>
          <p:nvPr/>
        </p:nvSpPr>
        <p:spPr>
          <a:xfrm>
            <a:off x="8139407" y="3838177"/>
            <a:ext cx="569404" cy="400110"/>
          </a:xfrm>
          <a:prstGeom prst="rect">
            <a:avLst/>
          </a:prstGeom>
          <a:noFill/>
        </p:spPr>
        <p:txBody>
          <a:bodyPr wrap="square" rtlCol="0">
            <a:spAutoFit/>
          </a:bodyPr>
          <a:lstStyle/>
          <a:p>
            <a:r>
              <a:rPr lang="fr-FR" sz="2000" b="1" i="1" dirty="0" err="1" smtClean="0">
                <a:solidFill>
                  <a:srgbClr val="7030A0"/>
                </a:solidFill>
                <a:latin typeface="Times New Roman" panose="02020603050405020304" pitchFamily="18" charset="0"/>
                <a:cs typeface="Times New Roman" panose="02020603050405020304" pitchFamily="18" charset="0"/>
              </a:rPr>
              <a:t>x</a:t>
            </a:r>
            <a:r>
              <a:rPr lang="fr-FR" sz="2000" b="1" i="1" baseline="-25000" dirty="0" err="1" smtClean="0">
                <a:solidFill>
                  <a:srgbClr val="7030A0"/>
                </a:solidFill>
                <a:latin typeface="Times New Roman" panose="02020603050405020304" pitchFamily="18" charset="0"/>
                <a:cs typeface="Times New Roman" panose="02020603050405020304" pitchFamily="18" charset="0"/>
              </a:rPr>
              <a:t>L</a:t>
            </a:r>
            <a:endParaRPr lang="fr-FR" sz="2000" b="1" i="1" baseline="-25000" dirty="0">
              <a:solidFill>
                <a:srgbClr val="7030A0"/>
              </a:solidFill>
              <a:latin typeface="Times New Roman" panose="02020603050405020304" pitchFamily="18" charset="0"/>
              <a:cs typeface="Times New Roman" panose="02020603050405020304" pitchFamily="18" charset="0"/>
            </a:endParaRPr>
          </a:p>
        </p:txBody>
      </p:sp>
      <p:cxnSp>
        <p:nvCxnSpPr>
          <p:cNvPr id="51" name="Connecteur droit 50"/>
          <p:cNvCxnSpPr/>
          <p:nvPr/>
        </p:nvCxnSpPr>
        <p:spPr>
          <a:xfrm>
            <a:off x="8318500" y="3705225"/>
            <a:ext cx="0" cy="235194"/>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7556500" y="3705225"/>
            <a:ext cx="0" cy="2351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332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anim calcmode="lin" valueType="num">
                                      <p:cBhvr additive="base">
                                        <p:cTn id="37" dur="500" fill="hold"/>
                                        <p:tgtEl>
                                          <p:spTgt spid="46"/>
                                        </p:tgtEl>
                                        <p:attrNameLst>
                                          <p:attrName>ppt_x</p:attrName>
                                        </p:attrNameLst>
                                      </p:cBhvr>
                                      <p:tavLst>
                                        <p:tav tm="0">
                                          <p:val>
                                            <p:strVal val="#ppt_x"/>
                                          </p:val>
                                        </p:tav>
                                        <p:tav tm="100000">
                                          <p:val>
                                            <p:strVal val="#ppt_x"/>
                                          </p:val>
                                        </p:tav>
                                      </p:tavLst>
                                    </p:anim>
                                    <p:anim calcmode="lin" valueType="num">
                                      <p:cBhvr additive="base">
                                        <p:cTn id="38" dur="500" fill="hold"/>
                                        <p:tgtEl>
                                          <p:spTgt spid="46"/>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7"/>
                                        </p:tgtEl>
                                        <p:attrNameLst>
                                          <p:attrName>style.visibility</p:attrName>
                                        </p:attrNameLst>
                                      </p:cBhvr>
                                      <p:to>
                                        <p:strVal val="visible"/>
                                      </p:to>
                                    </p:set>
                                    <p:anim calcmode="lin" valueType="num">
                                      <p:cBhvr additive="base">
                                        <p:cTn id="41" dur="500" fill="hold"/>
                                        <p:tgtEl>
                                          <p:spTgt spid="47"/>
                                        </p:tgtEl>
                                        <p:attrNameLst>
                                          <p:attrName>ppt_x</p:attrName>
                                        </p:attrNameLst>
                                      </p:cBhvr>
                                      <p:tavLst>
                                        <p:tav tm="0">
                                          <p:val>
                                            <p:strVal val="#ppt_x"/>
                                          </p:val>
                                        </p:tav>
                                        <p:tav tm="100000">
                                          <p:val>
                                            <p:strVal val="#ppt_x"/>
                                          </p:val>
                                        </p:tav>
                                      </p:tavLst>
                                    </p:anim>
                                    <p:anim calcmode="lin" valueType="num">
                                      <p:cBhvr additive="base">
                                        <p:cTn id="42" dur="500" fill="hold"/>
                                        <p:tgtEl>
                                          <p:spTgt spid="4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additive="base">
                                        <p:cTn id="45" dur="500" fill="hold"/>
                                        <p:tgtEl>
                                          <p:spTgt spid="49"/>
                                        </p:tgtEl>
                                        <p:attrNameLst>
                                          <p:attrName>ppt_x</p:attrName>
                                        </p:attrNameLst>
                                      </p:cBhvr>
                                      <p:tavLst>
                                        <p:tav tm="0">
                                          <p:val>
                                            <p:strVal val="#ppt_x"/>
                                          </p:val>
                                        </p:tav>
                                        <p:tav tm="100000">
                                          <p:val>
                                            <p:strVal val="#ppt_x"/>
                                          </p:val>
                                        </p:tav>
                                      </p:tavLst>
                                    </p:anim>
                                    <p:anim calcmode="lin" valueType="num">
                                      <p:cBhvr additive="base">
                                        <p:cTn id="46" dur="500" fill="hold"/>
                                        <p:tgtEl>
                                          <p:spTgt spid="4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8"/>
                                        </p:tgtEl>
                                        <p:attrNameLst>
                                          <p:attrName>style.visibility</p:attrName>
                                        </p:attrNameLst>
                                      </p:cBhvr>
                                      <p:to>
                                        <p:strVal val="visible"/>
                                      </p:to>
                                    </p:set>
                                    <p:anim calcmode="lin" valueType="num">
                                      <p:cBhvr additive="base">
                                        <p:cTn id="49" dur="500" fill="hold"/>
                                        <p:tgtEl>
                                          <p:spTgt spid="48"/>
                                        </p:tgtEl>
                                        <p:attrNameLst>
                                          <p:attrName>ppt_x</p:attrName>
                                        </p:attrNameLst>
                                      </p:cBhvr>
                                      <p:tavLst>
                                        <p:tav tm="0">
                                          <p:val>
                                            <p:strVal val="#ppt_x"/>
                                          </p:val>
                                        </p:tav>
                                        <p:tav tm="100000">
                                          <p:val>
                                            <p:strVal val="#ppt_x"/>
                                          </p:val>
                                        </p:tav>
                                      </p:tavLst>
                                    </p:anim>
                                    <p:anim calcmode="lin" valueType="num">
                                      <p:cBhvr additive="base">
                                        <p:cTn id="50"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P spid="9" grpId="0"/>
      <p:bldP spid="11" grpId="0"/>
      <p:bldGraphic spid="20" grpId="0">
        <p:bldAsOne/>
      </p:bldGraphic>
      <p:bldP spid="22" grpId="0" animBg="1"/>
      <p:bldP spid="23" grpId="0"/>
      <p:bldP spid="24" grpId="0"/>
      <p:bldP spid="25" grpId="0" animBg="1"/>
      <p:bldP spid="26" grpId="0"/>
      <p:bldP spid="27" grpId="0"/>
      <p:bldP spid="39" grpId="0" animBg="1"/>
      <p:bldP spid="48" grpId="0"/>
      <p:bldP spid="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3939" y="446690"/>
            <a:ext cx="1298575" cy="391160"/>
          </a:xfrm>
          <a:prstGeom prst="rect">
            <a:avLst/>
          </a:prstGeom>
        </p:spPr>
        <p:txBody>
          <a:bodyPr vert="horz" wrap="square" lIns="0" tIns="12700" rIns="0" bIns="0" rtlCol="0">
            <a:spAutoFit/>
          </a:bodyPr>
          <a:lstStyle/>
          <a:p>
            <a:pPr marL="12700">
              <a:lnSpc>
                <a:spcPct val="100000"/>
              </a:lnSpc>
              <a:spcBef>
                <a:spcPts val="100"/>
              </a:spcBef>
            </a:pPr>
            <a:r>
              <a:rPr sz="2400" b="1" spc="-180" dirty="0">
                <a:solidFill>
                  <a:srgbClr val="000300"/>
                </a:solidFill>
                <a:latin typeface="Times New Roman"/>
                <a:cs typeface="Times New Roman"/>
              </a:rPr>
              <a:t>R</a:t>
            </a:r>
            <a:r>
              <a:rPr sz="2400" b="1" spc="-165" dirty="0">
                <a:solidFill>
                  <a:srgbClr val="000300"/>
                </a:solidFill>
                <a:latin typeface="Times New Roman"/>
                <a:cs typeface="Times New Roman"/>
              </a:rPr>
              <a:t>em</a:t>
            </a:r>
            <a:r>
              <a:rPr sz="2400" b="1" spc="-120" dirty="0">
                <a:solidFill>
                  <a:srgbClr val="000300"/>
                </a:solidFill>
                <a:latin typeface="Times New Roman"/>
                <a:cs typeface="Times New Roman"/>
              </a:rPr>
              <a:t>a</a:t>
            </a:r>
            <a:r>
              <a:rPr sz="2400" b="1" spc="-135" dirty="0">
                <a:solidFill>
                  <a:srgbClr val="000300"/>
                </a:solidFill>
                <a:latin typeface="Times New Roman"/>
                <a:cs typeface="Times New Roman"/>
              </a:rPr>
              <a:t>r</a:t>
            </a:r>
            <a:r>
              <a:rPr sz="2400" b="1" spc="-105" dirty="0">
                <a:solidFill>
                  <a:srgbClr val="000300"/>
                </a:solidFill>
                <a:latin typeface="Times New Roman"/>
                <a:cs typeface="Times New Roman"/>
              </a:rPr>
              <a:t>q</a:t>
            </a:r>
            <a:r>
              <a:rPr sz="2400" b="1" spc="25" dirty="0">
                <a:solidFill>
                  <a:srgbClr val="000300"/>
                </a:solidFill>
                <a:latin typeface="Times New Roman"/>
                <a:cs typeface="Times New Roman"/>
              </a:rPr>
              <a:t>ue</a:t>
            </a:r>
            <a:endParaRPr sz="2400" dirty="0">
              <a:latin typeface="Times New Roman"/>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11</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725999" y="1011413"/>
            <a:ext cx="5154101" cy="1114408"/>
          </a:xfrm>
          <a:prstGeom prst="rect">
            <a:avLst/>
          </a:prstGeom>
        </p:spPr>
        <p:txBody>
          <a:bodyPr vert="horz" wrap="square" lIns="0" tIns="36830" rIns="0" bIns="0" rtlCol="0">
            <a:spAutoFit/>
          </a:bodyPr>
          <a:lstStyle/>
          <a:p>
            <a:pPr marL="25400" marR="17780" algn="just">
              <a:lnSpc>
                <a:spcPts val="2760"/>
              </a:lnSpc>
              <a:spcBef>
                <a:spcPts val="290"/>
              </a:spcBef>
            </a:pPr>
            <a:r>
              <a:rPr lang="fr-FR" sz="2400" dirty="0" smtClean="0">
                <a:solidFill>
                  <a:srgbClr val="000300"/>
                </a:solidFill>
                <a:latin typeface="Times New Roman"/>
                <a:cs typeface="Times New Roman"/>
              </a:rPr>
              <a:t>Cette </a:t>
            </a:r>
            <a:r>
              <a:rPr lang="fr-FR" sz="2400" spc="-5" dirty="0" smtClean="0">
                <a:solidFill>
                  <a:srgbClr val="000300"/>
                </a:solidFill>
                <a:latin typeface="Times New Roman"/>
                <a:cs typeface="Times New Roman"/>
              </a:rPr>
              <a:t>relation représente </a:t>
            </a:r>
            <a:r>
              <a:rPr lang="fr-FR" sz="2400" dirty="0" smtClean="0">
                <a:solidFill>
                  <a:srgbClr val="000300"/>
                </a:solidFill>
                <a:latin typeface="Times New Roman"/>
                <a:cs typeface="Times New Roman"/>
              </a:rPr>
              <a:t>le </a:t>
            </a:r>
            <a:r>
              <a:rPr lang="fr-FR" sz="2400" spc="-5" dirty="0" smtClean="0">
                <a:solidFill>
                  <a:srgbClr val="000300"/>
                </a:solidFill>
                <a:latin typeface="Times New Roman"/>
                <a:cs typeface="Times New Roman"/>
              </a:rPr>
              <a:t>théorème des moments </a:t>
            </a:r>
            <a:r>
              <a:rPr lang="fr-FR" sz="2400" dirty="0" smtClean="0">
                <a:solidFill>
                  <a:srgbClr val="000300"/>
                </a:solidFill>
                <a:latin typeface="Times New Roman"/>
                <a:cs typeface="Times New Roman"/>
              </a:rPr>
              <a:t>qui </a:t>
            </a:r>
            <a:r>
              <a:rPr lang="fr-FR" sz="2400" spc="-5" dirty="0" smtClean="0">
                <a:solidFill>
                  <a:srgbClr val="000300"/>
                </a:solidFill>
                <a:latin typeface="Times New Roman"/>
                <a:cs typeface="Times New Roman"/>
              </a:rPr>
              <a:t>s’exprime </a:t>
            </a:r>
            <a:r>
              <a:rPr lang="fr-FR" sz="2400" dirty="0" smtClean="0">
                <a:solidFill>
                  <a:srgbClr val="000300"/>
                </a:solidFill>
                <a:latin typeface="Times New Roman"/>
                <a:cs typeface="Times New Roman"/>
              </a:rPr>
              <a:t>plus </a:t>
            </a:r>
            <a:r>
              <a:rPr lang="fr-FR" sz="2400" spc="-5" dirty="0" smtClean="0">
                <a:solidFill>
                  <a:srgbClr val="000300"/>
                </a:solidFill>
                <a:latin typeface="Times New Roman"/>
                <a:cs typeface="Times New Roman"/>
              </a:rPr>
              <a:t>souvent  sous </a:t>
            </a:r>
            <a:r>
              <a:rPr lang="fr-FR" sz="2400" dirty="0" smtClean="0">
                <a:solidFill>
                  <a:srgbClr val="000300"/>
                </a:solidFill>
                <a:latin typeface="Times New Roman"/>
                <a:cs typeface="Times New Roman"/>
              </a:rPr>
              <a:t>la </a:t>
            </a:r>
            <a:r>
              <a:rPr lang="fr-FR" sz="2400" spc="-5" dirty="0" smtClean="0">
                <a:solidFill>
                  <a:srgbClr val="000300"/>
                </a:solidFill>
                <a:latin typeface="Times New Roman"/>
                <a:cs typeface="Times New Roman"/>
              </a:rPr>
              <a:t>forme</a:t>
            </a:r>
            <a:r>
              <a:rPr lang="fr-FR" sz="2400" spc="-225" dirty="0" smtClean="0">
                <a:solidFill>
                  <a:srgbClr val="000300"/>
                </a:solidFill>
                <a:latin typeface="Times New Roman"/>
                <a:cs typeface="Times New Roman"/>
              </a:rPr>
              <a:t> </a:t>
            </a:r>
            <a:r>
              <a:rPr lang="fr-FR" sz="2400" spc="-10" dirty="0" smtClean="0">
                <a:solidFill>
                  <a:srgbClr val="000300"/>
                </a:solidFill>
                <a:latin typeface="Times New Roman"/>
                <a:cs typeface="Times New Roman"/>
              </a:rPr>
              <a:t>:</a:t>
            </a:r>
            <a:endParaRPr lang="fr-FR" sz="2400" dirty="0">
              <a:latin typeface="Times New Roman"/>
              <a:cs typeface="Times New Roman"/>
            </a:endParaRPr>
          </a:p>
        </p:txBody>
      </p:sp>
      <p:sp>
        <p:nvSpPr>
          <p:cNvPr id="8" name="object 3"/>
          <p:cNvSpPr txBox="1">
            <a:spLocks/>
          </p:cNvSpPr>
          <p:nvPr/>
        </p:nvSpPr>
        <p:spPr>
          <a:xfrm>
            <a:off x="2421318" y="2561069"/>
            <a:ext cx="3342257" cy="382156"/>
          </a:xfrm>
          <a:prstGeom prst="rect">
            <a:avLst/>
          </a:prstGeom>
        </p:spPr>
        <p:txBody>
          <a:bodyPr vert="horz" wrap="square" lIns="0" tIns="12700" rIns="0" bIns="0" rtlCol="0">
            <a:spAutoFit/>
          </a:bodyPr>
          <a:lstStyle>
            <a:lvl1pPr>
              <a:defRPr sz="2200" b="0" i="0">
                <a:solidFill>
                  <a:schemeClr val="tx1"/>
                </a:solidFill>
                <a:latin typeface="Times New Roman"/>
                <a:ea typeface="+mj-ea"/>
                <a:cs typeface="Times New Roman"/>
              </a:defRPr>
            </a:lvl1pPr>
          </a:lstStyle>
          <a:p>
            <a:pPr marL="38100" algn="ctr">
              <a:spcBef>
                <a:spcPts val="100"/>
              </a:spcBef>
            </a:pPr>
            <a:r>
              <a:rPr lang="fr-FR" sz="2400" b="1" kern="0" spc="30" dirty="0" smtClean="0">
                <a:solidFill>
                  <a:srgbClr val="6F2F9F"/>
                </a:solidFill>
                <a:latin typeface="Cambria Math"/>
                <a:cs typeface="Cambria Math"/>
              </a:rPr>
              <a:t>𝒏</a:t>
            </a:r>
            <a:r>
              <a:rPr lang="fr-FR" sz="2625" b="1" kern="0" spc="44" baseline="-15873" dirty="0" smtClean="0">
                <a:solidFill>
                  <a:srgbClr val="6F2F9F"/>
                </a:solidFill>
                <a:latin typeface="Cambria Math"/>
                <a:cs typeface="Cambria Math"/>
              </a:rPr>
              <a:t>𝑳</a:t>
            </a:r>
            <a:r>
              <a:rPr lang="fr-FR" sz="2400" b="1" kern="0" spc="30" dirty="0" smtClean="0">
                <a:solidFill>
                  <a:srgbClr val="6F2F9F"/>
                </a:solidFill>
                <a:latin typeface="Cambria Math"/>
                <a:cs typeface="Cambria Math"/>
              </a:rPr>
              <a:t>. </a:t>
            </a:r>
            <a:r>
              <a:rPr lang="fr-FR" sz="2400" b="1" kern="0" spc="-5" dirty="0" smtClean="0">
                <a:solidFill>
                  <a:srgbClr val="6F2F9F"/>
                </a:solidFill>
                <a:latin typeface="Cambria Math"/>
                <a:cs typeface="Cambria Math"/>
              </a:rPr>
              <a:t>MB </a:t>
            </a:r>
            <a:r>
              <a:rPr lang="fr-FR" sz="2400" b="1" kern="0" dirty="0" smtClean="0">
                <a:solidFill>
                  <a:srgbClr val="6F2F9F"/>
                </a:solidFill>
                <a:latin typeface="Cambria Math"/>
                <a:cs typeface="Cambria Math"/>
              </a:rPr>
              <a:t>+ 𝒏</a:t>
            </a:r>
            <a:r>
              <a:rPr lang="fr-FR" sz="2400" b="1" kern="0" baseline="-25000" dirty="0" smtClean="0">
                <a:solidFill>
                  <a:srgbClr val="6F2F9F"/>
                </a:solidFill>
                <a:latin typeface="Cambria Math"/>
                <a:cs typeface="Cambria Math"/>
              </a:rPr>
              <a:t>V</a:t>
            </a:r>
            <a:r>
              <a:rPr lang="fr-FR" sz="2400" b="1" kern="0" dirty="0" smtClean="0">
                <a:solidFill>
                  <a:srgbClr val="6F2F9F"/>
                </a:solidFill>
                <a:latin typeface="Cambria Math"/>
                <a:cs typeface="Cambria Math"/>
              </a:rPr>
              <a:t>.</a:t>
            </a:r>
            <a:r>
              <a:rPr lang="fr-FR" sz="2400" b="1" kern="0" spc="-85" dirty="0" smtClean="0">
                <a:solidFill>
                  <a:srgbClr val="6F2F9F"/>
                </a:solidFill>
                <a:latin typeface="Cambria Math"/>
                <a:cs typeface="Cambria Math"/>
              </a:rPr>
              <a:t> </a:t>
            </a:r>
            <a:r>
              <a:rPr lang="fr-FR" sz="2400" b="1" kern="0" spc="-5" dirty="0" smtClean="0">
                <a:solidFill>
                  <a:srgbClr val="6F2F9F"/>
                </a:solidFill>
                <a:latin typeface="Cambria Math"/>
                <a:cs typeface="Cambria Math"/>
              </a:rPr>
              <a:t>𝑴A = 0</a:t>
            </a:r>
            <a:endParaRPr lang="fr-FR" sz="2400" b="1" kern="0" dirty="0">
              <a:latin typeface="Cambria Math"/>
              <a:cs typeface="Cambria Math"/>
            </a:endParaRPr>
          </a:p>
        </p:txBody>
      </p:sp>
      <p:sp>
        <p:nvSpPr>
          <p:cNvPr id="9" name="object 3"/>
          <p:cNvSpPr txBox="1"/>
          <p:nvPr/>
        </p:nvSpPr>
        <p:spPr>
          <a:xfrm>
            <a:off x="753939" y="3671294"/>
            <a:ext cx="5583361" cy="1832553"/>
          </a:xfrm>
          <a:prstGeom prst="rect">
            <a:avLst/>
          </a:prstGeom>
        </p:spPr>
        <p:txBody>
          <a:bodyPr vert="horz" wrap="square" lIns="0" tIns="36830" rIns="0" bIns="0" rtlCol="0">
            <a:spAutoFit/>
          </a:bodyPr>
          <a:lstStyle/>
          <a:p>
            <a:pPr marL="25400" marR="17780" algn="just">
              <a:lnSpc>
                <a:spcPts val="2760"/>
              </a:lnSpc>
              <a:spcBef>
                <a:spcPts val="670"/>
              </a:spcBef>
            </a:pPr>
            <a:r>
              <a:rPr sz="2400" spc="-5" dirty="0" smtClean="0">
                <a:solidFill>
                  <a:srgbClr val="000300"/>
                </a:solidFill>
                <a:latin typeface="Times New Roman"/>
                <a:cs typeface="Times New Roman"/>
              </a:rPr>
              <a:t>Ce </a:t>
            </a:r>
            <a:r>
              <a:rPr sz="2400" dirty="0">
                <a:solidFill>
                  <a:srgbClr val="000300"/>
                </a:solidFill>
                <a:latin typeface="Times New Roman"/>
                <a:cs typeface="Times New Roman"/>
              </a:rPr>
              <a:t>théorème </a:t>
            </a:r>
            <a:r>
              <a:rPr sz="2400" spc="-5" dirty="0">
                <a:solidFill>
                  <a:srgbClr val="000300"/>
                </a:solidFill>
                <a:latin typeface="Times New Roman"/>
                <a:cs typeface="Times New Roman"/>
              </a:rPr>
              <a:t>permet, </a:t>
            </a:r>
            <a:r>
              <a:rPr sz="2400" dirty="0">
                <a:solidFill>
                  <a:srgbClr val="000300"/>
                </a:solidFill>
                <a:latin typeface="Times New Roman"/>
                <a:cs typeface="Times New Roman"/>
              </a:rPr>
              <a:t>en fonction de la position d’un point figuratif dans </a:t>
            </a:r>
            <a:r>
              <a:rPr sz="2400" spc="-10" dirty="0">
                <a:solidFill>
                  <a:srgbClr val="000300"/>
                </a:solidFill>
                <a:latin typeface="Times New Roman"/>
                <a:cs typeface="Times New Roman"/>
              </a:rPr>
              <a:t>le  </a:t>
            </a:r>
            <a:r>
              <a:rPr sz="2400" spc="-5" dirty="0">
                <a:solidFill>
                  <a:srgbClr val="000300"/>
                </a:solidFill>
                <a:latin typeface="Times New Roman"/>
                <a:cs typeface="Times New Roman"/>
              </a:rPr>
              <a:t>diagramme </a:t>
            </a:r>
            <a:r>
              <a:rPr sz="2400" dirty="0">
                <a:solidFill>
                  <a:srgbClr val="000300"/>
                </a:solidFill>
                <a:latin typeface="Times New Roman"/>
                <a:cs typeface="Times New Roman"/>
              </a:rPr>
              <a:t>binaire, de </a:t>
            </a:r>
            <a:r>
              <a:rPr sz="2400" spc="-5" dirty="0">
                <a:solidFill>
                  <a:srgbClr val="000300"/>
                </a:solidFill>
                <a:latin typeface="Times New Roman"/>
                <a:cs typeface="Times New Roman"/>
              </a:rPr>
              <a:t>connaître </a:t>
            </a:r>
            <a:r>
              <a:rPr sz="2400" dirty="0">
                <a:solidFill>
                  <a:srgbClr val="000300"/>
                </a:solidFill>
                <a:latin typeface="Times New Roman"/>
                <a:cs typeface="Times New Roman"/>
              </a:rPr>
              <a:t>la répartition de la </a:t>
            </a:r>
            <a:r>
              <a:rPr sz="2400" spc="-5" dirty="0">
                <a:solidFill>
                  <a:srgbClr val="000300"/>
                </a:solidFill>
                <a:latin typeface="Times New Roman"/>
                <a:cs typeface="Times New Roman"/>
              </a:rPr>
              <a:t>quantité </a:t>
            </a:r>
            <a:r>
              <a:rPr sz="2400" dirty="0">
                <a:solidFill>
                  <a:srgbClr val="000300"/>
                </a:solidFill>
                <a:latin typeface="Times New Roman"/>
                <a:cs typeface="Times New Roman"/>
              </a:rPr>
              <a:t>en phase </a:t>
            </a:r>
            <a:r>
              <a:rPr sz="2400" spc="-5" dirty="0">
                <a:solidFill>
                  <a:srgbClr val="000300"/>
                </a:solidFill>
                <a:latin typeface="Times New Roman"/>
                <a:cs typeface="Times New Roman"/>
              </a:rPr>
              <a:t>vapeur  </a:t>
            </a:r>
            <a:r>
              <a:rPr sz="2400" dirty="0">
                <a:solidFill>
                  <a:srgbClr val="000300"/>
                </a:solidFill>
                <a:latin typeface="Times New Roman"/>
                <a:cs typeface="Times New Roman"/>
              </a:rPr>
              <a:t>et de celle </a:t>
            </a:r>
            <a:r>
              <a:rPr sz="2400" spc="-5" dirty="0">
                <a:solidFill>
                  <a:srgbClr val="000300"/>
                </a:solidFill>
                <a:latin typeface="Times New Roman"/>
                <a:cs typeface="Times New Roman"/>
              </a:rPr>
              <a:t>en </a:t>
            </a:r>
            <a:r>
              <a:rPr sz="2400" dirty="0">
                <a:solidFill>
                  <a:srgbClr val="000300"/>
                </a:solidFill>
                <a:latin typeface="Times New Roman"/>
                <a:cs typeface="Times New Roman"/>
              </a:rPr>
              <a:t>phase</a:t>
            </a:r>
            <a:r>
              <a:rPr sz="2400" spc="-75" dirty="0">
                <a:solidFill>
                  <a:srgbClr val="000300"/>
                </a:solidFill>
                <a:latin typeface="Times New Roman"/>
                <a:cs typeface="Times New Roman"/>
              </a:rPr>
              <a:t> </a:t>
            </a:r>
            <a:r>
              <a:rPr sz="2400" spc="-5" dirty="0">
                <a:solidFill>
                  <a:srgbClr val="000300"/>
                </a:solidFill>
                <a:latin typeface="Times New Roman"/>
                <a:cs typeface="Times New Roman"/>
              </a:rPr>
              <a:t>liquide.</a:t>
            </a:r>
            <a:endParaRPr sz="2400" dirty="0">
              <a:latin typeface="Times New Roman"/>
              <a:cs typeface="Times New Roman"/>
            </a:endParaRPr>
          </a:p>
        </p:txBody>
      </p:sp>
      <p:cxnSp>
        <p:nvCxnSpPr>
          <p:cNvPr id="11" name="Connecteur droit 10"/>
          <p:cNvCxnSpPr/>
          <p:nvPr/>
        </p:nvCxnSpPr>
        <p:spPr>
          <a:xfrm>
            <a:off x="3228340" y="2576822"/>
            <a:ext cx="381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436110" y="2576822"/>
            <a:ext cx="381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object 12"/>
          <p:cNvSpPr/>
          <p:nvPr/>
        </p:nvSpPr>
        <p:spPr>
          <a:xfrm>
            <a:off x="6837636" y="581025"/>
            <a:ext cx="3766863" cy="3429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055097" y="6857603"/>
            <a:ext cx="180340" cy="197485"/>
          </a:xfrm>
          <a:prstGeom prst="rect">
            <a:avLst/>
          </a:prstGeom>
        </p:spPr>
        <p:txBody>
          <a:bodyPr vert="horz" wrap="square" lIns="0" tIns="0" rIns="0" bIns="0" rtlCol="0">
            <a:spAutoFit/>
          </a:bodyPr>
          <a:lstStyle/>
          <a:p>
            <a:pPr>
              <a:lnSpc>
                <a:spcPts val="1530"/>
              </a:lnSpc>
            </a:pPr>
            <a:r>
              <a:rPr sz="1400" spc="5" dirty="0">
                <a:latin typeface="Times New Roman"/>
                <a:cs typeface="Times New Roman"/>
              </a:rPr>
              <a:t>11</a:t>
            </a:r>
            <a:endParaRPr sz="1400">
              <a:latin typeface="Times New Roman"/>
              <a:cs typeface="Times New Roman"/>
            </a:endParaRPr>
          </a:p>
        </p:txBody>
      </p:sp>
      <p:sp>
        <p:nvSpPr>
          <p:cNvPr id="4" name="object 4"/>
          <p:cNvSpPr/>
          <p:nvPr/>
        </p:nvSpPr>
        <p:spPr>
          <a:xfrm>
            <a:off x="594360" y="6824472"/>
            <a:ext cx="9758045" cy="18415"/>
          </a:xfrm>
          <a:custGeom>
            <a:avLst/>
            <a:gdLst/>
            <a:ahLst/>
            <a:cxnLst/>
            <a:rect l="l" t="t" r="r" b="b"/>
            <a:pathLst>
              <a:path w="9758045" h="18415">
                <a:moveTo>
                  <a:pt x="9757918" y="12204"/>
                </a:moveTo>
                <a:lnTo>
                  <a:pt x="0" y="12204"/>
                </a:lnTo>
                <a:lnTo>
                  <a:pt x="0" y="18288"/>
                </a:lnTo>
                <a:lnTo>
                  <a:pt x="9757918" y="18288"/>
                </a:lnTo>
                <a:lnTo>
                  <a:pt x="9757918" y="12204"/>
                </a:lnTo>
                <a:close/>
              </a:path>
              <a:path w="9758045" h="18415">
                <a:moveTo>
                  <a:pt x="9757918" y="0"/>
                </a:moveTo>
                <a:lnTo>
                  <a:pt x="0" y="0"/>
                </a:lnTo>
                <a:lnTo>
                  <a:pt x="0" y="6096"/>
                </a:lnTo>
                <a:lnTo>
                  <a:pt x="9757918" y="6096"/>
                </a:lnTo>
                <a:lnTo>
                  <a:pt x="9757918" y="0"/>
                </a:lnTo>
                <a:close/>
              </a:path>
            </a:pathLst>
          </a:custGeom>
          <a:solidFill>
            <a:srgbClr val="000000"/>
          </a:solidFill>
        </p:spPr>
        <p:txBody>
          <a:bodyPr wrap="square" lIns="0" tIns="0" rIns="0" bIns="0" rtlCol="0"/>
          <a:lstStyle/>
          <a:p>
            <a:endParaRPr/>
          </a:p>
        </p:txBody>
      </p:sp>
      <p:sp>
        <p:nvSpPr>
          <p:cNvPr id="6" name="object 6"/>
          <p:cNvSpPr txBox="1">
            <a:spLocks noGrp="1"/>
          </p:cNvSpPr>
          <p:nvPr>
            <p:ph type="title"/>
          </p:nvPr>
        </p:nvSpPr>
        <p:spPr>
          <a:xfrm>
            <a:off x="551180" y="685546"/>
            <a:ext cx="9596120" cy="689291"/>
          </a:xfrm>
          <a:prstGeom prst="rect">
            <a:avLst/>
          </a:prstGeom>
        </p:spPr>
        <p:txBody>
          <a:bodyPr vert="horz" wrap="square" lIns="0" tIns="12065" rIns="0" bIns="0" rtlCol="0">
            <a:spAutoFit/>
          </a:bodyPr>
          <a:lstStyle/>
          <a:p>
            <a:pPr marL="538163" indent="-525463">
              <a:lnSpc>
                <a:spcPct val="100000"/>
              </a:lnSpc>
              <a:spcBef>
                <a:spcPts val="95"/>
              </a:spcBef>
            </a:pPr>
            <a:r>
              <a:rPr sz="2000" b="1" dirty="0">
                <a:solidFill>
                  <a:srgbClr val="6F2F9F"/>
                </a:solidFill>
                <a:latin typeface="Times New Roman"/>
                <a:cs typeface="Times New Roman"/>
              </a:rPr>
              <a:t>7.</a:t>
            </a:r>
            <a:r>
              <a:rPr sz="2000" b="1" spc="-400" dirty="0">
                <a:solidFill>
                  <a:srgbClr val="6F2F9F"/>
                </a:solidFill>
                <a:latin typeface="Times New Roman"/>
                <a:cs typeface="Times New Roman"/>
              </a:rPr>
              <a:t> </a:t>
            </a:r>
            <a:r>
              <a:rPr lang="fr-FR" sz="2000" b="1" spc="-400" dirty="0" smtClean="0">
                <a:solidFill>
                  <a:srgbClr val="6F2F9F"/>
                </a:solidFill>
                <a:latin typeface="Times New Roman"/>
                <a:cs typeface="Times New Roman"/>
              </a:rPr>
              <a:t>            </a:t>
            </a:r>
            <a:r>
              <a:rPr u="sng" spc="-5" dirty="0" smtClean="0">
                <a:solidFill>
                  <a:srgbClr val="7030A0"/>
                </a:solidFill>
              </a:rPr>
              <a:t>À </a:t>
            </a:r>
            <a:r>
              <a:rPr u="sng" spc="-5" dirty="0">
                <a:solidFill>
                  <a:srgbClr val="7030A0"/>
                </a:solidFill>
              </a:rPr>
              <a:t>quelle température commence l’ébullition d’un </a:t>
            </a:r>
            <a:r>
              <a:rPr u="sng" spc="-20" dirty="0" smtClean="0">
                <a:solidFill>
                  <a:srgbClr val="7030A0"/>
                </a:solidFill>
              </a:rPr>
              <a:t>mélange</a:t>
            </a:r>
            <a:r>
              <a:rPr lang="fr-FR" u="sng" spc="-20" dirty="0" smtClean="0">
                <a:solidFill>
                  <a:srgbClr val="7030A0"/>
                </a:solidFill>
              </a:rPr>
              <a:t> de masse  1 tonne,</a:t>
            </a:r>
            <a:r>
              <a:rPr u="sng" spc="-20" dirty="0" smtClean="0">
                <a:solidFill>
                  <a:srgbClr val="7030A0"/>
                </a:solidFill>
              </a:rPr>
              <a:t> </a:t>
            </a:r>
            <a:r>
              <a:rPr lang="fr-FR" u="sng" spc="-5" dirty="0">
                <a:solidFill>
                  <a:srgbClr val="7030A0"/>
                </a:solidFill>
              </a:rPr>
              <a:t>formé </a:t>
            </a:r>
            <a:r>
              <a:rPr lang="fr-FR" u="sng" spc="-5" dirty="0" smtClean="0">
                <a:solidFill>
                  <a:srgbClr val="7030A0"/>
                </a:solidFill>
              </a:rPr>
              <a:t>de </a:t>
            </a:r>
            <a:r>
              <a:rPr lang="fr-FR" u="sng" spc="-5" dirty="0">
                <a:solidFill>
                  <a:srgbClr val="7030A0"/>
                </a:solidFill>
              </a:rPr>
              <a:t>40 % de </a:t>
            </a:r>
            <a:r>
              <a:rPr lang="fr-FR" u="sng" spc="-5" dirty="0" smtClean="0">
                <a:solidFill>
                  <a:srgbClr val="7030A0"/>
                </a:solidFill>
              </a:rPr>
              <a:t>N</a:t>
            </a:r>
            <a:r>
              <a:rPr lang="fr-FR" u="sng" spc="-5" baseline="-25000" dirty="0" smtClean="0">
                <a:solidFill>
                  <a:srgbClr val="7030A0"/>
                </a:solidFill>
              </a:rPr>
              <a:t>2</a:t>
            </a:r>
            <a:r>
              <a:rPr lang="fr-FR" u="sng" spc="-5" dirty="0" smtClean="0">
                <a:solidFill>
                  <a:srgbClr val="7030A0"/>
                </a:solidFill>
              </a:rPr>
              <a:t> </a:t>
            </a:r>
            <a:r>
              <a:rPr lang="fr-FR" u="sng" spc="-5" dirty="0">
                <a:solidFill>
                  <a:srgbClr val="7030A0"/>
                </a:solidFill>
              </a:rPr>
              <a:t>et 60 % de </a:t>
            </a:r>
            <a:r>
              <a:rPr lang="fr-FR" u="sng" spc="-5" dirty="0" smtClean="0">
                <a:solidFill>
                  <a:srgbClr val="7030A0"/>
                </a:solidFill>
              </a:rPr>
              <a:t>O</a:t>
            </a:r>
            <a:r>
              <a:rPr lang="fr-FR" u="sng" spc="-5" baseline="-25000" dirty="0" smtClean="0">
                <a:solidFill>
                  <a:srgbClr val="7030A0"/>
                </a:solidFill>
              </a:rPr>
              <a:t>2</a:t>
            </a:r>
            <a:r>
              <a:rPr lang="fr-FR" u="sng" spc="-5" dirty="0" smtClean="0">
                <a:solidFill>
                  <a:srgbClr val="7030A0"/>
                </a:solidFill>
              </a:rPr>
              <a:t> </a:t>
            </a:r>
            <a:r>
              <a:rPr lang="fr-FR" sz="2000" u="sng" spc="-5" dirty="0" smtClean="0">
                <a:solidFill>
                  <a:srgbClr val="7030A0"/>
                </a:solidFill>
              </a:rPr>
              <a:t>(à P= </a:t>
            </a:r>
            <a:r>
              <a:rPr lang="fr-FR" sz="2000" u="sng" spc="-5" dirty="0">
                <a:solidFill>
                  <a:srgbClr val="7030A0"/>
                </a:solidFill>
              </a:rPr>
              <a:t>1 </a:t>
            </a:r>
            <a:r>
              <a:rPr lang="fr-FR" sz="2000" u="sng" spc="-5" dirty="0" smtClean="0">
                <a:solidFill>
                  <a:srgbClr val="7030A0"/>
                </a:solidFill>
              </a:rPr>
              <a:t>bar)</a:t>
            </a:r>
            <a:endParaRPr sz="2000" u="sng" spc="-5" dirty="0">
              <a:solidFill>
                <a:srgbClr val="7030A0"/>
              </a:solidFill>
            </a:endParaRPr>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10" name="object 12"/>
          <p:cNvSpPr/>
          <p:nvPr/>
        </p:nvSpPr>
        <p:spPr>
          <a:xfrm>
            <a:off x="5956300" y="1655199"/>
            <a:ext cx="4396105" cy="3650226"/>
          </a:xfrm>
          <a:prstGeom prst="rect">
            <a:avLst/>
          </a:prstGeom>
          <a:blipFill>
            <a:blip r:embed="rId2" cstate="print"/>
            <a:stretch>
              <a:fillRect/>
            </a:stretch>
          </a:blipFill>
        </p:spPr>
        <p:txBody>
          <a:bodyPr wrap="square" lIns="0" tIns="0" rIns="0" bIns="0" rtlCol="0"/>
          <a:lstStyle/>
          <a:p>
            <a:endParaRPr/>
          </a:p>
        </p:txBody>
      </p:sp>
      <p:sp>
        <p:nvSpPr>
          <p:cNvPr id="12" name="object 7"/>
          <p:cNvSpPr txBox="1"/>
          <p:nvPr/>
        </p:nvSpPr>
        <p:spPr>
          <a:xfrm>
            <a:off x="632460" y="2409825"/>
            <a:ext cx="4356100" cy="1245084"/>
          </a:xfrm>
          <a:prstGeom prst="rect">
            <a:avLst/>
          </a:prstGeom>
        </p:spPr>
        <p:txBody>
          <a:bodyPr vert="horz" wrap="square" lIns="0" tIns="13335" rIns="0" bIns="0" rtlCol="0">
            <a:spAutoFit/>
          </a:bodyPr>
          <a:lstStyle/>
          <a:p>
            <a:pPr marL="278765" marR="106680" indent="-228600" algn="just">
              <a:lnSpc>
                <a:spcPct val="110200"/>
              </a:lnSpc>
              <a:spcBef>
                <a:spcPts val="105"/>
              </a:spcBef>
            </a:pPr>
            <a:r>
              <a:rPr sz="2200" b="1" spc="35" dirty="0">
                <a:solidFill>
                  <a:srgbClr val="6F2F9F"/>
                </a:solidFill>
                <a:latin typeface="Times New Roman"/>
                <a:cs typeface="Times New Roman"/>
              </a:rPr>
              <a:t>7</a:t>
            </a:r>
            <a:r>
              <a:rPr sz="2200" b="1" spc="35" dirty="0" smtClean="0">
                <a:solidFill>
                  <a:srgbClr val="6F2F9F"/>
                </a:solidFill>
                <a:latin typeface="Times New Roman"/>
                <a:cs typeface="Times New Roman"/>
              </a:rPr>
              <a:t>.</a:t>
            </a:r>
            <a:r>
              <a:rPr lang="fr-FR" sz="2200" b="1" spc="35" dirty="0" smtClean="0">
                <a:solidFill>
                  <a:srgbClr val="6F2F9F"/>
                </a:solidFill>
                <a:latin typeface="Times New Roman"/>
                <a:cs typeface="Times New Roman"/>
              </a:rPr>
              <a:t> </a:t>
            </a:r>
            <a:r>
              <a:rPr sz="2400" spc="35" dirty="0" smtClean="0">
                <a:solidFill>
                  <a:srgbClr val="000300"/>
                </a:solidFill>
                <a:latin typeface="Times New Roman"/>
                <a:cs typeface="Times New Roman"/>
              </a:rPr>
              <a:t>La</a:t>
            </a:r>
            <a:r>
              <a:rPr sz="2400" spc="670" dirty="0" smtClean="0">
                <a:solidFill>
                  <a:srgbClr val="000300"/>
                </a:solidFill>
                <a:latin typeface="Times New Roman"/>
                <a:cs typeface="Times New Roman"/>
              </a:rPr>
              <a:t> </a:t>
            </a:r>
            <a:r>
              <a:rPr sz="2400" dirty="0">
                <a:solidFill>
                  <a:srgbClr val="000300"/>
                </a:solidFill>
                <a:latin typeface="Times New Roman"/>
                <a:cs typeface="Times New Roman"/>
              </a:rPr>
              <a:t>composition du </a:t>
            </a:r>
            <a:r>
              <a:rPr sz="2400" spc="-5" dirty="0">
                <a:solidFill>
                  <a:srgbClr val="000300"/>
                </a:solidFill>
                <a:latin typeface="Times New Roman"/>
                <a:cs typeface="Times New Roman"/>
              </a:rPr>
              <a:t>mélange  </a:t>
            </a:r>
            <a:r>
              <a:rPr sz="2400" dirty="0">
                <a:solidFill>
                  <a:srgbClr val="000300"/>
                </a:solidFill>
                <a:latin typeface="Times New Roman"/>
                <a:cs typeface="Times New Roman"/>
              </a:rPr>
              <a:t>indique une fraction en </a:t>
            </a:r>
            <a:r>
              <a:rPr sz="2400" spc="-5" dirty="0">
                <a:solidFill>
                  <a:srgbClr val="000300"/>
                </a:solidFill>
                <a:latin typeface="Times New Roman"/>
                <a:cs typeface="Times New Roman"/>
              </a:rPr>
              <a:t>O</a:t>
            </a:r>
            <a:r>
              <a:rPr sz="2325" spc="-7" baseline="-7168" dirty="0">
                <a:solidFill>
                  <a:srgbClr val="000300"/>
                </a:solidFill>
                <a:latin typeface="Times New Roman"/>
                <a:cs typeface="Times New Roman"/>
              </a:rPr>
              <a:t>2 </a:t>
            </a:r>
            <a:r>
              <a:rPr sz="2400" dirty="0">
                <a:solidFill>
                  <a:srgbClr val="000300"/>
                </a:solidFill>
                <a:latin typeface="Times New Roman"/>
                <a:cs typeface="Times New Roman"/>
              </a:rPr>
              <a:t>de  </a:t>
            </a:r>
            <a:endParaRPr lang="fr-FR" sz="2400" dirty="0" smtClean="0">
              <a:solidFill>
                <a:srgbClr val="000300"/>
              </a:solidFill>
              <a:latin typeface="Times New Roman"/>
              <a:cs typeface="Times New Roman"/>
            </a:endParaRPr>
          </a:p>
          <a:p>
            <a:pPr marL="278765" marR="106680" indent="-228600" algn="just">
              <a:lnSpc>
                <a:spcPct val="110200"/>
              </a:lnSpc>
              <a:spcBef>
                <a:spcPts val="105"/>
              </a:spcBef>
            </a:pPr>
            <a:r>
              <a:rPr lang="fr-FR" sz="2400" b="1" i="1" spc="-5" dirty="0">
                <a:solidFill>
                  <a:srgbClr val="000300"/>
                </a:solidFill>
                <a:latin typeface="Times New Roman"/>
                <a:cs typeface="Times New Roman"/>
              </a:rPr>
              <a:t> </a:t>
            </a:r>
            <a:r>
              <a:rPr lang="fr-FR" sz="2400" b="1" i="1" spc="-5" dirty="0" smtClean="0">
                <a:solidFill>
                  <a:srgbClr val="000300"/>
                </a:solidFill>
                <a:latin typeface="Times New Roman"/>
                <a:cs typeface="Times New Roman"/>
              </a:rPr>
              <a:t>  </a:t>
            </a:r>
            <a:r>
              <a:rPr sz="2400" b="1" i="1" spc="-5" dirty="0" err="1" smtClean="0">
                <a:solidFill>
                  <a:srgbClr val="000300"/>
                </a:solidFill>
                <a:latin typeface="Times New Roman"/>
                <a:cs typeface="Times New Roman"/>
              </a:rPr>
              <a:t>x</a:t>
            </a:r>
            <a:r>
              <a:rPr sz="2325" b="1" spc="-7" baseline="-5376" dirty="0" err="1" smtClean="0">
                <a:solidFill>
                  <a:srgbClr val="000300"/>
                </a:solidFill>
                <a:latin typeface="Times New Roman"/>
                <a:cs typeface="Times New Roman"/>
              </a:rPr>
              <a:t>L</a:t>
            </a:r>
            <a:r>
              <a:rPr sz="2325" b="1" spc="-7" baseline="-5376" dirty="0" smtClean="0">
                <a:solidFill>
                  <a:srgbClr val="000300"/>
                </a:solidFill>
                <a:latin typeface="Times New Roman"/>
                <a:cs typeface="Times New Roman"/>
              </a:rPr>
              <a:t> </a:t>
            </a:r>
            <a:r>
              <a:rPr sz="2400" b="1" spc="495" dirty="0">
                <a:solidFill>
                  <a:srgbClr val="000300"/>
                </a:solidFill>
                <a:latin typeface="Times New Roman"/>
                <a:cs typeface="Times New Roman"/>
              </a:rPr>
              <a:t>= </a:t>
            </a:r>
            <a:r>
              <a:rPr sz="2400" b="1" dirty="0">
                <a:solidFill>
                  <a:srgbClr val="000300"/>
                </a:solidFill>
                <a:latin typeface="Times New Roman"/>
                <a:cs typeface="Times New Roman"/>
              </a:rPr>
              <a:t>0</a:t>
            </a:r>
            <a:r>
              <a:rPr sz="2400" b="1" i="1" dirty="0">
                <a:solidFill>
                  <a:srgbClr val="000300"/>
                </a:solidFill>
                <a:latin typeface="Times New Roman"/>
                <a:cs typeface="Times New Roman"/>
              </a:rPr>
              <a:t>,</a:t>
            </a:r>
            <a:r>
              <a:rPr sz="2400" b="1" dirty="0">
                <a:solidFill>
                  <a:srgbClr val="000300"/>
                </a:solidFill>
                <a:latin typeface="Times New Roman"/>
                <a:cs typeface="Times New Roman"/>
              </a:rPr>
              <a:t>60</a:t>
            </a:r>
            <a:r>
              <a:rPr sz="2400" dirty="0">
                <a:solidFill>
                  <a:srgbClr val="000300"/>
                </a:solidFill>
                <a:latin typeface="Times New Roman"/>
                <a:cs typeface="Times New Roman"/>
              </a:rPr>
              <a:t>. </a:t>
            </a:r>
            <a:endParaRPr lang="fr-FR" sz="2400" dirty="0" smtClean="0">
              <a:solidFill>
                <a:srgbClr val="000300"/>
              </a:solidFill>
              <a:latin typeface="Times New Roman"/>
              <a:cs typeface="Times New Roman"/>
            </a:endParaRPr>
          </a:p>
        </p:txBody>
      </p:sp>
      <p:cxnSp>
        <p:nvCxnSpPr>
          <p:cNvPr id="5" name="Connecteur droit avec flèche 4"/>
          <p:cNvCxnSpPr/>
          <p:nvPr/>
        </p:nvCxnSpPr>
        <p:spPr>
          <a:xfrm flipV="1">
            <a:off x="8242300" y="3324225"/>
            <a:ext cx="0" cy="16764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H="1">
            <a:off x="6184900" y="3324225"/>
            <a:ext cx="2057400" cy="500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5780404" y="3152715"/>
            <a:ext cx="480696" cy="400110"/>
          </a:xfrm>
          <a:prstGeom prst="rect">
            <a:avLst/>
          </a:prstGeom>
          <a:noFill/>
        </p:spPr>
        <p:txBody>
          <a:bodyPr wrap="square" rtlCol="0">
            <a:spAutoFit/>
          </a:bodyPr>
          <a:lstStyle/>
          <a:p>
            <a:r>
              <a:rPr lang="fr-FR" sz="2000" b="1" dirty="0" smtClean="0">
                <a:solidFill>
                  <a:srgbClr val="7030A0"/>
                </a:solidFill>
                <a:latin typeface="Times New Roman" panose="02020603050405020304" pitchFamily="18" charset="0"/>
                <a:cs typeface="Times New Roman" panose="02020603050405020304" pitchFamily="18" charset="0"/>
              </a:rPr>
              <a:t>83</a:t>
            </a:r>
            <a:endParaRPr lang="fr-FR" sz="2000" b="1"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785496" y="4180343"/>
            <a:ext cx="4203064" cy="825995"/>
          </a:xfrm>
          <a:prstGeom prst="rect">
            <a:avLst/>
          </a:prstGeom>
        </p:spPr>
        <p:txBody>
          <a:bodyPr vert="horz" wrap="square" lIns="0" tIns="13335" rIns="0" bIns="0" rtlCol="0">
            <a:spAutoFit/>
          </a:bodyPr>
          <a:lstStyle/>
          <a:p>
            <a:pPr marL="278765" marR="106680" indent="-228600" algn="just">
              <a:lnSpc>
                <a:spcPct val="110200"/>
              </a:lnSpc>
              <a:spcBef>
                <a:spcPts val="105"/>
              </a:spcBef>
            </a:pPr>
            <a:r>
              <a:rPr lang="fr-FR" sz="2400" dirty="0">
                <a:solidFill>
                  <a:srgbClr val="000300"/>
                </a:solidFill>
                <a:latin typeface="Times New Roman"/>
                <a:cs typeface="Times New Roman"/>
              </a:rPr>
              <a:t>La première goutte  de vapeur apparaît donc à  </a:t>
            </a:r>
            <a:r>
              <a:rPr lang="fr-FR" sz="2200" b="1" spc="35" dirty="0">
                <a:solidFill>
                  <a:srgbClr val="6F2F9F"/>
                </a:solidFill>
                <a:latin typeface="Times New Roman"/>
                <a:cs typeface="Times New Roman"/>
              </a:rPr>
              <a:t>T= 83 K.</a:t>
            </a:r>
          </a:p>
        </p:txBody>
      </p:sp>
      <p:sp>
        <p:nvSpPr>
          <p:cNvPr id="18" name="Rectangle 17"/>
          <p:cNvSpPr/>
          <p:nvPr/>
        </p:nvSpPr>
        <p:spPr>
          <a:xfrm>
            <a:off x="7708900" y="5596880"/>
            <a:ext cx="1150956" cy="369332"/>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fr-FR" b="1" i="1" spc="-5" dirty="0" err="1">
                <a:solidFill>
                  <a:srgbClr val="000300"/>
                </a:solidFill>
                <a:latin typeface="Times New Roman"/>
                <a:cs typeface="Times New Roman"/>
              </a:rPr>
              <a:t>x</a:t>
            </a:r>
            <a:r>
              <a:rPr lang="fr-FR" b="1" spc="-7" baseline="-5376" dirty="0" err="1">
                <a:solidFill>
                  <a:srgbClr val="000300"/>
                </a:solidFill>
                <a:latin typeface="Times New Roman"/>
                <a:cs typeface="Times New Roman"/>
              </a:rPr>
              <a:t>L</a:t>
            </a:r>
            <a:r>
              <a:rPr lang="fr-FR" b="1" spc="-7" baseline="-5376" dirty="0">
                <a:solidFill>
                  <a:srgbClr val="000300"/>
                </a:solidFill>
                <a:latin typeface="Times New Roman"/>
                <a:cs typeface="Times New Roman"/>
              </a:rPr>
              <a:t> </a:t>
            </a:r>
            <a:r>
              <a:rPr lang="fr-FR" b="1" spc="495" dirty="0">
                <a:solidFill>
                  <a:srgbClr val="000300"/>
                </a:solidFill>
                <a:latin typeface="Times New Roman"/>
                <a:cs typeface="Times New Roman"/>
              </a:rPr>
              <a:t>= </a:t>
            </a:r>
            <a:r>
              <a:rPr lang="fr-FR" b="1" dirty="0">
                <a:solidFill>
                  <a:srgbClr val="000300"/>
                </a:solidFill>
                <a:latin typeface="Times New Roman"/>
                <a:cs typeface="Times New Roman"/>
              </a:rPr>
              <a:t>0</a:t>
            </a:r>
            <a:r>
              <a:rPr lang="fr-FR" b="1" i="1" dirty="0">
                <a:solidFill>
                  <a:srgbClr val="000300"/>
                </a:solidFill>
                <a:latin typeface="Times New Roman"/>
                <a:cs typeface="Times New Roman"/>
              </a:rPr>
              <a:t>,</a:t>
            </a:r>
            <a:r>
              <a:rPr lang="fr-FR" b="1" dirty="0">
                <a:solidFill>
                  <a:srgbClr val="000300"/>
                </a:solidFill>
                <a:latin typeface="Times New Roman"/>
                <a:cs typeface="Times New Roman"/>
              </a:rPr>
              <a:t>60</a:t>
            </a:r>
            <a:endParaRPr lang="fr-FR" dirty="0"/>
          </a:p>
        </p:txBody>
      </p:sp>
      <p:cxnSp>
        <p:nvCxnSpPr>
          <p:cNvPr id="22" name="Connecteur droit avec flèche 21"/>
          <p:cNvCxnSpPr/>
          <p:nvPr/>
        </p:nvCxnSpPr>
        <p:spPr>
          <a:xfrm flipV="1">
            <a:off x="8242300" y="5076825"/>
            <a:ext cx="0" cy="520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additive="base">
                                        <p:cTn id="24" dur="500" fill="hold"/>
                                        <p:tgtEl>
                                          <p:spTgt spid="17"/>
                                        </p:tgtEl>
                                        <p:attrNameLst>
                                          <p:attrName>ppt_x</p:attrName>
                                        </p:attrNameLst>
                                      </p:cBhvr>
                                      <p:tavLst>
                                        <p:tav tm="0">
                                          <p:val>
                                            <p:strVal val="#ppt_x"/>
                                          </p:val>
                                        </p:tav>
                                        <p:tav tm="100000">
                                          <p:val>
                                            <p:strVal val="#ppt_x"/>
                                          </p:val>
                                        </p:tav>
                                      </p:tavLst>
                                    </p:anim>
                                    <p:anim calcmode="lin" valueType="num">
                                      <p:cBhvr additive="base">
                                        <p:cTn id="25" dur="500" fill="hold"/>
                                        <p:tgtEl>
                                          <p:spTgt spid="17"/>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7"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49884"/>
            <a:ext cx="9794875" cy="764440"/>
          </a:xfrm>
          <a:prstGeom prst="rect">
            <a:avLst/>
          </a:prstGeom>
        </p:spPr>
        <p:txBody>
          <a:bodyPr vert="horz" wrap="square" lIns="0" tIns="12700" rIns="0" bIns="0" rtlCol="0">
            <a:spAutoFit/>
          </a:bodyPr>
          <a:lstStyle/>
          <a:p>
            <a:pPr marL="241300" marR="5080" indent="-228600">
              <a:lnSpc>
                <a:spcPct val="110500"/>
              </a:lnSpc>
              <a:spcBef>
                <a:spcPts val="100"/>
              </a:spcBef>
            </a:pPr>
            <a:r>
              <a:rPr sz="2000" b="1" dirty="0">
                <a:solidFill>
                  <a:srgbClr val="6F2F9F"/>
                </a:solidFill>
                <a:latin typeface="Times New Roman"/>
                <a:cs typeface="Times New Roman"/>
              </a:rPr>
              <a:t>8. </a:t>
            </a:r>
            <a:r>
              <a:rPr u="sng" spc="-5" dirty="0">
                <a:solidFill>
                  <a:srgbClr val="7030A0"/>
                </a:solidFill>
              </a:rPr>
              <a:t>À quelle température faut-il arrêter l’ébullition pour récupérer </a:t>
            </a:r>
            <a:r>
              <a:rPr u="sng" dirty="0">
                <a:solidFill>
                  <a:srgbClr val="7030A0"/>
                </a:solidFill>
              </a:rPr>
              <a:t>un </a:t>
            </a:r>
            <a:r>
              <a:rPr u="sng" spc="-5" dirty="0">
                <a:solidFill>
                  <a:srgbClr val="7030A0"/>
                </a:solidFill>
              </a:rPr>
              <a:t>liquide contenant  </a:t>
            </a:r>
            <a:r>
              <a:rPr u="sng" dirty="0">
                <a:solidFill>
                  <a:srgbClr val="7030A0"/>
                </a:solidFill>
              </a:rPr>
              <a:t>75 </a:t>
            </a:r>
            <a:r>
              <a:rPr u="sng" spc="-5" dirty="0">
                <a:solidFill>
                  <a:srgbClr val="7030A0"/>
                </a:solidFill>
              </a:rPr>
              <a:t>% </a:t>
            </a:r>
            <a:r>
              <a:rPr u="sng" dirty="0">
                <a:solidFill>
                  <a:srgbClr val="7030A0"/>
                </a:solidFill>
              </a:rPr>
              <a:t>de </a:t>
            </a:r>
            <a:r>
              <a:rPr u="sng" spc="-5" dirty="0">
                <a:solidFill>
                  <a:srgbClr val="7030A0"/>
                </a:solidFill>
              </a:rPr>
              <a:t>dioxygène (pourcentage </a:t>
            </a:r>
            <a:r>
              <a:rPr u="sng" spc="-15" dirty="0">
                <a:solidFill>
                  <a:srgbClr val="7030A0"/>
                </a:solidFill>
              </a:rPr>
              <a:t>molaire)</a:t>
            </a:r>
            <a:r>
              <a:rPr u="sng" spc="-220" dirty="0">
                <a:solidFill>
                  <a:srgbClr val="7030A0"/>
                </a:solidFill>
              </a:rPr>
              <a:t> </a:t>
            </a:r>
            <a:r>
              <a:rPr u="sng" spc="-5" dirty="0">
                <a:solidFill>
                  <a:srgbClr val="7030A0"/>
                </a:solidFill>
              </a:rPr>
              <a:t>?</a:t>
            </a:r>
            <a:endParaRPr sz="2000" u="sng" dirty="0">
              <a:solidFill>
                <a:srgbClr val="7030A0"/>
              </a:solidFil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13</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604519" y="2857627"/>
            <a:ext cx="4305300" cy="1230978"/>
          </a:xfrm>
          <a:prstGeom prst="rect">
            <a:avLst/>
          </a:prstGeom>
        </p:spPr>
        <p:txBody>
          <a:bodyPr vert="horz" wrap="square" lIns="0" tIns="12065" rIns="0" bIns="0" rtlCol="0">
            <a:spAutoFit/>
          </a:bodyPr>
          <a:lstStyle/>
          <a:p>
            <a:pPr marL="278765" marR="55880" indent="-228600" algn="just">
              <a:lnSpc>
                <a:spcPct val="110200"/>
              </a:lnSpc>
              <a:spcBef>
                <a:spcPts val="95"/>
              </a:spcBef>
            </a:pPr>
            <a:r>
              <a:rPr sz="2200" b="1" spc="35" dirty="0">
                <a:solidFill>
                  <a:srgbClr val="6F2F9F"/>
                </a:solidFill>
                <a:latin typeface="Times New Roman"/>
                <a:cs typeface="Times New Roman"/>
              </a:rPr>
              <a:t>8</a:t>
            </a:r>
            <a:r>
              <a:rPr sz="2200" b="1" spc="35" dirty="0" smtClean="0">
                <a:solidFill>
                  <a:srgbClr val="6F2F9F"/>
                </a:solidFill>
                <a:latin typeface="Times New Roman"/>
                <a:cs typeface="Times New Roman"/>
              </a:rPr>
              <a:t>.</a:t>
            </a:r>
            <a:r>
              <a:rPr lang="fr-FR" sz="2200" b="1" spc="35" dirty="0" smtClean="0">
                <a:solidFill>
                  <a:srgbClr val="6F2F9F"/>
                </a:solidFill>
                <a:latin typeface="Times New Roman"/>
                <a:cs typeface="Times New Roman"/>
              </a:rPr>
              <a:t> </a:t>
            </a:r>
            <a:r>
              <a:rPr sz="2400" spc="35" dirty="0" smtClean="0">
                <a:solidFill>
                  <a:srgbClr val="000300"/>
                </a:solidFill>
                <a:latin typeface="Times New Roman"/>
                <a:cs typeface="Times New Roman"/>
              </a:rPr>
              <a:t>Il </a:t>
            </a:r>
            <a:r>
              <a:rPr sz="2400" spc="-5" dirty="0">
                <a:solidFill>
                  <a:srgbClr val="000300"/>
                </a:solidFill>
                <a:latin typeface="Times New Roman"/>
                <a:cs typeface="Times New Roman"/>
              </a:rPr>
              <a:t>faut trouver </a:t>
            </a:r>
            <a:r>
              <a:rPr sz="2400" dirty="0">
                <a:solidFill>
                  <a:srgbClr val="000300"/>
                </a:solidFill>
                <a:latin typeface="Times New Roman"/>
                <a:cs typeface="Times New Roman"/>
              </a:rPr>
              <a:t>T pour laquelle </a:t>
            </a:r>
            <a:r>
              <a:rPr sz="2400" spc="-10" dirty="0">
                <a:solidFill>
                  <a:srgbClr val="000300"/>
                </a:solidFill>
                <a:latin typeface="Times New Roman"/>
                <a:cs typeface="Times New Roman"/>
              </a:rPr>
              <a:t>la  </a:t>
            </a:r>
            <a:r>
              <a:rPr sz="2400" dirty="0">
                <a:solidFill>
                  <a:srgbClr val="000300"/>
                </a:solidFill>
                <a:latin typeface="Times New Roman"/>
                <a:cs typeface="Times New Roman"/>
              </a:rPr>
              <a:t>fraction </a:t>
            </a:r>
            <a:r>
              <a:rPr sz="2400" spc="-5" dirty="0">
                <a:solidFill>
                  <a:srgbClr val="000300"/>
                </a:solidFill>
                <a:latin typeface="Times New Roman"/>
                <a:cs typeface="Times New Roman"/>
              </a:rPr>
              <a:t>molaire </a:t>
            </a:r>
            <a:r>
              <a:rPr sz="2400" dirty="0">
                <a:solidFill>
                  <a:srgbClr val="000300"/>
                </a:solidFill>
                <a:latin typeface="Times New Roman"/>
                <a:cs typeface="Times New Roman"/>
              </a:rPr>
              <a:t>en </a:t>
            </a:r>
            <a:r>
              <a:rPr sz="2400" spc="-5" dirty="0">
                <a:solidFill>
                  <a:srgbClr val="000300"/>
                </a:solidFill>
                <a:latin typeface="Times New Roman"/>
                <a:cs typeface="Times New Roman"/>
              </a:rPr>
              <a:t>O</a:t>
            </a:r>
            <a:r>
              <a:rPr sz="2325" spc="-7" baseline="-7168" dirty="0">
                <a:solidFill>
                  <a:srgbClr val="000300"/>
                </a:solidFill>
                <a:latin typeface="Times New Roman"/>
                <a:cs typeface="Times New Roman"/>
              </a:rPr>
              <a:t>2 </a:t>
            </a:r>
            <a:r>
              <a:rPr sz="2400" spc="-5" dirty="0">
                <a:solidFill>
                  <a:srgbClr val="000300"/>
                </a:solidFill>
                <a:latin typeface="Times New Roman"/>
                <a:cs typeface="Times New Roman"/>
              </a:rPr>
              <a:t>est </a:t>
            </a:r>
            <a:r>
              <a:rPr sz="2400" spc="-15" dirty="0">
                <a:solidFill>
                  <a:srgbClr val="000300"/>
                </a:solidFill>
                <a:latin typeface="Times New Roman"/>
                <a:cs typeface="Times New Roman"/>
              </a:rPr>
              <a:t>de  </a:t>
            </a:r>
            <a:r>
              <a:rPr sz="2400" b="1" i="1" spc="-5" dirty="0">
                <a:solidFill>
                  <a:srgbClr val="000300"/>
                </a:solidFill>
                <a:latin typeface="Times New Roman"/>
                <a:cs typeface="Times New Roman"/>
              </a:rPr>
              <a:t>x</a:t>
            </a:r>
            <a:r>
              <a:rPr sz="2325" b="1" spc="-7" baseline="-5376" dirty="0">
                <a:solidFill>
                  <a:srgbClr val="000300"/>
                </a:solidFill>
                <a:latin typeface="Times New Roman"/>
                <a:cs typeface="Times New Roman"/>
              </a:rPr>
              <a:t>L </a:t>
            </a:r>
            <a:r>
              <a:rPr sz="2400" b="1" spc="495" dirty="0">
                <a:solidFill>
                  <a:srgbClr val="000300"/>
                </a:solidFill>
                <a:latin typeface="Times New Roman"/>
                <a:cs typeface="Times New Roman"/>
              </a:rPr>
              <a:t>= </a:t>
            </a:r>
            <a:r>
              <a:rPr sz="2400" b="1" dirty="0">
                <a:solidFill>
                  <a:srgbClr val="000300"/>
                </a:solidFill>
                <a:latin typeface="Times New Roman"/>
                <a:cs typeface="Times New Roman"/>
              </a:rPr>
              <a:t>0</a:t>
            </a:r>
            <a:r>
              <a:rPr sz="2400" b="1" i="1" dirty="0">
                <a:solidFill>
                  <a:srgbClr val="000300"/>
                </a:solidFill>
                <a:latin typeface="Times New Roman"/>
                <a:cs typeface="Times New Roman"/>
              </a:rPr>
              <a:t>,</a:t>
            </a:r>
            <a:r>
              <a:rPr sz="2400" b="1" dirty="0">
                <a:solidFill>
                  <a:srgbClr val="000300"/>
                </a:solidFill>
                <a:latin typeface="Times New Roman"/>
                <a:cs typeface="Times New Roman"/>
              </a:rPr>
              <a:t>75</a:t>
            </a:r>
            <a:r>
              <a:rPr sz="2400" dirty="0" smtClean="0">
                <a:solidFill>
                  <a:srgbClr val="000300"/>
                </a:solidFill>
                <a:latin typeface="Times New Roman"/>
                <a:cs typeface="Times New Roman"/>
              </a:rPr>
              <a:t>.</a:t>
            </a:r>
            <a:endParaRPr sz="2400" dirty="0">
              <a:latin typeface="Times New Roman"/>
              <a:cs typeface="Times New Roman"/>
            </a:endParaRPr>
          </a:p>
        </p:txBody>
      </p:sp>
      <p:sp>
        <p:nvSpPr>
          <p:cNvPr id="8" name="object 12"/>
          <p:cNvSpPr/>
          <p:nvPr/>
        </p:nvSpPr>
        <p:spPr>
          <a:xfrm>
            <a:off x="5956300" y="1655199"/>
            <a:ext cx="4396105" cy="3650226"/>
          </a:xfrm>
          <a:prstGeom prst="rect">
            <a:avLst/>
          </a:prstGeom>
          <a:blipFill>
            <a:blip r:embed="rId2" cstate="print"/>
            <a:stretch>
              <a:fillRect/>
            </a:stretch>
          </a:blipFill>
        </p:spPr>
        <p:txBody>
          <a:bodyPr wrap="square" lIns="0" tIns="0" rIns="0" bIns="0" rtlCol="0"/>
          <a:lstStyle/>
          <a:p>
            <a:endParaRPr/>
          </a:p>
        </p:txBody>
      </p:sp>
      <p:sp>
        <p:nvSpPr>
          <p:cNvPr id="9" name="object 3"/>
          <p:cNvSpPr txBox="1"/>
          <p:nvPr/>
        </p:nvSpPr>
        <p:spPr>
          <a:xfrm>
            <a:off x="674241" y="4652905"/>
            <a:ext cx="4305300" cy="824713"/>
          </a:xfrm>
          <a:prstGeom prst="rect">
            <a:avLst/>
          </a:prstGeom>
        </p:spPr>
        <p:txBody>
          <a:bodyPr vert="horz" wrap="square" lIns="0" tIns="12065" rIns="0" bIns="0" rtlCol="0">
            <a:spAutoFit/>
          </a:bodyPr>
          <a:lstStyle/>
          <a:p>
            <a:pPr marL="278765" marR="55880" indent="-228600" algn="just">
              <a:lnSpc>
                <a:spcPct val="110200"/>
              </a:lnSpc>
              <a:spcBef>
                <a:spcPts val="95"/>
              </a:spcBef>
            </a:pPr>
            <a:r>
              <a:rPr sz="2400" spc="-5" dirty="0" smtClean="0">
                <a:solidFill>
                  <a:srgbClr val="000300"/>
                </a:solidFill>
                <a:latin typeface="Times New Roman"/>
                <a:cs typeface="Times New Roman"/>
              </a:rPr>
              <a:t>Nous </a:t>
            </a:r>
            <a:r>
              <a:rPr sz="2400" dirty="0">
                <a:solidFill>
                  <a:srgbClr val="000300"/>
                </a:solidFill>
                <a:latin typeface="Times New Roman"/>
                <a:cs typeface="Times New Roman"/>
              </a:rPr>
              <a:t>obtenons </a:t>
            </a:r>
            <a:r>
              <a:rPr sz="2400" spc="-5" dirty="0">
                <a:solidFill>
                  <a:srgbClr val="000300"/>
                </a:solidFill>
                <a:latin typeface="Times New Roman"/>
                <a:cs typeface="Times New Roman"/>
              </a:rPr>
              <a:t>sur</a:t>
            </a:r>
            <a:r>
              <a:rPr sz="2400" spc="-50" dirty="0">
                <a:solidFill>
                  <a:srgbClr val="000300"/>
                </a:solidFill>
                <a:latin typeface="Times New Roman"/>
                <a:cs typeface="Times New Roman"/>
              </a:rPr>
              <a:t> </a:t>
            </a:r>
            <a:r>
              <a:rPr sz="2400" spc="5" dirty="0">
                <a:solidFill>
                  <a:srgbClr val="000300"/>
                </a:solidFill>
                <a:latin typeface="Times New Roman"/>
                <a:cs typeface="Times New Roman"/>
              </a:rPr>
              <a:t>le  </a:t>
            </a:r>
            <a:r>
              <a:rPr sz="2400" spc="-5" dirty="0">
                <a:solidFill>
                  <a:srgbClr val="000300"/>
                </a:solidFill>
                <a:latin typeface="Times New Roman"/>
                <a:cs typeface="Times New Roman"/>
              </a:rPr>
              <a:t>diagramme </a:t>
            </a:r>
            <a:r>
              <a:rPr sz="2400" dirty="0">
                <a:solidFill>
                  <a:srgbClr val="000300"/>
                </a:solidFill>
                <a:latin typeface="Times New Roman"/>
                <a:cs typeface="Times New Roman"/>
              </a:rPr>
              <a:t>T proche </a:t>
            </a:r>
            <a:r>
              <a:rPr sz="2400" spc="-15" dirty="0">
                <a:solidFill>
                  <a:srgbClr val="000300"/>
                </a:solidFill>
                <a:latin typeface="Times New Roman"/>
                <a:cs typeface="Times New Roman"/>
              </a:rPr>
              <a:t>de </a:t>
            </a:r>
            <a:r>
              <a:rPr sz="2400" spc="-15" dirty="0">
                <a:solidFill>
                  <a:srgbClr val="6F2F9F"/>
                </a:solidFill>
                <a:latin typeface="Times New Roman"/>
                <a:cs typeface="Times New Roman"/>
              </a:rPr>
              <a:t> </a:t>
            </a:r>
            <a:r>
              <a:rPr sz="2400" b="1" dirty="0">
                <a:solidFill>
                  <a:srgbClr val="6F2F9F"/>
                </a:solidFill>
                <a:latin typeface="Times New Roman"/>
                <a:cs typeface="Times New Roman"/>
              </a:rPr>
              <a:t>85</a:t>
            </a:r>
            <a:r>
              <a:rPr sz="2400" b="1" spc="-15" dirty="0">
                <a:solidFill>
                  <a:srgbClr val="6F2F9F"/>
                </a:solidFill>
                <a:latin typeface="Times New Roman"/>
                <a:cs typeface="Times New Roman"/>
              </a:rPr>
              <a:t> </a:t>
            </a:r>
            <a:r>
              <a:rPr sz="2400" b="1" spc="-20" dirty="0">
                <a:solidFill>
                  <a:srgbClr val="6F2F9F"/>
                </a:solidFill>
                <a:latin typeface="Times New Roman"/>
                <a:cs typeface="Times New Roman"/>
              </a:rPr>
              <a:t>K</a:t>
            </a:r>
            <a:r>
              <a:rPr sz="2400" spc="-20" dirty="0">
                <a:solidFill>
                  <a:srgbClr val="000300"/>
                </a:solidFill>
                <a:latin typeface="Times New Roman"/>
                <a:cs typeface="Times New Roman"/>
              </a:rPr>
              <a:t>.</a:t>
            </a:r>
            <a:endParaRPr sz="2400" dirty="0">
              <a:latin typeface="Times New Roman"/>
              <a:cs typeface="Times New Roman"/>
            </a:endParaRPr>
          </a:p>
        </p:txBody>
      </p:sp>
      <p:sp>
        <p:nvSpPr>
          <p:cNvPr id="10" name="Rectangle 9"/>
          <p:cNvSpPr/>
          <p:nvPr/>
        </p:nvSpPr>
        <p:spPr>
          <a:xfrm>
            <a:off x="8242300" y="5705832"/>
            <a:ext cx="1150956"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fr-FR" b="1" i="1" spc="-5" dirty="0" err="1">
                <a:solidFill>
                  <a:srgbClr val="000300"/>
                </a:solidFill>
                <a:latin typeface="Times New Roman"/>
                <a:cs typeface="Times New Roman"/>
              </a:rPr>
              <a:t>x</a:t>
            </a:r>
            <a:r>
              <a:rPr lang="fr-FR" b="1" spc="-7" baseline="-5376" dirty="0" err="1">
                <a:solidFill>
                  <a:srgbClr val="000300"/>
                </a:solidFill>
                <a:latin typeface="Times New Roman"/>
                <a:cs typeface="Times New Roman"/>
              </a:rPr>
              <a:t>L</a:t>
            </a:r>
            <a:r>
              <a:rPr lang="fr-FR" b="1" spc="-7" baseline="-5376" dirty="0">
                <a:solidFill>
                  <a:srgbClr val="000300"/>
                </a:solidFill>
                <a:latin typeface="Times New Roman"/>
                <a:cs typeface="Times New Roman"/>
              </a:rPr>
              <a:t> </a:t>
            </a:r>
            <a:r>
              <a:rPr lang="fr-FR" b="1" spc="495" dirty="0">
                <a:solidFill>
                  <a:srgbClr val="000300"/>
                </a:solidFill>
                <a:latin typeface="Times New Roman"/>
                <a:cs typeface="Times New Roman"/>
              </a:rPr>
              <a:t>= </a:t>
            </a:r>
            <a:r>
              <a:rPr lang="fr-FR" b="1" dirty="0">
                <a:solidFill>
                  <a:srgbClr val="000300"/>
                </a:solidFill>
                <a:latin typeface="Times New Roman"/>
                <a:cs typeface="Times New Roman"/>
              </a:rPr>
              <a:t>0</a:t>
            </a:r>
            <a:r>
              <a:rPr lang="fr-FR" b="1" i="1" dirty="0">
                <a:solidFill>
                  <a:srgbClr val="000300"/>
                </a:solidFill>
                <a:latin typeface="Times New Roman"/>
                <a:cs typeface="Times New Roman"/>
              </a:rPr>
              <a:t>,</a:t>
            </a:r>
            <a:r>
              <a:rPr lang="fr-FR" b="1" dirty="0">
                <a:solidFill>
                  <a:srgbClr val="000300"/>
                </a:solidFill>
                <a:latin typeface="Times New Roman"/>
                <a:cs typeface="Times New Roman"/>
              </a:rPr>
              <a:t>75</a:t>
            </a:r>
            <a:endParaRPr lang="fr-FR" dirty="0"/>
          </a:p>
        </p:txBody>
      </p:sp>
      <p:cxnSp>
        <p:nvCxnSpPr>
          <p:cNvPr id="12" name="Connecteur droit avec flèche 11"/>
          <p:cNvCxnSpPr/>
          <p:nvPr/>
        </p:nvCxnSpPr>
        <p:spPr>
          <a:xfrm flipV="1">
            <a:off x="8775700" y="5065261"/>
            <a:ext cx="0" cy="640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8775700" y="2988825"/>
            <a:ext cx="0" cy="208800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H="1">
            <a:off x="6184900" y="3019425"/>
            <a:ext cx="2556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803900" y="2847915"/>
            <a:ext cx="457200" cy="400110"/>
          </a:xfrm>
          <a:prstGeom prst="rect">
            <a:avLst/>
          </a:prstGeom>
          <a:noFill/>
        </p:spPr>
        <p:txBody>
          <a:bodyPr wrap="square" rtlCol="0">
            <a:spAutoFit/>
          </a:bodyPr>
          <a:lstStyle/>
          <a:p>
            <a:r>
              <a:rPr lang="fr-FR" sz="2000" b="1" dirty="0" smtClean="0">
                <a:solidFill>
                  <a:srgbClr val="7030A0"/>
                </a:solidFill>
                <a:latin typeface="Times New Roman" panose="02020603050405020304" pitchFamily="18" charset="0"/>
                <a:cs typeface="Times New Roman" panose="02020603050405020304" pitchFamily="18" charset="0"/>
              </a:rPr>
              <a:t>85</a:t>
            </a:r>
            <a:endParaRPr lang="fr-FR" sz="20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85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anim calcmode="lin" valueType="num">
                                      <p:cBhvr>
                                        <p:cTn id="30" dur="1000" fill="hold"/>
                                        <p:tgtEl>
                                          <p:spTgt spid="14"/>
                                        </p:tgtEl>
                                        <p:attrNameLst>
                                          <p:attrName>ppt_x</p:attrName>
                                        </p:attrNameLst>
                                      </p:cBhvr>
                                      <p:tavLst>
                                        <p:tav tm="0">
                                          <p:val>
                                            <p:strVal val="#ppt_x"/>
                                          </p:val>
                                        </p:tav>
                                        <p:tav tm="100000">
                                          <p:val>
                                            <p:strVal val="#ppt_x"/>
                                          </p:val>
                                        </p:tav>
                                      </p:tavLst>
                                    </p:anim>
                                    <p:anim calcmode="lin" valueType="num">
                                      <p:cBhvr>
                                        <p:cTn id="31" dur="1000" fill="hold"/>
                                        <p:tgtEl>
                                          <p:spTgt spid="14"/>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1000"/>
                                        <p:tgtEl>
                                          <p:spTgt spid="18"/>
                                        </p:tgtEl>
                                      </p:cBhvr>
                                    </p:animEffect>
                                    <p:anim calcmode="lin" valueType="num">
                                      <p:cBhvr>
                                        <p:cTn id="40" dur="1000" fill="hold"/>
                                        <p:tgtEl>
                                          <p:spTgt spid="18"/>
                                        </p:tgtEl>
                                        <p:attrNameLst>
                                          <p:attrName>ppt_x</p:attrName>
                                        </p:attrNameLst>
                                      </p:cBhvr>
                                      <p:tavLst>
                                        <p:tav tm="0">
                                          <p:val>
                                            <p:strVal val="#ppt_x"/>
                                          </p:val>
                                        </p:tav>
                                        <p:tav tm="100000">
                                          <p:val>
                                            <p:strVal val="#ppt_x"/>
                                          </p:val>
                                        </p:tav>
                                      </p:tavLst>
                                    </p:anim>
                                    <p:anim calcmode="lin" valueType="num">
                                      <p:cBhvr>
                                        <p:cTn id="4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animBg="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14</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8" name="object 12"/>
          <p:cNvSpPr/>
          <p:nvPr/>
        </p:nvSpPr>
        <p:spPr>
          <a:xfrm>
            <a:off x="5956300" y="1655199"/>
            <a:ext cx="4396105" cy="3650226"/>
          </a:xfrm>
          <a:prstGeom prst="rect">
            <a:avLst/>
          </a:prstGeom>
          <a:blipFill>
            <a:blip r:embed="rId2" cstate="print"/>
            <a:stretch>
              <a:fillRect/>
            </a:stretch>
          </a:blipFill>
        </p:spPr>
        <p:txBody>
          <a:bodyPr wrap="square" lIns="0" tIns="0" rIns="0" bIns="0" rtlCol="0"/>
          <a:lstStyle/>
          <a:p>
            <a:endParaRPr/>
          </a:p>
        </p:txBody>
      </p:sp>
      <p:sp>
        <p:nvSpPr>
          <p:cNvPr id="10" name="Rectangle 9"/>
          <p:cNvSpPr/>
          <p:nvPr/>
        </p:nvSpPr>
        <p:spPr>
          <a:xfrm>
            <a:off x="8242300" y="5705832"/>
            <a:ext cx="1150956"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fr-FR" b="1" i="1" spc="-5" dirty="0" err="1">
                <a:solidFill>
                  <a:srgbClr val="000300"/>
                </a:solidFill>
                <a:latin typeface="Times New Roman"/>
                <a:cs typeface="Times New Roman"/>
              </a:rPr>
              <a:t>x</a:t>
            </a:r>
            <a:r>
              <a:rPr lang="fr-FR" b="1" spc="-7" baseline="-5376" dirty="0" err="1">
                <a:solidFill>
                  <a:srgbClr val="000300"/>
                </a:solidFill>
                <a:latin typeface="Times New Roman"/>
                <a:cs typeface="Times New Roman"/>
              </a:rPr>
              <a:t>L</a:t>
            </a:r>
            <a:r>
              <a:rPr lang="fr-FR" b="1" spc="-7" baseline="-5376" dirty="0">
                <a:solidFill>
                  <a:srgbClr val="000300"/>
                </a:solidFill>
                <a:latin typeface="Times New Roman"/>
                <a:cs typeface="Times New Roman"/>
              </a:rPr>
              <a:t> </a:t>
            </a:r>
            <a:r>
              <a:rPr lang="fr-FR" b="1" spc="495" dirty="0">
                <a:solidFill>
                  <a:srgbClr val="000300"/>
                </a:solidFill>
                <a:latin typeface="Times New Roman"/>
                <a:cs typeface="Times New Roman"/>
              </a:rPr>
              <a:t>= </a:t>
            </a:r>
            <a:r>
              <a:rPr lang="fr-FR" b="1" dirty="0">
                <a:solidFill>
                  <a:srgbClr val="000300"/>
                </a:solidFill>
                <a:latin typeface="Times New Roman"/>
                <a:cs typeface="Times New Roman"/>
              </a:rPr>
              <a:t>0</a:t>
            </a:r>
            <a:r>
              <a:rPr lang="fr-FR" b="1" i="1" dirty="0">
                <a:solidFill>
                  <a:srgbClr val="000300"/>
                </a:solidFill>
                <a:latin typeface="Times New Roman"/>
                <a:cs typeface="Times New Roman"/>
              </a:rPr>
              <a:t>,</a:t>
            </a:r>
            <a:r>
              <a:rPr lang="fr-FR" b="1" dirty="0">
                <a:solidFill>
                  <a:srgbClr val="000300"/>
                </a:solidFill>
                <a:latin typeface="Times New Roman"/>
                <a:cs typeface="Times New Roman"/>
              </a:rPr>
              <a:t>75</a:t>
            </a:r>
            <a:endParaRPr lang="fr-FR" dirty="0"/>
          </a:p>
        </p:txBody>
      </p:sp>
      <p:cxnSp>
        <p:nvCxnSpPr>
          <p:cNvPr id="12" name="Connecteur droit avec flèche 11"/>
          <p:cNvCxnSpPr/>
          <p:nvPr/>
        </p:nvCxnSpPr>
        <p:spPr>
          <a:xfrm flipV="1">
            <a:off x="8775700" y="5065261"/>
            <a:ext cx="0" cy="640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8775700" y="2988825"/>
            <a:ext cx="0" cy="208800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803900" y="2847915"/>
            <a:ext cx="457200" cy="400110"/>
          </a:xfrm>
          <a:prstGeom prst="rect">
            <a:avLst/>
          </a:prstGeom>
          <a:noFill/>
        </p:spPr>
        <p:txBody>
          <a:bodyPr wrap="square" rtlCol="0">
            <a:spAutoFit/>
          </a:bodyPr>
          <a:lstStyle/>
          <a:p>
            <a:r>
              <a:rPr lang="fr-FR" sz="2000" b="1" dirty="0" smtClean="0">
                <a:solidFill>
                  <a:srgbClr val="7030A0"/>
                </a:solidFill>
                <a:latin typeface="Times New Roman" panose="02020603050405020304" pitchFamily="18" charset="0"/>
                <a:cs typeface="Times New Roman" panose="02020603050405020304" pitchFamily="18" charset="0"/>
              </a:rPr>
              <a:t>85</a:t>
            </a:r>
            <a:endParaRPr lang="fr-FR" sz="2000" b="1" dirty="0">
              <a:solidFill>
                <a:srgbClr val="7030A0"/>
              </a:solidFill>
              <a:latin typeface="Times New Roman" panose="02020603050405020304" pitchFamily="18" charset="0"/>
              <a:cs typeface="Times New Roman" panose="02020603050405020304" pitchFamily="18" charset="0"/>
            </a:endParaRPr>
          </a:p>
        </p:txBody>
      </p:sp>
      <p:sp>
        <p:nvSpPr>
          <p:cNvPr id="16" name="object 3"/>
          <p:cNvSpPr txBox="1">
            <a:spLocks noGrp="1"/>
          </p:cNvSpPr>
          <p:nvPr>
            <p:ph type="title"/>
          </p:nvPr>
        </p:nvSpPr>
        <p:spPr>
          <a:xfrm>
            <a:off x="525780" y="685546"/>
            <a:ext cx="5151755" cy="360680"/>
          </a:xfrm>
          <a:prstGeom prst="rect">
            <a:avLst/>
          </a:prstGeom>
        </p:spPr>
        <p:txBody>
          <a:bodyPr vert="horz" wrap="square" lIns="0" tIns="12065" rIns="0" bIns="0" rtlCol="0">
            <a:spAutoFit/>
          </a:bodyPr>
          <a:lstStyle/>
          <a:p>
            <a:pPr marL="38100">
              <a:lnSpc>
                <a:spcPct val="100000"/>
              </a:lnSpc>
              <a:spcBef>
                <a:spcPts val="95"/>
              </a:spcBef>
            </a:pPr>
            <a:r>
              <a:rPr sz="2000" b="1" dirty="0">
                <a:solidFill>
                  <a:srgbClr val="6F2F9F"/>
                </a:solidFill>
                <a:latin typeface="Times New Roman"/>
                <a:cs typeface="Times New Roman"/>
              </a:rPr>
              <a:t>9. </a:t>
            </a:r>
            <a:r>
              <a:rPr u="sng" spc="-5" dirty="0">
                <a:solidFill>
                  <a:srgbClr val="7030A0"/>
                </a:solidFill>
              </a:rPr>
              <a:t>Quelle masse m</a:t>
            </a:r>
            <a:r>
              <a:rPr sz="2175" u="sng" spc="-7" baseline="-5747" dirty="0">
                <a:solidFill>
                  <a:srgbClr val="7030A0"/>
                </a:solidFill>
              </a:rPr>
              <a:t>L </a:t>
            </a:r>
            <a:r>
              <a:rPr sz="2200" u="sng" spc="-5" dirty="0">
                <a:solidFill>
                  <a:srgbClr val="7030A0"/>
                </a:solidFill>
              </a:rPr>
              <a:t>de liquide </a:t>
            </a:r>
            <a:r>
              <a:rPr sz="2200" u="sng" dirty="0">
                <a:solidFill>
                  <a:srgbClr val="7030A0"/>
                </a:solidFill>
              </a:rPr>
              <a:t>récupère-t-on</a:t>
            </a:r>
            <a:r>
              <a:rPr sz="2200" u="sng" spc="-370" dirty="0">
                <a:solidFill>
                  <a:srgbClr val="7030A0"/>
                </a:solidFill>
              </a:rPr>
              <a:t> </a:t>
            </a:r>
            <a:r>
              <a:rPr sz="2200" u="sng" spc="-5" dirty="0">
                <a:solidFill>
                  <a:srgbClr val="7030A0"/>
                </a:solidFill>
              </a:rPr>
              <a:t>?</a:t>
            </a:r>
            <a:endParaRPr sz="2200" u="sng" dirty="0">
              <a:solidFill>
                <a:srgbClr val="7030A0"/>
              </a:solidFill>
            </a:endParaRPr>
          </a:p>
        </p:txBody>
      </p:sp>
      <p:sp>
        <p:nvSpPr>
          <p:cNvPr id="17" name="object 7"/>
          <p:cNvSpPr txBox="1"/>
          <p:nvPr/>
        </p:nvSpPr>
        <p:spPr>
          <a:xfrm>
            <a:off x="469900" y="2333625"/>
            <a:ext cx="3429000" cy="796565"/>
          </a:xfrm>
          <a:prstGeom prst="rect">
            <a:avLst/>
          </a:prstGeom>
        </p:spPr>
        <p:txBody>
          <a:bodyPr vert="horz" wrap="square" lIns="0" tIns="13335" rIns="0" bIns="0" rtlCol="0">
            <a:spAutoFit/>
          </a:bodyPr>
          <a:lstStyle/>
          <a:p>
            <a:pPr marL="278765" marR="106680" indent="-228600" algn="just">
              <a:lnSpc>
                <a:spcPct val="110200"/>
              </a:lnSpc>
              <a:spcBef>
                <a:spcPts val="105"/>
              </a:spcBef>
            </a:pPr>
            <a:r>
              <a:rPr lang="fr-FR" sz="2200" b="1" spc="35" dirty="0" smtClean="0">
                <a:solidFill>
                  <a:srgbClr val="6F2F9F"/>
                </a:solidFill>
                <a:latin typeface="Times New Roman"/>
                <a:cs typeface="Times New Roman"/>
              </a:rPr>
              <a:t>9. </a:t>
            </a:r>
            <a:r>
              <a:rPr lang="fr-FR" sz="2400" spc="35" dirty="0" smtClean="0">
                <a:solidFill>
                  <a:srgbClr val="000300"/>
                </a:solidFill>
                <a:latin typeface="Times New Roman"/>
                <a:cs typeface="Times New Roman"/>
              </a:rPr>
              <a:t>Pour un tel </a:t>
            </a:r>
            <a:r>
              <a:rPr lang="fr-FR" sz="2400" spc="-5" dirty="0" smtClean="0">
                <a:solidFill>
                  <a:srgbClr val="000300"/>
                </a:solidFill>
                <a:latin typeface="Times New Roman"/>
                <a:cs typeface="Times New Roman"/>
              </a:rPr>
              <a:t>mélange  </a:t>
            </a:r>
            <a:r>
              <a:rPr lang="fr-FR" sz="2400" dirty="0" smtClean="0">
                <a:solidFill>
                  <a:srgbClr val="000300"/>
                </a:solidFill>
                <a:latin typeface="Times New Roman"/>
                <a:cs typeface="Times New Roman"/>
              </a:rPr>
              <a:t>où </a:t>
            </a:r>
            <a:br>
              <a:rPr lang="fr-FR" sz="2400" dirty="0" smtClean="0">
                <a:solidFill>
                  <a:srgbClr val="000300"/>
                </a:solidFill>
                <a:latin typeface="Times New Roman"/>
                <a:cs typeface="Times New Roman"/>
              </a:rPr>
            </a:br>
            <a:r>
              <a:rPr lang="fr-FR" sz="2400" dirty="0" smtClean="0">
                <a:solidFill>
                  <a:srgbClr val="000300"/>
                </a:solidFill>
                <a:latin typeface="Times New Roman"/>
                <a:cs typeface="Times New Roman"/>
              </a:rPr>
              <a:t>   </a:t>
            </a:r>
            <a:r>
              <a:rPr lang="fr-FR" sz="2400" b="1" i="1" spc="-5" dirty="0" err="1" smtClean="0">
                <a:solidFill>
                  <a:srgbClr val="000300"/>
                </a:solidFill>
                <a:latin typeface="Times New Roman"/>
                <a:cs typeface="Times New Roman"/>
              </a:rPr>
              <a:t>x</a:t>
            </a:r>
            <a:r>
              <a:rPr lang="fr-FR" sz="2325" b="1" spc="-7" baseline="-5376" dirty="0" err="1" smtClean="0">
                <a:solidFill>
                  <a:srgbClr val="000300"/>
                </a:solidFill>
                <a:latin typeface="Times New Roman"/>
                <a:cs typeface="Times New Roman"/>
              </a:rPr>
              <a:t>L</a:t>
            </a:r>
            <a:r>
              <a:rPr lang="fr-FR" sz="2325" b="1" spc="-7" baseline="-5376" dirty="0" smtClean="0">
                <a:solidFill>
                  <a:srgbClr val="000300"/>
                </a:solidFill>
                <a:latin typeface="Times New Roman"/>
                <a:cs typeface="Times New Roman"/>
              </a:rPr>
              <a:t> </a:t>
            </a:r>
            <a:r>
              <a:rPr lang="fr-FR" sz="2400" b="1" spc="495" dirty="0" smtClean="0">
                <a:solidFill>
                  <a:srgbClr val="000300"/>
                </a:solidFill>
                <a:latin typeface="Times New Roman"/>
                <a:cs typeface="Times New Roman"/>
              </a:rPr>
              <a:t>= </a:t>
            </a:r>
            <a:r>
              <a:rPr lang="fr-FR" sz="2400" b="1" dirty="0" smtClean="0">
                <a:solidFill>
                  <a:srgbClr val="000300"/>
                </a:solidFill>
                <a:latin typeface="Times New Roman"/>
                <a:cs typeface="Times New Roman"/>
              </a:rPr>
              <a:t>0,75 </a:t>
            </a:r>
            <a:r>
              <a:rPr lang="fr-FR" sz="2400" dirty="0" smtClean="0">
                <a:solidFill>
                  <a:srgbClr val="000300"/>
                </a:solidFill>
                <a:latin typeface="Times New Roman"/>
                <a:cs typeface="Times New Roman"/>
              </a:rPr>
              <a:t>en </a:t>
            </a:r>
            <a:r>
              <a:rPr lang="fr-FR" sz="2400" spc="-5" dirty="0" smtClean="0">
                <a:solidFill>
                  <a:srgbClr val="000300"/>
                </a:solidFill>
                <a:latin typeface="Times New Roman"/>
                <a:cs typeface="Times New Roman"/>
              </a:rPr>
              <a:t>O</a:t>
            </a:r>
            <a:r>
              <a:rPr lang="fr-FR" sz="2325" spc="-7" baseline="-7168" dirty="0" smtClean="0">
                <a:solidFill>
                  <a:srgbClr val="000300"/>
                </a:solidFill>
                <a:latin typeface="Times New Roman"/>
                <a:cs typeface="Times New Roman"/>
              </a:rPr>
              <a:t>2 </a:t>
            </a:r>
            <a:r>
              <a:rPr lang="fr-FR" sz="2400" dirty="0" smtClean="0">
                <a:solidFill>
                  <a:srgbClr val="000300"/>
                </a:solidFill>
                <a:latin typeface="Times New Roman"/>
                <a:cs typeface="Times New Roman"/>
              </a:rPr>
              <a:t>  </a:t>
            </a:r>
          </a:p>
        </p:txBody>
      </p:sp>
      <p:sp>
        <p:nvSpPr>
          <p:cNvPr id="19" name="object 7"/>
          <p:cNvSpPr txBox="1"/>
          <p:nvPr/>
        </p:nvSpPr>
        <p:spPr>
          <a:xfrm>
            <a:off x="690563" y="3933825"/>
            <a:ext cx="3741737" cy="825995"/>
          </a:xfrm>
          <a:prstGeom prst="rect">
            <a:avLst/>
          </a:prstGeom>
        </p:spPr>
        <p:txBody>
          <a:bodyPr vert="horz" wrap="square" lIns="0" tIns="13335" rIns="0" bIns="0" rtlCol="0">
            <a:spAutoFit/>
          </a:bodyPr>
          <a:lstStyle/>
          <a:p>
            <a:pPr marL="278765" marR="106680" indent="-228600" algn="just">
              <a:lnSpc>
                <a:spcPct val="110200"/>
              </a:lnSpc>
              <a:spcBef>
                <a:spcPts val="105"/>
              </a:spcBef>
            </a:pPr>
            <a:r>
              <a:rPr lang="fr-FR" sz="2400" dirty="0" smtClean="0">
                <a:solidFill>
                  <a:srgbClr val="000300"/>
                </a:solidFill>
                <a:latin typeface="Times New Roman"/>
                <a:cs typeface="Times New Roman"/>
              </a:rPr>
              <a:t>La composition de la phase vapeur </a:t>
            </a:r>
            <a:r>
              <a:rPr lang="fr-FR" sz="2400" spc="-5" dirty="0" smtClean="0">
                <a:solidFill>
                  <a:srgbClr val="000300"/>
                </a:solidFill>
                <a:latin typeface="Times New Roman"/>
                <a:cs typeface="Times New Roman"/>
              </a:rPr>
              <a:t>est </a:t>
            </a:r>
            <a:r>
              <a:rPr lang="fr-FR" sz="2400" dirty="0" smtClean="0">
                <a:solidFill>
                  <a:srgbClr val="000300"/>
                </a:solidFill>
                <a:latin typeface="Times New Roman"/>
                <a:cs typeface="Times New Roman"/>
              </a:rPr>
              <a:t>de </a:t>
            </a:r>
            <a:r>
              <a:rPr lang="fr-FR" sz="2400" b="1" i="1" spc="-5" dirty="0" err="1" smtClean="0">
                <a:solidFill>
                  <a:srgbClr val="000300"/>
                </a:solidFill>
                <a:latin typeface="Times New Roman"/>
                <a:cs typeface="Times New Roman"/>
              </a:rPr>
              <a:t>x</a:t>
            </a:r>
            <a:r>
              <a:rPr lang="fr-FR" sz="2325" b="1" spc="-7" baseline="-5376" dirty="0" err="1" smtClean="0">
                <a:solidFill>
                  <a:srgbClr val="000300"/>
                </a:solidFill>
                <a:latin typeface="Times New Roman"/>
                <a:cs typeface="Times New Roman"/>
              </a:rPr>
              <a:t>V</a:t>
            </a:r>
            <a:r>
              <a:rPr lang="fr-FR" sz="2325" b="1" spc="-7" baseline="-5376" dirty="0" smtClean="0">
                <a:solidFill>
                  <a:srgbClr val="000300"/>
                </a:solidFill>
                <a:latin typeface="Times New Roman"/>
                <a:cs typeface="Times New Roman"/>
              </a:rPr>
              <a:t> </a:t>
            </a:r>
            <a:r>
              <a:rPr lang="fr-FR" sz="2400" b="1" spc="495" dirty="0" smtClean="0">
                <a:solidFill>
                  <a:srgbClr val="000300"/>
                </a:solidFill>
                <a:latin typeface="Times New Roman"/>
                <a:cs typeface="Times New Roman"/>
              </a:rPr>
              <a:t>=</a:t>
            </a:r>
            <a:r>
              <a:rPr lang="fr-FR" sz="2400" b="1" spc="15" dirty="0" smtClean="0">
                <a:solidFill>
                  <a:srgbClr val="000300"/>
                </a:solidFill>
                <a:latin typeface="Times New Roman"/>
                <a:cs typeface="Times New Roman"/>
              </a:rPr>
              <a:t> </a:t>
            </a:r>
            <a:r>
              <a:rPr lang="fr-FR" sz="2400" b="1" spc="-5" dirty="0" smtClean="0">
                <a:solidFill>
                  <a:srgbClr val="000300"/>
                </a:solidFill>
                <a:latin typeface="Times New Roman"/>
                <a:cs typeface="Times New Roman"/>
              </a:rPr>
              <a:t>0</a:t>
            </a:r>
            <a:r>
              <a:rPr lang="fr-FR" sz="2400" b="1" i="1" spc="-5" dirty="0" smtClean="0">
                <a:solidFill>
                  <a:srgbClr val="000300"/>
                </a:solidFill>
                <a:latin typeface="Times New Roman"/>
                <a:cs typeface="Times New Roman"/>
              </a:rPr>
              <a:t>,42</a:t>
            </a:r>
            <a:r>
              <a:rPr lang="fr-FR" sz="2400" dirty="0" smtClean="0">
                <a:solidFill>
                  <a:srgbClr val="000300"/>
                </a:solidFill>
                <a:latin typeface="Times New Roman"/>
                <a:cs typeface="Times New Roman"/>
              </a:rPr>
              <a:t> </a:t>
            </a:r>
          </a:p>
        </p:txBody>
      </p:sp>
      <p:cxnSp>
        <p:nvCxnSpPr>
          <p:cNvPr id="23" name="Connecteur droit avec flèche 22"/>
          <p:cNvCxnSpPr/>
          <p:nvPr/>
        </p:nvCxnSpPr>
        <p:spPr>
          <a:xfrm flipH="1">
            <a:off x="7632700" y="3019425"/>
            <a:ext cx="1066800"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632700" y="3019425"/>
            <a:ext cx="0" cy="2045836"/>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946900" y="5705832"/>
            <a:ext cx="1158266" cy="369332"/>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r>
              <a:rPr lang="fr-FR" b="1" i="1" spc="-5" dirty="0" err="1">
                <a:solidFill>
                  <a:srgbClr val="000300"/>
                </a:solidFill>
                <a:latin typeface="Times New Roman"/>
                <a:cs typeface="Times New Roman"/>
              </a:rPr>
              <a:t>x</a:t>
            </a:r>
            <a:r>
              <a:rPr lang="fr-FR" b="1" spc="-7" baseline="-5376" dirty="0" err="1">
                <a:solidFill>
                  <a:srgbClr val="000300"/>
                </a:solidFill>
                <a:latin typeface="Times New Roman"/>
                <a:cs typeface="Times New Roman"/>
              </a:rPr>
              <a:t>V</a:t>
            </a:r>
            <a:r>
              <a:rPr lang="fr-FR" b="1" spc="-7" baseline="-5376" dirty="0">
                <a:solidFill>
                  <a:srgbClr val="000300"/>
                </a:solidFill>
                <a:latin typeface="Times New Roman"/>
                <a:cs typeface="Times New Roman"/>
              </a:rPr>
              <a:t> </a:t>
            </a:r>
            <a:r>
              <a:rPr lang="fr-FR" b="1" spc="495" dirty="0">
                <a:solidFill>
                  <a:srgbClr val="000300"/>
                </a:solidFill>
                <a:latin typeface="Times New Roman"/>
                <a:cs typeface="Times New Roman"/>
              </a:rPr>
              <a:t>=</a:t>
            </a:r>
            <a:r>
              <a:rPr lang="fr-FR" b="1" spc="15" dirty="0">
                <a:solidFill>
                  <a:srgbClr val="000300"/>
                </a:solidFill>
                <a:latin typeface="Times New Roman"/>
                <a:cs typeface="Times New Roman"/>
              </a:rPr>
              <a:t> </a:t>
            </a:r>
            <a:r>
              <a:rPr lang="fr-FR" b="1" spc="-5" dirty="0">
                <a:solidFill>
                  <a:srgbClr val="000300"/>
                </a:solidFill>
                <a:latin typeface="Times New Roman"/>
                <a:cs typeface="Times New Roman"/>
              </a:rPr>
              <a:t>0</a:t>
            </a:r>
            <a:r>
              <a:rPr lang="fr-FR" b="1" i="1" spc="-5" dirty="0">
                <a:solidFill>
                  <a:srgbClr val="000300"/>
                </a:solidFill>
                <a:latin typeface="Times New Roman"/>
                <a:cs typeface="Times New Roman"/>
              </a:rPr>
              <a:t>,42</a:t>
            </a:r>
            <a:r>
              <a:rPr lang="fr-FR" dirty="0">
                <a:solidFill>
                  <a:srgbClr val="000300"/>
                </a:solidFill>
                <a:latin typeface="Times New Roman"/>
                <a:cs typeface="Times New Roman"/>
              </a:rPr>
              <a:t> </a:t>
            </a:r>
            <a:endParaRPr lang="fr-FR" dirty="0"/>
          </a:p>
        </p:txBody>
      </p:sp>
      <p:cxnSp>
        <p:nvCxnSpPr>
          <p:cNvPr id="34" name="Connecteur droit avec flèche 33"/>
          <p:cNvCxnSpPr/>
          <p:nvPr/>
        </p:nvCxnSpPr>
        <p:spPr>
          <a:xfrm rot="10800000" flipV="1">
            <a:off x="7632700" y="5076825"/>
            <a:ext cx="0" cy="640571"/>
          </a:xfrm>
          <a:prstGeom prst="straightConnector1">
            <a:avLst/>
          </a:prstGeom>
          <a:ln w="19050">
            <a:solidFill>
              <a:schemeClr val="accent6">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35"/>
          <p:cNvCxnSpPr>
            <a:endCxn id="18" idx="3"/>
          </p:cNvCxnSpPr>
          <p:nvPr/>
        </p:nvCxnSpPr>
        <p:spPr>
          <a:xfrm flipH="1">
            <a:off x="6261100" y="3019425"/>
            <a:ext cx="1447800" cy="28545"/>
          </a:xfrm>
          <a:prstGeom prst="line">
            <a:avLst/>
          </a:prstGeom>
          <a:ln>
            <a:solidFill>
              <a:schemeClr val="accent6">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24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anim calcmode="lin" valueType="num">
                                      <p:cBhvr>
                                        <p:cTn id="25" dur="1000" fill="hold"/>
                                        <p:tgtEl>
                                          <p:spTgt spid="18"/>
                                        </p:tgtEl>
                                        <p:attrNameLst>
                                          <p:attrName>ppt_x</p:attrName>
                                        </p:attrNameLst>
                                      </p:cBhvr>
                                      <p:tavLst>
                                        <p:tav tm="0">
                                          <p:val>
                                            <p:strVal val="#ppt_x"/>
                                          </p:val>
                                        </p:tav>
                                        <p:tav tm="100000">
                                          <p:val>
                                            <p:strVal val="#ppt_x"/>
                                          </p:val>
                                        </p:tav>
                                      </p:tavLst>
                                    </p:anim>
                                    <p:anim calcmode="lin" valueType="num">
                                      <p:cBhvr>
                                        <p:cTn id="26" dur="1000" fill="hold"/>
                                        <p:tgtEl>
                                          <p:spTgt spid="1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anim calcmode="lin" valueType="num">
                                      <p:cBhvr>
                                        <p:cTn id="40" dur="1000" fill="hold"/>
                                        <p:tgtEl>
                                          <p:spTgt spid="19"/>
                                        </p:tgtEl>
                                        <p:attrNameLst>
                                          <p:attrName>ppt_x</p:attrName>
                                        </p:attrNameLst>
                                      </p:cBhvr>
                                      <p:tavLst>
                                        <p:tav tm="0">
                                          <p:val>
                                            <p:strVal val="#ppt_x"/>
                                          </p:val>
                                        </p:tav>
                                        <p:tav tm="100000">
                                          <p:val>
                                            <p:strVal val="#ppt_x"/>
                                          </p:val>
                                        </p:tav>
                                      </p:tavLst>
                                    </p:anim>
                                    <p:anim calcmode="lin" valueType="num">
                                      <p:cBhvr>
                                        <p:cTn id="41" dur="1000" fill="hold"/>
                                        <p:tgtEl>
                                          <p:spTgt spid="1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1000"/>
                                        <p:tgtEl>
                                          <p:spTgt spid="33"/>
                                        </p:tgtEl>
                                      </p:cBhvr>
                                    </p:animEffect>
                                    <p:anim calcmode="lin" valueType="num">
                                      <p:cBhvr>
                                        <p:cTn id="45" dur="1000" fill="hold"/>
                                        <p:tgtEl>
                                          <p:spTgt spid="33"/>
                                        </p:tgtEl>
                                        <p:attrNameLst>
                                          <p:attrName>ppt_x</p:attrName>
                                        </p:attrNameLst>
                                      </p:cBhvr>
                                      <p:tavLst>
                                        <p:tav tm="0">
                                          <p:val>
                                            <p:strVal val="#ppt_x"/>
                                          </p:val>
                                        </p:tav>
                                        <p:tav tm="100000">
                                          <p:val>
                                            <p:strVal val="#ppt_x"/>
                                          </p:val>
                                        </p:tav>
                                      </p:tavLst>
                                    </p:anim>
                                    <p:anim calcmode="lin" valueType="num">
                                      <p:cBhvr>
                                        <p:cTn id="46" dur="1000" fill="hold"/>
                                        <p:tgtEl>
                                          <p:spTgt spid="33"/>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1000"/>
                                        <p:tgtEl>
                                          <p:spTgt spid="32"/>
                                        </p:tgtEl>
                                      </p:cBhvr>
                                    </p:animEffect>
                                    <p:anim calcmode="lin" valueType="num">
                                      <p:cBhvr>
                                        <p:cTn id="50" dur="1000" fill="hold"/>
                                        <p:tgtEl>
                                          <p:spTgt spid="32"/>
                                        </p:tgtEl>
                                        <p:attrNameLst>
                                          <p:attrName>ppt_x</p:attrName>
                                        </p:attrNameLst>
                                      </p:cBhvr>
                                      <p:tavLst>
                                        <p:tav tm="0">
                                          <p:val>
                                            <p:strVal val="#ppt_x"/>
                                          </p:val>
                                        </p:tav>
                                        <p:tav tm="100000">
                                          <p:val>
                                            <p:strVal val="#ppt_x"/>
                                          </p:val>
                                        </p:tav>
                                      </p:tavLst>
                                    </p:anim>
                                    <p:anim calcmode="lin" valueType="num">
                                      <p:cBhvr>
                                        <p:cTn id="51" dur="1000" fill="hold"/>
                                        <p:tgtEl>
                                          <p:spTgt spid="32"/>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p:bldP spid="17" grpId="0"/>
      <p:bldP spid="19" grpId="0"/>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4548" y="685546"/>
            <a:ext cx="9798685" cy="623570"/>
          </a:xfrm>
          <a:prstGeom prst="rect">
            <a:avLst/>
          </a:prstGeom>
        </p:spPr>
        <p:txBody>
          <a:bodyPr vert="horz" wrap="square" lIns="0" tIns="33020" rIns="0" bIns="0" rtlCol="0">
            <a:spAutoFit/>
          </a:bodyPr>
          <a:lstStyle/>
          <a:p>
            <a:pPr marL="38100" marR="30480">
              <a:lnSpc>
                <a:spcPts val="2300"/>
              </a:lnSpc>
              <a:spcBef>
                <a:spcPts val="260"/>
              </a:spcBef>
            </a:pPr>
            <a:r>
              <a:rPr sz="2000" dirty="0">
                <a:solidFill>
                  <a:srgbClr val="000300"/>
                </a:solidFill>
                <a:latin typeface="Times New Roman"/>
                <a:cs typeface="Times New Roman"/>
              </a:rPr>
              <a:t>Nous </a:t>
            </a:r>
            <a:r>
              <a:rPr sz="2000" spc="-5" dirty="0">
                <a:solidFill>
                  <a:srgbClr val="000300"/>
                </a:solidFill>
                <a:latin typeface="Times New Roman"/>
                <a:cs typeface="Times New Roman"/>
              </a:rPr>
              <a:t>pouvons appliquer le théorème </a:t>
            </a:r>
            <a:r>
              <a:rPr sz="2000" dirty="0">
                <a:solidFill>
                  <a:srgbClr val="000300"/>
                </a:solidFill>
                <a:latin typeface="Times New Roman"/>
                <a:cs typeface="Times New Roman"/>
              </a:rPr>
              <a:t>des </a:t>
            </a:r>
            <a:r>
              <a:rPr sz="2000" spc="-5" dirty="0">
                <a:solidFill>
                  <a:srgbClr val="000300"/>
                </a:solidFill>
                <a:latin typeface="Times New Roman"/>
                <a:cs typeface="Times New Roman"/>
              </a:rPr>
              <a:t>moments au </a:t>
            </a:r>
            <a:r>
              <a:rPr sz="2000" dirty="0">
                <a:solidFill>
                  <a:srgbClr val="000300"/>
                </a:solidFill>
                <a:latin typeface="Times New Roman"/>
                <a:cs typeface="Times New Roman"/>
              </a:rPr>
              <a:t>point </a:t>
            </a:r>
            <a:r>
              <a:rPr sz="2000" spc="-5" dirty="0">
                <a:solidFill>
                  <a:srgbClr val="000300"/>
                </a:solidFill>
                <a:latin typeface="Times New Roman"/>
                <a:cs typeface="Times New Roman"/>
              </a:rPr>
              <a:t>figuratif </a:t>
            </a:r>
            <a:r>
              <a:rPr sz="2000" dirty="0">
                <a:solidFill>
                  <a:srgbClr val="000300"/>
                </a:solidFill>
                <a:latin typeface="Times New Roman"/>
                <a:cs typeface="Times New Roman"/>
              </a:rPr>
              <a:t>N, </a:t>
            </a:r>
            <a:r>
              <a:rPr sz="2000" spc="-5" dirty="0">
                <a:solidFill>
                  <a:srgbClr val="000300"/>
                </a:solidFill>
                <a:latin typeface="Times New Roman"/>
                <a:cs typeface="Times New Roman"/>
              </a:rPr>
              <a:t>ce </a:t>
            </a:r>
            <a:r>
              <a:rPr sz="2000" dirty="0">
                <a:solidFill>
                  <a:srgbClr val="000300"/>
                </a:solidFill>
                <a:latin typeface="Times New Roman"/>
                <a:cs typeface="Times New Roman"/>
              </a:rPr>
              <a:t>qui nous donne </a:t>
            </a:r>
            <a:r>
              <a:rPr sz="2000" spc="-5" dirty="0">
                <a:solidFill>
                  <a:srgbClr val="000300"/>
                </a:solidFill>
                <a:latin typeface="Times New Roman"/>
                <a:cs typeface="Times New Roman"/>
              </a:rPr>
              <a:t>le  </a:t>
            </a:r>
            <a:r>
              <a:rPr sz="2000" dirty="0">
                <a:solidFill>
                  <a:srgbClr val="000300"/>
                </a:solidFill>
                <a:latin typeface="Times New Roman"/>
                <a:cs typeface="Times New Roman"/>
              </a:rPr>
              <a:t>nombre de </a:t>
            </a:r>
            <a:r>
              <a:rPr sz="2000" spc="-5" dirty="0">
                <a:solidFill>
                  <a:srgbClr val="000300"/>
                </a:solidFill>
                <a:latin typeface="Times New Roman"/>
                <a:cs typeface="Times New Roman"/>
              </a:rPr>
              <a:t>mole </a:t>
            </a:r>
            <a:r>
              <a:rPr sz="2000" dirty="0">
                <a:solidFill>
                  <a:srgbClr val="000300"/>
                </a:solidFill>
                <a:latin typeface="Times New Roman"/>
                <a:cs typeface="Times New Roman"/>
              </a:rPr>
              <a:t>de </a:t>
            </a:r>
            <a:r>
              <a:rPr sz="2000" spc="-5" dirty="0">
                <a:solidFill>
                  <a:srgbClr val="000300"/>
                </a:solidFill>
                <a:latin typeface="Times New Roman"/>
                <a:cs typeface="Times New Roman"/>
              </a:rPr>
              <a:t>la </a:t>
            </a:r>
            <a:r>
              <a:rPr sz="2000" dirty="0">
                <a:solidFill>
                  <a:srgbClr val="000300"/>
                </a:solidFill>
                <a:latin typeface="Times New Roman"/>
                <a:cs typeface="Times New Roman"/>
              </a:rPr>
              <a:t>phase </a:t>
            </a:r>
            <a:r>
              <a:rPr sz="2000" spc="-5" dirty="0">
                <a:solidFill>
                  <a:srgbClr val="000300"/>
                </a:solidFill>
                <a:latin typeface="Times New Roman"/>
                <a:cs typeface="Times New Roman"/>
              </a:rPr>
              <a:t>liquide</a:t>
            </a:r>
            <a:r>
              <a:rPr sz="2000" spc="-155" dirty="0">
                <a:solidFill>
                  <a:srgbClr val="000300"/>
                </a:solidFill>
                <a:latin typeface="Times New Roman"/>
                <a:cs typeface="Times New Roman"/>
              </a:rPr>
              <a:t> </a:t>
            </a:r>
            <a:r>
              <a:rPr sz="2000" b="1" i="1" spc="-5" dirty="0">
                <a:solidFill>
                  <a:srgbClr val="000300"/>
                </a:solidFill>
                <a:latin typeface="Times New Roman"/>
                <a:cs typeface="Times New Roman"/>
              </a:rPr>
              <a:t>n</a:t>
            </a:r>
            <a:r>
              <a:rPr sz="1950" b="1" spc="-7" baseline="-6410" dirty="0">
                <a:solidFill>
                  <a:srgbClr val="000300"/>
                </a:solidFill>
                <a:latin typeface="Times New Roman"/>
                <a:cs typeface="Times New Roman"/>
              </a:rPr>
              <a:t>L</a:t>
            </a:r>
            <a:endParaRPr sz="1950" baseline="-6410">
              <a:latin typeface="Times New Roman"/>
              <a:cs typeface="Times New Roman"/>
            </a:endParaRPr>
          </a:p>
        </p:txBody>
      </p:sp>
      <p:sp>
        <p:nvSpPr>
          <p:cNvPr id="3" name="object 3"/>
          <p:cNvSpPr txBox="1"/>
          <p:nvPr/>
        </p:nvSpPr>
        <p:spPr>
          <a:xfrm>
            <a:off x="599948" y="1442973"/>
            <a:ext cx="3797935" cy="391160"/>
          </a:xfrm>
          <a:prstGeom prst="rect">
            <a:avLst/>
          </a:prstGeom>
        </p:spPr>
        <p:txBody>
          <a:bodyPr vert="horz" wrap="square" lIns="0" tIns="12700" rIns="0" bIns="0" rtlCol="0">
            <a:spAutoFit/>
          </a:bodyPr>
          <a:lstStyle/>
          <a:p>
            <a:pPr marL="12700">
              <a:lnSpc>
                <a:spcPct val="100000"/>
              </a:lnSpc>
              <a:spcBef>
                <a:spcPts val="100"/>
              </a:spcBef>
              <a:tabLst>
                <a:tab pos="327660" algn="l"/>
                <a:tab pos="2710180" algn="l"/>
                <a:tab pos="3609340" algn="l"/>
              </a:tabLst>
            </a:pPr>
            <a:r>
              <a:rPr sz="2400" dirty="0">
                <a:latin typeface="Cambria Math"/>
                <a:cs typeface="Cambria Math"/>
              </a:rPr>
              <a:t>𝑛	.</a:t>
            </a:r>
            <a:r>
              <a:rPr sz="2400" spc="-135" dirty="0">
                <a:latin typeface="Cambria Math"/>
                <a:cs typeface="Cambria Math"/>
              </a:rPr>
              <a:t> </a:t>
            </a:r>
            <a:r>
              <a:rPr sz="2400" spc="-5" dirty="0">
                <a:latin typeface="Cambria Math"/>
                <a:cs typeface="Cambria Math"/>
              </a:rPr>
              <a:t>𝑉</a:t>
            </a:r>
            <a:r>
              <a:rPr sz="2400" dirty="0">
                <a:latin typeface="Cambria Math"/>
                <a:cs typeface="Cambria Math"/>
              </a:rPr>
              <a:t>𝐿</a:t>
            </a:r>
            <a:r>
              <a:rPr sz="2400" spc="185" dirty="0">
                <a:latin typeface="Cambria Math"/>
                <a:cs typeface="Cambria Math"/>
              </a:rPr>
              <a:t> </a:t>
            </a:r>
            <a:r>
              <a:rPr sz="2400" dirty="0">
                <a:latin typeface="Cambria Math"/>
                <a:cs typeface="Cambria Math"/>
              </a:rPr>
              <a:t>=</a:t>
            </a:r>
            <a:r>
              <a:rPr sz="2400" spc="135" dirty="0">
                <a:latin typeface="Cambria Math"/>
                <a:cs typeface="Cambria Math"/>
              </a:rPr>
              <a:t> </a:t>
            </a:r>
            <a:r>
              <a:rPr sz="2400" spc="35" dirty="0">
                <a:latin typeface="Cambria Math"/>
                <a:cs typeface="Cambria Math"/>
              </a:rPr>
              <a:t>𝑛</a:t>
            </a:r>
            <a:r>
              <a:rPr sz="2400" dirty="0">
                <a:latin typeface="Cambria Math"/>
                <a:cs typeface="Cambria Math"/>
              </a:rPr>
              <a:t>.</a:t>
            </a:r>
            <a:r>
              <a:rPr sz="2400" spc="-125" dirty="0">
                <a:latin typeface="Cambria Math"/>
                <a:cs typeface="Cambria Math"/>
              </a:rPr>
              <a:t> </a:t>
            </a:r>
            <a:r>
              <a:rPr sz="2400" spc="-5" dirty="0">
                <a:latin typeface="Cambria Math"/>
                <a:cs typeface="Cambria Math"/>
              </a:rPr>
              <a:t>𝑉</a:t>
            </a:r>
            <a:r>
              <a:rPr sz="2400" dirty="0">
                <a:latin typeface="Cambria Math"/>
                <a:cs typeface="Cambria Math"/>
              </a:rPr>
              <a:t>𝑁	</a:t>
            </a:r>
            <a:r>
              <a:rPr sz="2000" dirty="0">
                <a:latin typeface="Cambria Math"/>
                <a:cs typeface="Cambria Math"/>
              </a:rPr>
              <a:t>⇒	</a:t>
            </a:r>
            <a:r>
              <a:rPr sz="2400" dirty="0">
                <a:latin typeface="Cambria Math"/>
                <a:cs typeface="Cambria Math"/>
              </a:rPr>
              <a:t>𝑛</a:t>
            </a:r>
            <a:endParaRPr sz="2400">
              <a:latin typeface="Cambria Math"/>
              <a:cs typeface="Cambria Math"/>
            </a:endParaRPr>
          </a:p>
        </p:txBody>
      </p:sp>
      <p:sp>
        <p:nvSpPr>
          <p:cNvPr id="4" name="object 4"/>
          <p:cNvSpPr txBox="1"/>
          <p:nvPr/>
        </p:nvSpPr>
        <p:spPr>
          <a:xfrm>
            <a:off x="775208" y="1587754"/>
            <a:ext cx="3744595" cy="292735"/>
          </a:xfrm>
          <a:prstGeom prst="rect">
            <a:avLst/>
          </a:prstGeom>
        </p:spPr>
        <p:txBody>
          <a:bodyPr vert="horz" wrap="square" lIns="0" tIns="12700" rIns="0" bIns="0" rtlCol="0">
            <a:spAutoFit/>
          </a:bodyPr>
          <a:lstStyle/>
          <a:p>
            <a:pPr marL="12700">
              <a:lnSpc>
                <a:spcPct val="100000"/>
              </a:lnSpc>
              <a:spcBef>
                <a:spcPts val="100"/>
              </a:spcBef>
              <a:tabLst>
                <a:tab pos="3609340" algn="l"/>
              </a:tabLst>
            </a:pPr>
            <a:r>
              <a:rPr sz="1750" spc="50" dirty="0">
                <a:latin typeface="Cambria Math"/>
                <a:cs typeface="Cambria Math"/>
              </a:rPr>
              <a:t>𝐿	𝐿</a:t>
            </a:r>
            <a:endParaRPr sz="1750">
              <a:latin typeface="Cambria Math"/>
              <a:cs typeface="Cambria Math"/>
            </a:endParaRPr>
          </a:p>
        </p:txBody>
      </p:sp>
      <p:sp>
        <p:nvSpPr>
          <p:cNvPr id="5" name="object 5"/>
          <p:cNvSpPr txBox="1">
            <a:spLocks noGrp="1"/>
          </p:cNvSpPr>
          <p:nvPr>
            <p:ph type="title"/>
          </p:nvPr>
        </p:nvSpPr>
        <p:spPr>
          <a:xfrm>
            <a:off x="4571110" y="1264666"/>
            <a:ext cx="2500630" cy="391160"/>
          </a:xfrm>
          <a:prstGeom prst="rect">
            <a:avLst/>
          </a:prstGeom>
        </p:spPr>
        <p:txBody>
          <a:bodyPr vert="horz" wrap="square" lIns="0" tIns="12700" rIns="0" bIns="0" rtlCol="0">
            <a:spAutoFit/>
          </a:bodyPr>
          <a:lstStyle/>
          <a:p>
            <a:pPr marL="38100">
              <a:lnSpc>
                <a:spcPct val="100000"/>
              </a:lnSpc>
              <a:spcBef>
                <a:spcPts val="100"/>
              </a:spcBef>
            </a:pPr>
            <a:r>
              <a:rPr sz="3600" baseline="-32407" dirty="0">
                <a:latin typeface="Cambria Math"/>
                <a:cs typeface="Cambria Math"/>
              </a:rPr>
              <a:t>= </a:t>
            </a:r>
            <a:r>
              <a:rPr sz="3600" spc="22" baseline="-32407" dirty="0">
                <a:latin typeface="Cambria Math"/>
                <a:cs typeface="Cambria Math"/>
              </a:rPr>
              <a:t>𝑛. </a:t>
            </a:r>
            <a:r>
              <a:rPr sz="1750" spc="40" dirty="0">
                <a:latin typeface="Cambria Math"/>
                <a:cs typeface="Cambria Math"/>
              </a:rPr>
              <a:t>𝑉𝑁 </a:t>
            </a:r>
            <a:r>
              <a:rPr sz="3600" baseline="-32407" dirty="0">
                <a:latin typeface="Cambria Math"/>
                <a:cs typeface="Cambria Math"/>
              </a:rPr>
              <a:t>= </a:t>
            </a:r>
            <a:r>
              <a:rPr sz="3600" spc="30" baseline="-32407" dirty="0">
                <a:latin typeface="Cambria Math"/>
                <a:cs typeface="Cambria Math"/>
              </a:rPr>
              <a:t>𝑛.</a:t>
            </a:r>
            <a:r>
              <a:rPr sz="3600" spc="307" baseline="-32407" dirty="0">
                <a:latin typeface="Cambria Math"/>
                <a:cs typeface="Cambria Math"/>
              </a:rPr>
              <a:t> </a:t>
            </a:r>
            <a:r>
              <a:rPr sz="1750" spc="70" dirty="0">
                <a:latin typeface="Cambria Math"/>
                <a:cs typeface="Cambria Math"/>
              </a:rPr>
              <a:t>(𝑥−𝑥</a:t>
            </a:r>
            <a:r>
              <a:rPr sz="2100" spc="104" baseline="-13888" dirty="0">
                <a:latin typeface="Cambria Math"/>
                <a:cs typeface="Cambria Math"/>
              </a:rPr>
              <a:t>𝑉</a:t>
            </a:r>
            <a:r>
              <a:rPr sz="1750" spc="70" dirty="0">
                <a:latin typeface="Cambria Math"/>
                <a:cs typeface="Cambria Math"/>
              </a:rPr>
              <a:t>)</a:t>
            </a:r>
            <a:endParaRPr sz="1750">
              <a:latin typeface="Cambria Math"/>
              <a:cs typeface="Cambria Math"/>
            </a:endParaRPr>
          </a:p>
        </p:txBody>
      </p:sp>
      <p:sp>
        <p:nvSpPr>
          <p:cNvPr id="6" name="object 6"/>
          <p:cNvSpPr/>
          <p:nvPr/>
        </p:nvSpPr>
        <p:spPr>
          <a:xfrm>
            <a:off x="5215763" y="1664462"/>
            <a:ext cx="318770" cy="20320"/>
          </a:xfrm>
          <a:custGeom>
            <a:avLst/>
            <a:gdLst/>
            <a:ahLst/>
            <a:cxnLst/>
            <a:rect l="l" t="t" r="r" b="b"/>
            <a:pathLst>
              <a:path w="318770" h="20319">
                <a:moveTo>
                  <a:pt x="318515" y="0"/>
                </a:moveTo>
                <a:lnTo>
                  <a:pt x="0" y="0"/>
                </a:lnTo>
                <a:lnTo>
                  <a:pt x="0" y="19812"/>
                </a:lnTo>
                <a:lnTo>
                  <a:pt x="318515" y="19812"/>
                </a:lnTo>
                <a:lnTo>
                  <a:pt x="318515" y="0"/>
                </a:lnTo>
                <a:close/>
              </a:path>
            </a:pathLst>
          </a:custGeom>
          <a:solidFill>
            <a:srgbClr val="000000"/>
          </a:solidFill>
        </p:spPr>
        <p:txBody>
          <a:bodyPr wrap="square" lIns="0" tIns="0" rIns="0" bIns="0" rtlCol="0"/>
          <a:lstStyle/>
          <a:p>
            <a:endParaRPr/>
          </a:p>
        </p:txBody>
      </p:sp>
      <p:sp>
        <p:nvSpPr>
          <p:cNvPr id="7" name="object 7"/>
          <p:cNvSpPr txBox="1"/>
          <p:nvPr/>
        </p:nvSpPr>
        <p:spPr>
          <a:xfrm>
            <a:off x="5200522" y="1679194"/>
            <a:ext cx="1939289" cy="292735"/>
          </a:xfrm>
          <a:prstGeom prst="rect">
            <a:avLst/>
          </a:prstGeom>
        </p:spPr>
        <p:txBody>
          <a:bodyPr vert="horz" wrap="square" lIns="0" tIns="12700" rIns="0" bIns="0" rtlCol="0">
            <a:spAutoFit/>
          </a:bodyPr>
          <a:lstStyle/>
          <a:p>
            <a:pPr marL="38100">
              <a:lnSpc>
                <a:spcPct val="100000"/>
              </a:lnSpc>
              <a:spcBef>
                <a:spcPts val="100"/>
              </a:spcBef>
              <a:tabLst>
                <a:tab pos="1022350" algn="l"/>
              </a:tabLst>
            </a:pPr>
            <a:r>
              <a:rPr sz="1750" spc="35" dirty="0">
                <a:latin typeface="Cambria Math"/>
                <a:cs typeface="Cambria Math"/>
              </a:rPr>
              <a:t>𝑉𝐿	</a:t>
            </a:r>
            <a:r>
              <a:rPr sz="1750" spc="75" dirty="0">
                <a:latin typeface="Cambria Math"/>
                <a:cs typeface="Cambria Math"/>
              </a:rPr>
              <a:t>(𝑥</a:t>
            </a:r>
            <a:r>
              <a:rPr sz="2100" spc="112" baseline="-13888" dirty="0">
                <a:latin typeface="Cambria Math"/>
                <a:cs typeface="Cambria Math"/>
              </a:rPr>
              <a:t>𝐿</a:t>
            </a:r>
            <a:r>
              <a:rPr sz="1750" spc="75" dirty="0">
                <a:latin typeface="Cambria Math"/>
                <a:cs typeface="Cambria Math"/>
              </a:rPr>
              <a:t>−𝑥</a:t>
            </a:r>
            <a:r>
              <a:rPr sz="2100" spc="112" baseline="-13888" dirty="0">
                <a:latin typeface="Cambria Math"/>
                <a:cs typeface="Cambria Math"/>
              </a:rPr>
              <a:t>𝑉</a:t>
            </a:r>
            <a:r>
              <a:rPr sz="1750" spc="75" dirty="0">
                <a:latin typeface="Cambria Math"/>
                <a:cs typeface="Cambria Math"/>
              </a:rPr>
              <a:t>)</a:t>
            </a:r>
            <a:endParaRPr sz="1750">
              <a:latin typeface="Cambria Math"/>
              <a:cs typeface="Cambria Math"/>
            </a:endParaRPr>
          </a:p>
        </p:txBody>
      </p:sp>
      <p:sp>
        <p:nvSpPr>
          <p:cNvPr id="8" name="object 8"/>
          <p:cNvSpPr/>
          <p:nvPr/>
        </p:nvSpPr>
        <p:spPr>
          <a:xfrm>
            <a:off x="6223380" y="1664462"/>
            <a:ext cx="864235" cy="20320"/>
          </a:xfrm>
          <a:custGeom>
            <a:avLst/>
            <a:gdLst/>
            <a:ahLst/>
            <a:cxnLst/>
            <a:rect l="l" t="t" r="r" b="b"/>
            <a:pathLst>
              <a:path w="864234" h="20319">
                <a:moveTo>
                  <a:pt x="864107" y="0"/>
                </a:moveTo>
                <a:lnTo>
                  <a:pt x="0" y="0"/>
                </a:lnTo>
                <a:lnTo>
                  <a:pt x="0" y="19812"/>
                </a:lnTo>
                <a:lnTo>
                  <a:pt x="864107" y="19812"/>
                </a:lnTo>
                <a:lnTo>
                  <a:pt x="864107" y="0"/>
                </a:lnTo>
                <a:close/>
              </a:path>
            </a:pathLst>
          </a:custGeom>
          <a:solidFill>
            <a:srgbClr val="000000"/>
          </a:solidFill>
        </p:spPr>
        <p:txBody>
          <a:bodyPr wrap="square" lIns="0" tIns="0" rIns="0" bIns="0" rtlCol="0"/>
          <a:lstStyle/>
          <a:p>
            <a:endParaRPr/>
          </a:p>
        </p:txBody>
      </p:sp>
      <p:sp>
        <p:nvSpPr>
          <p:cNvPr id="9" name="object 9"/>
          <p:cNvSpPr txBox="1"/>
          <p:nvPr/>
        </p:nvSpPr>
        <p:spPr>
          <a:xfrm>
            <a:off x="3797934" y="2508630"/>
            <a:ext cx="516890"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Cambria Math"/>
                <a:cs typeface="Cambria Math"/>
              </a:rPr>
              <a:t>𝑛</a:t>
            </a:r>
            <a:r>
              <a:rPr sz="2400" spc="80" dirty="0">
                <a:latin typeface="Cambria Math"/>
                <a:cs typeface="Cambria Math"/>
              </a:rPr>
              <a:t> </a:t>
            </a:r>
            <a:r>
              <a:rPr sz="2400" dirty="0">
                <a:latin typeface="Cambria Math"/>
                <a:cs typeface="Cambria Math"/>
              </a:rPr>
              <a:t>=</a:t>
            </a:r>
            <a:endParaRPr sz="2400">
              <a:latin typeface="Cambria Math"/>
              <a:cs typeface="Cambria Math"/>
            </a:endParaRPr>
          </a:p>
        </p:txBody>
      </p:sp>
      <p:sp>
        <p:nvSpPr>
          <p:cNvPr id="10" name="object 10"/>
          <p:cNvSpPr txBox="1"/>
          <p:nvPr/>
        </p:nvSpPr>
        <p:spPr>
          <a:xfrm>
            <a:off x="599948" y="2005711"/>
            <a:ext cx="6560820" cy="664210"/>
          </a:xfrm>
          <a:prstGeom prst="rect">
            <a:avLst/>
          </a:prstGeom>
        </p:spPr>
        <p:txBody>
          <a:bodyPr vert="horz" wrap="square" lIns="0" tIns="13335" rIns="0" bIns="0" rtlCol="0">
            <a:spAutoFit/>
          </a:bodyPr>
          <a:lstStyle/>
          <a:p>
            <a:pPr marL="12700">
              <a:lnSpc>
                <a:spcPts val="2270"/>
              </a:lnSpc>
              <a:spcBef>
                <a:spcPts val="105"/>
              </a:spcBef>
            </a:pPr>
            <a:r>
              <a:rPr sz="2000" spc="-5" dirty="0">
                <a:solidFill>
                  <a:srgbClr val="000300"/>
                </a:solidFill>
                <a:latin typeface="Times New Roman"/>
                <a:cs typeface="Times New Roman"/>
              </a:rPr>
              <a:t>Le nombre </a:t>
            </a:r>
            <a:r>
              <a:rPr sz="2000" dirty="0">
                <a:solidFill>
                  <a:srgbClr val="000300"/>
                </a:solidFill>
                <a:latin typeface="Times New Roman"/>
                <a:cs typeface="Times New Roman"/>
              </a:rPr>
              <a:t>de </a:t>
            </a:r>
            <a:r>
              <a:rPr sz="2000" spc="-5" dirty="0">
                <a:solidFill>
                  <a:srgbClr val="000300"/>
                </a:solidFill>
                <a:latin typeface="Times New Roman"/>
                <a:cs typeface="Times New Roman"/>
              </a:rPr>
              <a:t>mole </a:t>
            </a:r>
            <a:r>
              <a:rPr sz="2000" dirty="0">
                <a:solidFill>
                  <a:srgbClr val="000300"/>
                </a:solidFill>
                <a:latin typeface="Times New Roman"/>
                <a:cs typeface="Times New Roman"/>
              </a:rPr>
              <a:t>total n </a:t>
            </a:r>
            <a:r>
              <a:rPr sz="2000" spc="-5" dirty="0">
                <a:solidFill>
                  <a:srgbClr val="000300"/>
                </a:solidFill>
                <a:latin typeface="Times New Roman"/>
                <a:cs typeface="Times New Roman"/>
              </a:rPr>
              <a:t>du mélange </a:t>
            </a:r>
            <a:r>
              <a:rPr sz="2000" dirty="0">
                <a:solidFill>
                  <a:srgbClr val="000300"/>
                </a:solidFill>
                <a:latin typeface="Times New Roman"/>
                <a:cs typeface="Times New Roman"/>
              </a:rPr>
              <a:t>est donné </a:t>
            </a:r>
            <a:r>
              <a:rPr sz="2000" spc="-5" dirty="0">
                <a:solidFill>
                  <a:srgbClr val="000300"/>
                </a:solidFill>
                <a:latin typeface="Times New Roman"/>
                <a:cs typeface="Times New Roman"/>
              </a:rPr>
              <a:t>par la relation</a:t>
            </a:r>
            <a:r>
              <a:rPr sz="2000" spc="-215" dirty="0">
                <a:solidFill>
                  <a:srgbClr val="000300"/>
                </a:solidFill>
                <a:latin typeface="Times New Roman"/>
                <a:cs typeface="Times New Roman"/>
              </a:rPr>
              <a:t> </a:t>
            </a:r>
            <a:r>
              <a:rPr sz="2000" dirty="0">
                <a:solidFill>
                  <a:srgbClr val="000300"/>
                </a:solidFill>
                <a:latin typeface="Times New Roman"/>
                <a:cs typeface="Times New Roman"/>
              </a:rPr>
              <a:t>:</a:t>
            </a:r>
            <a:endParaRPr sz="2000">
              <a:latin typeface="Times New Roman"/>
              <a:cs typeface="Times New Roman"/>
            </a:endParaRPr>
          </a:p>
          <a:p>
            <a:pPr marR="1266190" algn="r">
              <a:lnSpc>
                <a:spcPts val="2750"/>
              </a:lnSpc>
            </a:pPr>
            <a:r>
              <a:rPr sz="2400" dirty="0">
                <a:latin typeface="Cambria Math"/>
                <a:cs typeface="Cambria Math"/>
              </a:rPr>
              <a:t>𝑚</a:t>
            </a:r>
            <a:endParaRPr sz="2400">
              <a:latin typeface="Cambria Math"/>
              <a:cs typeface="Cambria Math"/>
            </a:endParaRPr>
          </a:p>
        </p:txBody>
      </p:sp>
      <p:sp>
        <p:nvSpPr>
          <p:cNvPr id="11" name="object 11"/>
          <p:cNvSpPr txBox="1"/>
          <p:nvPr/>
        </p:nvSpPr>
        <p:spPr>
          <a:xfrm>
            <a:off x="4348607" y="2741803"/>
            <a:ext cx="2827655" cy="391160"/>
          </a:xfrm>
          <a:prstGeom prst="rect">
            <a:avLst/>
          </a:prstGeom>
        </p:spPr>
        <p:txBody>
          <a:bodyPr vert="horz" wrap="square" lIns="0" tIns="12700" rIns="0" bIns="0" rtlCol="0">
            <a:spAutoFit/>
          </a:bodyPr>
          <a:lstStyle/>
          <a:p>
            <a:pPr marL="38100">
              <a:lnSpc>
                <a:spcPct val="100000"/>
              </a:lnSpc>
              <a:spcBef>
                <a:spcPts val="100"/>
              </a:spcBef>
            </a:pPr>
            <a:r>
              <a:rPr sz="2400" spc="-10" dirty="0">
                <a:latin typeface="Cambria Math"/>
                <a:cs typeface="Cambria Math"/>
              </a:rPr>
              <a:t>(0,6𝑀</a:t>
            </a:r>
            <a:r>
              <a:rPr sz="2625" spc="-15" baseline="-15873" dirty="0">
                <a:latin typeface="Cambria Math"/>
                <a:cs typeface="Cambria Math"/>
              </a:rPr>
              <a:t>𝑂</a:t>
            </a:r>
            <a:r>
              <a:rPr sz="2100" spc="-15" baseline="-33730" dirty="0">
                <a:latin typeface="Cambria Math"/>
                <a:cs typeface="Cambria Math"/>
              </a:rPr>
              <a:t>2 </a:t>
            </a:r>
            <a:r>
              <a:rPr sz="2400" spc="80" dirty="0">
                <a:latin typeface="Cambria Math"/>
                <a:cs typeface="Cambria Math"/>
              </a:rPr>
              <a:t>)</a:t>
            </a:r>
            <a:r>
              <a:rPr sz="2400" spc="-295" dirty="0">
                <a:latin typeface="Cambria Math"/>
                <a:cs typeface="Cambria Math"/>
              </a:rPr>
              <a:t> </a:t>
            </a:r>
            <a:r>
              <a:rPr sz="2400" dirty="0">
                <a:latin typeface="Cambria Math"/>
                <a:cs typeface="Cambria Math"/>
              </a:rPr>
              <a:t>+ </a:t>
            </a:r>
            <a:r>
              <a:rPr sz="2400" spc="-15" dirty="0">
                <a:latin typeface="Cambria Math"/>
                <a:cs typeface="Cambria Math"/>
              </a:rPr>
              <a:t>(0,4𝑀</a:t>
            </a:r>
            <a:r>
              <a:rPr sz="2625" spc="-22" baseline="-15873" dirty="0">
                <a:latin typeface="Cambria Math"/>
                <a:cs typeface="Cambria Math"/>
              </a:rPr>
              <a:t>𝑁</a:t>
            </a:r>
            <a:r>
              <a:rPr sz="2100" spc="-22" baseline="-33730" dirty="0">
                <a:latin typeface="Cambria Math"/>
                <a:cs typeface="Cambria Math"/>
              </a:rPr>
              <a:t>2 </a:t>
            </a:r>
            <a:r>
              <a:rPr sz="2400" spc="80" dirty="0">
                <a:latin typeface="Cambria Math"/>
                <a:cs typeface="Cambria Math"/>
              </a:rPr>
              <a:t>)</a:t>
            </a:r>
            <a:endParaRPr sz="2400">
              <a:latin typeface="Cambria Math"/>
              <a:cs typeface="Cambria Math"/>
            </a:endParaRPr>
          </a:p>
        </p:txBody>
      </p:sp>
      <p:sp>
        <p:nvSpPr>
          <p:cNvPr id="12" name="object 12"/>
          <p:cNvSpPr/>
          <p:nvPr/>
        </p:nvSpPr>
        <p:spPr>
          <a:xfrm>
            <a:off x="4386707" y="2730119"/>
            <a:ext cx="2749550" cy="20320"/>
          </a:xfrm>
          <a:custGeom>
            <a:avLst/>
            <a:gdLst/>
            <a:ahLst/>
            <a:cxnLst/>
            <a:rect l="l" t="t" r="r" b="b"/>
            <a:pathLst>
              <a:path w="2749550" h="20319">
                <a:moveTo>
                  <a:pt x="2749550" y="0"/>
                </a:moveTo>
                <a:lnTo>
                  <a:pt x="0" y="0"/>
                </a:lnTo>
                <a:lnTo>
                  <a:pt x="0" y="19812"/>
                </a:lnTo>
                <a:lnTo>
                  <a:pt x="2749550" y="19812"/>
                </a:lnTo>
                <a:lnTo>
                  <a:pt x="2749550" y="0"/>
                </a:lnTo>
                <a:close/>
              </a:path>
            </a:pathLst>
          </a:custGeom>
          <a:solidFill>
            <a:srgbClr val="000000"/>
          </a:solidFill>
        </p:spPr>
        <p:txBody>
          <a:bodyPr wrap="square" lIns="0" tIns="0" rIns="0" bIns="0" rtlCol="0"/>
          <a:lstStyle/>
          <a:p>
            <a:endParaRPr/>
          </a:p>
        </p:txBody>
      </p:sp>
      <p:sp>
        <p:nvSpPr>
          <p:cNvPr id="13" name="object 13"/>
          <p:cNvSpPr txBox="1"/>
          <p:nvPr/>
        </p:nvSpPr>
        <p:spPr>
          <a:xfrm>
            <a:off x="599948" y="3211195"/>
            <a:ext cx="3361690" cy="330835"/>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000300"/>
                </a:solidFill>
                <a:latin typeface="Times New Roman"/>
                <a:cs typeface="Times New Roman"/>
              </a:rPr>
              <a:t>Nous </a:t>
            </a:r>
            <a:r>
              <a:rPr sz="2000" spc="-5" dirty="0">
                <a:solidFill>
                  <a:srgbClr val="000300"/>
                </a:solidFill>
                <a:latin typeface="Times New Roman"/>
                <a:cs typeface="Times New Roman"/>
              </a:rPr>
              <a:t>obtenons </a:t>
            </a:r>
            <a:r>
              <a:rPr sz="2000" dirty="0">
                <a:solidFill>
                  <a:srgbClr val="000300"/>
                </a:solidFill>
                <a:latin typeface="Times New Roman"/>
                <a:cs typeface="Times New Roman"/>
              </a:rPr>
              <a:t>donc </a:t>
            </a:r>
            <a:r>
              <a:rPr sz="2000" spc="-5" dirty="0">
                <a:solidFill>
                  <a:srgbClr val="000300"/>
                </a:solidFill>
                <a:latin typeface="Times New Roman"/>
                <a:cs typeface="Times New Roman"/>
              </a:rPr>
              <a:t>finalement</a:t>
            </a:r>
            <a:r>
              <a:rPr sz="2000" spc="-204" dirty="0">
                <a:solidFill>
                  <a:srgbClr val="000300"/>
                </a:solidFill>
                <a:latin typeface="Times New Roman"/>
                <a:cs typeface="Times New Roman"/>
              </a:rPr>
              <a:t> </a:t>
            </a:r>
            <a:r>
              <a:rPr sz="2000" dirty="0">
                <a:solidFill>
                  <a:srgbClr val="000300"/>
                </a:solidFill>
                <a:latin typeface="Times New Roman"/>
                <a:cs typeface="Times New Roman"/>
              </a:rPr>
              <a:t>:</a:t>
            </a:r>
            <a:endParaRPr sz="2000" dirty="0">
              <a:latin typeface="Times New Roman"/>
              <a:cs typeface="Times New Roman"/>
            </a:endParaRPr>
          </a:p>
        </p:txBody>
      </p:sp>
      <p:sp>
        <p:nvSpPr>
          <p:cNvPr id="14" name="object 14"/>
          <p:cNvSpPr/>
          <p:nvPr/>
        </p:nvSpPr>
        <p:spPr>
          <a:xfrm>
            <a:off x="2192401" y="4206113"/>
            <a:ext cx="386080" cy="18415"/>
          </a:xfrm>
          <a:custGeom>
            <a:avLst/>
            <a:gdLst/>
            <a:ahLst/>
            <a:cxnLst/>
            <a:rect l="l" t="t" r="r" b="b"/>
            <a:pathLst>
              <a:path w="386079" h="18414">
                <a:moveTo>
                  <a:pt x="385572" y="0"/>
                </a:moveTo>
                <a:lnTo>
                  <a:pt x="0" y="0"/>
                </a:lnTo>
                <a:lnTo>
                  <a:pt x="0" y="18287"/>
                </a:lnTo>
                <a:lnTo>
                  <a:pt x="385572" y="18287"/>
                </a:lnTo>
                <a:lnTo>
                  <a:pt x="385572" y="0"/>
                </a:lnTo>
                <a:close/>
              </a:path>
            </a:pathLst>
          </a:custGeom>
          <a:solidFill>
            <a:srgbClr val="000000"/>
          </a:solidFill>
        </p:spPr>
        <p:txBody>
          <a:bodyPr wrap="square" lIns="0" tIns="0" rIns="0" bIns="0" rtlCol="0"/>
          <a:lstStyle/>
          <a:p>
            <a:endParaRPr/>
          </a:p>
        </p:txBody>
      </p:sp>
      <p:sp>
        <p:nvSpPr>
          <p:cNvPr id="15" name="object 15"/>
          <p:cNvSpPr txBox="1"/>
          <p:nvPr/>
        </p:nvSpPr>
        <p:spPr>
          <a:xfrm>
            <a:off x="2179701" y="3792601"/>
            <a:ext cx="2150745" cy="360680"/>
          </a:xfrm>
          <a:prstGeom prst="rect">
            <a:avLst/>
          </a:prstGeom>
        </p:spPr>
        <p:txBody>
          <a:bodyPr vert="horz" wrap="square" lIns="0" tIns="12065" rIns="0" bIns="0" rtlCol="0">
            <a:spAutoFit/>
          </a:bodyPr>
          <a:lstStyle/>
          <a:p>
            <a:pPr marL="12700">
              <a:lnSpc>
                <a:spcPct val="100000"/>
              </a:lnSpc>
              <a:spcBef>
                <a:spcPts val="95"/>
              </a:spcBef>
              <a:tabLst>
                <a:tab pos="1903730" algn="l"/>
              </a:tabLst>
            </a:pPr>
            <a:r>
              <a:rPr sz="2200" spc="-10" dirty="0">
                <a:latin typeface="Cambria Math"/>
                <a:cs typeface="Cambria Math"/>
              </a:rPr>
              <a:t>𝑉</a:t>
            </a:r>
            <a:r>
              <a:rPr sz="2200" spc="-5" dirty="0">
                <a:latin typeface="Cambria Math"/>
                <a:cs typeface="Cambria Math"/>
              </a:rPr>
              <a:t>𝑁</a:t>
            </a:r>
            <a:r>
              <a:rPr sz="2200" dirty="0">
                <a:latin typeface="Cambria Math"/>
                <a:cs typeface="Cambria Math"/>
              </a:rPr>
              <a:t>	</a:t>
            </a:r>
            <a:r>
              <a:rPr sz="2200" spc="-5" dirty="0">
                <a:latin typeface="Cambria Math"/>
                <a:cs typeface="Cambria Math"/>
              </a:rPr>
              <a:t>𝑚</a:t>
            </a:r>
            <a:endParaRPr sz="2200">
              <a:latin typeface="Cambria Math"/>
              <a:cs typeface="Cambria Math"/>
            </a:endParaRPr>
          </a:p>
        </p:txBody>
      </p:sp>
      <p:sp>
        <p:nvSpPr>
          <p:cNvPr id="16" name="object 16"/>
          <p:cNvSpPr txBox="1"/>
          <p:nvPr/>
        </p:nvSpPr>
        <p:spPr>
          <a:xfrm>
            <a:off x="1231900" y="4004437"/>
            <a:ext cx="2478405" cy="360680"/>
          </a:xfrm>
          <a:prstGeom prst="rect">
            <a:avLst/>
          </a:prstGeom>
        </p:spPr>
        <p:txBody>
          <a:bodyPr vert="horz" wrap="square" lIns="0" tIns="12065" rIns="0" bIns="0" rtlCol="0">
            <a:spAutoFit/>
          </a:bodyPr>
          <a:lstStyle/>
          <a:p>
            <a:pPr marL="38100">
              <a:lnSpc>
                <a:spcPct val="100000"/>
              </a:lnSpc>
              <a:spcBef>
                <a:spcPts val="95"/>
              </a:spcBef>
            </a:pPr>
            <a:r>
              <a:rPr sz="2200" spc="5" dirty="0">
                <a:latin typeface="Cambria Math"/>
                <a:cs typeface="Cambria Math"/>
              </a:rPr>
              <a:t>𝑛</a:t>
            </a:r>
            <a:r>
              <a:rPr sz="2400" spc="7" baseline="-15625" dirty="0">
                <a:latin typeface="Cambria Math"/>
                <a:cs typeface="Cambria Math"/>
              </a:rPr>
              <a:t>𝐿 </a:t>
            </a:r>
            <a:r>
              <a:rPr sz="2200" spc="-5" dirty="0">
                <a:latin typeface="Cambria Math"/>
                <a:cs typeface="Cambria Math"/>
              </a:rPr>
              <a:t>= </a:t>
            </a:r>
            <a:r>
              <a:rPr sz="2200" spc="15" dirty="0">
                <a:latin typeface="Cambria Math"/>
                <a:cs typeface="Cambria Math"/>
              </a:rPr>
              <a:t>𝑛. </a:t>
            </a:r>
            <a:r>
              <a:rPr sz="3300" spc="-7" baseline="-37878" dirty="0">
                <a:latin typeface="Cambria Math"/>
                <a:cs typeface="Cambria Math"/>
              </a:rPr>
              <a:t>𝑉𝐿 </a:t>
            </a:r>
            <a:r>
              <a:rPr sz="2200" spc="-5" dirty="0">
                <a:latin typeface="Cambria Math"/>
                <a:cs typeface="Cambria Math"/>
              </a:rPr>
              <a:t>=</a:t>
            </a:r>
            <a:r>
              <a:rPr sz="2200" spc="260" dirty="0">
                <a:latin typeface="Cambria Math"/>
                <a:cs typeface="Cambria Math"/>
              </a:rPr>
              <a:t> </a:t>
            </a:r>
            <a:r>
              <a:rPr sz="3300" spc="15" baseline="-41666" dirty="0">
                <a:latin typeface="Cambria Math"/>
                <a:cs typeface="Cambria Math"/>
              </a:rPr>
              <a:t>(0,6𝑀</a:t>
            </a:r>
            <a:endParaRPr sz="3300" baseline="-41666">
              <a:latin typeface="Cambria Math"/>
              <a:cs typeface="Cambria Math"/>
            </a:endParaRPr>
          </a:p>
        </p:txBody>
      </p:sp>
      <p:sp>
        <p:nvSpPr>
          <p:cNvPr id="17" name="object 17"/>
          <p:cNvSpPr txBox="1"/>
          <p:nvPr/>
        </p:nvSpPr>
        <p:spPr>
          <a:xfrm>
            <a:off x="3617341" y="4350385"/>
            <a:ext cx="305435" cy="269240"/>
          </a:xfrm>
          <a:prstGeom prst="rect">
            <a:avLst/>
          </a:prstGeom>
        </p:spPr>
        <p:txBody>
          <a:bodyPr vert="horz" wrap="square" lIns="0" tIns="12065" rIns="0" bIns="0" rtlCol="0">
            <a:spAutoFit/>
          </a:bodyPr>
          <a:lstStyle/>
          <a:p>
            <a:pPr marL="38100">
              <a:lnSpc>
                <a:spcPct val="100000"/>
              </a:lnSpc>
              <a:spcBef>
                <a:spcPts val="95"/>
              </a:spcBef>
            </a:pPr>
            <a:r>
              <a:rPr sz="1600" spc="-5" dirty="0">
                <a:latin typeface="Cambria Math"/>
                <a:cs typeface="Cambria Math"/>
              </a:rPr>
              <a:t>𝑂</a:t>
            </a:r>
            <a:r>
              <a:rPr sz="1950" spc="-7" baseline="-12820" dirty="0">
                <a:latin typeface="Cambria Math"/>
                <a:cs typeface="Cambria Math"/>
              </a:rPr>
              <a:t>2</a:t>
            </a:r>
            <a:endParaRPr sz="1950" baseline="-12820">
              <a:latin typeface="Cambria Math"/>
              <a:cs typeface="Cambria Math"/>
            </a:endParaRPr>
          </a:p>
        </p:txBody>
      </p:sp>
      <p:sp>
        <p:nvSpPr>
          <p:cNvPr id="18" name="object 18"/>
          <p:cNvSpPr txBox="1"/>
          <p:nvPr/>
        </p:nvSpPr>
        <p:spPr>
          <a:xfrm>
            <a:off x="3894201" y="4216273"/>
            <a:ext cx="1212850" cy="360680"/>
          </a:xfrm>
          <a:prstGeom prst="rect">
            <a:avLst/>
          </a:prstGeom>
        </p:spPr>
        <p:txBody>
          <a:bodyPr vert="horz" wrap="square" lIns="0" tIns="12065" rIns="0" bIns="0" rtlCol="0">
            <a:spAutoFit/>
          </a:bodyPr>
          <a:lstStyle/>
          <a:p>
            <a:pPr marL="12700">
              <a:lnSpc>
                <a:spcPct val="100000"/>
              </a:lnSpc>
              <a:spcBef>
                <a:spcPts val="95"/>
              </a:spcBef>
            </a:pPr>
            <a:r>
              <a:rPr sz="2200" spc="70" dirty="0">
                <a:latin typeface="Cambria Math"/>
                <a:cs typeface="Cambria Math"/>
              </a:rPr>
              <a:t>) </a:t>
            </a:r>
            <a:r>
              <a:rPr sz="2200" spc="-5" dirty="0">
                <a:latin typeface="Cambria Math"/>
                <a:cs typeface="Cambria Math"/>
              </a:rPr>
              <a:t>+</a:t>
            </a:r>
            <a:r>
              <a:rPr sz="2200" spc="-145" dirty="0">
                <a:latin typeface="Cambria Math"/>
                <a:cs typeface="Cambria Math"/>
              </a:rPr>
              <a:t> </a:t>
            </a:r>
            <a:r>
              <a:rPr sz="2200" spc="10" dirty="0">
                <a:latin typeface="Cambria Math"/>
                <a:cs typeface="Cambria Math"/>
              </a:rPr>
              <a:t>(0,4𝑀</a:t>
            </a:r>
            <a:endParaRPr sz="2200">
              <a:latin typeface="Cambria Math"/>
              <a:cs typeface="Cambria Math"/>
            </a:endParaRPr>
          </a:p>
        </p:txBody>
      </p:sp>
      <p:sp>
        <p:nvSpPr>
          <p:cNvPr id="19" name="object 19"/>
          <p:cNvSpPr txBox="1"/>
          <p:nvPr/>
        </p:nvSpPr>
        <p:spPr>
          <a:xfrm>
            <a:off x="5039488" y="4350385"/>
            <a:ext cx="317500" cy="269240"/>
          </a:xfrm>
          <a:prstGeom prst="rect">
            <a:avLst/>
          </a:prstGeom>
        </p:spPr>
        <p:txBody>
          <a:bodyPr vert="horz" wrap="square" lIns="0" tIns="12065" rIns="0" bIns="0" rtlCol="0">
            <a:spAutoFit/>
          </a:bodyPr>
          <a:lstStyle/>
          <a:p>
            <a:pPr marL="38100">
              <a:lnSpc>
                <a:spcPct val="100000"/>
              </a:lnSpc>
              <a:spcBef>
                <a:spcPts val="95"/>
              </a:spcBef>
            </a:pPr>
            <a:r>
              <a:rPr sz="1600" dirty="0">
                <a:latin typeface="Cambria Math"/>
                <a:cs typeface="Cambria Math"/>
              </a:rPr>
              <a:t>𝑁</a:t>
            </a:r>
            <a:r>
              <a:rPr sz="1950" baseline="-12820" dirty="0">
                <a:latin typeface="Cambria Math"/>
                <a:cs typeface="Cambria Math"/>
              </a:rPr>
              <a:t>2</a:t>
            </a:r>
          </a:p>
        </p:txBody>
      </p:sp>
      <p:sp>
        <p:nvSpPr>
          <p:cNvPr id="20" name="object 20"/>
          <p:cNvSpPr/>
          <p:nvPr/>
        </p:nvSpPr>
        <p:spPr>
          <a:xfrm>
            <a:off x="2942209" y="4206113"/>
            <a:ext cx="2522855" cy="18415"/>
          </a:xfrm>
          <a:custGeom>
            <a:avLst/>
            <a:gdLst/>
            <a:ahLst/>
            <a:cxnLst/>
            <a:rect l="l" t="t" r="r" b="b"/>
            <a:pathLst>
              <a:path w="2522854" h="18414">
                <a:moveTo>
                  <a:pt x="2522474" y="0"/>
                </a:moveTo>
                <a:lnTo>
                  <a:pt x="0" y="0"/>
                </a:lnTo>
                <a:lnTo>
                  <a:pt x="0" y="18287"/>
                </a:lnTo>
                <a:lnTo>
                  <a:pt x="2522474" y="18287"/>
                </a:lnTo>
                <a:lnTo>
                  <a:pt x="2522474" y="0"/>
                </a:lnTo>
                <a:close/>
              </a:path>
            </a:pathLst>
          </a:custGeom>
          <a:solidFill>
            <a:srgbClr val="000000"/>
          </a:solidFill>
        </p:spPr>
        <p:txBody>
          <a:bodyPr wrap="square" lIns="0" tIns="0" rIns="0" bIns="0" rtlCol="0"/>
          <a:lstStyle/>
          <a:p>
            <a:endParaRPr/>
          </a:p>
        </p:txBody>
      </p:sp>
      <p:sp>
        <p:nvSpPr>
          <p:cNvPr id="21" name="object 21"/>
          <p:cNvSpPr txBox="1"/>
          <p:nvPr/>
        </p:nvSpPr>
        <p:spPr>
          <a:xfrm>
            <a:off x="5602859" y="3792601"/>
            <a:ext cx="403225" cy="360680"/>
          </a:xfrm>
          <a:prstGeom prst="rect">
            <a:avLst/>
          </a:prstGeom>
        </p:spPr>
        <p:txBody>
          <a:bodyPr vert="horz" wrap="square" lIns="0" tIns="12065" rIns="0" bIns="0" rtlCol="0">
            <a:spAutoFit/>
          </a:bodyPr>
          <a:lstStyle/>
          <a:p>
            <a:pPr marL="12700">
              <a:lnSpc>
                <a:spcPct val="100000"/>
              </a:lnSpc>
              <a:spcBef>
                <a:spcPts val="95"/>
              </a:spcBef>
            </a:pPr>
            <a:r>
              <a:rPr sz="2200" spc="-10" dirty="0">
                <a:latin typeface="Cambria Math"/>
                <a:cs typeface="Cambria Math"/>
              </a:rPr>
              <a:t>𝑉𝑁</a:t>
            </a:r>
            <a:endParaRPr sz="2200">
              <a:latin typeface="Cambria Math"/>
              <a:cs typeface="Cambria Math"/>
            </a:endParaRPr>
          </a:p>
        </p:txBody>
      </p:sp>
      <p:sp>
        <p:nvSpPr>
          <p:cNvPr id="22" name="object 22"/>
          <p:cNvSpPr txBox="1"/>
          <p:nvPr/>
        </p:nvSpPr>
        <p:spPr>
          <a:xfrm>
            <a:off x="5327016" y="4004437"/>
            <a:ext cx="650240" cy="548005"/>
          </a:xfrm>
          <a:prstGeom prst="rect">
            <a:avLst/>
          </a:prstGeom>
        </p:spPr>
        <p:txBody>
          <a:bodyPr vert="horz" wrap="square" lIns="0" tIns="12065" rIns="0" bIns="0" rtlCol="0">
            <a:spAutoFit/>
          </a:bodyPr>
          <a:lstStyle/>
          <a:p>
            <a:pPr marL="182880">
              <a:lnSpc>
                <a:spcPts val="2060"/>
              </a:lnSpc>
              <a:spcBef>
                <a:spcPts val="95"/>
              </a:spcBef>
            </a:pPr>
            <a:r>
              <a:rPr sz="2200" spc="-5" dirty="0">
                <a:latin typeface="Cambria Math"/>
                <a:cs typeface="Cambria Math"/>
              </a:rPr>
              <a:t>.</a:t>
            </a:r>
            <a:endParaRPr sz="2200">
              <a:latin typeface="Cambria Math"/>
              <a:cs typeface="Cambria Math"/>
            </a:endParaRPr>
          </a:p>
          <a:p>
            <a:pPr marL="12700">
              <a:lnSpc>
                <a:spcPts val="2060"/>
              </a:lnSpc>
              <a:tabLst>
                <a:tab pos="315595" algn="l"/>
              </a:tabLst>
            </a:pPr>
            <a:r>
              <a:rPr sz="3300" spc="104" baseline="-5050" dirty="0">
                <a:latin typeface="Cambria Math"/>
                <a:cs typeface="Cambria Math"/>
              </a:rPr>
              <a:t>)	</a:t>
            </a:r>
            <a:r>
              <a:rPr sz="2200" spc="-10" dirty="0">
                <a:latin typeface="Cambria Math"/>
                <a:cs typeface="Cambria Math"/>
              </a:rPr>
              <a:t>𝑉𝐿</a:t>
            </a:r>
            <a:endParaRPr sz="2200">
              <a:latin typeface="Cambria Math"/>
              <a:cs typeface="Cambria Math"/>
            </a:endParaRPr>
          </a:p>
        </p:txBody>
      </p:sp>
      <p:sp>
        <p:nvSpPr>
          <p:cNvPr id="23" name="object 23"/>
          <p:cNvSpPr/>
          <p:nvPr/>
        </p:nvSpPr>
        <p:spPr>
          <a:xfrm>
            <a:off x="5615559" y="4206113"/>
            <a:ext cx="386080" cy="18415"/>
          </a:xfrm>
          <a:custGeom>
            <a:avLst/>
            <a:gdLst/>
            <a:ahLst/>
            <a:cxnLst/>
            <a:rect l="l" t="t" r="r" b="b"/>
            <a:pathLst>
              <a:path w="386079" h="18414">
                <a:moveTo>
                  <a:pt x="385572" y="0"/>
                </a:moveTo>
                <a:lnTo>
                  <a:pt x="0" y="0"/>
                </a:lnTo>
                <a:lnTo>
                  <a:pt x="0" y="18287"/>
                </a:lnTo>
                <a:lnTo>
                  <a:pt x="385572" y="18287"/>
                </a:lnTo>
                <a:lnTo>
                  <a:pt x="385572" y="0"/>
                </a:lnTo>
                <a:close/>
              </a:path>
            </a:pathLst>
          </a:custGeom>
          <a:solidFill>
            <a:srgbClr val="000000"/>
          </a:solidFill>
        </p:spPr>
        <p:txBody>
          <a:bodyPr wrap="square" lIns="0" tIns="0" rIns="0" bIns="0" rtlCol="0"/>
          <a:lstStyle/>
          <a:p>
            <a:endParaRPr/>
          </a:p>
        </p:txBody>
      </p:sp>
      <p:sp>
        <p:nvSpPr>
          <p:cNvPr id="24" name="object 24"/>
          <p:cNvSpPr txBox="1"/>
          <p:nvPr/>
        </p:nvSpPr>
        <p:spPr>
          <a:xfrm>
            <a:off x="1231900" y="5168327"/>
            <a:ext cx="915035" cy="391160"/>
          </a:xfrm>
          <a:prstGeom prst="rect">
            <a:avLst/>
          </a:prstGeom>
        </p:spPr>
        <p:txBody>
          <a:bodyPr vert="horz" wrap="square" lIns="0" tIns="12700" rIns="0" bIns="0" rtlCol="0">
            <a:spAutoFit/>
          </a:bodyPr>
          <a:lstStyle/>
          <a:p>
            <a:pPr marL="38100">
              <a:lnSpc>
                <a:spcPct val="100000"/>
              </a:lnSpc>
              <a:spcBef>
                <a:spcPts val="100"/>
              </a:spcBef>
            </a:pPr>
            <a:r>
              <a:rPr sz="2400" spc="10" dirty="0">
                <a:latin typeface="Cambria Math"/>
                <a:cs typeface="Cambria Math"/>
              </a:rPr>
              <a:t>𝑛</a:t>
            </a:r>
            <a:r>
              <a:rPr sz="2625" spc="15" baseline="-15873" dirty="0">
                <a:latin typeface="Cambria Math"/>
                <a:cs typeface="Cambria Math"/>
              </a:rPr>
              <a:t>𝐿 </a:t>
            </a:r>
            <a:r>
              <a:rPr sz="2400" dirty="0">
                <a:latin typeface="Cambria Math"/>
                <a:cs typeface="Cambria Math"/>
              </a:rPr>
              <a:t>=</a:t>
            </a:r>
            <a:r>
              <a:rPr sz="2400" spc="70" dirty="0">
                <a:latin typeface="Cambria Math"/>
                <a:cs typeface="Cambria Math"/>
              </a:rPr>
              <a:t> </a:t>
            </a:r>
            <a:r>
              <a:rPr sz="3600" baseline="-34722" dirty="0">
                <a:latin typeface="Cambria Math"/>
                <a:cs typeface="Cambria Math"/>
              </a:rPr>
              <a:t>(</a:t>
            </a:r>
            <a:endParaRPr sz="3600" baseline="-34722">
              <a:latin typeface="Cambria Math"/>
              <a:cs typeface="Cambria Math"/>
            </a:endParaRPr>
          </a:p>
        </p:txBody>
      </p:sp>
      <p:sp>
        <p:nvSpPr>
          <p:cNvPr id="25" name="object 25"/>
          <p:cNvSpPr/>
          <p:nvPr/>
        </p:nvSpPr>
        <p:spPr>
          <a:xfrm>
            <a:off x="1981708" y="5389815"/>
            <a:ext cx="3359785" cy="20320"/>
          </a:xfrm>
          <a:custGeom>
            <a:avLst/>
            <a:gdLst/>
            <a:ahLst/>
            <a:cxnLst/>
            <a:rect l="l" t="t" r="r" b="b"/>
            <a:pathLst>
              <a:path w="3359784" h="20320">
                <a:moveTo>
                  <a:pt x="3359531" y="0"/>
                </a:moveTo>
                <a:lnTo>
                  <a:pt x="0" y="0"/>
                </a:lnTo>
                <a:lnTo>
                  <a:pt x="0" y="19811"/>
                </a:lnTo>
                <a:lnTo>
                  <a:pt x="3359531" y="19811"/>
                </a:lnTo>
                <a:lnTo>
                  <a:pt x="3359531" y="0"/>
                </a:lnTo>
                <a:close/>
              </a:path>
            </a:pathLst>
          </a:custGeom>
          <a:solidFill>
            <a:srgbClr val="000000"/>
          </a:solidFill>
        </p:spPr>
        <p:txBody>
          <a:bodyPr wrap="square" lIns="0" tIns="0" rIns="0" bIns="0" rtlCol="0"/>
          <a:lstStyle/>
          <a:p>
            <a:endParaRPr/>
          </a:p>
        </p:txBody>
      </p:sp>
      <p:sp>
        <p:nvSpPr>
          <p:cNvPr id="26" name="object 26"/>
          <p:cNvSpPr txBox="1"/>
          <p:nvPr/>
        </p:nvSpPr>
        <p:spPr>
          <a:xfrm>
            <a:off x="5178171" y="5168327"/>
            <a:ext cx="315595" cy="391160"/>
          </a:xfrm>
          <a:prstGeom prst="rect">
            <a:avLst/>
          </a:prstGeom>
        </p:spPr>
        <p:txBody>
          <a:bodyPr vert="horz" wrap="square" lIns="0" tIns="12700" rIns="0" bIns="0" rtlCol="0">
            <a:spAutoFit/>
          </a:bodyPr>
          <a:lstStyle/>
          <a:p>
            <a:pPr marL="38100">
              <a:lnSpc>
                <a:spcPct val="100000"/>
              </a:lnSpc>
              <a:spcBef>
                <a:spcPts val="100"/>
              </a:spcBef>
            </a:pPr>
            <a:r>
              <a:rPr sz="3600" baseline="-34722" dirty="0">
                <a:latin typeface="Cambria Math"/>
                <a:cs typeface="Cambria Math"/>
              </a:rPr>
              <a:t>)</a:t>
            </a:r>
            <a:r>
              <a:rPr sz="3600" spc="-292" baseline="-34722" dirty="0">
                <a:latin typeface="Cambria Math"/>
                <a:cs typeface="Cambria Math"/>
              </a:rPr>
              <a:t> </a:t>
            </a:r>
            <a:r>
              <a:rPr sz="2400" dirty="0">
                <a:latin typeface="Cambria Math"/>
                <a:cs typeface="Cambria Math"/>
              </a:rPr>
              <a:t>.</a:t>
            </a:r>
            <a:endParaRPr sz="2400">
              <a:latin typeface="Cambria Math"/>
              <a:cs typeface="Cambria Math"/>
            </a:endParaRPr>
          </a:p>
        </p:txBody>
      </p:sp>
      <p:sp>
        <p:nvSpPr>
          <p:cNvPr id="27" name="object 27"/>
          <p:cNvSpPr txBox="1"/>
          <p:nvPr/>
        </p:nvSpPr>
        <p:spPr>
          <a:xfrm>
            <a:off x="3255645" y="4937822"/>
            <a:ext cx="4043045" cy="391160"/>
          </a:xfrm>
          <a:prstGeom prst="rect">
            <a:avLst/>
          </a:prstGeom>
        </p:spPr>
        <p:txBody>
          <a:bodyPr vert="horz" wrap="square" lIns="0" tIns="12700" rIns="0" bIns="0" rtlCol="0">
            <a:spAutoFit/>
          </a:bodyPr>
          <a:lstStyle/>
          <a:p>
            <a:pPr marL="50800">
              <a:lnSpc>
                <a:spcPct val="100000"/>
              </a:lnSpc>
              <a:spcBef>
                <a:spcPts val="100"/>
              </a:spcBef>
              <a:tabLst>
                <a:tab pos="2249805" algn="l"/>
              </a:tabLst>
            </a:pPr>
            <a:r>
              <a:rPr sz="2400" spc="5" dirty="0" smtClean="0">
                <a:latin typeface="Cambria Math"/>
                <a:cs typeface="Cambria Math"/>
              </a:rPr>
              <a:t>1.10</a:t>
            </a:r>
            <a:r>
              <a:rPr sz="2625" spc="7" baseline="28571" dirty="0" smtClean="0">
                <a:latin typeface="Cambria Math"/>
                <a:cs typeface="Cambria Math"/>
              </a:rPr>
              <a:t>6	</a:t>
            </a:r>
            <a:r>
              <a:rPr sz="2400" spc="-5" dirty="0" smtClean="0">
                <a:latin typeface="Cambria Math"/>
                <a:cs typeface="Cambria Math"/>
              </a:rPr>
              <a:t>(0,60 </a:t>
            </a:r>
            <a:r>
              <a:rPr sz="2400" dirty="0">
                <a:latin typeface="Cambria Math"/>
                <a:cs typeface="Cambria Math"/>
              </a:rPr>
              <a:t>−</a:t>
            </a:r>
            <a:r>
              <a:rPr sz="2400" spc="-55" dirty="0">
                <a:latin typeface="Cambria Math"/>
                <a:cs typeface="Cambria Math"/>
              </a:rPr>
              <a:t> </a:t>
            </a:r>
            <a:r>
              <a:rPr sz="2400" spc="-5" dirty="0">
                <a:latin typeface="Cambria Math"/>
                <a:cs typeface="Cambria Math"/>
              </a:rPr>
              <a:t>0,42)</a:t>
            </a:r>
            <a:endParaRPr sz="2400" dirty="0">
              <a:latin typeface="Cambria Math"/>
              <a:cs typeface="Cambria Math"/>
            </a:endParaRPr>
          </a:p>
        </p:txBody>
      </p:sp>
      <p:sp>
        <p:nvSpPr>
          <p:cNvPr id="28" name="object 28"/>
          <p:cNvSpPr/>
          <p:nvPr/>
        </p:nvSpPr>
        <p:spPr>
          <a:xfrm>
            <a:off x="5505831" y="5389815"/>
            <a:ext cx="1754505" cy="20320"/>
          </a:xfrm>
          <a:custGeom>
            <a:avLst/>
            <a:gdLst/>
            <a:ahLst/>
            <a:cxnLst/>
            <a:rect l="l" t="t" r="r" b="b"/>
            <a:pathLst>
              <a:path w="1754504" h="20320">
                <a:moveTo>
                  <a:pt x="1754377" y="0"/>
                </a:moveTo>
                <a:lnTo>
                  <a:pt x="0" y="0"/>
                </a:lnTo>
                <a:lnTo>
                  <a:pt x="0" y="19811"/>
                </a:lnTo>
                <a:lnTo>
                  <a:pt x="1754377" y="19811"/>
                </a:lnTo>
                <a:lnTo>
                  <a:pt x="1754377" y="0"/>
                </a:lnTo>
                <a:close/>
              </a:path>
            </a:pathLst>
          </a:custGeom>
          <a:solidFill>
            <a:srgbClr val="000000"/>
          </a:solidFill>
        </p:spPr>
        <p:txBody>
          <a:bodyPr wrap="square" lIns="0" tIns="0" rIns="0" bIns="0" rtlCol="0"/>
          <a:lstStyle/>
          <a:p>
            <a:endParaRPr/>
          </a:p>
        </p:txBody>
      </p:sp>
      <p:sp>
        <p:nvSpPr>
          <p:cNvPr id="29" name="object 29"/>
          <p:cNvSpPr txBox="1"/>
          <p:nvPr/>
        </p:nvSpPr>
        <p:spPr>
          <a:xfrm>
            <a:off x="1981708" y="5297754"/>
            <a:ext cx="5279390" cy="464871"/>
          </a:xfrm>
          <a:prstGeom prst="rect">
            <a:avLst/>
          </a:prstGeom>
        </p:spPr>
        <p:txBody>
          <a:bodyPr vert="horz" wrap="square" lIns="0" tIns="94615" rIns="0" bIns="0" rtlCol="0">
            <a:spAutoFit/>
          </a:bodyPr>
          <a:lstStyle/>
          <a:p>
            <a:pPr marL="63500">
              <a:lnSpc>
                <a:spcPct val="100000"/>
              </a:lnSpc>
              <a:spcBef>
                <a:spcPts val="745"/>
              </a:spcBef>
              <a:tabLst>
                <a:tab pos="3460750" algn="l"/>
              </a:tabLst>
            </a:pPr>
            <a:r>
              <a:rPr sz="2400" spc="-5" dirty="0">
                <a:latin typeface="Cambria Math"/>
                <a:cs typeface="Cambria Math"/>
              </a:rPr>
              <a:t>0,60 </a:t>
            </a:r>
            <a:r>
              <a:rPr sz="2400" dirty="0">
                <a:latin typeface="Cambria Math"/>
                <a:cs typeface="Cambria Math"/>
              </a:rPr>
              <a:t>𝑋 32</a:t>
            </a:r>
            <a:r>
              <a:rPr sz="3600" baseline="2314" dirty="0">
                <a:latin typeface="Cambria Math"/>
                <a:cs typeface="Cambria Math"/>
              </a:rPr>
              <a:t>) </a:t>
            </a:r>
            <a:r>
              <a:rPr sz="2400" dirty="0">
                <a:latin typeface="Cambria Math"/>
                <a:cs typeface="Cambria Math"/>
              </a:rPr>
              <a:t>+ </a:t>
            </a:r>
            <a:r>
              <a:rPr sz="3600" spc="-7" baseline="2314" dirty="0">
                <a:latin typeface="Cambria Math"/>
                <a:cs typeface="Cambria Math"/>
              </a:rPr>
              <a:t>(</a:t>
            </a:r>
            <a:r>
              <a:rPr sz="2400" spc="-5" dirty="0">
                <a:latin typeface="Cambria Math"/>
                <a:cs typeface="Cambria Math"/>
              </a:rPr>
              <a:t>0,40</a:t>
            </a:r>
            <a:r>
              <a:rPr sz="2400" spc="65" dirty="0">
                <a:latin typeface="Cambria Math"/>
                <a:cs typeface="Cambria Math"/>
              </a:rPr>
              <a:t> </a:t>
            </a:r>
            <a:r>
              <a:rPr sz="2400" dirty="0">
                <a:latin typeface="Cambria Math"/>
                <a:cs typeface="Cambria Math"/>
              </a:rPr>
              <a:t>𝑋</a:t>
            </a:r>
            <a:r>
              <a:rPr sz="2400" spc="65" dirty="0">
                <a:latin typeface="Cambria Math"/>
                <a:cs typeface="Cambria Math"/>
              </a:rPr>
              <a:t> </a:t>
            </a:r>
            <a:r>
              <a:rPr sz="2400" dirty="0">
                <a:latin typeface="Cambria Math"/>
                <a:cs typeface="Cambria Math"/>
              </a:rPr>
              <a:t>28	</a:t>
            </a:r>
            <a:r>
              <a:rPr sz="2400" spc="-5" dirty="0">
                <a:latin typeface="Cambria Math"/>
                <a:cs typeface="Cambria Math"/>
              </a:rPr>
              <a:t>(0,75 </a:t>
            </a:r>
            <a:r>
              <a:rPr sz="2400" dirty="0">
                <a:latin typeface="Cambria Math"/>
                <a:cs typeface="Cambria Math"/>
              </a:rPr>
              <a:t>−</a:t>
            </a:r>
            <a:r>
              <a:rPr sz="2400" spc="-50" dirty="0">
                <a:latin typeface="Cambria Math"/>
                <a:cs typeface="Cambria Math"/>
              </a:rPr>
              <a:t> </a:t>
            </a:r>
            <a:r>
              <a:rPr sz="2400" spc="-5" dirty="0">
                <a:latin typeface="Cambria Math"/>
                <a:cs typeface="Cambria Math"/>
              </a:rPr>
              <a:t>0,42</a:t>
            </a:r>
            <a:r>
              <a:rPr sz="2400" spc="-5" dirty="0" smtClean="0">
                <a:latin typeface="Cambria Math"/>
                <a:cs typeface="Cambria Math"/>
              </a:rPr>
              <a:t>)</a:t>
            </a:r>
            <a:endParaRPr sz="2400" dirty="0">
              <a:latin typeface="Cambria Math"/>
              <a:cs typeface="Cambria Math"/>
            </a:endParaRPr>
          </a:p>
        </p:txBody>
      </p:sp>
      <p:sp>
        <p:nvSpPr>
          <p:cNvPr id="30" name="object 30"/>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15</a:t>
            </a:fld>
            <a:endParaRPr dirty="0"/>
          </a:p>
        </p:txBody>
      </p:sp>
      <p:sp>
        <p:nvSpPr>
          <p:cNvPr id="31" name="object 31"/>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32" name="object 32"/>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3" name="Rectangle 32"/>
          <p:cNvSpPr/>
          <p:nvPr/>
        </p:nvSpPr>
        <p:spPr>
          <a:xfrm>
            <a:off x="4311856" y="6066906"/>
            <a:ext cx="2864406" cy="461665"/>
          </a:xfrm>
          <a:prstGeom prst="rect">
            <a:avLst/>
          </a:prstGeom>
        </p:spPr>
        <p:txBody>
          <a:bodyPr wrap="square">
            <a:spAutoFit/>
          </a:bodyPr>
          <a:lstStyle/>
          <a:p>
            <a:pPr algn="ctr">
              <a:lnSpc>
                <a:spcPct val="100000"/>
              </a:lnSpc>
              <a:spcBef>
                <a:spcPts val="650"/>
              </a:spcBef>
            </a:pPr>
            <a:r>
              <a:rPr lang="fr-FR" sz="2400" spc="-5" dirty="0">
                <a:solidFill>
                  <a:srgbClr val="6F2F9F"/>
                </a:solidFill>
                <a:latin typeface="Cambria Math"/>
                <a:cs typeface="Cambria Math"/>
              </a:rPr>
              <a:t>𝒏</a:t>
            </a:r>
            <a:r>
              <a:rPr lang="fr-FR" sz="2800" spc="-7" baseline="-15873" dirty="0">
                <a:solidFill>
                  <a:srgbClr val="6F2F9F"/>
                </a:solidFill>
                <a:latin typeface="Cambria Math"/>
                <a:cs typeface="Cambria Math"/>
              </a:rPr>
              <a:t>𝑳 </a:t>
            </a:r>
            <a:r>
              <a:rPr lang="fr-FR" sz="2400" dirty="0">
                <a:solidFill>
                  <a:srgbClr val="6F2F9F"/>
                </a:solidFill>
                <a:latin typeface="Cambria Math"/>
                <a:cs typeface="Cambria Math"/>
              </a:rPr>
              <a:t>= 𝟏, 𝟖.</a:t>
            </a:r>
            <a:r>
              <a:rPr lang="fr-FR" sz="2400" spc="-140" dirty="0">
                <a:solidFill>
                  <a:srgbClr val="6F2F9F"/>
                </a:solidFill>
                <a:latin typeface="Cambria Math"/>
                <a:cs typeface="Cambria Math"/>
              </a:rPr>
              <a:t> </a:t>
            </a:r>
            <a:r>
              <a:rPr lang="fr-FR" sz="2400" spc="10" dirty="0">
                <a:solidFill>
                  <a:srgbClr val="6F2F9F"/>
                </a:solidFill>
                <a:latin typeface="Cambria Math"/>
                <a:cs typeface="Cambria Math"/>
              </a:rPr>
              <a:t>𝟏𝟎</a:t>
            </a:r>
            <a:r>
              <a:rPr lang="fr-FR" sz="2800" spc="15" baseline="28571" dirty="0">
                <a:solidFill>
                  <a:srgbClr val="6F2F9F"/>
                </a:solidFill>
                <a:latin typeface="Cambria Math"/>
                <a:cs typeface="Cambria Math"/>
              </a:rPr>
              <a:t>𝟒</a:t>
            </a:r>
            <a:r>
              <a:rPr lang="fr-FR" sz="2400" spc="10" dirty="0">
                <a:solidFill>
                  <a:srgbClr val="6F2F9F"/>
                </a:solidFill>
                <a:latin typeface="Cambria Math"/>
                <a:cs typeface="Cambria Math"/>
              </a:rPr>
              <a:t>𝒎𝒐𝒍</a:t>
            </a:r>
            <a:endParaRPr lang="fr-FR" sz="2400" dirty="0">
              <a:latin typeface="Cambria Math"/>
              <a:cs typeface="Cambria Math"/>
            </a:endParaRPr>
          </a:p>
        </p:txBody>
      </p:sp>
      <p:sp>
        <p:nvSpPr>
          <p:cNvPr id="34" name="ZoneTexte 33"/>
          <p:cNvSpPr txBox="1"/>
          <p:nvPr/>
        </p:nvSpPr>
        <p:spPr>
          <a:xfrm>
            <a:off x="8242300" y="5143576"/>
            <a:ext cx="2087625" cy="861774"/>
          </a:xfrm>
          <a:prstGeom prst="rect">
            <a:avLst/>
          </a:prstGeom>
          <a:noFill/>
        </p:spPr>
        <p:txBody>
          <a:bodyPr wrap="square" rtlCol="0">
            <a:spAutoFit/>
          </a:bodyPr>
          <a:lstStyle/>
          <a:p>
            <a:pPr algn="ctr"/>
            <a:r>
              <a:rPr lang="fr-FR" u="sng" dirty="0" smtClean="0">
                <a:solidFill>
                  <a:srgbClr val="7030A0"/>
                </a:solidFill>
                <a:latin typeface="Times New Roman" panose="02020603050405020304" pitchFamily="18" charset="0"/>
                <a:cs typeface="Times New Roman" panose="02020603050405020304" pitchFamily="18" charset="0"/>
              </a:rPr>
              <a:t>Attention</a:t>
            </a:r>
            <a:r>
              <a:rPr lang="fr-FR" dirty="0" smtClean="0">
                <a:solidFill>
                  <a:srgbClr val="7030A0"/>
                </a:solidFill>
                <a:latin typeface="Times New Roman" panose="02020603050405020304" pitchFamily="18" charset="0"/>
                <a:cs typeface="Times New Roman" panose="02020603050405020304" pitchFamily="18" charset="0"/>
              </a:rPr>
              <a:t> </a:t>
            </a:r>
            <a:br>
              <a:rPr lang="fr-FR" dirty="0" smtClean="0">
                <a:solidFill>
                  <a:srgbClr val="7030A0"/>
                </a:solidFill>
                <a:latin typeface="Times New Roman" panose="02020603050405020304" pitchFamily="18" charset="0"/>
                <a:cs typeface="Times New Roman" panose="02020603050405020304" pitchFamily="18" charset="0"/>
              </a:rPr>
            </a:br>
            <a:r>
              <a:rPr lang="fr-FR" dirty="0" smtClean="0">
                <a:solidFill>
                  <a:srgbClr val="7030A0"/>
                </a:solidFill>
                <a:latin typeface="Times New Roman" panose="02020603050405020304" pitchFamily="18" charset="0"/>
                <a:cs typeface="Times New Roman" panose="02020603050405020304" pitchFamily="18" charset="0"/>
              </a:rPr>
              <a:t>m = 1 tonne =10</a:t>
            </a:r>
            <a:r>
              <a:rPr lang="fr-FR" baseline="30000" dirty="0" smtClean="0">
                <a:solidFill>
                  <a:srgbClr val="7030A0"/>
                </a:solidFill>
                <a:latin typeface="Times New Roman" panose="02020603050405020304" pitchFamily="18" charset="0"/>
                <a:cs typeface="Times New Roman" panose="02020603050405020304" pitchFamily="18" charset="0"/>
              </a:rPr>
              <a:t>+6 </a:t>
            </a:r>
            <a:r>
              <a:rPr lang="fr-FR" dirty="0" smtClean="0">
                <a:solidFill>
                  <a:srgbClr val="7030A0"/>
                </a:solidFill>
                <a:latin typeface="Times New Roman" panose="02020603050405020304" pitchFamily="18" charset="0"/>
                <a:cs typeface="Times New Roman" panose="02020603050405020304" pitchFamily="18" charset="0"/>
              </a:rPr>
              <a:t>g</a:t>
            </a:r>
          </a:p>
          <a:p>
            <a:pPr algn="ctr"/>
            <a:r>
              <a:rPr lang="fr-FR" sz="1400" dirty="0" smtClean="0">
                <a:solidFill>
                  <a:srgbClr val="7030A0"/>
                </a:solidFill>
                <a:latin typeface="Times New Roman" panose="02020603050405020304" pitchFamily="18" charset="0"/>
                <a:cs typeface="Times New Roman" panose="02020603050405020304" pitchFamily="18" charset="0"/>
              </a:rPr>
              <a:t>Voir question N°7</a:t>
            </a:r>
            <a:endParaRPr lang="fr-FR" sz="1400"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animBg="1"/>
      <p:bldP spid="13" grpId="0"/>
      <p:bldP spid="14" grpId="0" animBg="1"/>
      <p:bldP spid="15" grpId="0"/>
      <p:bldP spid="16" grpId="0"/>
      <p:bldP spid="17" grpId="0"/>
      <p:bldP spid="18" grpId="0"/>
      <p:bldP spid="19" grpId="0"/>
      <p:bldP spid="20" grpId="0" animBg="1"/>
      <p:bldP spid="21" grpId="0"/>
      <p:bldP spid="22" grpId="0"/>
      <p:bldP spid="23" grpId="0" animBg="1"/>
      <p:bldP spid="24" grpId="0"/>
      <p:bldP spid="25" grpId="0" animBg="1"/>
      <p:bldP spid="26" grpId="0"/>
      <p:bldP spid="27" grpId="0"/>
      <p:bldP spid="28" grpId="0" animBg="1"/>
      <p:bldP spid="29" grpId="0"/>
      <p:bldP spid="33" grpId="0"/>
      <p:bldP spid="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7248" y="682497"/>
            <a:ext cx="9772015" cy="1473480"/>
          </a:xfrm>
          <a:prstGeom prst="rect">
            <a:avLst/>
          </a:prstGeom>
        </p:spPr>
        <p:txBody>
          <a:bodyPr vert="horz" wrap="square" lIns="0" tIns="36830" rIns="0" bIns="0" rtlCol="0">
            <a:spAutoFit/>
          </a:bodyPr>
          <a:lstStyle/>
          <a:p>
            <a:pPr marL="25400" marR="17780">
              <a:lnSpc>
                <a:spcPts val="2760"/>
              </a:lnSpc>
              <a:spcBef>
                <a:spcPts val="290"/>
              </a:spcBef>
            </a:pPr>
            <a:r>
              <a:rPr sz="2400" dirty="0"/>
              <a:t>Cette </a:t>
            </a:r>
            <a:r>
              <a:rPr sz="2400" spc="-5" dirty="0"/>
              <a:t>quantité </a:t>
            </a:r>
            <a:r>
              <a:rPr sz="2400" dirty="0"/>
              <a:t>de </a:t>
            </a:r>
            <a:r>
              <a:rPr sz="2400" spc="-5" dirty="0"/>
              <a:t>liquide correspond </a:t>
            </a:r>
            <a:r>
              <a:rPr sz="2400" dirty="0"/>
              <a:t>à un </a:t>
            </a:r>
            <a:r>
              <a:rPr sz="2400" spc="-5" dirty="0"/>
              <a:t>mélange </a:t>
            </a:r>
            <a:r>
              <a:rPr sz="2400" dirty="0"/>
              <a:t>dont la </a:t>
            </a:r>
            <a:r>
              <a:rPr sz="2400" spc="-5" dirty="0"/>
              <a:t>composition est </a:t>
            </a:r>
            <a:r>
              <a:rPr sz="2400" spc="-10" dirty="0"/>
              <a:t>de  </a:t>
            </a:r>
            <a:r>
              <a:rPr sz="2400" dirty="0"/>
              <a:t>75 % de d </a:t>
            </a:r>
            <a:r>
              <a:rPr sz="2400" spc="-5" dirty="0">
                <a:solidFill>
                  <a:srgbClr val="000300"/>
                </a:solidFill>
              </a:rPr>
              <a:t>O</a:t>
            </a:r>
            <a:r>
              <a:rPr sz="2325" spc="-7" baseline="-7168" dirty="0">
                <a:solidFill>
                  <a:srgbClr val="000300"/>
                </a:solidFill>
              </a:rPr>
              <a:t>2 </a:t>
            </a:r>
            <a:r>
              <a:rPr sz="2400" dirty="0"/>
              <a:t>et de 25 % de </a:t>
            </a:r>
            <a:r>
              <a:rPr sz="2400" spc="-5" dirty="0">
                <a:solidFill>
                  <a:srgbClr val="000300"/>
                </a:solidFill>
              </a:rPr>
              <a:t>N</a:t>
            </a:r>
            <a:r>
              <a:rPr sz="2325" spc="-7" baseline="-7168" dirty="0">
                <a:solidFill>
                  <a:srgbClr val="000300"/>
                </a:solidFill>
              </a:rPr>
              <a:t>2</a:t>
            </a:r>
            <a:r>
              <a:rPr sz="2400" spc="-5" dirty="0"/>
              <a:t>. </a:t>
            </a:r>
            <a:r>
              <a:rPr lang="fr-FR" sz="2400" spc="-5" dirty="0" smtClean="0"/>
              <a:t/>
            </a:r>
            <a:br>
              <a:rPr lang="fr-FR" sz="2400" spc="-5" dirty="0" smtClean="0"/>
            </a:br>
            <a:r>
              <a:rPr lang="fr-FR" sz="2400" spc="-5" dirty="0"/>
              <a:t/>
            </a:r>
            <a:br>
              <a:rPr lang="fr-FR" sz="2400" spc="-5" dirty="0"/>
            </a:br>
            <a:r>
              <a:rPr sz="2400" dirty="0" smtClean="0"/>
              <a:t>La </a:t>
            </a:r>
            <a:r>
              <a:rPr sz="2400" spc="-5" dirty="0"/>
              <a:t>masse molaire </a:t>
            </a:r>
            <a:r>
              <a:rPr sz="2400" dirty="0"/>
              <a:t>d’un tel </a:t>
            </a:r>
            <a:r>
              <a:rPr sz="2400" spc="-5" dirty="0"/>
              <a:t>mélange est donc </a:t>
            </a:r>
            <a:r>
              <a:rPr sz="2400" dirty="0"/>
              <a:t>de</a:t>
            </a:r>
            <a:r>
              <a:rPr sz="2400" spc="-275" dirty="0"/>
              <a:t> </a:t>
            </a:r>
            <a:r>
              <a:rPr sz="2400" dirty="0"/>
              <a:t>:</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16</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1689100" y="2486025"/>
            <a:ext cx="6973570" cy="2427588"/>
          </a:xfrm>
          <a:prstGeom prst="rect">
            <a:avLst/>
          </a:prstGeom>
        </p:spPr>
        <p:txBody>
          <a:bodyPr vert="horz" wrap="square" lIns="0" tIns="232410" rIns="0" bIns="0" rtlCol="0">
            <a:spAutoFit/>
          </a:bodyPr>
          <a:lstStyle/>
          <a:p>
            <a:pPr algn="ctr">
              <a:lnSpc>
                <a:spcPct val="100000"/>
              </a:lnSpc>
              <a:spcBef>
                <a:spcPts val="1830"/>
              </a:spcBef>
              <a:tabLst>
                <a:tab pos="4107815" algn="l"/>
                <a:tab pos="4501515" algn="l"/>
              </a:tabLst>
            </a:pPr>
            <a:r>
              <a:rPr lang="fr-FR" sz="2600" spc="-65" dirty="0" smtClean="0">
                <a:latin typeface="Cambria Math"/>
                <a:cs typeface="Cambria Math"/>
              </a:rPr>
              <a:t>𝑀</a:t>
            </a:r>
            <a:r>
              <a:rPr lang="fr-FR" sz="2775" spc="-97" baseline="-16516" dirty="0" smtClean="0">
                <a:latin typeface="Cambria Math"/>
                <a:cs typeface="Cambria Math"/>
              </a:rPr>
              <a:t>𝐿 </a:t>
            </a:r>
            <a:r>
              <a:rPr lang="fr-FR" sz="2775" spc="209" baseline="-16516" dirty="0" smtClean="0">
                <a:latin typeface="Cambria Math"/>
                <a:cs typeface="Cambria Math"/>
              </a:rPr>
              <a:t> </a:t>
            </a:r>
            <a:r>
              <a:rPr lang="fr-FR" sz="2600" dirty="0" smtClean="0">
                <a:latin typeface="Cambria Math"/>
                <a:cs typeface="Cambria Math"/>
              </a:rPr>
              <a:t>=</a:t>
            </a:r>
            <a:r>
              <a:rPr lang="fr-FR" sz="2600" spc="150" dirty="0" smtClean="0">
                <a:latin typeface="Cambria Math"/>
                <a:cs typeface="Cambria Math"/>
              </a:rPr>
              <a:t> </a:t>
            </a:r>
            <a:r>
              <a:rPr lang="fr-FR" sz="3900" baseline="2136" dirty="0" smtClean="0">
                <a:latin typeface="Cambria Math"/>
                <a:cs typeface="Cambria Math"/>
              </a:rPr>
              <a:t>(</a:t>
            </a:r>
            <a:r>
              <a:rPr lang="fr-FR" sz="2600" dirty="0" smtClean="0">
                <a:latin typeface="Cambria Math"/>
                <a:cs typeface="Cambria Math"/>
              </a:rPr>
              <a:t>0,75𝑀</a:t>
            </a:r>
            <a:r>
              <a:rPr lang="fr-FR" sz="2775" baseline="-16516" dirty="0" smtClean="0">
                <a:latin typeface="Cambria Math"/>
                <a:cs typeface="Cambria Math"/>
              </a:rPr>
              <a:t>𝑂2</a:t>
            </a:r>
            <a:r>
              <a:rPr lang="fr-FR" sz="3900" baseline="2136" dirty="0" smtClean="0">
                <a:latin typeface="Cambria Math"/>
                <a:cs typeface="Cambria Math"/>
              </a:rPr>
              <a:t>)  </a:t>
            </a:r>
            <a:r>
              <a:rPr lang="fr-FR" sz="2600" dirty="0" smtClean="0">
                <a:latin typeface="Cambria Math"/>
                <a:cs typeface="Cambria Math"/>
              </a:rPr>
              <a:t>+  </a:t>
            </a:r>
            <a:r>
              <a:rPr lang="fr-FR" sz="3900" baseline="2136" dirty="0" smtClean="0">
                <a:latin typeface="Cambria Math"/>
                <a:cs typeface="Cambria Math"/>
              </a:rPr>
              <a:t>(</a:t>
            </a:r>
            <a:r>
              <a:rPr lang="fr-FR" sz="2600" dirty="0" smtClean="0">
                <a:latin typeface="Cambria Math"/>
                <a:cs typeface="Cambria Math"/>
              </a:rPr>
              <a:t>0,25𝑀</a:t>
            </a:r>
            <a:r>
              <a:rPr lang="fr-FR" sz="2775" baseline="-16516" dirty="0" smtClean="0">
                <a:latin typeface="Cambria Math"/>
                <a:cs typeface="Cambria Math"/>
              </a:rPr>
              <a:t>𝑁2</a:t>
            </a:r>
            <a:r>
              <a:rPr lang="fr-FR" sz="3900" baseline="2136" dirty="0" smtClean="0">
                <a:latin typeface="Cambria Math"/>
                <a:cs typeface="Cambria Math"/>
              </a:rPr>
              <a:t>)</a:t>
            </a:r>
          </a:p>
          <a:p>
            <a:pPr algn="ctr">
              <a:lnSpc>
                <a:spcPct val="100000"/>
              </a:lnSpc>
              <a:spcBef>
                <a:spcPts val="1730"/>
              </a:spcBef>
              <a:tabLst>
                <a:tab pos="4253865" algn="l"/>
                <a:tab pos="4646930" algn="l"/>
              </a:tabLst>
            </a:pPr>
            <a:r>
              <a:rPr lang="fr-FR" sz="2600" spc="-65" dirty="0" smtClean="0">
                <a:latin typeface="Cambria Math"/>
                <a:cs typeface="Cambria Math"/>
              </a:rPr>
              <a:t>𝑀</a:t>
            </a:r>
            <a:r>
              <a:rPr lang="fr-FR" sz="2775" spc="-97" baseline="-16516" dirty="0" smtClean="0">
                <a:latin typeface="Cambria Math"/>
                <a:cs typeface="Cambria Math"/>
              </a:rPr>
              <a:t>𝐿   </a:t>
            </a:r>
            <a:r>
              <a:rPr lang="fr-FR" sz="2600" dirty="0" smtClean="0">
                <a:latin typeface="Cambria Math"/>
                <a:cs typeface="Cambria Math"/>
              </a:rPr>
              <a:t>= </a:t>
            </a:r>
            <a:r>
              <a:rPr lang="fr-FR" sz="3900" spc="-7" baseline="2136" dirty="0" smtClean="0">
                <a:latin typeface="Cambria Math"/>
                <a:cs typeface="Cambria Math"/>
              </a:rPr>
              <a:t>(</a:t>
            </a:r>
            <a:r>
              <a:rPr lang="fr-FR" sz="2600" spc="-5" dirty="0" smtClean="0">
                <a:latin typeface="Cambria Math"/>
                <a:cs typeface="Cambria Math"/>
              </a:rPr>
              <a:t>0,75</a:t>
            </a:r>
            <a:r>
              <a:rPr lang="fr-FR" sz="2600" spc="25" dirty="0" smtClean="0">
                <a:latin typeface="Cambria Math"/>
                <a:cs typeface="Cambria Math"/>
              </a:rPr>
              <a:t> </a:t>
            </a:r>
            <a:r>
              <a:rPr lang="fr-FR" sz="2600" dirty="0" smtClean="0">
                <a:latin typeface="Cambria Math"/>
                <a:cs typeface="Cambria Math"/>
              </a:rPr>
              <a:t>𝑋</a:t>
            </a:r>
            <a:r>
              <a:rPr lang="fr-FR" sz="2600" spc="60" dirty="0" smtClean="0">
                <a:latin typeface="Cambria Math"/>
                <a:cs typeface="Cambria Math"/>
              </a:rPr>
              <a:t> </a:t>
            </a:r>
            <a:r>
              <a:rPr lang="fr-FR" sz="2600" spc="-5" dirty="0" smtClean="0">
                <a:latin typeface="Cambria Math"/>
                <a:cs typeface="Cambria Math"/>
              </a:rPr>
              <a:t>32</a:t>
            </a:r>
            <a:r>
              <a:rPr lang="fr-FR" sz="3900" spc="-7" baseline="2136" dirty="0" smtClean="0">
                <a:latin typeface="Cambria Math"/>
                <a:cs typeface="Cambria Math"/>
              </a:rPr>
              <a:t>)  </a:t>
            </a:r>
            <a:r>
              <a:rPr lang="fr-FR" sz="2600" dirty="0" smtClean="0">
                <a:latin typeface="Cambria Math"/>
                <a:cs typeface="Cambria Math"/>
              </a:rPr>
              <a:t>+  </a:t>
            </a:r>
            <a:r>
              <a:rPr lang="fr-FR" sz="3900" spc="-7" baseline="2136" dirty="0" smtClean="0">
                <a:latin typeface="Cambria Math"/>
                <a:cs typeface="Cambria Math"/>
              </a:rPr>
              <a:t>(</a:t>
            </a:r>
            <a:r>
              <a:rPr lang="fr-FR" sz="2600" spc="-5" dirty="0" smtClean="0">
                <a:latin typeface="Cambria Math"/>
                <a:cs typeface="Cambria Math"/>
              </a:rPr>
              <a:t>0,25 </a:t>
            </a:r>
            <a:r>
              <a:rPr lang="fr-FR" sz="2600" dirty="0" smtClean="0">
                <a:latin typeface="Cambria Math"/>
                <a:cs typeface="Cambria Math"/>
              </a:rPr>
              <a:t>𝑋 </a:t>
            </a:r>
            <a:r>
              <a:rPr lang="fr-FR" sz="2600" spc="-5" dirty="0" smtClean="0">
                <a:latin typeface="Cambria Math"/>
                <a:cs typeface="Cambria Math"/>
              </a:rPr>
              <a:t>28</a:t>
            </a:r>
            <a:r>
              <a:rPr lang="fr-FR" sz="3900" spc="-7" baseline="2136" dirty="0" smtClean="0">
                <a:latin typeface="Cambria Math"/>
                <a:cs typeface="Cambria Math"/>
              </a:rPr>
              <a:t>) </a:t>
            </a:r>
            <a:r>
              <a:rPr lang="fr-FR" sz="2600" dirty="0" smtClean="0">
                <a:latin typeface="Cambria Math"/>
                <a:cs typeface="Cambria Math"/>
              </a:rPr>
              <a:t>= </a:t>
            </a:r>
            <a:r>
              <a:rPr lang="fr-FR" sz="2600" spc="-5" dirty="0" smtClean="0">
                <a:latin typeface="Cambria Math"/>
                <a:cs typeface="Cambria Math"/>
              </a:rPr>
              <a:t>31</a:t>
            </a:r>
            <a:r>
              <a:rPr lang="fr-FR" sz="2600" spc="300" dirty="0" smtClean="0">
                <a:latin typeface="Cambria Math"/>
                <a:cs typeface="Cambria Math"/>
              </a:rPr>
              <a:t> </a:t>
            </a:r>
            <a:r>
              <a:rPr lang="fr-FR" sz="2600" spc="5" dirty="0" smtClean="0">
                <a:latin typeface="Cambria Math"/>
                <a:cs typeface="Cambria Math"/>
              </a:rPr>
              <a:t>𝑔/𝑚𝑜𝑙</a:t>
            </a:r>
            <a:endParaRPr lang="fr-FR" sz="2600" dirty="0" smtClean="0">
              <a:latin typeface="Cambria Math"/>
              <a:cs typeface="Cambria Math"/>
            </a:endParaRPr>
          </a:p>
          <a:p>
            <a:pPr algn="ctr">
              <a:lnSpc>
                <a:spcPct val="100000"/>
              </a:lnSpc>
              <a:spcBef>
                <a:spcPts val="1725"/>
              </a:spcBef>
              <a:tabLst>
                <a:tab pos="5870575" algn="l"/>
                <a:tab pos="6729730" algn="l"/>
              </a:tabLst>
            </a:pPr>
            <a:r>
              <a:rPr lang="fr-FR" sz="2400" dirty="0" smtClean="0">
                <a:latin typeface="Times New Roman"/>
                <a:cs typeface="Times New Roman"/>
              </a:rPr>
              <a:t>La </a:t>
            </a:r>
            <a:r>
              <a:rPr lang="fr-FR" sz="2400" spc="-5" dirty="0" smtClean="0">
                <a:latin typeface="Times New Roman"/>
                <a:cs typeface="Times New Roman"/>
              </a:rPr>
              <a:t>masse </a:t>
            </a:r>
            <a:r>
              <a:rPr lang="fr-FR" sz="2400" dirty="0" smtClean="0">
                <a:latin typeface="Times New Roman"/>
                <a:cs typeface="Times New Roman"/>
              </a:rPr>
              <a:t>de liquide </a:t>
            </a:r>
            <a:r>
              <a:rPr lang="fr-FR" sz="2400" spc="-5" dirty="0" smtClean="0">
                <a:latin typeface="Times New Roman"/>
                <a:cs typeface="Times New Roman"/>
              </a:rPr>
              <a:t>récupérée est donc</a:t>
            </a:r>
            <a:r>
              <a:rPr lang="fr-FR" sz="2400" spc="75" dirty="0" smtClean="0">
                <a:latin typeface="Times New Roman"/>
                <a:cs typeface="Times New Roman"/>
              </a:rPr>
              <a:t> </a:t>
            </a:r>
            <a:r>
              <a:rPr lang="fr-FR" sz="2200" spc="-5" dirty="0" smtClean="0">
                <a:latin typeface="Times New Roman"/>
                <a:cs typeface="Times New Roman"/>
              </a:rPr>
              <a:t>:	</a:t>
            </a:r>
          </a:p>
          <a:p>
            <a:pPr marL="25400" algn="ctr">
              <a:lnSpc>
                <a:spcPct val="100000"/>
              </a:lnSpc>
              <a:spcBef>
                <a:spcPts val="1725"/>
              </a:spcBef>
              <a:tabLst>
                <a:tab pos="5870575" algn="l"/>
                <a:tab pos="6729730" algn="l"/>
              </a:tabLst>
            </a:pPr>
            <a:r>
              <a:rPr lang="fr-FR" sz="2400" spc="10" dirty="0" smtClean="0">
                <a:latin typeface="Cambria Math"/>
                <a:cs typeface="Cambria Math"/>
              </a:rPr>
              <a:t>𝑚</a:t>
            </a:r>
            <a:r>
              <a:rPr lang="fr-FR" sz="2625" spc="15" baseline="-15873" dirty="0" smtClean="0">
                <a:latin typeface="Cambria Math"/>
                <a:cs typeface="Cambria Math"/>
              </a:rPr>
              <a:t>𝐿 </a:t>
            </a:r>
            <a:r>
              <a:rPr lang="fr-FR" sz="2625" spc="44" baseline="-15873" dirty="0" smtClean="0">
                <a:latin typeface="Cambria Math"/>
                <a:cs typeface="Cambria Math"/>
              </a:rPr>
              <a:t> </a:t>
            </a:r>
            <a:r>
              <a:rPr lang="fr-FR" sz="2400" dirty="0" smtClean="0">
                <a:latin typeface="Cambria Math"/>
                <a:cs typeface="Cambria Math"/>
              </a:rPr>
              <a:t>=  </a:t>
            </a:r>
            <a:r>
              <a:rPr lang="fr-FR" sz="2400" spc="10" dirty="0" smtClean="0">
                <a:latin typeface="Cambria Math"/>
                <a:cs typeface="Cambria Math"/>
              </a:rPr>
              <a:t>𝑛</a:t>
            </a:r>
            <a:r>
              <a:rPr lang="fr-FR" sz="2625" spc="15" baseline="-15873" dirty="0" smtClean="0">
                <a:latin typeface="Cambria Math"/>
                <a:cs typeface="Cambria Math"/>
              </a:rPr>
              <a:t>𝐿 </a:t>
            </a:r>
            <a:r>
              <a:rPr lang="fr-FR" sz="2400" dirty="0" smtClean="0">
                <a:latin typeface="Cambria Math"/>
                <a:cs typeface="Cambria Math"/>
              </a:rPr>
              <a:t>.</a:t>
            </a:r>
            <a:r>
              <a:rPr lang="fr-FR" sz="2400" spc="-20" dirty="0" smtClean="0">
                <a:latin typeface="Cambria Math"/>
                <a:cs typeface="Cambria Math"/>
              </a:rPr>
              <a:t> </a:t>
            </a:r>
            <a:r>
              <a:rPr lang="fr-FR" sz="2400" spc="-65" dirty="0" smtClean="0">
                <a:latin typeface="Cambria Math"/>
                <a:cs typeface="Cambria Math"/>
              </a:rPr>
              <a:t>𝑀</a:t>
            </a:r>
            <a:r>
              <a:rPr lang="fr-FR" sz="2625" spc="-97" baseline="-15873" dirty="0" smtClean="0">
                <a:latin typeface="Cambria Math"/>
                <a:cs typeface="Cambria Math"/>
              </a:rPr>
              <a:t>𝐿</a:t>
            </a:r>
            <a:endParaRPr lang="fr-FR" sz="2625" baseline="-15873" dirty="0">
              <a:latin typeface="Cambria Math"/>
              <a:cs typeface="Cambria Math"/>
            </a:endParaRPr>
          </a:p>
        </p:txBody>
      </p:sp>
      <p:sp>
        <p:nvSpPr>
          <p:cNvPr id="7" name="object 3"/>
          <p:cNvSpPr txBox="1"/>
          <p:nvPr/>
        </p:nvSpPr>
        <p:spPr>
          <a:xfrm>
            <a:off x="2755900" y="5076825"/>
            <a:ext cx="5029200" cy="634789"/>
          </a:xfrm>
          <a:prstGeom prst="rect">
            <a:avLst/>
          </a:prstGeom>
        </p:spPr>
        <p:txBody>
          <a:bodyPr vert="horz" wrap="square" lIns="0" tIns="232410" rIns="0" bIns="0" rtlCol="0">
            <a:spAutoFit/>
          </a:bodyPr>
          <a:lstStyle/>
          <a:p>
            <a:pPr algn="ctr">
              <a:lnSpc>
                <a:spcPct val="100000"/>
              </a:lnSpc>
              <a:spcBef>
                <a:spcPts val="1814"/>
              </a:spcBef>
              <a:tabLst>
                <a:tab pos="2578735" algn="l"/>
              </a:tabLst>
            </a:pPr>
            <a:r>
              <a:rPr sz="2600" b="1" spc="15" dirty="0" smtClean="0">
                <a:solidFill>
                  <a:schemeClr val="accent6">
                    <a:lumMod val="75000"/>
                  </a:schemeClr>
                </a:solidFill>
                <a:latin typeface="Cambria Math"/>
                <a:cs typeface="Cambria Math"/>
              </a:rPr>
              <a:t>𝑚</a:t>
            </a:r>
            <a:r>
              <a:rPr sz="2775" b="1" spc="22" baseline="-16516" dirty="0" smtClean="0">
                <a:solidFill>
                  <a:schemeClr val="accent6">
                    <a:lumMod val="75000"/>
                  </a:schemeClr>
                </a:solidFill>
                <a:latin typeface="Cambria Math"/>
                <a:cs typeface="Cambria Math"/>
              </a:rPr>
              <a:t>𝐿 </a:t>
            </a:r>
            <a:r>
              <a:rPr sz="2775" b="1" spc="67" baseline="-16516" dirty="0" smtClean="0">
                <a:solidFill>
                  <a:schemeClr val="accent6">
                    <a:lumMod val="75000"/>
                  </a:schemeClr>
                </a:solidFill>
                <a:latin typeface="Cambria Math"/>
                <a:cs typeface="Cambria Math"/>
              </a:rPr>
              <a:t> </a:t>
            </a:r>
            <a:r>
              <a:rPr sz="2600" b="1" dirty="0" smtClean="0">
                <a:solidFill>
                  <a:schemeClr val="accent6">
                    <a:lumMod val="75000"/>
                  </a:schemeClr>
                </a:solidFill>
                <a:latin typeface="Cambria Math"/>
                <a:cs typeface="Cambria Math"/>
              </a:rPr>
              <a:t>=</a:t>
            </a:r>
            <a:r>
              <a:rPr lang="fr-FR" sz="2600" b="1" dirty="0" smtClean="0">
                <a:solidFill>
                  <a:schemeClr val="accent6">
                    <a:lumMod val="75000"/>
                  </a:schemeClr>
                </a:solidFill>
                <a:latin typeface="Cambria Math"/>
                <a:cs typeface="Cambria Math"/>
              </a:rPr>
              <a:t>  </a:t>
            </a:r>
            <a:r>
              <a:rPr sz="2600" b="1" spc="5" dirty="0" smtClean="0">
                <a:solidFill>
                  <a:schemeClr val="accent6">
                    <a:lumMod val="75000"/>
                  </a:schemeClr>
                </a:solidFill>
                <a:latin typeface="Cambria Math"/>
                <a:cs typeface="Cambria Math"/>
              </a:rPr>
              <a:t>1,8.10</a:t>
            </a:r>
            <a:r>
              <a:rPr sz="2775" b="1" spc="7" baseline="28528" dirty="0" smtClean="0">
                <a:solidFill>
                  <a:schemeClr val="accent6">
                    <a:lumMod val="75000"/>
                  </a:schemeClr>
                </a:solidFill>
                <a:latin typeface="Cambria Math"/>
                <a:cs typeface="Cambria Math"/>
              </a:rPr>
              <a:t>4 </a:t>
            </a:r>
            <a:r>
              <a:rPr lang="fr-FR" sz="2775" b="1" spc="7" baseline="28528" dirty="0" smtClean="0">
                <a:solidFill>
                  <a:schemeClr val="accent6">
                    <a:lumMod val="75000"/>
                  </a:schemeClr>
                </a:solidFill>
                <a:latin typeface="Cambria Math"/>
                <a:cs typeface="Cambria Math"/>
              </a:rPr>
              <a:t>  </a:t>
            </a:r>
            <a:r>
              <a:rPr b="1" dirty="0" smtClean="0">
                <a:solidFill>
                  <a:schemeClr val="accent6">
                    <a:lumMod val="75000"/>
                  </a:schemeClr>
                </a:solidFill>
                <a:latin typeface="Cambria Math"/>
                <a:cs typeface="Cambria Math"/>
              </a:rPr>
              <a:t>𝑋</a:t>
            </a:r>
            <a:r>
              <a:rPr lang="fr-FR" b="1" dirty="0" smtClean="0">
                <a:solidFill>
                  <a:schemeClr val="accent6">
                    <a:lumMod val="75000"/>
                  </a:schemeClr>
                </a:solidFill>
                <a:latin typeface="Cambria Math"/>
                <a:cs typeface="Cambria Math"/>
              </a:rPr>
              <a:t> </a:t>
            </a:r>
            <a:r>
              <a:rPr sz="2600" b="1" dirty="0" smtClean="0">
                <a:solidFill>
                  <a:schemeClr val="accent6">
                    <a:lumMod val="75000"/>
                  </a:schemeClr>
                </a:solidFill>
                <a:latin typeface="Cambria Math"/>
                <a:cs typeface="Cambria Math"/>
              </a:rPr>
              <a:t> </a:t>
            </a:r>
            <a:r>
              <a:rPr sz="2600" b="1" spc="-5" dirty="0">
                <a:solidFill>
                  <a:schemeClr val="accent6">
                    <a:lumMod val="75000"/>
                  </a:schemeClr>
                </a:solidFill>
                <a:latin typeface="Cambria Math"/>
                <a:cs typeface="Cambria Math"/>
              </a:rPr>
              <a:t>31 </a:t>
            </a:r>
            <a:r>
              <a:rPr sz="2600" b="1" dirty="0">
                <a:solidFill>
                  <a:schemeClr val="accent6">
                    <a:lumMod val="75000"/>
                  </a:schemeClr>
                </a:solidFill>
                <a:latin typeface="Cambria Math"/>
                <a:cs typeface="Cambria Math"/>
              </a:rPr>
              <a:t>=</a:t>
            </a:r>
            <a:r>
              <a:rPr sz="2600" b="1" spc="185" dirty="0">
                <a:solidFill>
                  <a:schemeClr val="accent6">
                    <a:lumMod val="75000"/>
                  </a:schemeClr>
                </a:solidFill>
                <a:latin typeface="Cambria Math"/>
                <a:cs typeface="Cambria Math"/>
              </a:rPr>
              <a:t> </a:t>
            </a:r>
            <a:r>
              <a:rPr sz="2600" b="1" spc="15" dirty="0">
                <a:solidFill>
                  <a:schemeClr val="accent6">
                    <a:lumMod val="75000"/>
                  </a:schemeClr>
                </a:solidFill>
                <a:latin typeface="Cambria Math"/>
                <a:cs typeface="Cambria Math"/>
              </a:rPr>
              <a:t>5,6.10</a:t>
            </a:r>
            <a:r>
              <a:rPr sz="2775" b="1" spc="22" baseline="28528" dirty="0">
                <a:solidFill>
                  <a:schemeClr val="accent6">
                    <a:lumMod val="75000"/>
                  </a:schemeClr>
                </a:solidFill>
                <a:latin typeface="Cambria Math"/>
                <a:cs typeface="Cambria Math"/>
              </a:rPr>
              <a:t>5</a:t>
            </a:r>
            <a:r>
              <a:rPr sz="2600" b="1" spc="15" dirty="0">
                <a:solidFill>
                  <a:schemeClr val="accent6">
                    <a:lumMod val="75000"/>
                  </a:schemeClr>
                </a:solidFill>
                <a:latin typeface="Cambria Math"/>
                <a:cs typeface="Cambria Math"/>
              </a:rPr>
              <a:t>𝑔</a:t>
            </a:r>
            <a:endParaRPr sz="2600" b="1" dirty="0">
              <a:solidFill>
                <a:schemeClr val="accent6">
                  <a:lumMod val="75000"/>
                </a:schemeClr>
              </a:solidFill>
              <a:latin typeface="Cambria Math"/>
              <a:cs typeface="Cambria Math"/>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5651501" y="1587101"/>
            <a:ext cx="4930014" cy="4432724"/>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93700" y="504825"/>
            <a:ext cx="6001385" cy="330835"/>
          </a:xfrm>
          <a:prstGeom prst="rect">
            <a:avLst/>
          </a:prstGeom>
        </p:spPr>
        <p:txBody>
          <a:bodyPr vert="horz" wrap="square" lIns="0" tIns="12700" rIns="0" bIns="0" rtlCol="0">
            <a:spAutoFit/>
          </a:bodyPr>
          <a:lstStyle/>
          <a:p>
            <a:pPr marL="12700">
              <a:lnSpc>
                <a:spcPct val="100000"/>
              </a:lnSpc>
              <a:spcBef>
                <a:spcPts val="100"/>
              </a:spcBef>
            </a:pPr>
            <a:r>
              <a:rPr sz="2000" b="1" u="heavy" dirty="0">
                <a:uFill>
                  <a:solidFill>
                    <a:srgbClr val="000000"/>
                  </a:solidFill>
                </a:uFill>
                <a:latin typeface="Times New Roman"/>
                <a:cs typeface="Times New Roman"/>
              </a:rPr>
              <a:t>Exercice </a:t>
            </a:r>
            <a:r>
              <a:rPr sz="2000" b="1" u="heavy" spc="-5" dirty="0">
                <a:uFill>
                  <a:solidFill>
                    <a:srgbClr val="000000"/>
                  </a:solidFill>
                </a:uFill>
                <a:latin typeface="Times New Roman"/>
                <a:cs typeface="Times New Roman"/>
              </a:rPr>
              <a:t>N°2</a:t>
            </a:r>
            <a:r>
              <a:rPr sz="2000" b="1" spc="-5" dirty="0">
                <a:latin typeface="Times New Roman"/>
                <a:cs typeface="Times New Roman"/>
              </a:rPr>
              <a:t> </a:t>
            </a:r>
            <a:r>
              <a:rPr sz="2000" b="1" spc="-10" dirty="0">
                <a:latin typeface="Times New Roman"/>
                <a:cs typeface="Times New Roman"/>
              </a:rPr>
              <a:t>-</a:t>
            </a:r>
            <a:r>
              <a:rPr sz="2000" b="1" spc="-10" dirty="0">
                <a:uFill>
                  <a:solidFill>
                    <a:srgbClr val="000000"/>
                  </a:solidFill>
                </a:uFill>
                <a:latin typeface="Times New Roman"/>
                <a:cs typeface="Times New Roman"/>
              </a:rPr>
              <a:t> </a:t>
            </a:r>
            <a:r>
              <a:rPr sz="2000" b="1" dirty="0">
                <a:latin typeface="Times New Roman"/>
                <a:cs typeface="Times New Roman"/>
              </a:rPr>
              <a:t>Mélange </a:t>
            </a:r>
            <a:r>
              <a:rPr sz="2000" b="1" spc="-5" dirty="0">
                <a:latin typeface="Times New Roman"/>
                <a:cs typeface="Times New Roman"/>
              </a:rPr>
              <a:t>binaire </a:t>
            </a:r>
            <a:r>
              <a:rPr sz="2000" dirty="0">
                <a:latin typeface="Times New Roman"/>
                <a:cs typeface="Times New Roman"/>
              </a:rPr>
              <a:t>- </a:t>
            </a:r>
            <a:r>
              <a:rPr sz="2000" b="1" spc="-5" dirty="0">
                <a:latin typeface="Times New Roman"/>
                <a:cs typeface="Times New Roman"/>
              </a:rPr>
              <a:t>diagramme</a:t>
            </a:r>
            <a:r>
              <a:rPr sz="2000" b="1" spc="-35" dirty="0">
                <a:latin typeface="Times New Roman"/>
                <a:cs typeface="Times New Roman"/>
              </a:rPr>
              <a:t> </a:t>
            </a:r>
            <a:r>
              <a:rPr sz="2000" b="1" dirty="0">
                <a:latin typeface="Times New Roman"/>
                <a:cs typeface="Times New Roman"/>
              </a:rPr>
              <a:t>isotherme</a:t>
            </a:r>
            <a:endParaRPr sz="2000" dirty="0">
              <a:latin typeface="Times New Roman"/>
              <a:cs typeface="Times New Roman"/>
            </a:endParaRPr>
          </a:p>
        </p:txBody>
      </p:sp>
      <p:sp>
        <p:nvSpPr>
          <p:cNvPr id="10" name="object 10"/>
          <p:cNvSpPr txBox="1"/>
          <p:nvPr/>
        </p:nvSpPr>
        <p:spPr>
          <a:xfrm>
            <a:off x="10055097" y="6857603"/>
            <a:ext cx="90170" cy="197485"/>
          </a:xfrm>
          <a:prstGeom prst="rect">
            <a:avLst/>
          </a:prstGeom>
        </p:spPr>
        <p:txBody>
          <a:bodyPr vert="horz" wrap="square" lIns="0" tIns="0" rIns="0" bIns="0" rtlCol="0">
            <a:spAutoFit/>
          </a:bodyPr>
          <a:lstStyle/>
          <a:p>
            <a:pPr>
              <a:lnSpc>
                <a:spcPts val="1530"/>
              </a:lnSpc>
            </a:pPr>
            <a:r>
              <a:rPr sz="1400" spc="5" dirty="0">
                <a:latin typeface="Times New Roman"/>
                <a:cs typeface="Times New Roman"/>
              </a:rPr>
              <a:t>1</a:t>
            </a:r>
            <a:endParaRPr sz="1400">
              <a:latin typeface="Times New Roman"/>
              <a:cs typeface="Times New Roman"/>
            </a:endParaRPr>
          </a:p>
        </p:txBody>
      </p:sp>
      <p:sp>
        <p:nvSpPr>
          <p:cNvPr id="11" name="object 11"/>
          <p:cNvSpPr txBox="1"/>
          <p:nvPr/>
        </p:nvSpPr>
        <p:spPr>
          <a:xfrm>
            <a:off x="10132314" y="6844903"/>
            <a:ext cx="115570" cy="222885"/>
          </a:xfrm>
          <a:prstGeom prst="rect">
            <a:avLst/>
          </a:prstGeom>
        </p:spPr>
        <p:txBody>
          <a:bodyPr vert="horz" wrap="square" lIns="0" tIns="0" rIns="0" bIns="0" rtlCol="0">
            <a:spAutoFit/>
          </a:bodyPr>
          <a:lstStyle/>
          <a:p>
            <a:pPr marL="12700">
              <a:lnSpc>
                <a:spcPts val="1630"/>
              </a:lnSpc>
            </a:pPr>
            <a:r>
              <a:rPr sz="1400" spc="5" dirty="0">
                <a:latin typeface="Times New Roman"/>
                <a:cs typeface="Times New Roman"/>
              </a:rPr>
              <a:t>6</a:t>
            </a:r>
            <a:endParaRPr sz="1400">
              <a:latin typeface="Times New Roman"/>
              <a:cs typeface="Times New Roman"/>
            </a:endParaRPr>
          </a:p>
        </p:txBody>
      </p:sp>
      <p:sp>
        <p:nvSpPr>
          <p:cNvPr id="12" name="object 12"/>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5" name="object 5"/>
          <p:cNvSpPr txBox="1">
            <a:spLocks noGrp="1"/>
          </p:cNvSpPr>
          <p:nvPr>
            <p:ph type="title"/>
          </p:nvPr>
        </p:nvSpPr>
        <p:spPr>
          <a:xfrm>
            <a:off x="431800" y="1017064"/>
            <a:ext cx="9029700" cy="388633"/>
          </a:xfrm>
          <a:prstGeom prst="rect">
            <a:avLst/>
          </a:prstGeom>
        </p:spPr>
        <p:txBody>
          <a:bodyPr vert="horz" wrap="square" lIns="0" tIns="12700" rIns="0" bIns="0" rtlCol="0">
            <a:spAutoFit/>
          </a:bodyPr>
          <a:lstStyle/>
          <a:p>
            <a:pPr marL="12700" marR="5080">
              <a:lnSpc>
                <a:spcPct val="110500"/>
              </a:lnSpc>
              <a:spcBef>
                <a:spcPts val="100"/>
              </a:spcBef>
            </a:pPr>
            <a:r>
              <a:rPr lang="fr-FR" u="sng" spc="-5" dirty="0" smtClean="0">
                <a:solidFill>
                  <a:srgbClr val="7030A0"/>
                </a:solidFill>
              </a:rPr>
              <a:t>Soit </a:t>
            </a:r>
            <a:r>
              <a:rPr lang="fr-FR" u="sng" spc="-10" dirty="0" smtClean="0">
                <a:solidFill>
                  <a:srgbClr val="7030A0"/>
                </a:solidFill>
              </a:rPr>
              <a:t>le </a:t>
            </a:r>
            <a:r>
              <a:rPr u="sng" spc="-5" dirty="0" smtClean="0">
                <a:solidFill>
                  <a:srgbClr val="7030A0"/>
                </a:solidFill>
              </a:rPr>
              <a:t>mélange </a:t>
            </a:r>
            <a:r>
              <a:rPr u="sng" spc="-5" dirty="0">
                <a:solidFill>
                  <a:srgbClr val="7030A0"/>
                </a:solidFill>
              </a:rPr>
              <a:t>binaire A-B, </a:t>
            </a:r>
            <a:r>
              <a:rPr u="sng" spc="5" dirty="0">
                <a:solidFill>
                  <a:srgbClr val="7030A0"/>
                </a:solidFill>
              </a:rPr>
              <a:t>dont </a:t>
            </a:r>
            <a:r>
              <a:rPr u="sng" spc="-5" dirty="0">
                <a:solidFill>
                  <a:srgbClr val="7030A0"/>
                </a:solidFill>
              </a:rPr>
              <a:t>le  diagramme isotherme est </a:t>
            </a:r>
            <a:r>
              <a:rPr u="sng" dirty="0" err="1">
                <a:solidFill>
                  <a:srgbClr val="7030A0"/>
                </a:solidFill>
              </a:rPr>
              <a:t>donné</a:t>
            </a:r>
            <a:r>
              <a:rPr u="sng" dirty="0">
                <a:solidFill>
                  <a:srgbClr val="7030A0"/>
                </a:solidFill>
              </a:rPr>
              <a:t> </a:t>
            </a:r>
            <a:r>
              <a:rPr u="sng" dirty="0" smtClean="0">
                <a:solidFill>
                  <a:srgbClr val="7030A0"/>
                </a:solidFill>
              </a:rPr>
              <a:t>ci-joint.</a:t>
            </a:r>
            <a:endParaRPr u="sng" spc="-5" dirty="0">
              <a:solidFill>
                <a:srgbClr val="7030A0"/>
              </a:solidFill>
            </a:endParaRPr>
          </a:p>
        </p:txBody>
      </p:sp>
      <p:sp>
        <p:nvSpPr>
          <p:cNvPr id="6" name="object 6"/>
          <p:cNvSpPr txBox="1"/>
          <p:nvPr/>
        </p:nvSpPr>
        <p:spPr>
          <a:xfrm>
            <a:off x="398780" y="2093090"/>
            <a:ext cx="5391785" cy="1916935"/>
          </a:xfrm>
          <a:prstGeom prst="rect">
            <a:avLst/>
          </a:prstGeom>
        </p:spPr>
        <p:txBody>
          <a:bodyPr vert="horz" wrap="square" lIns="0" tIns="12700" rIns="0" bIns="0" rtlCol="0">
            <a:spAutoFit/>
          </a:bodyPr>
          <a:lstStyle/>
          <a:p>
            <a:pPr marL="25400" marR="17780" algn="just">
              <a:lnSpc>
                <a:spcPct val="118600"/>
              </a:lnSpc>
              <a:spcBef>
                <a:spcPts val="100"/>
              </a:spcBef>
            </a:pPr>
            <a:r>
              <a:rPr lang="fr-FR" sz="2000" b="1" dirty="0" err="1" smtClean="0">
                <a:solidFill>
                  <a:srgbClr val="7030A0"/>
                </a:solidFill>
                <a:latin typeface="Times New Roman"/>
                <a:cs typeface="Times New Roman"/>
              </a:rPr>
              <a:t>x</a:t>
            </a:r>
            <a:r>
              <a:rPr lang="fr-FR" sz="2000" b="1" baseline="-7662" dirty="0" err="1" smtClean="0">
                <a:solidFill>
                  <a:srgbClr val="7030A0"/>
                </a:solidFill>
                <a:latin typeface="Times New Roman"/>
                <a:cs typeface="Times New Roman"/>
              </a:rPr>
              <a:t>A</a:t>
            </a:r>
            <a:r>
              <a:rPr lang="fr-FR" sz="2000" b="1" baseline="-7662"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 fraction molaire de A dans la phase </a:t>
            </a:r>
            <a:r>
              <a:rPr lang="fr-FR" sz="2000" dirty="0" smtClean="0">
                <a:solidFill>
                  <a:srgbClr val="7030A0"/>
                </a:solidFill>
                <a:latin typeface="Times New Roman"/>
                <a:cs typeface="Times New Roman"/>
              </a:rPr>
              <a:t>liquide,</a:t>
            </a:r>
          </a:p>
          <a:p>
            <a:pPr marL="25400" marR="17780" algn="just">
              <a:lnSpc>
                <a:spcPct val="118600"/>
              </a:lnSpc>
              <a:spcBef>
                <a:spcPts val="100"/>
              </a:spcBef>
            </a:pPr>
            <a:r>
              <a:rPr lang="fr-FR" sz="2000" b="1" dirty="0" err="1" smtClean="0">
                <a:solidFill>
                  <a:srgbClr val="7030A0"/>
                </a:solidFill>
                <a:latin typeface="Times New Roman"/>
                <a:cs typeface="Times New Roman"/>
              </a:rPr>
              <a:t>y</a:t>
            </a:r>
            <a:r>
              <a:rPr lang="fr-FR" sz="2000" b="1" baseline="-7662" dirty="0" err="1" smtClean="0">
                <a:solidFill>
                  <a:srgbClr val="7030A0"/>
                </a:solidFill>
                <a:latin typeface="Times New Roman"/>
                <a:cs typeface="Times New Roman"/>
              </a:rPr>
              <a:t>A</a:t>
            </a:r>
            <a:r>
              <a:rPr lang="fr-FR" sz="2000" b="1" baseline="-7662"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 fraction molaire de A dans la phase vapeur,  </a:t>
            </a:r>
          </a:p>
          <a:p>
            <a:pPr marL="25400" marR="17780" algn="just">
              <a:lnSpc>
                <a:spcPct val="118600"/>
              </a:lnSpc>
              <a:spcBef>
                <a:spcPts val="100"/>
              </a:spcBef>
            </a:pPr>
            <a:r>
              <a:rPr lang="fr-FR" sz="2000" b="1" dirty="0" err="1" smtClean="0">
                <a:solidFill>
                  <a:srgbClr val="7030A0"/>
                </a:solidFill>
                <a:latin typeface="Times New Roman"/>
                <a:cs typeface="Times New Roman"/>
              </a:rPr>
              <a:t>P</a:t>
            </a:r>
            <a:r>
              <a:rPr lang="fr-FR" sz="2000" b="1" baseline="30651" dirty="0" err="1" smtClean="0">
                <a:solidFill>
                  <a:srgbClr val="7030A0"/>
                </a:solidFill>
                <a:latin typeface="Times New Roman"/>
                <a:cs typeface="Times New Roman"/>
              </a:rPr>
              <a:t>o</a:t>
            </a:r>
            <a:r>
              <a:rPr lang="fr-FR" sz="2000" b="1" baseline="-7662" dirty="0" err="1" smtClean="0">
                <a:solidFill>
                  <a:srgbClr val="7030A0"/>
                </a:solidFill>
                <a:latin typeface="Times New Roman"/>
                <a:cs typeface="Times New Roman"/>
              </a:rPr>
              <a:t>A</a:t>
            </a:r>
            <a:r>
              <a:rPr lang="fr-FR" sz="2000" b="1" baseline="-7662"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 pression de vapeur saturante de</a:t>
            </a:r>
            <a:r>
              <a:rPr lang="fr-FR" sz="2000" spc="-160"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A,</a:t>
            </a:r>
            <a:endParaRPr lang="fr-FR" sz="2000" dirty="0" smtClean="0">
              <a:solidFill>
                <a:srgbClr val="7030A0"/>
              </a:solidFill>
              <a:latin typeface="Times New Roman"/>
              <a:cs typeface="Times New Roman"/>
            </a:endParaRPr>
          </a:p>
          <a:p>
            <a:pPr marL="25400" algn="just">
              <a:lnSpc>
                <a:spcPct val="100000"/>
              </a:lnSpc>
              <a:spcBef>
                <a:spcPts val="480"/>
              </a:spcBef>
            </a:pPr>
            <a:r>
              <a:rPr lang="fr-FR" sz="2000" b="1" dirty="0" err="1" smtClean="0">
                <a:solidFill>
                  <a:srgbClr val="7030A0"/>
                </a:solidFill>
                <a:latin typeface="Times New Roman"/>
                <a:cs typeface="Times New Roman"/>
              </a:rPr>
              <a:t>P</a:t>
            </a:r>
            <a:r>
              <a:rPr lang="fr-FR" sz="2000" b="1" baseline="30651" dirty="0" err="1" smtClean="0">
                <a:solidFill>
                  <a:srgbClr val="7030A0"/>
                </a:solidFill>
                <a:latin typeface="Times New Roman"/>
                <a:cs typeface="Times New Roman"/>
              </a:rPr>
              <a:t>o</a:t>
            </a:r>
            <a:r>
              <a:rPr lang="fr-FR" sz="2000" b="1" baseline="-7662" dirty="0" err="1" smtClean="0">
                <a:solidFill>
                  <a:srgbClr val="7030A0"/>
                </a:solidFill>
                <a:latin typeface="Times New Roman"/>
                <a:cs typeface="Times New Roman"/>
              </a:rPr>
              <a:t>B</a:t>
            </a:r>
            <a:r>
              <a:rPr lang="fr-FR" sz="2000" b="1" baseline="-7662"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 pression de vapeur saturante de</a:t>
            </a:r>
            <a:r>
              <a:rPr lang="fr-FR" sz="2000" spc="-16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B,</a:t>
            </a:r>
            <a:endParaRPr lang="fr-FR" sz="2000" dirty="0" smtClean="0">
              <a:solidFill>
                <a:srgbClr val="7030A0"/>
              </a:solidFill>
              <a:latin typeface="Times New Roman"/>
              <a:cs typeface="Times New Roman"/>
            </a:endParaRPr>
          </a:p>
          <a:p>
            <a:pPr marL="25400" algn="just">
              <a:lnSpc>
                <a:spcPct val="100000"/>
              </a:lnSpc>
              <a:spcBef>
                <a:spcPts val="495"/>
              </a:spcBef>
            </a:pPr>
            <a:r>
              <a:rPr lang="fr-FR" sz="2000" b="1" spc="-5" dirty="0" smtClean="0">
                <a:solidFill>
                  <a:srgbClr val="7030A0"/>
                </a:solidFill>
                <a:latin typeface="Times New Roman"/>
                <a:cs typeface="Times New Roman"/>
              </a:rPr>
              <a:t>P</a:t>
            </a:r>
            <a:r>
              <a:rPr lang="fr-FR" sz="2000" b="1" spc="-7" baseline="-7662" dirty="0" smtClean="0">
                <a:solidFill>
                  <a:srgbClr val="7030A0"/>
                </a:solidFill>
                <a:latin typeface="Times New Roman"/>
                <a:cs typeface="Times New Roman"/>
              </a:rPr>
              <a:t>t </a:t>
            </a:r>
            <a:r>
              <a:rPr lang="fr-FR" sz="2000" spc="-5" dirty="0" smtClean="0">
                <a:solidFill>
                  <a:srgbClr val="7030A0"/>
                </a:solidFill>
                <a:latin typeface="Times New Roman"/>
                <a:cs typeface="Times New Roman"/>
              </a:rPr>
              <a:t>: pression totale de la phase</a:t>
            </a:r>
            <a:r>
              <a:rPr lang="fr-FR" sz="2000" spc="-12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vapeur.</a:t>
            </a:r>
            <a:endParaRPr lang="fr-FR" sz="2000" dirty="0">
              <a:solidFill>
                <a:srgbClr val="7030A0"/>
              </a:solidFill>
              <a:latin typeface="Times New Roman"/>
              <a:cs typeface="Times New Roman"/>
            </a:endParaRPr>
          </a:p>
        </p:txBody>
      </p:sp>
      <p:sp>
        <p:nvSpPr>
          <p:cNvPr id="7" name="object 7"/>
          <p:cNvSpPr txBox="1"/>
          <p:nvPr/>
        </p:nvSpPr>
        <p:spPr>
          <a:xfrm>
            <a:off x="731012" y="4528185"/>
            <a:ext cx="4691888" cy="269304"/>
          </a:xfrm>
          <a:prstGeom prst="rect">
            <a:avLst/>
          </a:prstGeom>
        </p:spPr>
        <p:txBody>
          <a:bodyPr vert="horz" wrap="square" lIns="0" tIns="0" rIns="0" bIns="0" rtlCol="0">
            <a:spAutoFit/>
          </a:bodyPr>
          <a:lstStyle/>
          <a:p>
            <a:pPr marL="12700">
              <a:lnSpc>
                <a:spcPts val="2115"/>
              </a:lnSpc>
            </a:pPr>
            <a:r>
              <a:rPr sz="2200" b="1" dirty="0">
                <a:solidFill>
                  <a:srgbClr val="6F2F9F"/>
                </a:solidFill>
                <a:latin typeface="Times New Roman"/>
                <a:cs typeface="Times New Roman"/>
              </a:rPr>
              <a:t>1) </a:t>
            </a:r>
            <a:r>
              <a:rPr sz="2400" u="sng" spc="-5" dirty="0">
                <a:solidFill>
                  <a:srgbClr val="7030A0"/>
                </a:solidFill>
                <a:latin typeface="Times New Roman"/>
                <a:cs typeface="Times New Roman"/>
              </a:rPr>
              <a:t>Définir </a:t>
            </a:r>
            <a:r>
              <a:rPr sz="2400" u="sng" spc="-10" dirty="0">
                <a:solidFill>
                  <a:srgbClr val="7030A0"/>
                </a:solidFill>
                <a:latin typeface="Times New Roman"/>
                <a:cs typeface="Times New Roman"/>
              </a:rPr>
              <a:t>les zones </a:t>
            </a:r>
            <a:r>
              <a:rPr sz="2400" u="sng" spc="-5" dirty="0">
                <a:solidFill>
                  <a:srgbClr val="7030A0"/>
                </a:solidFill>
                <a:latin typeface="Times New Roman"/>
                <a:cs typeface="Times New Roman"/>
              </a:rPr>
              <a:t>I, </a:t>
            </a:r>
            <a:r>
              <a:rPr sz="2400" u="sng" spc="-10" dirty="0">
                <a:solidFill>
                  <a:srgbClr val="7030A0"/>
                </a:solidFill>
                <a:latin typeface="Times New Roman"/>
                <a:cs typeface="Times New Roman"/>
              </a:rPr>
              <a:t>II </a:t>
            </a:r>
            <a:r>
              <a:rPr sz="2400" u="sng" spc="-5" dirty="0">
                <a:solidFill>
                  <a:srgbClr val="7030A0"/>
                </a:solidFill>
                <a:latin typeface="Times New Roman"/>
                <a:cs typeface="Times New Roman"/>
              </a:rPr>
              <a:t>et</a:t>
            </a:r>
            <a:r>
              <a:rPr sz="2400" u="sng" spc="55" dirty="0">
                <a:solidFill>
                  <a:srgbClr val="7030A0"/>
                </a:solidFill>
                <a:latin typeface="Times New Roman"/>
                <a:cs typeface="Times New Roman"/>
              </a:rPr>
              <a:t> </a:t>
            </a:r>
            <a:r>
              <a:rPr sz="2400" u="sng" spc="-5" dirty="0">
                <a:solidFill>
                  <a:srgbClr val="7030A0"/>
                </a:solidFill>
                <a:latin typeface="Times New Roman"/>
                <a:cs typeface="Times New Roman"/>
              </a:rPr>
              <a:t>III</a:t>
            </a:r>
            <a:endParaRPr sz="2400" u="sng" dirty="0">
              <a:solidFill>
                <a:srgbClr val="7030A0"/>
              </a:solidFill>
              <a:latin typeface="Times New Roman"/>
              <a:cs typeface="Times New Roman"/>
            </a:endParaRPr>
          </a:p>
        </p:txBody>
      </p:sp>
      <p:sp>
        <p:nvSpPr>
          <p:cNvPr id="8" name="object 8"/>
          <p:cNvSpPr txBox="1"/>
          <p:nvPr/>
        </p:nvSpPr>
        <p:spPr>
          <a:xfrm>
            <a:off x="874776" y="4799458"/>
            <a:ext cx="3341625" cy="1633909"/>
          </a:xfrm>
          <a:prstGeom prst="rect">
            <a:avLst/>
          </a:prstGeom>
        </p:spPr>
        <p:txBody>
          <a:bodyPr vert="horz" wrap="square" lIns="0" tIns="12700" rIns="0" bIns="0" rtlCol="0">
            <a:spAutoFit/>
          </a:bodyPr>
          <a:lstStyle/>
          <a:p>
            <a:pPr marL="12700" marR="5080">
              <a:lnSpc>
                <a:spcPct val="143700"/>
              </a:lnSpc>
              <a:spcBef>
                <a:spcPts val="100"/>
              </a:spcBef>
            </a:pPr>
            <a:r>
              <a:rPr sz="2400" b="1" spc="-10" dirty="0">
                <a:latin typeface="Times New Roman"/>
                <a:cs typeface="Times New Roman"/>
              </a:rPr>
              <a:t>Zone </a:t>
            </a:r>
            <a:r>
              <a:rPr sz="2400" b="1" spc="-5" dirty="0">
                <a:latin typeface="Times New Roman"/>
                <a:cs typeface="Times New Roman"/>
              </a:rPr>
              <a:t>I </a:t>
            </a:r>
            <a:r>
              <a:rPr sz="2400" b="1" dirty="0" smtClean="0">
                <a:latin typeface="Times New Roman"/>
                <a:cs typeface="Times New Roman"/>
              </a:rPr>
              <a:t>:</a:t>
            </a:r>
            <a:r>
              <a:rPr lang="fr-FR" sz="2400" b="1" dirty="0" smtClean="0">
                <a:latin typeface="Times New Roman"/>
                <a:cs typeface="Times New Roman"/>
              </a:rPr>
              <a:t> </a:t>
            </a:r>
            <a:r>
              <a:rPr lang="fr-FR" sz="2400" b="1" spc="-5" dirty="0">
                <a:latin typeface="Times New Roman"/>
                <a:cs typeface="Times New Roman"/>
              </a:rPr>
              <a:t>Liquide </a:t>
            </a:r>
            <a:r>
              <a:rPr lang="fr-FR" sz="2400" b="1" dirty="0" smtClean="0">
                <a:latin typeface="Times New Roman"/>
                <a:cs typeface="Times New Roman"/>
              </a:rPr>
              <a:t>–</a:t>
            </a:r>
            <a:r>
              <a:rPr lang="fr-FR" sz="2400" b="1" spc="-105" dirty="0" smtClean="0">
                <a:latin typeface="Times New Roman"/>
                <a:cs typeface="Times New Roman"/>
              </a:rPr>
              <a:t> </a:t>
            </a:r>
            <a:r>
              <a:rPr lang="fr-FR" sz="2400" b="1" spc="-5" dirty="0" smtClean="0">
                <a:latin typeface="Times New Roman"/>
                <a:cs typeface="Times New Roman"/>
              </a:rPr>
              <a:t>Gaz</a:t>
            </a:r>
          </a:p>
          <a:p>
            <a:pPr marL="12700" marR="5080">
              <a:lnSpc>
                <a:spcPct val="143700"/>
              </a:lnSpc>
              <a:spcBef>
                <a:spcPts val="100"/>
              </a:spcBef>
            </a:pPr>
            <a:r>
              <a:rPr sz="2400" b="1" dirty="0" smtClean="0">
                <a:latin typeface="Times New Roman"/>
                <a:cs typeface="Times New Roman"/>
              </a:rPr>
              <a:t> </a:t>
            </a:r>
            <a:r>
              <a:rPr sz="2400" b="1" spc="-10" dirty="0" smtClean="0">
                <a:latin typeface="Times New Roman"/>
                <a:cs typeface="Times New Roman"/>
              </a:rPr>
              <a:t>Zone </a:t>
            </a:r>
            <a:r>
              <a:rPr sz="2400" b="1" spc="-10" dirty="0">
                <a:latin typeface="Times New Roman"/>
                <a:cs typeface="Times New Roman"/>
              </a:rPr>
              <a:t>II </a:t>
            </a:r>
            <a:r>
              <a:rPr sz="2400" b="1" dirty="0">
                <a:latin typeface="Times New Roman"/>
                <a:cs typeface="Times New Roman"/>
              </a:rPr>
              <a:t>: </a:t>
            </a:r>
            <a:r>
              <a:rPr lang="fr-FR" sz="2400" b="1" dirty="0">
                <a:latin typeface="Times New Roman"/>
                <a:cs typeface="Times New Roman"/>
              </a:rPr>
              <a:t>Gaz</a:t>
            </a:r>
            <a:endParaRPr lang="fr-FR" sz="2400" dirty="0">
              <a:latin typeface="Times New Roman"/>
              <a:cs typeface="Times New Roman"/>
            </a:endParaRPr>
          </a:p>
          <a:p>
            <a:pPr marL="12700" marR="5080">
              <a:lnSpc>
                <a:spcPct val="143700"/>
              </a:lnSpc>
              <a:spcBef>
                <a:spcPts val="100"/>
              </a:spcBef>
            </a:pPr>
            <a:r>
              <a:rPr sz="2400" b="1" dirty="0" smtClean="0">
                <a:latin typeface="Times New Roman"/>
                <a:cs typeface="Times New Roman"/>
              </a:rPr>
              <a:t> </a:t>
            </a:r>
            <a:r>
              <a:rPr sz="2400" b="1" spc="-10" dirty="0">
                <a:latin typeface="Times New Roman"/>
                <a:cs typeface="Times New Roman"/>
              </a:rPr>
              <a:t>Zone </a:t>
            </a:r>
            <a:r>
              <a:rPr sz="2400" b="1" spc="-5" dirty="0">
                <a:latin typeface="Times New Roman"/>
                <a:cs typeface="Times New Roman"/>
              </a:rPr>
              <a:t>III</a:t>
            </a:r>
            <a:r>
              <a:rPr sz="2400" b="1" spc="-90" dirty="0">
                <a:latin typeface="Times New Roman"/>
                <a:cs typeface="Times New Roman"/>
              </a:rPr>
              <a:t> </a:t>
            </a:r>
            <a:r>
              <a:rPr sz="2400" b="1" dirty="0" smtClean="0">
                <a:latin typeface="Times New Roman"/>
                <a:cs typeface="Times New Roman"/>
              </a:rPr>
              <a:t>:</a:t>
            </a:r>
            <a:r>
              <a:rPr lang="fr-FR" sz="2400" b="1" dirty="0" smtClean="0">
                <a:latin typeface="Times New Roman"/>
                <a:cs typeface="Times New Roman"/>
              </a:rPr>
              <a:t> </a:t>
            </a:r>
            <a:r>
              <a:rPr lang="fr-FR" sz="2400" b="1" spc="-5" dirty="0" smtClean="0">
                <a:latin typeface="Times New Roman"/>
                <a:cs typeface="Times New Roman"/>
              </a:rPr>
              <a:t>Liquide</a:t>
            </a:r>
            <a:endParaRPr sz="2400" dirty="0">
              <a:latin typeface="Times New Roman"/>
              <a:cs typeface="Times New Roman"/>
            </a:endParaRPr>
          </a:p>
        </p:txBody>
      </p:sp>
      <p:sp>
        <p:nvSpPr>
          <p:cNvPr id="2" name="ZoneTexte 1"/>
          <p:cNvSpPr txBox="1"/>
          <p:nvPr/>
        </p:nvSpPr>
        <p:spPr>
          <a:xfrm>
            <a:off x="431800" y="1453329"/>
            <a:ext cx="860552" cy="388633"/>
          </a:xfrm>
          <a:prstGeom prst="rect">
            <a:avLst/>
          </a:prstGeom>
        </p:spPr>
        <p:txBody>
          <a:bodyPr vert="horz" wrap="square" lIns="0" tIns="12700" rIns="0" bIns="0" rtlCol="0">
            <a:spAutoFit/>
          </a:bodyPr>
          <a:lstStyle>
            <a:lvl1pPr marL="12700" marR="5080">
              <a:lnSpc>
                <a:spcPct val="110500"/>
              </a:lnSpc>
              <a:spcBef>
                <a:spcPts val="100"/>
              </a:spcBef>
              <a:defRPr sz="2200" b="0" i="0" u="sng" spc="-5">
                <a:solidFill>
                  <a:srgbClr val="7030A0"/>
                </a:solidFill>
                <a:latin typeface="Times New Roman"/>
                <a:ea typeface="+mj-ea"/>
                <a:cs typeface="Times New Roman"/>
              </a:defRPr>
            </a:lvl1pPr>
          </a:lstStyle>
          <a:p>
            <a:r>
              <a:rPr lang="fr-FR" dirty="0"/>
              <a:t>Avec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732790"/>
            <a:ext cx="3853688" cy="294953"/>
          </a:xfrm>
          <a:prstGeom prst="rect">
            <a:avLst/>
          </a:prstGeom>
        </p:spPr>
        <p:txBody>
          <a:bodyPr vert="horz" wrap="square" lIns="0" tIns="0" rIns="0" bIns="0" rtlCol="0">
            <a:spAutoFit/>
          </a:bodyPr>
          <a:lstStyle/>
          <a:p>
            <a:pPr marL="12700">
              <a:lnSpc>
                <a:spcPts val="2340"/>
              </a:lnSpc>
            </a:pPr>
            <a:r>
              <a:rPr sz="2200" b="1" u="sng" dirty="0">
                <a:solidFill>
                  <a:srgbClr val="7030A0"/>
                </a:solidFill>
                <a:latin typeface="Times New Roman"/>
                <a:cs typeface="Times New Roman"/>
              </a:rPr>
              <a:t>2) </a:t>
            </a:r>
            <a:r>
              <a:rPr sz="2200" u="sng" spc="-5" dirty="0">
                <a:solidFill>
                  <a:srgbClr val="7030A0"/>
                </a:solidFill>
                <a:latin typeface="Times New Roman"/>
                <a:cs typeface="Times New Roman"/>
              </a:rPr>
              <a:t>Définir les </a:t>
            </a:r>
            <a:r>
              <a:rPr sz="2200" u="sng" spc="-10" dirty="0">
                <a:solidFill>
                  <a:srgbClr val="7030A0"/>
                </a:solidFill>
                <a:latin typeface="Times New Roman"/>
                <a:cs typeface="Times New Roman"/>
              </a:rPr>
              <a:t>courbes </a:t>
            </a:r>
            <a:r>
              <a:rPr sz="2200" u="sng" dirty="0">
                <a:solidFill>
                  <a:srgbClr val="7030A0"/>
                </a:solidFill>
                <a:latin typeface="Times New Roman"/>
                <a:cs typeface="Times New Roman"/>
              </a:rPr>
              <a:t>a </a:t>
            </a:r>
            <a:r>
              <a:rPr sz="2200" u="sng" spc="-5" dirty="0">
                <a:solidFill>
                  <a:srgbClr val="7030A0"/>
                </a:solidFill>
                <a:latin typeface="Times New Roman"/>
                <a:cs typeface="Times New Roman"/>
              </a:rPr>
              <a:t>et</a:t>
            </a:r>
            <a:r>
              <a:rPr sz="2200" u="sng" spc="10" dirty="0">
                <a:solidFill>
                  <a:srgbClr val="7030A0"/>
                </a:solidFill>
                <a:latin typeface="Times New Roman"/>
                <a:cs typeface="Times New Roman"/>
              </a:rPr>
              <a:t> </a:t>
            </a:r>
            <a:r>
              <a:rPr sz="2200" u="sng" dirty="0">
                <a:solidFill>
                  <a:srgbClr val="7030A0"/>
                </a:solidFill>
                <a:latin typeface="Times New Roman"/>
                <a:cs typeface="Times New Roman"/>
              </a:rPr>
              <a:t>b</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18</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a:spLocks noGrp="1"/>
          </p:cNvSpPr>
          <p:nvPr>
            <p:ph type="title"/>
          </p:nvPr>
        </p:nvSpPr>
        <p:spPr>
          <a:xfrm>
            <a:off x="938911" y="2105025"/>
            <a:ext cx="3437890" cy="903605"/>
          </a:xfrm>
          <a:prstGeom prst="rect">
            <a:avLst/>
          </a:prstGeom>
        </p:spPr>
        <p:txBody>
          <a:bodyPr vert="horz" wrap="square" lIns="0" tIns="12700" rIns="0" bIns="0" rtlCol="0">
            <a:spAutoFit/>
          </a:bodyPr>
          <a:lstStyle/>
          <a:p>
            <a:pPr marL="12700" marR="5080">
              <a:lnSpc>
                <a:spcPct val="144000"/>
              </a:lnSpc>
              <a:spcBef>
                <a:spcPts val="100"/>
              </a:spcBef>
            </a:pPr>
            <a:r>
              <a:rPr sz="2000" b="1" spc="-5" dirty="0">
                <a:latin typeface="Times New Roman"/>
                <a:cs typeface="Times New Roman"/>
              </a:rPr>
              <a:t>Courbe </a:t>
            </a:r>
            <a:r>
              <a:rPr sz="2000" b="1" dirty="0">
                <a:latin typeface="Times New Roman"/>
                <a:cs typeface="Times New Roman"/>
              </a:rPr>
              <a:t>a : </a:t>
            </a:r>
            <a:r>
              <a:rPr sz="2000" b="1" spc="-5" dirty="0">
                <a:latin typeface="Times New Roman"/>
                <a:cs typeface="Times New Roman"/>
              </a:rPr>
              <a:t>Courbe </a:t>
            </a:r>
            <a:r>
              <a:rPr sz="2000" b="1" dirty="0">
                <a:latin typeface="Times New Roman"/>
                <a:cs typeface="Times New Roman"/>
              </a:rPr>
              <a:t>de </a:t>
            </a:r>
            <a:r>
              <a:rPr sz="2000" b="1" spc="-5" dirty="0" smtClean="0">
                <a:latin typeface="Times New Roman"/>
                <a:cs typeface="Times New Roman"/>
              </a:rPr>
              <a:t>Rosé</a:t>
            </a:r>
            <a:r>
              <a:rPr lang="fr-FR" sz="2000" b="1" spc="-5" dirty="0" smtClean="0">
                <a:latin typeface="Times New Roman"/>
                <a:cs typeface="Times New Roman"/>
              </a:rPr>
              <a:t>e</a:t>
            </a:r>
            <a:r>
              <a:rPr sz="2000" b="1" spc="-5" dirty="0" smtClean="0">
                <a:latin typeface="Times New Roman"/>
                <a:cs typeface="Times New Roman"/>
              </a:rPr>
              <a:t>  </a:t>
            </a:r>
            <a:r>
              <a:rPr sz="2000" b="1" spc="-5" dirty="0">
                <a:latin typeface="Times New Roman"/>
                <a:cs typeface="Times New Roman"/>
              </a:rPr>
              <a:t>Courbe </a:t>
            </a:r>
            <a:r>
              <a:rPr sz="2000" b="1" dirty="0">
                <a:latin typeface="Times New Roman"/>
                <a:cs typeface="Times New Roman"/>
              </a:rPr>
              <a:t>b : </a:t>
            </a:r>
            <a:r>
              <a:rPr sz="2000" b="1" spc="-5" dirty="0">
                <a:latin typeface="Times New Roman"/>
                <a:cs typeface="Times New Roman"/>
              </a:rPr>
              <a:t>Courbe</a:t>
            </a:r>
            <a:r>
              <a:rPr sz="2000" b="1" spc="-100" dirty="0">
                <a:latin typeface="Times New Roman"/>
                <a:cs typeface="Times New Roman"/>
              </a:rPr>
              <a:t> </a:t>
            </a:r>
            <a:r>
              <a:rPr sz="2000" b="1" spc="-10" dirty="0">
                <a:latin typeface="Times New Roman"/>
                <a:cs typeface="Times New Roman"/>
              </a:rPr>
              <a:t>d’Ebullition</a:t>
            </a:r>
            <a:endParaRPr sz="2000" dirty="0">
              <a:latin typeface="Times New Roman"/>
              <a:cs typeface="Times New Roman"/>
            </a:endParaRPr>
          </a:p>
        </p:txBody>
      </p:sp>
      <p:sp>
        <p:nvSpPr>
          <p:cNvPr id="7" name="object 3"/>
          <p:cNvSpPr/>
          <p:nvPr/>
        </p:nvSpPr>
        <p:spPr>
          <a:xfrm>
            <a:off x="5651501" y="1587101"/>
            <a:ext cx="4930014" cy="443272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651408"/>
            <a:ext cx="8578088" cy="401392"/>
          </a:xfrm>
          <a:prstGeom prst="rect">
            <a:avLst/>
          </a:prstGeom>
        </p:spPr>
        <p:txBody>
          <a:bodyPr vert="horz" wrap="square" lIns="0" tIns="41910" rIns="0" bIns="0" rtlCol="0">
            <a:spAutoFit/>
          </a:bodyPr>
          <a:lstStyle/>
          <a:p>
            <a:pPr marL="241300" marR="5080" indent="-228600">
              <a:lnSpc>
                <a:spcPts val="2760"/>
              </a:lnSpc>
              <a:spcBef>
                <a:spcPts val="330"/>
              </a:spcBef>
            </a:pPr>
            <a:r>
              <a:rPr sz="2200" b="1" dirty="0">
                <a:solidFill>
                  <a:srgbClr val="6F2F9F"/>
                </a:solidFill>
                <a:latin typeface="Times New Roman"/>
                <a:cs typeface="Times New Roman"/>
              </a:rPr>
              <a:t>3) </a:t>
            </a:r>
            <a:r>
              <a:rPr sz="2400" u="sng" spc="-5" dirty="0">
                <a:solidFill>
                  <a:srgbClr val="7030A0"/>
                </a:solidFill>
                <a:latin typeface="Times New Roman"/>
                <a:cs typeface="Times New Roman"/>
              </a:rPr>
              <a:t>Donner les valeurs des pressions de vapeur saturante de A  et de</a:t>
            </a:r>
            <a:r>
              <a:rPr sz="2400" u="sng" spc="-10" dirty="0">
                <a:solidFill>
                  <a:srgbClr val="7030A0"/>
                </a:solidFill>
                <a:latin typeface="Times New Roman"/>
                <a:cs typeface="Times New Roman"/>
              </a:rPr>
              <a:t> </a:t>
            </a:r>
            <a:r>
              <a:rPr sz="2400" u="sng" spc="-5" dirty="0">
                <a:solidFill>
                  <a:srgbClr val="7030A0"/>
                </a:solidFill>
                <a:latin typeface="Times New Roman"/>
                <a:cs typeface="Times New Roman"/>
              </a:rPr>
              <a:t>B</a:t>
            </a:r>
            <a:endParaRPr sz="1600" u="sng" dirty="0">
              <a:solidFill>
                <a:srgbClr val="7030A0"/>
              </a:solidFill>
              <a:latin typeface="Times New Roman"/>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19</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a:spLocks noGrp="1"/>
          </p:cNvSpPr>
          <p:nvPr>
            <p:ph type="title"/>
          </p:nvPr>
        </p:nvSpPr>
        <p:spPr>
          <a:xfrm>
            <a:off x="1003300" y="2105025"/>
            <a:ext cx="2286000" cy="1305486"/>
          </a:xfrm>
          <a:prstGeom prst="rect">
            <a:avLst/>
          </a:prstGeom>
        </p:spPr>
        <p:txBody>
          <a:bodyPr vert="horz" wrap="square" lIns="0" tIns="12700" rIns="0" bIns="0" rtlCol="0">
            <a:spAutoFit/>
          </a:bodyPr>
          <a:lstStyle/>
          <a:p>
            <a:pPr marL="25400">
              <a:lnSpc>
                <a:spcPct val="100000"/>
              </a:lnSpc>
              <a:spcBef>
                <a:spcPts val="100"/>
              </a:spcBef>
              <a:tabLst>
                <a:tab pos="3164840" algn="l"/>
              </a:tabLst>
            </a:pPr>
            <a:r>
              <a:rPr sz="2400" b="1" dirty="0">
                <a:latin typeface="Times New Roman"/>
                <a:cs typeface="Times New Roman"/>
              </a:rPr>
              <a:t>P</a:t>
            </a:r>
            <a:r>
              <a:rPr sz="2325" b="1" baseline="32258" dirty="0">
                <a:latin typeface="Times New Roman"/>
                <a:cs typeface="Times New Roman"/>
              </a:rPr>
              <a:t>o</a:t>
            </a:r>
            <a:r>
              <a:rPr sz="2325" b="1" baseline="-5376" dirty="0">
                <a:latin typeface="Times New Roman"/>
                <a:cs typeface="Times New Roman"/>
              </a:rPr>
              <a:t>A  </a:t>
            </a:r>
            <a:r>
              <a:rPr sz="2400" b="1" dirty="0">
                <a:latin typeface="Times New Roman"/>
                <a:cs typeface="Times New Roman"/>
              </a:rPr>
              <a:t>=</a:t>
            </a:r>
            <a:r>
              <a:rPr sz="2400" b="1" spc="-195" dirty="0">
                <a:latin typeface="Times New Roman"/>
                <a:cs typeface="Times New Roman"/>
              </a:rPr>
              <a:t> </a:t>
            </a:r>
            <a:r>
              <a:rPr sz="2400" b="1" spc="-5" dirty="0"/>
              <a:t>12,7</a:t>
            </a:r>
            <a:r>
              <a:rPr sz="2400" spc="-15" dirty="0"/>
              <a:t> </a:t>
            </a:r>
            <a:r>
              <a:rPr sz="2400" dirty="0" smtClean="0">
                <a:latin typeface="Times New Roman"/>
                <a:cs typeface="Times New Roman"/>
              </a:rPr>
              <a:t>K</a:t>
            </a:r>
            <a:r>
              <a:rPr lang="fr-FR" sz="2400" dirty="0" smtClean="0">
                <a:latin typeface="Times New Roman"/>
                <a:cs typeface="Times New Roman"/>
              </a:rPr>
              <a:t>p</a:t>
            </a:r>
            <a:r>
              <a:rPr sz="2400" dirty="0" smtClean="0">
                <a:latin typeface="Times New Roman"/>
                <a:cs typeface="Times New Roman"/>
              </a:rPr>
              <a:t>a</a:t>
            </a:r>
            <a:r>
              <a:rPr lang="fr-FR" sz="2400" b="1" dirty="0" smtClean="0">
                <a:latin typeface="Times New Roman"/>
                <a:cs typeface="Times New Roman"/>
              </a:rPr>
              <a:t> </a:t>
            </a:r>
            <a:br>
              <a:rPr lang="fr-FR" sz="2400" b="1" dirty="0" smtClean="0">
                <a:latin typeface="Times New Roman"/>
                <a:cs typeface="Times New Roman"/>
              </a:rPr>
            </a:br>
            <a:r>
              <a:rPr lang="fr-FR" sz="1800" b="1" dirty="0" smtClean="0"/>
              <a:t/>
            </a:r>
            <a:br>
              <a:rPr lang="fr-FR" sz="1800" b="1" dirty="0" smtClean="0"/>
            </a:br>
            <a:r>
              <a:rPr lang="fr-FR" sz="1800" b="1" dirty="0"/>
              <a:t/>
            </a:r>
            <a:br>
              <a:rPr lang="fr-FR" sz="1800" b="1" dirty="0"/>
            </a:br>
            <a:r>
              <a:rPr sz="2400" b="1" spc="-5" dirty="0" err="1" smtClean="0">
                <a:latin typeface="Times New Roman"/>
                <a:cs typeface="Times New Roman"/>
              </a:rPr>
              <a:t>P</a:t>
            </a:r>
            <a:r>
              <a:rPr sz="2325" b="1" spc="-7" baseline="32258" dirty="0" err="1" smtClean="0">
                <a:latin typeface="Times New Roman"/>
                <a:cs typeface="Times New Roman"/>
              </a:rPr>
              <a:t>o</a:t>
            </a:r>
            <a:r>
              <a:rPr sz="2325" b="1" spc="-7" baseline="-5376" dirty="0" err="1" smtClean="0">
                <a:latin typeface="Times New Roman"/>
                <a:cs typeface="Times New Roman"/>
              </a:rPr>
              <a:t>B</a:t>
            </a:r>
            <a:r>
              <a:rPr sz="2325" b="1" spc="-7" baseline="-5376" dirty="0" smtClean="0">
                <a:latin typeface="Times New Roman"/>
                <a:cs typeface="Times New Roman"/>
              </a:rPr>
              <a:t> </a:t>
            </a:r>
            <a:r>
              <a:rPr sz="2400" b="1" dirty="0">
                <a:latin typeface="Times New Roman"/>
                <a:cs typeface="Times New Roman"/>
              </a:rPr>
              <a:t>= </a:t>
            </a:r>
            <a:r>
              <a:rPr sz="2400" b="1" spc="-5" dirty="0">
                <a:latin typeface="Times New Roman"/>
                <a:cs typeface="Times New Roman"/>
              </a:rPr>
              <a:t>3,8</a:t>
            </a:r>
            <a:r>
              <a:rPr sz="2400" b="1" spc="-270" dirty="0">
                <a:latin typeface="Times New Roman"/>
                <a:cs typeface="Times New Roman"/>
              </a:rPr>
              <a:t> </a:t>
            </a:r>
            <a:r>
              <a:rPr lang="fr-FR" sz="2400" b="1" spc="-270" dirty="0" smtClean="0">
                <a:latin typeface="Times New Roman"/>
                <a:cs typeface="Times New Roman"/>
              </a:rPr>
              <a:t> </a:t>
            </a:r>
            <a:r>
              <a:rPr sz="2400" spc="-5" dirty="0" err="1" smtClean="0">
                <a:latin typeface="Times New Roman"/>
                <a:cs typeface="Times New Roman"/>
              </a:rPr>
              <a:t>KPa</a:t>
            </a:r>
            <a:endParaRPr sz="2400" dirty="0">
              <a:latin typeface="Times New Roman"/>
              <a:cs typeface="Times New Roman"/>
            </a:endParaRPr>
          </a:p>
        </p:txBody>
      </p:sp>
      <p:sp>
        <p:nvSpPr>
          <p:cNvPr id="7" name="object 3"/>
          <p:cNvSpPr/>
          <p:nvPr/>
        </p:nvSpPr>
        <p:spPr>
          <a:xfrm>
            <a:off x="5651501" y="1587101"/>
            <a:ext cx="4930014" cy="4432724"/>
          </a:xfrm>
          <a:prstGeom prst="rect">
            <a:avLst/>
          </a:prstGeom>
          <a:blipFill>
            <a:blip r:embed="rId2" cstate="print"/>
            <a:stretch>
              <a:fillRect/>
            </a:stretch>
          </a:blipFill>
        </p:spPr>
        <p:txBody>
          <a:bodyPr wrap="square" lIns="0" tIns="0" rIns="0" bIns="0" rtlCol="0"/>
          <a:lstStyle/>
          <a:p>
            <a:endParaRPr/>
          </a:p>
        </p:txBody>
      </p:sp>
      <p:cxnSp>
        <p:nvCxnSpPr>
          <p:cNvPr id="9" name="Connecteur droit avec flèche 8"/>
          <p:cNvCxnSpPr/>
          <p:nvPr/>
        </p:nvCxnSpPr>
        <p:spPr>
          <a:xfrm>
            <a:off x="2936240" y="2289427"/>
            <a:ext cx="6982460" cy="10754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2832100" y="3364859"/>
            <a:ext cx="3048000" cy="13309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2912" y="1411351"/>
            <a:ext cx="2434590" cy="673735"/>
          </a:xfrm>
          <a:prstGeom prst="rect">
            <a:avLst/>
          </a:prstGeom>
        </p:spPr>
        <p:txBody>
          <a:bodyPr vert="horz" wrap="square" lIns="0" tIns="66040" rIns="0" bIns="0" rtlCol="0">
            <a:spAutoFit/>
          </a:bodyPr>
          <a:lstStyle/>
          <a:p>
            <a:pPr marL="253365">
              <a:lnSpc>
                <a:spcPct val="100000"/>
              </a:lnSpc>
              <a:spcBef>
                <a:spcPts val="520"/>
              </a:spcBef>
            </a:pPr>
            <a:r>
              <a:rPr sz="1400" b="1" spc="-5" dirty="0">
                <a:latin typeface="Times New Roman"/>
                <a:cs typeface="Times New Roman"/>
              </a:rPr>
              <a:t>Département </a:t>
            </a:r>
            <a:r>
              <a:rPr sz="1400" b="1" dirty="0">
                <a:latin typeface="Times New Roman"/>
                <a:cs typeface="Times New Roman"/>
              </a:rPr>
              <a:t>de</a:t>
            </a:r>
            <a:r>
              <a:rPr sz="1400" b="1" spc="-10" dirty="0">
                <a:latin typeface="Times New Roman"/>
                <a:cs typeface="Times New Roman"/>
              </a:rPr>
              <a:t> </a:t>
            </a:r>
            <a:r>
              <a:rPr sz="1400" b="1" spc="-5" dirty="0">
                <a:latin typeface="Times New Roman"/>
                <a:cs typeface="Times New Roman"/>
              </a:rPr>
              <a:t>Chimie</a:t>
            </a:r>
            <a:endParaRPr sz="1400">
              <a:latin typeface="Times New Roman"/>
              <a:cs typeface="Times New Roman"/>
            </a:endParaRPr>
          </a:p>
          <a:p>
            <a:pPr marL="12700">
              <a:lnSpc>
                <a:spcPct val="100000"/>
              </a:lnSpc>
              <a:spcBef>
                <a:spcPts val="600"/>
              </a:spcBef>
            </a:pPr>
            <a:r>
              <a:rPr sz="2000" b="1" spc="-5" dirty="0">
                <a:latin typeface="Times New Roman"/>
                <a:cs typeface="Times New Roman"/>
              </a:rPr>
              <a:t>Solution </a:t>
            </a:r>
            <a:r>
              <a:rPr sz="2000" b="1" spc="-10" dirty="0">
                <a:latin typeface="Times New Roman"/>
                <a:cs typeface="Times New Roman"/>
              </a:rPr>
              <a:t>TD </a:t>
            </a:r>
            <a:r>
              <a:rPr sz="2000" b="1" spc="-5" dirty="0">
                <a:latin typeface="Times New Roman"/>
                <a:cs typeface="Times New Roman"/>
              </a:rPr>
              <a:t>Série N°6</a:t>
            </a:r>
            <a:endParaRPr sz="2000">
              <a:latin typeface="Times New Roman"/>
              <a:cs typeface="Times New Roman"/>
            </a:endParaRPr>
          </a:p>
        </p:txBody>
      </p:sp>
      <p:sp>
        <p:nvSpPr>
          <p:cNvPr id="3" name="object 3"/>
          <p:cNvSpPr txBox="1"/>
          <p:nvPr/>
        </p:nvSpPr>
        <p:spPr>
          <a:xfrm>
            <a:off x="6486525" y="649579"/>
            <a:ext cx="3014980" cy="793750"/>
          </a:xfrm>
          <a:prstGeom prst="rect">
            <a:avLst/>
          </a:prstGeom>
        </p:spPr>
        <p:txBody>
          <a:bodyPr vert="horz" wrap="square" lIns="0" tIns="12700" rIns="0" bIns="0" rtlCol="0">
            <a:spAutoFit/>
          </a:bodyPr>
          <a:lstStyle/>
          <a:p>
            <a:pPr marL="867410" marR="382905" indent="-546100">
              <a:lnSpc>
                <a:spcPct val="120000"/>
              </a:lnSpc>
              <a:spcBef>
                <a:spcPts val="100"/>
              </a:spcBef>
            </a:pPr>
            <a:r>
              <a:rPr sz="1400" b="1" dirty="0">
                <a:latin typeface="Times New Roman"/>
                <a:cs typeface="Times New Roman"/>
              </a:rPr>
              <a:t>Année </a:t>
            </a:r>
            <a:r>
              <a:rPr sz="1400" b="1" spc="-5" dirty="0">
                <a:latin typeface="Times New Roman"/>
                <a:cs typeface="Times New Roman"/>
              </a:rPr>
              <a:t>universitaire 2019/2020  Filière SMC,</a:t>
            </a:r>
            <a:r>
              <a:rPr sz="1400" b="1" spc="-10" dirty="0">
                <a:latin typeface="Times New Roman"/>
                <a:cs typeface="Times New Roman"/>
              </a:rPr>
              <a:t> </a:t>
            </a:r>
            <a:r>
              <a:rPr sz="1400" b="1" dirty="0">
                <a:latin typeface="Times New Roman"/>
                <a:cs typeface="Times New Roman"/>
              </a:rPr>
              <a:t>S4</a:t>
            </a:r>
            <a:endParaRPr sz="1400">
              <a:latin typeface="Times New Roman"/>
              <a:cs typeface="Times New Roman"/>
            </a:endParaRPr>
          </a:p>
          <a:p>
            <a:pPr marL="12700">
              <a:lnSpc>
                <a:spcPct val="100000"/>
              </a:lnSpc>
              <a:spcBef>
                <a:spcPts val="335"/>
              </a:spcBef>
            </a:pPr>
            <a:r>
              <a:rPr sz="1400" b="1" spc="-5" dirty="0">
                <a:latin typeface="Times New Roman"/>
                <a:cs typeface="Times New Roman"/>
              </a:rPr>
              <a:t>Module </a:t>
            </a:r>
            <a:r>
              <a:rPr sz="1400" b="1" dirty="0">
                <a:latin typeface="Times New Roman"/>
                <a:cs typeface="Times New Roman"/>
              </a:rPr>
              <a:t>: </a:t>
            </a:r>
            <a:r>
              <a:rPr sz="1400" b="1" spc="-5" dirty="0">
                <a:latin typeface="Times New Roman"/>
                <a:cs typeface="Times New Roman"/>
              </a:rPr>
              <a:t>Thermodynamique</a:t>
            </a:r>
            <a:r>
              <a:rPr sz="1400" b="1" spc="10" dirty="0">
                <a:latin typeface="Times New Roman"/>
                <a:cs typeface="Times New Roman"/>
              </a:rPr>
              <a:t> </a:t>
            </a:r>
            <a:r>
              <a:rPr sz="1400" b="1" spc="-5" dirty="0">
                <a:latin typeface="Times New Roman"/>
                <a:cs typeface="Times New Roman"/>
              </a:rPr>
              <a:t>Chimique</a:t>
            </a:r>
            <a:endParaRPr sz="1400">
              <a:latin typeface="Times New Roman"/>
              <a:cs typeface="Times New Roman"/>
            </a:endParaRPr>
          </a:p>
        </p:txBody>
      </p:sp>
      <p:sp>
        <p:nvSpPr>
          <p:cNvPr id="4" name="object 4"/>
          <p:cNvSpPr txBox="1"/>
          <p:nvPr/>
        </p:nvSpPr>
        <p:spPr>
          <a:xfrm>
            <a:off x="8336660" y="1805686"/>
            <a:ext cx="1915160" cy="269240"/>
          </a:xfrm>
          <a:prstGeom prst="rect">
            <a:avLst/>
          </a:prstGeom>
        </p:spPr>
        <p:txBody>
          <a:bodyPr vert="horz" wrap="square" lIns="0" tIns="12065" rIns="0" bIns="0" rtlCol="0">
            <a:spAutoFit/>
          </a:bodyPr>
          <a:lstStyle/>
          <a:p>
            <a:pPr marL="12700">
              <a:lnSpc>
                <a:spcPct val="100000"/>
              </a:lnSpc>
              <a:spcBef>
                <a:spcPts val="95"/>
              </a:spcBef>
            </a:pPr>
            <a:r>
              <a:rPr sz="1600" b="1" spc="-5" dirty="0">
                <a:latin typeface="Times New Roman"/>
                <a:cs typeface="Times New Roman"/>
              </a:rPr>
              <a:t>Pr ABDALLAOUI</a:t>
            </a:r>
            <a:r>
              <a:rPr sz="1600" b="1" spc="-55" dirty="0">
                <a:latin typeface="Times New Roman"/>
                <a:cs typeface="Times New Roman"/>
              </a:rPr>
              <a:t> </a:t>
            </a:r>
            <a:r>
              <a:rPr sz="1600" b="1" spc="-5" dirty="0">
                <a:latin typeface="Times New Roman"/>
                <a:cs typeface="Times New Roman"/>
              </a:rPr>
              <a:t>A.</a:t>
            </a:r>
            <a:endParaRPr sz="1600">
              <a:latin typeface="Times New Roman"/>
              <a:cs typeface="Times New Roman"/>
            </a:endParaRPr>
          </a:p>
        </p:txBody>
      </p:sp>
      <p:sp>
        <p:nvSpPr>
          <p:cNvPr id="5" name="object 5"/>
          <p:cNvSpPr/>
          <p:nvPr/>
        </p:nvSpPr>
        <p:spPr>
          <a:xfrm>
            <a:off x="594360" y="2089657"/>
            <a:ext cx="9758045" cy="56515"/>
          </a:xfrm>
          <a:custGeom>
            <a:avLst/>
            <a:gdLst/>
            <a:ahLst/>
            <a:cxnLst/>
            <a:rect l="l" t="t" r="r" b="b"/>
            <a:pathLst>
              <a:path w="9758045" h="56514">
                <a:moveTo>
                  <a:pt x="9757918" y="47244"/>
                </a:moveTo>
                <a:lnTo>
                  <a:pt x="0" y="47244"/>
                </a:lnTo>
                <a:lnTo>
                  <a:pt x="0" y="56388"/>
                </a:lnTo>
                <a:lnTo>
                  <a:pt x="9757918" y="56388"/>
                </a:lnTo>
                <a:lnTo>
                  <a:pt x="9757918" y="47244"/>
                </a:lnTo>
                <a:close/>
              </a:path>
              <a:path w="9758045" h="56514">
                <a:moveTo>
                  <a:pt x="9757918" y="0"/>
                </a:moveTo>
                <a:lnTo>
                  <a:pt x="0" y="0"/>
                </a:lnTo>
                <a:lnTo>
                  <a:pt x="0" y="38100"/>
                </a:lnTo>
                <a:lnTo>
                  <a:pt x="9757918" y="38100"/>
                </a:lnTo>
                <a:lnTo>
                  <a:pt x="9757918" y="0"/>
                </a:lnTo>
                <a:close/>
              </a:path>
            </a:pathLst>
          </a:custGeom>
          <a:solidFill>
            <a:srgbClr val="000000"/>
          </a:solidFill>
        </p:spPr>
        <p:txBody>
          <a:bodyPr wrap="square" lIns="0" tIns="0" rIns="0" bIns="0" rtlCol="0"/>
          <a:lstStyle/>
          <a:p>
            <a:endParaRPr/>
          </a:p>
        </p:txBody>
      </p:sp>
      <p:sp>
        <p:nvSpPr>
          <p:cNvPr id="6" name="object 6"/>
          <p:cNvSpPr txBox="1"/>
          <p:nvPr/>
        </p:nvSpPr>
        <p:spPr>
          <a:xfrm>
            <a:off x="594360" y="2339973"/>
            <a:ext cx="6342380" cy="534377"/>
          </a:xfrm>
          <a:prstGeom prst="rect">
            <a:avLst/>
          </a:prstGeom>
        </p:spPr>
        <p:txBody>
          <a:bodyPr vert="horz" wrap="square" lIns="0" tIns="2540" rIns="0" bIns="0" rtlCol="0">
            <a:spAutoFit/>
          </a:bodyPr>
          <a:lstStyle/>
          <a:p>
            <a:pPr marL="12700" marR="5080">
              <a:lnSpc>
                <a:spcPct val="143700"/>
              </a:lnSpc>
              <a:spcBef>
                <a:spcPts val="20"/>
              </a:spcBef>
              <a:tabLst>
                <a:tab pos="4432300" algn="l"/>
                <a:tab pos="4824095" algn="l"/>
                <a:tab pos="5222240" algn="l"/>
                <a:tab pos="5504180" algn="l"/>
              </a:tabLst>
            </a:pPr>
            <a:r>
              <a:rPr lang="fr-FR" sz="2400" b="1" dirty="0" smtClean="0">
                <a:solidFill>
                  <a:srgbClr val="7030A0"/>
                </a:solidFill>
                <a:uFill>
                  <a:solidFill>
                    <a:srgbClr val="000000"/>
                  </a:solidFill>
                </a:uFill>
                <a:latin typeface="Times New Roman"/>
                <a:cs typeface="Times New Roman"/>
              </a:rPr>
              <a:t>Exercice </a:t>
            </a:r>
            <a:r>
              <a:rPr lang="fr-FR" sz="2400" b="1" spc="-10" dirty="0" smtClean="0">
                <a:solidFill>
                  <a:srgbClr val="7030A0"/>
                </a:solidFill>
                <a:uFill>
                  <a:solidFill>
                    <a:srgbClr val="000000"/>
                  </a:solidFill>
                </a:uFill>
                <a:latin typeface="Times New Roman"/>
                <a:cs typeface="Times New Roman"/>
              </a:rPr>
              <a:t>N°1</a:t>
            </a:r>
            <a:r>
              <a:rPr lang="fr-FR" sz="2400" b="1" spc="-10" dirty="0" smtClean="0">
                <a:solidFill>
                  <a:srgbClr val="7030A0"/>
                </a:solidFill>
                <a:latin typeface="Times New Roman"/>
                <a:cs typeface="Times New Roman"/>
              </a:rPr>
              <a:t> </a:t>
            </a:r>
            <a:r>
              <a:rPr lang="fr-FR" sz="2400" b="1" dirty="0" smtClean="0">
                <a:solidFill>
                  <a:srgbClr val="7030A0"/>
                </a:solidFill>
                <a:latin typeface="Times New Roman"/>
                <a:cs typeface="Times New Roman"/>
              </a:rPr>
              <a:t>- </a:t>
            </a:r>
            <a:r>
              <a:rPr lang="fr-FR" sz="2400" b="1" spc="-175" dirty="0" smtClean="0">
                <a:solidFill>
                  <a:srgbClr val="7030A0"/>
                </a:solidFill>
                <a:latin typeface="Times New Roman"/>
                <a:cs typeface="Times New Roman"/>
              </a:rPr>
              <a:t>Mélange </a:t>
            </a:r>
            <a:r>
              <a:rPr lang="fr-FR" sz="2400" b="1" spc="-5" dirty="0" smtClean="0">
                <a:solidFill>
                  <a:srgbClr val="7030A0"/>
                </a:solidFill>
                <a:latin typeface="Times New Roman"/>
                <a:cs typeface="Times New Roman"/>
              </a:rPr>
              <a:t>binaire dioxygène-diazote</a:t>
            </a:r>
            <a:endParaRPr lang="fr-FR" sz="2200" dirty="0">
              <a:solidFill>
                <a:srgbClr val="7030A0"/>
              </a:solidFill>
              <a:latin typeface="Times New Roman"/>
              <a:cs typeface="Times New Roman"/>
            </a:endParaRPr>
          </a:p>
        </p:txBody>
      </p:sp>
      <p:sp>
        <p:nvSpPr>
          <p:cNvPr id="7" name="object 7"/>
          <p:cNvSpPr/>
          <p:nvPr/>
        </p:nvSpPr>
        <p:spPr>
          <a:xfrm>
            <a:off x="680719" y="720090"/>
            <a:ext cx="2531618" cy="770889"/>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545580" y="3007365"/>
            <a:ext cx="3962400" cy="3441060"/>
          </a:xfrm>
          <a:prstGeom prst="rect">
            <a:avLst/>
          </a:prstGeom>
          <a:blipFill>
            <a:blip r:embed="rId3"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a:t>
            </a:fld>
            <a:endParaRPr dirty="0"/>
          </a:p>
        </p:txBody>
      </p:sp>
      <p:sp>
        <p:nvSpPr>
          <p:cNvPr id="10" name="object 10"/>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1" name="object 11"/>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12" name="object 6"/>
          <p:cNvSpPr txBox="1"/>
          <p:nvPr/>
        </p:nvSpPr>
        <p:spPr>
          <a:xfrm>
            <a:off x="716534" y="3129538"/>
            <a:ext cx="5239766" cy="2440092"/>
          </a:xfrm>
          <a:prstGeom prst="rect">
            <a:avLst/>
          </a:prstGeom>
        </p:spPr>
        <p:txBody>
          <a:bodyPr vert="horz" wrap="square" lIns="0" tIns="2540" rIns="0" bIns="0" rtlCol="0">
            <a:spAutoFit/>
          </a:bodyPr>
          <a:lstStyle/>
          <a:p>
            <a:pPr marL="12700" marR="5080" algn="just">
              <a:lnSpc>
                <a:spcPct val="143700"/>
              </a:lnSpc>
              <a:spcBef>
                <a:spcPts val="20"/>
              </a:spcBef>
            </a:pPr>
            <a:r>
              <a:rPr lang="fr-FR" sz="2200" spc="-5" dirty="0" smtClean="0">
                <a:solidFill>
                  <a:srgbClr val="000300"/>
                </a:solidFill>
                <a:latin typeface="Times New Roman"/>
                <a:cs typeface="Times New Roman"/>
              </a:rPr>
              <a:t>Le changement d’état des mélanges binaires </a:t>
            </a:r>
            <a:br>
              <a:rPr lang="fr-FR" sz="2200" spc="-5" dirty="0" smtClean="0">
                <a:solidFill>
                  <a:srgbClr val="000300"/>
                </a:solidFill>
                <a:latin typeface="Times New Roman"/>
                <a:cs typeface="Times New Roman"/>
              </a:rPr>
            </a:br>
            <a:r>
              <a:rPr lang="fr-FR" sz="2200" spc="-5" dirty="0" smtClean="0">
                <a:solidFill>
                  <a:srgbClr val="000300"/>
                </a:solidFill>
                <a:latin typeface="Times New Roman"/>
                <a:cs typeface="Times New Roman"/>
              </a:rPr>
              <a:t>O</a:t>
            </a:r>
            <a:r>
              <a:rPr lang="fr-FR" sz="3300" spc="-7" baseline="-25000" dirty="0" smtClean="0">
                <a:solidFill>
                  <a:srgbClr val="000300"/>
                </a:solidFill>
                <a:latin typeface="Times New Roman"/>
                <a:cs typeface="Times New Roman"/>
              </a:rPr>
              <a:t>2</a:t>
            </a:r>
            <a:r>
              <a:rPr lang="fr-FR" sz="2200" spc="-5" dirty="0" smtClean="0">
                <a:solidFill>
                  <a:srgbClr val="000300"/>
                </a:solidFill>
                <a:latin typeface="Times New Roman"/>
                <a:cs typeface="Times New Roman"/>
              </a:rPr>
              <a:t>-N</a:t>
            </a:r>
            <a:r>
              <a:rPr lang="fr-FR" sz="3300" spc="-7" baseline="-25000" dirty="0" smtClean="0">
                <a:solidFill>
                  <a:srgbClr val="000300"/>
                </a:solidFill>
                <a:latin typeface="Times New Roman"/>
                <a:cs typeface="Times New Roman"/>
              </a:rPr>
              <a:t>2</a:t>
            </a:r>
            <a:r>
              <a:rPr lang="fr-FR" sz="3300" spc="-7" baseline="-3787" dirty="0" smtClean="0">
                <a:solidFill>
                  <a:srgbClr val="000300"/>
                </a:solidFill>
                <a:latin typeface="Times New Roman"/>
                <a:cs typeface="Times New Roman"/>
              </a:rPr>
              <a:t>  </a:t>
            </a:r>
            <a:r>
              <a:rPr lang="fr-FR" sz="2200" spc="-5" dirty="0" smtClean="0">
                <a:solidFill>
                  <a:srgbClr val="000300"/>
                </a:solidFill>
                <a:latin typeface="Times New Roman"/>
                <a:cs typeface="Times New Roman"/>
              </a:rPr>
              <a:t>s’étudie  grâce  au</a:t>
            </a:r>
            <a:r>
              <a:rPr lang="fr-FR" sz="2200" spc="25" dirty="0" smtClean="0">
                <a:solidFill>
                  <a:srgbClr val="000300"/>
                </a:solidFill>
                <a:latin typeface="Times New Roman"/>
                <a:cs typeface="Times New Roman"/>
              </a:rPr>
              <a:t> </a:t>
            </a:r>
            <a:r>
              <a:rPr lang="fr-FR" sz="2200" spc="-5" dirty="0" smtClean="0">
                <a:solidFill>
                  <a:srgbClr val="000300"/>
                </a:solidFill>
                <a:latin typeface="Times New Roman"/>
                <a:cs typeface="Times New Roman"/>
              </a:rPr>
              <a:t>diagramme</a:t>
            </a:r>
            <a:r>
              <a:rPr lang="fr-FR" sz="2200" spc="450" dirty="0" smtClean="0">
                <a:solidFill>
                  <a:srgbClr val="000300"/>
                </a:solidFill>
                <a:latin typeface="Times New Roman"/>
                <a:cs typeface="Times New Roman"/>
              </a:rPr>
              <a:t> </a:t>
            </a:r>
            <a:r>
              <a:rPr lang="fr-FR" sz="2200" spc="-5" dirty="0" smtClean="0">
                <a:solidFill>
                  <a:srgbClr val="000300"/>
                </a:solidFill>
                <a:latin typeface="Times New Roman"/>
                <a:cs typeface="Times New Roman"/>
              </a:rPr>
              <a:t>isobare (</a:t>
            </a:r>
            <a:r>
              <a:rPr lang="fr-FR" sz="2200" i="1" spc="-5" dirty="0" smtClean="0">
                <a:solidFill>
                  <a:srgbClr val="000300"/>
                </a:solidFill>
                <a:latin typeface="Times New Roman"/>
                <a:cs typeface="Times New Roman"/>
              </a:rPr>
              <a:t>P = </a:t>
            </a:r>
            <a:r>
              <a:rPr lang="fr-FR" sz="2200" spc="-5" dirty="0" smtClean="0">
                <a:solidFill>
                  <a:srgbClr val="000300"/>
                </a:solidFill>
                <a:latin typeface="Times New Roman"/>
                <a:cs typeface="Times New Roman"/>
              </a:rPr>
              <a:t>1bar) d’équilibre liquide-vapeur (température en</a:t>
            </a:r>
            <a:r>
              <a:rPr lang="fr-FR" sz="2200" spc="-95" dirty="0" smtClean="0">
                <a:solidFill>
                  <a:srgbClr val="000300"/>
                </a:solidFill>
                <a:latin typeface="Times New Roman"/>
                <a:cs typeface="Times New Roman"/>
              </a:rPr>
              <a:t> </a:t>
            </a:r>
            <a:r>
              <a:rPr lang="fr-FR" sz="2200" spc="-5" dirty="0" smtClean="0">
                <a:solidFill>
                  <a:srgbClr val="000300"/>
                </a:solidFill>
                <a:latin typeface="Times New Roman"/>
                <a:cs typeface="Times New Roman"/>
              </a:rPr>
              <a:t>fonction </a:t>
            </a:r>
            <a:r>
              <a:rPr lang="fr-FR" sz="2200" dirty="0" smtClean="0">
                <a:solidFill>
                  <a:srgbClr val="000300"/>
                </a:solidFill>
                <a:latin typeface="Times New Roman"/>
                <a:cs typeface="Times New Roman"/>
              </a:rPr>
              <a:t>de </a:t>
            </a:r>
            <a:r>
              <a:rPr lang="fr-FR" sz="2200" spc="-5" dirty="0" smtClean="0">
                <a:solidFill>
                  <a:srgbClr val="000300"/>
                </a:solidFill>
                <a:latin typeface="Times New Roman"/>
                <a:cs typeface="Times New Roman"/>
              </a:rPr>
              <a:t>la composition molaire en dioxygène)</a:t>
            </a:r>
            <a:r>
              <a:rPr lang="fr-FR" sz="2200" spc="-45" dirty="0" smtClean="0">
                <a:solidFill>
                  <a:srgbClr val="000300"/>
                </a:solidFill>
                <a:latin typeface="Times New Roman"/>
                <a:cs typeface="Times New Roman"/>
              </a:rPr>
              <a:t> </a:t>
            </a:r>
            <a:r>
              <a:rPr lang="fr-FR" sz="2200" spc="-5" dirty="0" smtClean="0">
                <a:solidFill>
                  <a:srgbClr val="000300"/>
                </a:solidFill>
                <a:latin typeface="Times New Roman"/>
                <a:cs typeface="Times New Roman"/>
              </a:rPr>
              <a:t>:</a:t>
            </a:r>
            <a:endParaRPr lang="fr-FR" sz="2200" dirty="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18312" y="642493"/>
            <a:ext cx="7360920" cy="729686"/>
          </a:xfrm>
          <a:prstGeom prst="rect">
            <a:avLst/>
          </a:prstGeom>
        </p:spPr>
        <p:txBody>
          <a:bodyPr vert="horz" wrap="square" lIns="0" tIns="52069" rIns="0" bIns="0" rtlCol="0">
            <a:spAutoFit/>
          </a:bodyPr>
          <a:lstStyle/>
          <a:p>
            <a:pPr marL="343535" indent="-318770">
              <a:lnSpc>
                <a:spcPct val="100000"/>
              </a:lnSpc>
              <a:spcBef>
                <a:spcPts val="409"/>
              </a:spcBef>
              <a:buClr>
                <a:srgbClr val="6F2F9F"/>
              </a:buClr>
              <a:buSzPct val="122222"/>
              <a:buFont typeface="Times New Roman"/>
              <a:buAutoNum type="arabicParenR" startAt="4"/>
              <a:tabLst>
                <a:tab pos="344170" algn="l"/>
              </a:tabLst>
            </a:pPr>
            <a:r>
              <a:rPr sz="2200" u="sng" dirty="0">
                <a:solidFill>
                  <a:srgbClr val="7030A0"/>
                </a:solidFill>
                <a:latin typeface="Times New Roman"/>
                <a:cs typeface="Times New Roman"/>
              </a:rPr>
              <a:t>Pour </a:t>
            </a:r>
            <a:r>
              <a:rPr sz="2200" u="sng" spc="-5" dirty="0">
                <a:solidFill>
                  <a:srgbClr val="7030A0"/>
                </a:solidFill>
                <a:latin typeface="Times New Roman"/>
                <a:cs typeface="Times New Roman"/>
              </a:rPr>
              <a:t>ce </a:t>
            </a:r>
            <a:r>
              <a:rPr sz="2200" u="sng" spc="-10" dirty="0">
                <a:solidFill>
                  <a:srgbClr val="7030A0"/>
                </a:solidFill>
                <a:latin typeface="Times New Roman"/>
                <a:cs typeface="Times New Roman"/>
              </a:rPr>
              <a:t>mélange, quel est </a:t>
            </a:r>
            <a:r>
              <a:rPr sz="2200" u="sng" spc="-5" dirty="0">
                <a:solidFill>
                  <a:srgbClr val="7030A0"/>
                </a:solidFill>
                <a:latin typeface="Times New Roman"/>
                <a:cs typeface="Times New Roman"/>
              </a:rPr>
              <a:t>le </a:t>
            </a:r>
            <a:r>
              <a:rPr sz="2200" u="sng" spc="-10" dirty="0">
                <a:solidFill>
                  <a:srgbClr val="7030A0"/>
                </a:solidFill>
                <a:latin typeface="Times New Roman"/>
                <a:cs typeface="Times New Roman"/>
              </a:rPr>
              <a:t>composé </a:t>
            </a:r>
            <a:r>
              <a:rPr sz="2200" u="sng" spc="-5" dirty="0">
                <a:solidFill>
                  <a:srgbClr val="7030A0"/>
                </a:solidFill>
                <a:latin typeface="Times New Roman"/>
                <a:cs typeface="Times New Roman"/>
              </a:rPr>
              <a:t>le plus volatil </a:t>
            </a:r>
            <a:r>
              <a:rPr sz="2200" u="sng" dirty="0">
                <a:solidFill>
                  <a:srgbClr val="7030A0"/>
                </a:solidFill>
                <a:latin typeface="Times New Roman"/>
                <a:cs typeface="Times New Roman"/>
              </a:rPr>
              <a:t>? </a:t>
            </a:r>
            <a:r>
              <a:rPr sz="2200" u="sng" spc="-10" dirty="0">
                <a:solidFill>
                  <a:srgbClr val="7030A0"/>
                </a:solidFill>
                <a:latin typeface="Times New Roman"/>
                <a:cs typeface="Times New Roman"/>
              </a:rPr>
              <a:t>Justifier </a:t>
            </a:r>
            <a:r>
              <a:rPr sz="2200" u="sng" spc="-5" dirty="0">
                <a:solidFill>
                  <a:srgbClr val="7030A0"/>
                </a:solidFill>
                <a:latin typeface="Times New Roman"/>
                <a:cs typeface="Times New Roman"/>
              </a:rPr>
              <a:t>votre</a:t>
            </a:r>
            <a:r>
              <a:rPr sz="2200" u="sng" spc="-15" dirty="0">
                <a:solidFill>
                  <a:srgbClr val="7030A0"/>
                </a:solidFill>
                <a:latin typeface="Times New Roman"/>
                <a:cs typeface="Times New Roman"/>
              </a:rPr>
              <a:t> </a:t>
            </a:r>
            <a:r>
              <a:rPr sz="2200" u="sng" spc="-10" dirty="0" err="1">
                <a:solidFill>
                  <a:srgbClr val="7030A0"/>
                </a:solidFill>
                <a:latin typeface="Times New Roman"/>
                <a:cs typeface="Times New Roman"/>
              </a:rPr>
              <a:t>réponse</a:t>
            </a:r>
            <a:r>
              <a:rPr sz="2200" u="sng" spc="-10" dirty="0" smtClean="0">
                <a:solidFill>
                  <a:srgbClr val="7030A0"/>
                </a:solidFill>
                <a:latin typeface="Times New Roman"/>
                <a:cs typeface="Times New Roman"/>
              </a:rPr>
              <a:t>.</a:t>
            </a:r>
            <a:endParaRPr sz="2325" baseline="-5376" dirty="0">
              <a:latin typeface="Times New Roman"/>
              <a:cs typeface="Times New Roman"/>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20</a:t>
            </a:fld>
            <a:endParaRPr dirty="0"/>
          </a:p>
        </p:txBody>
      </p:sp>
      <p:sp>
        <p:nvSpPr>
          <p:cNvPr id="4" name="object 4"/>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6" name="Rectangle 5"/>
          <p:cNvSpPr/>
          <p:nvPr/>
        </p:nvSpPr>
        <p:spPr>
          <a:xfrm>
            <a:off x="706627" y="1800225"/>
            <a:ext cx="3344673" cy="1438855"/>
          </a:xfrm>
          <a:prstGeom prst="rect">
            <a:avLst/>
          </a:prstGeom>
        </p:spPr>
        <p:txBody>
          <a:bodyPr wrap="square">
            <a:spAutoFit/>
          </a:bodyPr>
          <a:lstStyle/>
          <a:p>
            <a:pPr marL="343535" indent="-318770">
              <a:lnSpc>
                <a:spcPct val="100000"/>
              </a:lnSpc>
              <a:spcBef>
                <a:spcPts val="409"/>
              </a:spcBef>
              <a:buClr>
                <a:srgbClr val="6F2F9F"/>
              </a:buClr>
              <a:buSzPct val="122222"/>
              <a:buFont typeface="Times New Roman"/>
              <a:buAutoNum type="arabicParenR" startAt="4"/>
              <a:tabLst>
                <a:tab pos="344170" algn="l"/>
              </a:tabLst>
            </a:pPr>
            <a:endParaRPr lang="fr-FR" sz="2200" u="sng" dirty="0">
              <a:solidFill>
                <a:srgbClr val="7030A0"/>
              </a:solidFill>
              <a:latin typeface="Times New Roman"/>
              <a:cs typeface="Times New Roman"/>
            </a:endParaRPr>
          </a:p>
          <a:p>
            <a:pPr marL="680720" lvl="1" indent="-330200">
              <a:lnSpc>
                <a:spcPct val="100000"/>
              </a:lnSpc>
              <a:spcBef>
                <a:spcPts val="865"/>
              </a:spcBef>
              <a:buChar char="-"/>
              <a:tabLst>
                <a:tab pos="680720" algn="l"/>
                <a:tab pos="681355" algn="l"/>
              </a:tabLst>
            </a:pPr>
            <a:r>
              <a:rPr lang="fr-FR" sz="2400" b="1" spc="-5" dirty="0">
                <a:latin typeface="Times New Roman"/>
                <a:cs typeface="Times New Roman"/>
              </a:rPr>
              <a:t>Composé</a:t>
            </a:r>
            <a:r>
              <a:rPr lang="fr-FR" sz="2400" b="1" spc="-15" dirty="0">
                <a:latin typeface="Times New Roman"/>
                <a:cs typeface="Times New Roman"/>
              </a:rPr>
              <a:t> </a:t>
            </a:r>
            <a:r>
              <a:rPr lang="fr-FR" sz="2400" b="1" spc="-5" dirty="0">
                <a:latin typeface="Times New Roman"/>
                <a:cs typeface="Times New Roman"/>
              </a:rPr>
              <a:t>A</a:t>
            </a:r>
            <a:endParaRPr lang="fr-FR" sz="2400" dirty="0">
              <a:latin typeface="Times New Roman"/>
              <a:cs typeface="Times New Roman"/>
            </a:endParaRPr>
          </a:p>
          <a:p>
            <a:pPr marL="604520" lvl="1" indent="-254000">
              <a:lnSpc>
                <a:spcPct val="100000"/>
              </a:lnSpc>
              <a:spcBef>
                <a:spcPts val="1240"/>
              </a:spcBef>
              <a:buFont typeface="Times New Roman"/>
              <a:buChar char="-"/>
              <a:tabLst>
                <a:tab pos="604520" algn="l"/>
                <a:tab pos="605155" algn="l"/>
                <a:tab pos="1943735" algn="l"/>
              </a:tabLst>
            </a:pPr>
            <a:r>
              <a:rPr lang="fr-FR" sz="2400" spc="-5" dirty="0">
                <a:latin typeface="Times New Roman"/>
                <a:cs typeface="Times New Roman"/>
              </a:rPr>
              <a:t>Car </a:t>
            </a:r>
            <a:r>
              <a:rPr lang="fr-FR" sz="2400" b="1" spc="-5" dirty="0" err="1">
                <a:latin typeface="Times New Roman"/>
                <a:cs typeface="Times New Roman"/>
              </a:rPr>
              <a:t>P</a:t>
            </a:r>
            <a:r>
              <a:rPr lang="fr-FR" sz="2325" b="1" spc="-7" baseline="32258" dirty="0" err="1">
                <a:latin typeface="Times New Roman"/>
                <a:cs typeface="Times New Roman"/>
              </a:rPr>
              <a:t>o</a:t>
            </a:r>
            <a:r>
              <a:rPr lang="fr-FR" sz="2325" b="1" spc="-7" baseline="-5376" dirty="0" err="1">
                <a:latin typeface="Times New Roman"/>
                <a:cs typeface="Times New Roman"/>
              </a:rPr>
              <a:t>A</a:t>
            </a:r>
            <a:r>
              <a:rPr lang="fr-FR" sz="2325" b="1" spc="315" baseline="-5376" dirty="0">
                <a:latin typeface="Times New Roman"/>
                <a:cs typeface="Times New Roman"/>
              </a:rPr>
              <a:t> </a:t>
            </a:r>
            <a:r>
              <a:rPr lang="fr-FR" sz="2400" b="1" dirty="0">
                <a:latin typeface="Times New Roman"/>
                <a:cs typeface="Times New Roman"/>
              </a:rPr>
              <a:t>&gt;	</a:t>
            </a:r>
            <a:r>
              <a:rPr lang="fr-FR" sz="2400" b="1" spc="-5" dirty="0" err="1">
                <a:latin typeface="Times New Roman"/>
                <a:cs typeface="Times New Roman"/>
              </a:rPr>
              <a:t>P</a:t>
            </a:r>
            <a:r>
              <a:rPr lang="fr-FR" sz="2325" b="1" spc="-7" baseline="32258" dirty="0" err="1">
                <a:latin typeface="Times New Roman"/>
                <a:cs typeface="Times New Roman"/>
              </a:rPr>
              <a:t>o</a:t>
            </a:r>
            <a:r>
              <a:rPr lang="fr-FR" sz="2325" b="1" spc="-7" baseline="-5376" dirty="0" err="1">
                <a:latin typeface="Times New Roman"/>
                <a:cs typeface="Times New Roman"/>
              </a:rPr>
              <a:t>B</a:t>
            </a:r>
            <a:endParaRPr lang="fr-FR" sz="2325" baseline="-5376" dirty="0">
              <a:latin typeface="Times New Roman"/>
              <a:cs typeface="Times New Roman"/>
            </a:endParaRPr>
          </a:p>
        </p:txBody>
      </p:sp>
      <p:sp>
        <p:nvSpPr>
          <p:cNvPr id="7" name="object 3"/>
          <p:cNvSpPr/>
          <p:nvPr/>
        </p:nvSpPr>
        <p:spPr>
          <a:xfrm>
            <a:off x="5651501" y="1587101"/>
            <a:ext cx="4930014" cy="443272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732790"/>
            <a:ext cx="9035288" cy="294953"/>
          </a:xfrm>
          <a:prstGeom prst="rect">
            <a:avLst/>
          </a:prstGeom>
        </p:spPr>
        <p:txBody>
          <a:bodyPr vert="horz" wrap="square" lIns="0" tIns="0" rIns="0" bIns="0" rtlCol="0">
            <a:spAutoFit/>
          </a:bodyPr>
          <a:lstStyle/>
          <a:p>
            <a:pPr marL="12700">
              <a:lnSpc>
                <a:spcPts val="2340"/>
              </a:lnSpc>
              <a:spcAft>
                <a:spcPts val="5400"/>
              </a:spcAft>
            </a:pPr>
            <a:r>
              <a:rPr sz="2200" b="1" dirty="0">
                <a:solidFill>
                  <a:srgbClr val="6F2F9F"/>
                </a:solidFill>
                <a:latin typeface="Times New Roman"/>
                <a:cs typeface="Times New Roman"/>
              </a:rPr>
              <a:t>5) </a:t>
            </a:r>
            <a:r>
              <a:rPr sz="2200" u="sng" spc="-5" dirty="0">
                <a:solidFill>
                  <a:srgbClr val="7030A0"/>
                </a:solidFill>
                <a:latin typeface="Times New Roman"/>
                <a:cs typeface="Times New Roman"/>
              </a:rPr>
              <a:t>Rappeler </a:t>
            </a:r>
            <a:r>
              <a:rPr sz="2200" u="sng" dirty="0">
                <a:solidFill>
                  <a:srgbClr val="7030A0"/>
                </a:solidFill>
                <a:latin typeface="Times New Roman"/>
                <a:cs typeface="Times New Roman"/>
              </a:rPr>
              <a:t>la </a:t>
            </a:r>
            <a:r>
              <a:rPr sz="2200" b="1" u="sng" spc="-5" dirty="0">
                <a:solidFill>
                  <a:srgbClr val="7030A0"/>
                </a:solidFill>
                <a:latin typeface="Times New Roman"/>
                <a:cs typeface="Times New Roman"/>
              </a:rPr>
              <a:t>loi </a:t>
            </a:r>
            <a:r>
              <a:rPr sz="2200" b="1" u="sng" spc="-10" dirty="0">
                <a:solidFill>
                  <a:srgbClr val="7030A0"/>
                </a:solidFill>
                <a:latin typeface="Times New Roman"/>
                <a:cs typeface="Times New Roman"/>
              </a:rPr>
              <a:t>de Raoult </a:t>
            </a:r>
            <a:r>
              <a:rPr sz="2200" u="sng" spc="-5" dirty="0">
                <a:solidFill>
                  <a:srgbClr val="7030A0"/>
                </a:solidFill>
                <a:latin typeface="Times New Roman"/>
                <a:cs typeface="Times New Roman"/>
              </a:rPr>
              <a:t>et donner la </a:t>
            </a:r>
            <a:r>
              <a:rPr sz="2200" u="sng" spc="-10" dirty="0">
                <a:solidFill>
                  <a:srgbClr val="7030A0"/>
                </a:solidFill>
                <a:latin typeface="Times New Roman"/>
                <a:cs typeface="Times New Roman"/>
              </a:rPr>
              <a:t>signification des </a:t>
            </a:r>
            <a:r>
              <a:rPr sz="2200" u="sng" spc="-5" dirty="0">
                <a:solidFill>
                  <a:srgbClr val="7030A0"/>
                </a:solidFill>
                <a:latin typeface="Times New Roman"/>
                <a:cs typeface="Times New Roman"/>
              </a:rPr>
              <a:t>termes </a:t>
            </a:r>
            <a:r>
              <a:rPr sz="2200" u="sng" spc="-10" dirty="0">
                <a:solidFill>
                  <a:srgbClr val="7030A0"/>
                </a:solidFill>
                <a:latin typeface="Times New Roman"/>
                <a:cs typeface="Times New Roman"/>
              </a:rPr>
              <a:t>de </a:t>
            </a:r>
            <a:r>
              <a:rPr sz="2200" u="sng" spc="-5" dirty="0">
                <a:solidFill>
                  <a:srgbClr val="7030A0"/>
                </a:solidFill>
                <a:latin typeface="Times New Roman"/>
                <a:cs typeface="Times New Roman"/>
              </a:rPr>
              <a:t>cette</a:t>
            </a:r>
            <a:r>
              <a:rPr sz="2200" u="sng" spc="40" dirty="0">
                <a:solidFill>
                  <a:srgbClr val="7030A0"/>
                </a:solidFill>
                <a:latin typeface="Times New Roman"/>
                <a:cs typeface="Times New Roman"/>
              </a:rPr>
              <a:t> </a:t>
            </a:r>
            <a:r>
              <a:rPr sz="2200" u="sng" spc="-5" dirty="0">
                <a:solidFill>
                  <a:srgbClr val="7030A0"/>
                </a:solidFill>
                <a:latin typeface="Times New Roman"/>
                <a:cs typeface="Times New Roman"/>
              </a:rPr>
              <a:t>loi.</a:t>
            </a:r>
            <a:endParaRPr sz="2200" u="sng" dirty="0">
              <a:solidFill>
                <a:srgbClr val="7030A0"/>
              </a:solidFill>
              <a:latin typeface="Times New Roman"/>
              <a:cs typeface="Times New Roman"/>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21</a:t>
            </a:fld>
            <a:endParaRPr dirty="0"/>
          </a:p>
        </p:txBody>
      </p:sp>
      <p:sp>
        <p:nvSpPr>
          <p:cNvPr id="12" name="object 12"/>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888290" y="1766935"/>
            <a:ext cx="2324810" cy="349455"/>
          </a:xfrm>
          <a:prstGeom prst="rect">
            <a:avLst/>
          </a:prstGeom>
        </p:spPr>
        <p:txBody>
          <a:bodyPr vert="horz" wrap="square" lIns="0" tIns="15875" rIns="0" bIns="0" rtlCol="0">
            <a:spAutoFit/>
          </a:bodyPr>
          <a:lstStyle/>
          <a:p>
            <a:pPr marL="50800">
              <a:lnSpc>
                <a:spcPts val="1780"/>
              </a:lnSpc>
              <a:spcBef>
                <a:spcPts val="125"/>
              </a:spcBef>
              <a:tabLst>
                <a:tab pos="432434" algn="l"/>
                <a:tab pos="1038860" algn="l"/>
              </a:tabLst>
            </a:pPr>
            <a:r>
              <a:rPr sz="2800" i="1" spc="390" dirty="0">
                <a:latin typeface="Times New Roman"/>
                <a:cs typeface="Times New Roman"/>
              </a:rPr>
              <a:t>P	</a:t>
            </a:r>
            <a:r>
              <a:rPr sz="2800" spc="350" dirty="0">
                <a:latin typeface="Symbol"/>
                <a:cs typeface="Symbol"/>
              </a:rPr>
              <a:t></a:t>
            </a:r>
            <a:r>
              <a:rPr sz="2800" spc="245" dirty="0">
                <a:latin typeface="Times New Roman"/>
                <a:cs typeface="Times New Roman"/>
              </a:rPr>
              <a:t> </a:t>
            </a:r>
            <a:r>
              <a:rPr sz="2800" i="1" spc="285" dirty="0">
                <a:latin typeface="Times New Roman"/>
                <a:cs typeface="Times New Roman"/>
              </a:rPr>
              <a:t>x	</a:t>
            </a:r>
            <a:r>
              <a:rPr sz="2800" spc="350" dirty="0">
                <a:latin typeface="Symbol"/>
                <a:cs typeface="Symbol"/>
              </a:rPr>
              <a:t></a:t>
            </a:r>
            <a:r>
              <a:rPr sz="2800" spc="-60" dirty="0">
                <a:latin typeface="Times New Roman"/>
                <a:cs typeface="Times New Roman"/>
              </a:rPr>
              <a:t> </a:t>
            </a:r>
            <a:r>
              <a:rPr sz="2800" i="1" spc="355" dirty="0">
                <a:latin typeface="Times New Roman"/>
                <a:cs typeface="Times New Roman"/>
              </a:rPr>
              <a:t>P</a:t>
            </a:r>
            <a:r>
              <a:rPr sz="2400" spc="532" baseline="42929" dirty="0">
                <a:latin typeface="Times New Roman"/>
                <a:cs typeface="Times New Roman"/>
              </a:rPr>
              <a:t>0</a:t>
            </a:r>
            <a:endParaRPr sz="2400" baseline="42929" dirty="0">
              <a:latin typeface="Times New Roman"/>
              <a:cs typeface="Times New Roman"/>
            </a:endParaRPr>
          </a:p>
          <a:p>
            <a:pPr marL="214629">
              <a:lnSpc>
                <a:spcPts val="819"/>
              </a:lnSpc>
              <a:tabLst>
                <a:tab pos="859790" algn="l"/>
                <a:tab pos="1438275" algn="l"/>
              </a:tabLst>
            </a:pPr>
            <a:r>
              <a:rPr sz="1600" i="1" spc="235" dirty="0">
                <a:latin typeface="Times New Roman"/>
                <a:cs typeface="Times New Roman"/>
              </a:rPr>
              <a:t>A	A	A</a:t>
            </a:r>
            <a:endParaRPr sz="1600" dirty="0">
              <a:latin typeface="Times New Roman"/>
              <a:cs typeface="Times New Roman"/>
            </a:endParaRPr>
          </a:p>
        </p:txBody>
      </p:sp>
      <p:sp>
        <p:nvSpPr>
          <p:cNvPr id="4" name="object 4"/>
          <p:cNvSpPr txBox="1"/>
          <p:nvPr/>
        </p:nvSpPr>
        <p:spPr>
          <a:xfrm>
            <a:off x="890830" y="2981765"/>
            <a:ext cx="120650" cy="207645"/>
          </a:xfrm>
          <a:prstGeom prst="rect">
            <a:avLst/>
          </a:prstGeom>
        </p:spPr>
        <p:txBody>
          <a:bodyPr vert="horz" wrap="square" lIns="0" tIns="11430" rIns="0" bIns="0" rtlCol="0">
            <a:spAutoFit/>
          </a:bodyPr>
          <a:lstStyle/>
          <a:p>
            <a:pPr marL="12700">
              <a:lnSpc>
                <a:spcPct val="100000"/>
              </a:lnSpc>
              <a:spcBef>
                <a:spcPts val="90"/>
              </a:spcBef>
            </a:pPr>
            <a:r>
              <a:rPr sz="1200" i="1" spc="15" dirty="0">
                <a:latin typeface="Times New Roman"/>
                <a:cs typeface="Times New Roman"/>
              </a:rPr>
              <a:t>A</a:t>
            </a:r>
            <a:endParaRPr sz="1200">
              <a:latin typeface="Times New Roman"/>
              <a:cs typeface="Times New Roman"/>
            </a:endParaRPr>
          </a:p>
        </p:txBody>
      </p:sp>
      <p:sp>
        <p:nvSpPr>
          <p:cNvPr id="5" name="object 5"/>
          <p:cNvSpPr txBox="1"/>
          <p:nvPr/>
        </p:nvSpPr>
        <p:spPr>
          <a:xfrm>
            <a:off x="752353" y="2808654"/>
            <a:ext cx="189230" cy="337820"/>
          </a:xfrm>
          <a:prstGeom prst="rect">
            <a:avLst/>
          </a:prstGeom>
        </p:spPr>
        <p:txBody>
          <a:bodyPr vert="horz" wrap="square" lIns="0" tIns="12065" rIns="0" bIns="0" rtlCol="0">
            <a:spAutoFit/>
          </a:bodyPr>
          <a:lstStyle/>
          <a:p>
            <a:pPr marL="12700">
              <a:lnSpc>
                <a:spcPct val="100000"/>
              </a:lnSpc>
              <a:spcBef>
                <a:spcPts val="95"/>
              </a:spcBef>
            </a:pPr>
            <a:r>
              <a:rPr sz="2050" i="1" spc="30" dirty="0">
                <a:latin typeface="Times New Roman"/>
                <a:cs typeface="Times New Roman"/>
              </a:rPr>
              <a:t>P</a:t>
            </a:r>
            <a:endParaRPr sz="2050" dirty="0">
              <a:latin typeface="Times New Roman"/>
              <a:cs typeface="Times New Roman"/>
            </a:endParaRPr>
          </a:p>
        </p:txBody>
      </p:sp>
      <p:sp>
        <p:nvSpPr>
          <p:cNvPr id="6" name="object 6"/>
          <p:cNvSpPr txBox="1">
            <a:spLocks noGrp="1"/>
          </p:cNvSpPr>
          <p:nvPr>
            <p:ph type="title"/>
          </p:nvPr>
        </p:nvSpPr>
        <p:spPr>
          <a:xfrm>
            <a:off x="1127050" y="2815709"/>
            <a:ext cx="6402705" cy="382156"/>
          </a:xfrm>
          <a:prstGeom prst="rect">
            <a:avLst/>
          </a:prstGeom>
        </p:spPr>
        <p:txBody>
          <a:bodyPr vert="horz" wrap="square" lIns="0" tIns="12700" rIns="0" bIns="0" rtlCol="0">
            <a:spAutoFit/>
          </a:bodyPr>
          <a:lstStyle/>
          <a:p>
            <a:pPr marL="12700">
              <a:lnSpc>
                <a:spcPct val="100000"/>
              </a:lnSpc>
              <a:spcBef>
                <a:spcPts val="100"/>
              </a:spcBef>
            </a:pPr>
            <a:r>
              <a:rPr sz="2400" b="1" dirty="0">
                <a:latin typeface="Times New Roman"/>
                <a:cs typeface="Times New Roman"/>
              </a:rPr>
              <a:t>: </a:t>
            </a:r>
            <a:r>
              <a:rPr sz="3200" b="1" kern="1200" baseline="2314" dirty="0">
                <a:ea typeface="+mn-ea"/>
              </a:rPr>
              <a:t>Pression de vapeur de A au-dessus de mélange ;</a:t>
            </a:r>
          </a:p>
        </p:txBody>
      </p:sp>
      <p:sp>
        <p:nvSpPr>
          <p:cNvPr id="7" name="object 7"/>
          <p:cNvSpPr txBox="1"/>
          <p:nvPr/>
        </p:nvSpPr>
        <p:spPr>
          <a:xfrm>
            <a:off x="744348" y="3378722"/>
            <a:ext cx="6443345" cy="391160"/>
          </a:xfrm>
          <a:prstGeom prst="rect">
            <a:avLst/>
          </a:prstGeom>
        </p:spPr>
        <p:txBody>
          <a:bodyPr vert="horz" wrap="square" lIns="0" tIns="12700" rIns="0" bIns="0" rtlCol="0">
            <a:spAutoFit/>
          </a:bodyPr>
          <a:lstStyle/>
          <a:p>
            <a:pPr marL="38100">
              <a:lnSpc>
                <a:spcPct val="100000"/>
              </a:lnSpc>
              <a:spcBef>
                <a:spcPts val="100"/>
              </a:spcBef>
            </a:pPr>
            <a:r>
              <a:rPr sz="3450" i="1" spc="232" baseline="14492" dirty="0">
                <a:latin typeface="Times New Roman"/>
                <a:cs typeface="Times New Roman"/>
              </a:rPr>
              <a:t>x</a:t>
            </a:r>
            <a:r>
              <a:rPr sz="1350" i="1" spc="155" dirty="0">
                <a:latin typeface="Times New Roman"/>
                <a:cs typeface="Times New Roman"/>
              </a:rPr>
              <a:t>A </a:t>
            </a:r>
            <a:r>
              <a:rPr sz="3600" b="1" baseline="2314" dirty="0">
                <a:latin typeface="Times New Roman"/>
                <a:cs typeface="Times New Roman"/>
              </a:rPr>
              <a:t>: </a:t>
            </a:r>
            <a:r>
              <a:rPr sz="3200" b="1" baseline="2314" dirty="0">
                <a:latin typeface="Times New Roman"/>
                <a:cs typeface="Times New Roman"/>
              </a:rPr>
              <a:t>Fraction molaire </a:t>
            </a:r>
            <a:r>
              <a:rPr sz="3200" b="1" spc="-7" baseline="2314" dirty="0">
                <a:latin typeface="Times New Roman"/>
                <a:cs typeface="Times New Roman"/>
              </a:rPr>
              <a:t>de A dans </a:t>
            </a:r>
            <a:r>
              <a:rPr sz="3200" b="1" baseline="2314" dirty="0">
                <a:latin typeface="Times New Roman"/>
                <a:cs typeface="Times New Roman"/>
              </a:rPr>
              <a:t>la phase liquide</a:t>
            </a:r>
            <a:r>
              <a:rPr sz="3200" b="1" spc="15" baseline="2314" dirty="0">
                <a:latin typeface="Times New Roman"/>
                <a:cs typeface="Times New Roman"/>
              </a:rPr>
              <a:t> </a:t>
            </a:r>
            <a:r>
              <a:rPr sz="3200" b="1" baseline="2314" dirty="0">
                <a:latin typeface="Times New Roman"/>
                <a:cs typeface="Times New Roman"/>
              </a:rPr>
              <a:t>;</a:t>
            </a:r>
            <a:endParaRPr sz="3200" baseline="2314" dirty="0">
              <a:latin typeface="Times New Roman"/>
              <a:cs typeface="Times New Roman"/>
            </a:endParaRPr>
          </a:p>
        </p:txBody>
      </p:sp>
      <p:sp>
        <p:nvSpPr>
          <p:cNvPr id="8" name="object 8"/>
          <p:cNvSpPr txBox="1"/>
          <p:nvPr/>
        </p:nvSpPr>
        <p:spPr>
          <a:xfrm>
            <a:off x="891833" y="4076631"/>
            <a:ext cx="120014" cy="197485"/>
          </a:xfrm>
          <a:prstGeom prst="rect">
            <a:avLst/>
          </a:prstGeom>
        </p:spPr>
        <p:txBody>
          <a:bodyPr vert="horz" wrap="square" lIns="0" tIns="15875" rIns="0" bIns="0" rtlCol="0">
            <a:spAutoFit/>
          </a:bodyPr>
          <a:lstStyle/>
          <a:p>
            <a:pPr marL="12700">
              <a:lnSpc>
                <a:spcPct val="100000"/>
              </a:lnSpc>
              <a:spcBef>
                <a:spcPts val="125"/>
              </a:spcBef>
            </a:pPr>
            <a:r>
              <a:rPr sz="1100" i="1" spc="70" dirty="0">
                <a:latin typeface="Times New Roman"/>
                <a:cs typeface="Times New Roman"/>
              </a:rPr>
              <a:t>A</a:t>
            </a:r>
            <a:endParaRPr sz="1100">
              <a:latin typeface="Times New Roman"/>
              <a:cs typeface="Times New Roman"/>
            </a:endParaRPr>
          </a:p>
        </p:txBody>
      </p:sp>
      <p:sp>
        <p:nvSpPr>
          <p:cNvPr id="9" name="object 9"/>
          <p:cNvSpPr txBox="1"/>
          <p:nvPr/>
        </p:nvSpPr>
        <p:spPr>
          <a:xfrm>
            <a:off x="728472" y="3803872"/>
            <a:ext cx="334010" cy="319405"/>
          </a:xfrm>
          <a:prstGeom prst="rect">
            <a:avLst/>
          </a:prstGeom>
        </p:spPr>
        <p:txBody>
          <a:bodyPr vert="horz" wrap="square" lIns="0" tIns="15875" rIns="0" bIns="0" rtlCol="0">
            <a:spAutoFit/>
          </a:bodyPr>
          <a:lstStyle/>
          <a:p>
            <a:pPr marL="38100">
              <a:lnSpc>
                <a:spcPct val="100000"/>
              </a:lnSpc>
              <a:spcBef>
                <a:spcPts val="125"/>
              </a:spcBef>
            </a:pPr>
            <a:r>
              <a:rPr sz="2850" i="1" spc="232" baseline="-24853" dirty="0">
                <a:latin typeface="Times New Roman"/>
                <a:cs typeface="Times New Roman"/>
              </a:rPr>
              <a:t>P</a:t>
            </a:r>
            <a:r>
              <a:rPr sz="1100" spc="155" dirty="0">
                <a:latin typeface="Times New Roman"/>
                <a:cs typeface="Times New Roman"/>
              </a:rPr>
              <a:t>0</a:t>
            </a:r>
            <a:endParaRPr sz="1100">
              <a:latin typeface="Times New Roman"/>
              <a:cs typeface="Times New Roman"/>
            </a:endParaRPr>
          </a:p>
        </p:txBody>
      </p:sp>
      <p:sp>
        <p:nvSpPr>
          <p:cNvPr id="10" name="object 10"/>
          <p:cNvSpPr txBox="1"/>
          <p:nvPr/>
        </p:nvSpPr>
        <p:spPr>
          <a:xfrm>
            <a:off x="1145338" y="3898130"/>
            <a:ext cx="5393690" cy="391160"/>
          </a:xfrm>
          <a:prstGeom prst="rect">
            <a:avLst/>
          </a:prstGeom>
        </p:spPr>
        <p:txBody>
          <a:bodyPr vert="horz" wrap="square" lIns="0" tIns="12700" rIns="0" bIns="0" rtlCol="0">
            <a:spAutoFit/>
          </a:bodyPr>
          <a:lstStyle/>
          <a:p>
            <a:pPr marL="12700">
              <a:spcBef>
                <a:spcPts val="100"/>
              </a:spcBef>
            </a:pPr>
            <a:r>
              <a:rPr sz="2400" b="1" dirty="0">
                <a:latin typeface="Times New Roman"/>
                <a:cs typeface="Times New Roman"/>
              </a:rPr>
              <a:t>: </a:t>
            </a:r>
            <a:r>
              <a:rPr sz="3200" b="1" baseline="2314" dirty="0">
                <a:latin typeface="Times New Roman"/>
                <a:cs typeface="Times New Roman"/>
              </a:rPr>
              <a:t>Pression de vapeur saturante de A pur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732790"/>
            <a:ext cx="8806688" cy="294953"/>
          </a:xfrm>
          <a:prstGeom prst="rect">
            <a:avLst/>
          </a:prstGeom>
        </p:spPr>
        <p:txBody>
          <a:bodyPr vert="horz" wrap="square" lIns="0" tIns="0" rIns="0" bIns="0" rtlCol="0">
            <a:spAutoFit/>
          </a:bodyPr>
          <a:lstStyle/>
          <a:p>
            <a:pPr marL="12700">
              <a:lnSpc>
                <a:spcPts val="2340"/>
              </a:lnSpc>
            </a:pPr>
            <a:r>
              <a:rPr sz="2200" b="1" dirty="0">
                <a:solidFill>
                  <a:srgbClr val="6F2F9F"/>
                </a:solidFill>
                <a:latin typeface="Times New Roman"/>
                <a:cs typeface="Times New Roman"/>
              </a:rPr>
              <a:t>6) </a:t>
            </a:r>
            <a:r>
              <a:rPr sz="2200" u="sng" spc="-5" dirty="0">
                <a:solidFill>
                  <a:srgbClr val="7030A0"/>
                </a:solidFill>
                <a:latin typeface="Times New Roman"/>
                <a:cs typeface="Times New Roman"/>
              </a:rPr>
              <a:t>Rappeler </a:t>
            </a:r>
            <a:r>
              <a:rPr sz="2200" u="sng" dirty="0">
                <a:solidFill>
                  <a:srgbClr val="7030A0"/>
                </a:solidFill>
                <a:latin typeface="Times New Roman"/>
                <a:cs typeface="Times New Roman"/>
              </a:rPr>
              <a:t>la </a:t>
            </a:r>
            <a:r>
              <a:rPr sz="2200" b="1" u="sng" spc="-5" dirty="0">
                <a:solidFill>
                  <a:srgbClr val="7030A0"/>
                </a:solidFill>
                <a:latin typeface="Times New Roman"/>
                <a:cs typeface="Times New Roman"/>
              </a:rPr>
              <a:t>loi </a:t>
            </a:r>
            <a:r>
              <a:rPr sz="2200" b="1" u="sng" spc="-10" dirty="0">
                <a:solidFill>
                  <a:srgbClr val="7030A0"/>
                </a:solidFill>
                <a:latin typeface="Times New Roman"/>
                <a:cs typeface="Times New Roman"/>
              </a:rPr>
              <a:t>de Dalton </a:t>
            </a:r>
            <a:r>
              <a:rPr sz="2200" u="sng" dirty="0">
                <a:solidFill>
                  <a:srgbClr val="7030A0"/>
                </a:solidFill>
                <a:latin typeface="Times New Roman"/>
                <a:cs typeface="Times New Roman"/>
              </a:rPr>
              <a:t>et </a:t>
            </a:r>
            <a:r>
              <a:rPr sz="2200" u="sng" spc="-5" dirty="0">
                <a:solidFill>
                  <a:srgbClr val="7030A0"/>
                </a:solidFill>
                <a:latin typeface="Times New Roman"/>
                <a:cs typeface="Times New Roman"/>
              </a:rPr>
              <a:t>donner la </a:t>
            </a:r>
            <a:r>
              <a:rPr sz="2200" u="sng" spc="-10" dirty="0">
                <a:solidFill>
                  <a:srgbClr val="7030A0"/>
                </a:solidFill>
                <a:latin typeface="Times New Roman"/>
                <a:cs typeface="Times New Roman"/>
              </a:rPr>
              <a:t>signification des </a:t>
            </a:r>
            <a:r>
              <a:rPr sz="2200" u="sng" spc="-5" dirty="0">
                <a:solidFill>
                  <a:srgbClr val="7030A0"/>
                </a:solidFill>
                <a:latin typeface="Times New Roman"/>
                <a:cs typeface="Times New Roman"/>
              </a:rPr>
              <a:t>termes </a:t>
            </a:r>
            <a:r>
              <a:rPr sz="2200" u="sng" spc="-10" dirty="0">
                <a:solidFill>
                  <a:srgbClr val="7030A0"/>
                </a:solidFill>
                <a:latin typeface="Times New Roman"/>
                <a:cs typeface="Times New Roman"/>
              </a:rPr>
              <a:t>de </a:t>
            </a:r>
            <a:r>
              <a:rPr sz="2200" u="sng" spc="-5" dirty="0">
                <a:solidFill>
                  <a:srgbClr val="7030A0"/>
                </a:solidFill>
                <a:latin typeface="Times New Roman"/>
                <a:cs typeface="Times New Roman"/>
              </a:rPr>
              <a:t>cette</a:t>
            </a:r>
            <a:r>
              <a:rPr sz="2200" u="sng" spc="40" dirty="0">
                <a:solidFill>
                  <a:srgbClr val="7030A0"/>
                </a:solidFill>
                <a:latin typeface="Times New Roman"/>
                <a:cs typeface="Times New Roman"/>
              </a:rPr>
              <a:t> </a:t>
            </a:r>
            <a:r>
              <a:rPr sz="2200" u="sng" spc="-5" dirty="0">
                <a:solidFill>
                  <a:srgbClr val="7030A0"/>
                </a:solidFill>
                <a:latin typeface="Times New Roman"/>
                <a:cs typeface="Times New Roman"/>
              </a:rPr>
              <a:t>loi.</a:t>
            </a:r>
            <a:endParaRPr sz="2200" u="sng" dirty="0">
              <a:solidFill>
                <a:srgbClr val="7030A0"/>
              </a:solidFill>
              <a:latin typeface="Times New Roman"/>
              <a:cs typeface="Times New Roman"/>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22</a:t>
            </a:fld>
            <a:endParaRPr dirty="0"/>
          </a:p>
        </p:txBody>
      </p:sp>
      <p:sp>
        <p:nvSpPr>
          <p:cNvPr id="10" name="object 10"/>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1" name="object 11"/>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927100" y="1614512"/>
            <a:ext cx="2300684" cy="444994"/>
          </a:xfrm>
          <a:prstGeom prst="rect">
            <a:avLst/>
          </a:prstGeom>
        </p:spPr>
        <p:txBody>
          <a:bodyPr vert="horz" wrap="square" lIns="0" tIns="13970" rIns="0" bIns="0" rtlCol="0">
            <a:spAutoFit/>
          </a:bodyPr>
          <a:lstStyle/>
          <a:p>
            <a:pPr marL="38100">
              <a:lnSpc>
                <a:spcPct val="100000"/>
              </a:lnSpc>
              <a:spcBef>
                <a:spcPts val="110"/>
              </a:spcBef>
            </a:pPr>
            <a:r>
              <a:rPr sz="2800" i="1" spc="90" dirty="0">
                <a:latin typeface="Times New Roman"/>
                <a:cs typeface="Times New Roman"/>
              </a:rPr>
              <a:t>P</a:t>
            </a:r>
            <a:r>
              <a:rPr sz="2400" i="1" spc="135" baseline="-24154" dirty="0">
                <a:latin typeface="Times New Roman"/>
                <a:cs typeface="Times New Roman"/>
              </a:rPr>
              <a:t>A </a:t>
            </a:r>
            <a:r>
              <a:rPr sz="2800" spc="250" dirty="0">
                <a:latin typeface="Symbol"/>
                <a:cs typeface="Symbol"/>
              </a:rPr>
              <a:t></a:t>
            </a:r>
            <a:r>
              <a:rPr sz="2800" spc="250" dirty="0">
                <a:latin typeface="Times New Roman"/>
                <a:cs typeface="Times New Roman"/>
              </a:rPr>
              <a:t> </a:t>
            </a:r>
            <a:r>
              <a:rPr sz="2800" i="1" spc="245" dirty="0">
                <a:latin typeface="Times New Roman"/>
                <a:cs typeface="Times New Roman"/>
              </a:rPr>
              <a:t>y</a:t>
            </a:r>
            <a:r>
              <a:rPr sz="2400" i="1" spc="367" baseline="-24154" dirty="0">
                <a:latin typeface="Times New Roman"/>
                <a:cs typeface="Times New Roman"/>
              </a:rPr>
              <a:t>A </a:t>
            </a:r>
            <a:r>
              <a:rPr sz="2800" spc="250" dirty="0">
                <a:latin typeface="Symbol"/>
                <a:cs typeface="Symbol"/>
              </a:rPr>
              <a:t></a:t>
            </a:r>
            <a:r>
              <a:rPr sz="2800" spc="-95" dirty="0">
                <a:latin typeface="Times New Roman"/>
                <a:cs typeface="Times New Roman"/>
              </a:rPr>
              <a:t> </a:t>
            </a:r>
            <a:r>
              <a:rPr sz="2800" i="1" spc="-25" dirty="0">
                <a:latin typeface="Times New Roman"/>
                <a:cs typeface="Times New Roman"/>
              </a:rPr>
              <a:t>P</a:t>
            </a:r>
            <a:r>
              <a:rPr sz="2400" i="1" spc="-37" baseline="-24154" dirty="0">
                <a:latin typeface="Times New Roman"/>
                <a:cs typeface="Times New Roman"/>
              </a:rPr>
              <a:t>t</a:t>
            </a:r>
            <a:endParaRPr sz="2400" baseline="-24154" dirty="0">
              <a:latin typeface="Times New Roman"/>
              <a:cs typeface="Times New Roman"/>
            </a:endParaRPr>
          </a:p>
        </p:txBody>
      </p:sp>
      <p:sp>
        <p:nvSpPr>
          <p:cNvPr id="4" name="object 4"/>
          <p:cNvSpPr txBox="1"/>
          <p:nvPr/>
        </p:nvSpPr>
        <p:spPr>
          <a:xfrm>
            <a:off x="889000" y="2678660"/>
            <a:ext cx="309880" cy="337820"/>
          </a:xfrm>
          <a:prstGeom prst="rect">
            <a:avLst/>
          </a:prstGeom>
        </p:spPr>
        <p:txBody>
          <a:bodyPr vert="horz" wrap="square" lIns="0" tIns="12065" rIns="0" bIns="0" rtlCol="0">
            <a:spAutoFit/>
          </a:bodyPr>
          <a:lstStyle/>
          <a:p>
            <a:pPr marL="38100">
              <a:lnSpc>
                <a:spcPct val="100000"/>
              </a:lnSpc>
              <a:spcBef>
                <a:spcPts val="95"/>
              </a:spcBef>
            </a:pPr>
            <a:r>
              <a:rPr sz="2050" i="1" spc="-75" dirty="0">
                <a:latin typeface="Times New Roman"/>
                <a:cs typeface="Times New Roman"/>
              </a:rPr>
              <a:t>P</a:t>
            </a:r>
            <a:r>
              <a:rPr sz="1800" i="1" spc="-112" baseline="-23148" dirty="0">
                <a:latin typeface="Times New Roman"/>
                <a:cs typeface="Times New Roman"/>
              </a:rPr>
              <a:t>A</a:t>
            </a:r>
            <a:endParaRPr sz="1800" baseline="-23148">
              <a:latin typeface="Times New Roman"/>
              <a:cs typeface="Times New Roman"/>
            </a:endParaRPr>
          </a:p>
        </p:txBody>
      </p:sp>
      <p:sp>
        <p:nvSpPr>
          <p:cNvPr id="5" name="object 5"/>
          <p:cNvSpPr txBox="1"/>
          <p:nvPr/>
        </p:nvSpPr>
        <p:spPr>
          <a:xfrm>
            <a:off x="1289097" y="2685588"/>
            <a:ext cx="3531235" cy="382156"/>
          </a:xfrm>
          <a:prstGeom prst="rect">
            <a:avLst/>
          </a:prstGeom>
        </p:spPr>
        <p:txBody>
          <a:bodyPr vert="horz" wrap="square" lIns="0" tIns="12700" rIns="0" bIns="0" rtlCol="0">
            <a:spAutoFit/>
          </a:bodyPr>
          <a:lstStyle/>
          <a:p>
            <a:pPr marL="12700">
              <a:lnSpc>
                <a:spcPct val="100000"/>
              </a:lnSpc>
              <a:spcBef>
                <a:spcPts val="100"/>
              </a:spcBef>
            </a:pPr>
            <a:r>
              <a:rPr sz="2400" b="1" dirty="0">
                <a:latin typeface="Times New Roman"/>
                <a:cs typeface="Times New Roman"/>
              </a:rPr>
              <a:t>: </a:t>
            </a:r>
            <a:r>
              <a:rPr sz="2000" b="1" dirty="0">
                <a:latin typeface="Times New Roman"/>
                <a:cs typeface="Times New Roman"/>
              </a:rPr>
              <a:t>Pression </a:t>
            </a:r>
            <a:r>
              <a:rPr sz="2000" b="1" spc="-5" dirty="0">
                <a:latin typeface="Times New Roman"/>
                <a:cs typeface="Times New Roman"/>
              </a:rPr>
              <a:t>de vapeur de A</a:t>
            </a:r>
            <a:r>
              <a:rPr sz="2000" b="1" spc="-35" dirty="0">
                <a:latin typeface="Times New Roman"/>
                <a:cs typeface="Times New Roman"/>
              </a:rPr>
              <a:t> </a:t>
            </a:r>
            <a:r>
              <a:rPr sz="2000" b="1" dirty="0">
                <a:latin typeface="Times New Roman"/>
                <a:cs typeface="Times New Roman"/>
              </a:rPr>
              <a:t>;</a:t>
            </a:r>
            <a:endParaRPr sz="2000" dirty="0">
              <a:latin typeface="Times New Roman"/>
              <a:cs typeface="Times New Roman"/>
            </a:endParaRPr>
          </a:p>
        </p:txBody>
      </p:sp>
      <p:sp>
        <p:nvSpPr>
          <p:cNvPr id="6" name="object 6"/>
          <p:cNvSpPr txBox="1"/>
          <p:nvPr/>
        </p:nvSpPr>
        <p:spPr>
          <a:xfrm>
            <a:off x="913966" y="3121451"/>
            <a:ext cx="6412230" cy="391160"/>
          </a:xfrm>
          <a:prstGeom prst="rect">
            <a:avLst/>
          </a:prstGeom>
        </p:spPr>
        <p:txBody>
          <a:bodyPr vert="horz" wrap="square" lIns="0" tIns="12700" rIns="0" bIns="0" rtlCol="0">
            <a:spAutoFit/>
          </a:bodyPr>
          <a:lstStyle/>
          <a:p>
            <a:pPr marL="12700">
              <a:spcBef>
                <a:spcPts val="100"/>
              </a:spcBef>
            </a:pPr>
            <a:r>
              <a:rPr sz="3150" i="1" spc="112" baseline="10582" dirty="0">
                <a:latin typeface="Times New Roman"/>
                <a:cs typeface="Times New Roman"/>
              </a:rPr>
              <a:t>y</a:t>
            </a:r>
            <a:r>
              <a:rPr sz="3150" i="1" spc="-600" baseline="10582" dirty="0">
                <a:latin typeface="Times New Roman"/>
                <a:cs typeface="Times New Roman"/>
              </a:rPr>
              <a:t> </a:t>
            </a:r>
            <a:r>
              <a:rPr sz="1800" i="1" spc="112" baseline="-4629" dirty="0">
                <a:latin typeface="Times New Roman"/>
                <a:cs typeface="Times New Roman"/>
              </a:rPr>
              <a:t>A </a:t>
            </a:r>
            <a:r>
              <a:rPr sz="2400" b="1" dirty="0">
                <a:latin typeface="Times New Roman"/>
                <a:cs typeface="Times New Roman"/>
              </a:rPr>
              <a:t>: </a:t>
            </a:r>
            <a:r>
              <a:rPr sz="2000" b="1" dirty="0">
                <a:latin typeface="Times New Roman"/>
                <a:cs typeface="Times New Roman"/>
              </a:rPr>
              <a:t>Fraction molaire de A dans la phase vapeur ;</a:t>
            </a:r>
          </a:p>
        </p:txBody>
      </p:sp>
      <p:sp>
        <p:nvSpPr>
          <p:cNvPr id="7" name="object 7"/>
          <p:cNvSpPr txBox="1"/>
          <p:nvPr/>
        </p:nvSpPr>
        <p:spPr>
          <a:xfrm>
            <a:off x="890780" y="3513747"/>
            <a:ext cx="240029" cy="334010"/>
          </a:xfrm>
          <a:prstGeom prst="rect">
            <a:avLst/>
          </a:prstGeom>
        </p:spPr>
        <p:txBody>
          <a:bodyPr vert="horz" wrap="square" lIns="0" tIns="15875" rIns="0" bIns="0" rtlCol="0">
            <a:spAutoFit/>
          </a:bodyPr>
          <a:lstStyle/>
          <a:p>
            <a:pPr marL="38100">
              <a:lnSpc>
                <a:spcPct val="100000"/>
              </a:lnSpc>
              <a:spcBef>
                <a:spcPts val="125"/>
              </a:spcBef>
            </a:pPr>
            <a:r>
              <a:rPr sz="2000" i="1" spc="-130" dirty="0">
                <a:latin typeface="Times New Roman"/>
                <a:cs typeface="Times New Roman"/>
              </a:rPr>
              <a:t>P</a:t>
            </a:r>
            <a:r>
              <a:rPr sz="1725" i="1" spc="-195" baseline="-24154" dirty="0">
                <a:latin typeface="Times New Roman"/>
                <a:cs typeface="Times New Roman"/>
              </a:rPr>
              <a:t>t</a:t>
            </a:r>
            <a:endParaRPr sz="1725" baseline="-24154">
              <a:latin typeface="Times New Roman"/>
              <a:cs typeface="Times New Roman"/>
            </a:endParaRPr>
          </a:p>
        </p:txBody>
      </p:sp>
      <p:sp>
        <p:nvSpPr>
          <p:cNvPr id="8" name="object 8"/>
          <p:cNvSpPr txBox="1"/>
          <p:nvPr/>
        </p:nvSpPr>
        <p:spPr>
          <a:xfrm>
            <a:off x="1283002" y="3508929"/>
            <a:ext cx="4657090" cy="391160"/>
          </a:xfrm>
          <a:prstGeom prst="rect">
            <a:avLst/>
          </a:prstGeom>
        </p:spPr>
        <p:txBody>
          <a:bodyPr vert="horz" wrap="square" lIns="0" tIns="12700" rIns="0" bIns="0" rtlCol="0">
            <a:spAutoFit/>
          </a:bodyPr>
          <a:lstStyle/>
          <a:p>
            <a:pPr marL="12700">
              <a:lnSpc>
                <a:spcPct val="100000"/>
              </a:lnSpc>
              <a:spcBef>
                <a:spcPts val="100"/>
              </a:spcBef>
            </a:pPr>
            <a:r>
              <a:rPr sz="2400" b="1" dirty="0">
                <a:latin typeface="Times New Roman"/>
                <a:cs typeface="Times New Roman"/>
              </a:rPr>
              <a:t>: </a:t>
            </a:r>
            <a:r>
              <a:rPr sz="2000" b="1" dirty="0">
                <a:latin typeface="Times New Roman"/>
                <a:cs typeface="Times New Roman"/>
              </a:rPr>
              <a:t>Pression total de la phase vapeur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5612" y="770889"/>
            <a:ext cx="345312" cy="166712"/>
          </a:xfrm>
          <a:prstGeom prst="rect">
            <a:avLst/>
          </a:prstGeom>
        </p:spPr>
        <p:txBody>
          <a:bodyPr vert="horz" wrap="square" lIns="0" tIns="0" rIns="0" bIns="0" rtlCol="0">
            <a:spAutoFit/>
          </a:bodyPr>
          <a:lstStyle/>
          <a:p>
            <a:pPr marL="38100">
              <a:lnSpc>
                <a:spcPts val="1285"/>
              </a:lnSpc>
              <a:tabLst>
                <a:tab pos="5942330" algn="l"/>
              </a:tabLst>
            </a:pPr>
            <a:r>
              <a:rPr sz="3300" b="1" baseline="2525" dirty="0">
                <a:solidFill>
                  <a:srgbClr val="7030A0"/>
                </a:solidFill>
                <a:latin typeface="Times New Roman"/>
                <a:cs typeface="Times New Roman"/>
              </a:rPr>
              <a:t>7) </a:t>
            </a:r>
            <a:endParaRPr sz="1050" dirty="0">
              <a:solidFill>
                <a:srgbClr val="7030A0"/>
              </a:solidFill>
              <a:latin typeface="Times New Roman"/>
              <a:cs typeface="Times New Roman"/>
            </a:endParaRPr>
          </a:p>
        </p:txBody>
      </p:sp>
      <p:sp>
        <p:nvSpPr>
          <p:cNvPr id="3" name="object 3"/>
          <p:cNvSpPr txBox="1"/>
          <p:nvPr/>
        </p:nvSpPr>
        <p:spPr>
          <a:xfrm>
            <a:off x="1050924" y="2316354"/>
            <a:ext cx="2857500" cy="39116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Times New Roman"/>
                <a:cs typeface="Times New Roman"/>
              </a:rPr>
              <a:t>Expression littéraire</a:t>
            </a:r>
            <a:r>
              <a:rPr sz="2400" b="1" spc="-105" dirty="0">
                <a:latin typeface="Times New Roman"/>
                <a:cs typeface="Times New Roman"/>
              </a:rPr>
              <a:t> </a:t>
            </a:r>
            <a:r>
              <a:rPr sz="2400" b="1" dirty="0">
                <a:latin typeface="Times New Roman"/>
                <a:cs typeface="Times New Roman"/>
              </a:rPr>
              <a:t>:</a:t>
            </a:r>
            <a:endParaRPr sz="2400" dirty="0">
              <a:latin typeface="Times New Roman"/>
              <a:cs typeface="Times New Roman"/>
            </a:endParaRPr>
          </a:p>
        </p:txBody>
      </p:sp>
      <p:sp>
        <p:nvSpPr>
          <p:cNvPr id="4" name="object 4"/>
          <p:cNvSpPr txBox="1"/>
          <p:nvPr/>
        </p:nvSpPr>
        <p:spPr>
          <a:xfrm>
            <a:off x="1940991" y="3453777"/>
            <a:ext cx="1981835" cy="259715"/>
          </a:xfrm>
          <a:prstGeom prst="rect">
            <a:avLst/>
          </a:prstGeom>
        </p:spPr>
        <p:txBody>
          <a:bodyPr vert="horz" wrap="square" lIns="0" tIns="17145" rIns="0" bIns="0" rtlCol="0">
            <a:spAutoFit/>
          </a:bodyPr>
          <a:lstStyle/>
          <a:p>
            <a:pPr marL="12700">
              <a:lnSpc>
                <a:spcPct val="100000"/>
              </a:lnSpc>
              <a:spcBef>
                <a:spcPts val="135"/>
              </a:spcBef>
              <a:tabLst>
                <a:tab pos="1158875" algn="l"/>
                <a:tab pos="1858010" algn="l"/>
              </a:tabLst>
            </a:pPr>
            <a:r>
              <a:rPr sz="1500" spc="120" dirty="0">
                <a:latin typeface="Times New Roman"/>
                <a:cs typeface="Times New Roman"/>
              </a:rPr>
              <a:t>0	0	0</a:t>
            </a:r>
            <a:endParaRPr sz="1500">
              <a:latin typeface="Times New Roman"/>
              <a:cs typeface="Times New Roman"/>
            </a:endParaRPr>
          </a:p>
        </p:txBody>
      </p:sp>
      <p:sp>
        <p:nvSpPr>
          <p:cNvPr id="5" name="object 5"/>
          <p:cNvSpPr txBox="1"/>
          <p:nvPr/>
        </p:nvSpPr>
        <p:spPr>
          <a:xfrm>
            <a:off x="3721066" y="3686642"/>
            <a:ext cx="161290" cy="259715"/>
          </a:xfrm>
          <a:prstGeom prst="rect">
            <a:avLst/>
          </a:prstGeom>
        </p:spPr>
        <p:txBody>
          <a:bodyPr vert="horz" wrap="square" lIns="0" tIns="17145" rIns="0" bIns="0" rtlCol="0">
            <a:spAutoFit/>
          </a:bodyPr>
          <a:lstStyle/>
          <a:p>
            <a:pPr marL="12700">
              <a:lnSpc>
                <a:spcPct val="100000"/>
              </a:lnSpc>
              <a:spcBef>
                <a:spcPts val="135"/>
              </a:spcBef>
            </a:pPr>
            <a:r>
              <a:rPr sz="1500" i="1" spc="150" dirty="0">
                <a:latin typeface="Times New Roman"/>
                <a:cs typeface="Times New Roman"/>
              </a:rPr>
              <a:t>B</a:t>
            </a:r>
            <a:endParaRPr sz="1500">
              <a:latin typeface="Times New Roman"/>
              <a:cs typeface="Times New Roman"/>
            </a:endParaRPr>
          </a:p>
        </p:txBody>
      </p:sp>
      <p:sp>
        <p:nvSpPr>
          <p:cNvPr id="6" name="object 6"/>
          <p:cNvSpPr txBox="1"/>
          <p:nvPr/>
        </p:nvSpPr>
        <p:spPr>
          <a:xfrm>
            <a:off x="2589329" y="3686642"/>
            <a:ext cx="604520" cy="259715"/>
          </a:xfrm>
          <a:prstGeom prst="rect">
            <a:avLst/>
          </a:prstGeom>
        </p:spPr>
        <p:txBody>
          <a:bodyPr vert="horz" wrap="square" lIns="0" tIns="17145" rIns="0" bIns="0" rtlCol="0">
            <a:spAutoFit/>
          </a:bodyPr>
          <a:lstStyle/>
          <a:p>
            <a:pPr marL="12700">
              <a:lnSpc>
                <a:spcPct val="100000"/>
              </a:lnSpc>
              <a:spcBef>
                <a:spcPts val="135"/>
              </a:spcBef>
              <a:tabLst>
                <a:tab pos="455930" algn="l"/>
              </a:tabLst>
            </a:pPr>
            <a:r>
              <a:rPr sz="1500" i="1" spc="150" dirty="0">
                <a:latin typeface="Times New Roman"/>
                <a:cs typeface="Times New Roman"/>
              </a:rPr>
              <a:t>A	A</a:t>
            </a:r>
            <a:endParaRPr sz="1500">
              <a:latin typeface="Times New Roman"/>
              <a:cs typeface="Times New Roman"/>
            </a:endParaRPr>
          </a:p>
        </p:txBody>
      </p:sp>
      <p:sp>
        <p:nvSpPr>
          <p:cNvPr id="7" name="object 7"/>
          <p:cNvSpPr txBox="1"/>
          <p:nvPr/>
        </p:nvSpPr>
        <p:spPr>
          <a:xfrm>
            <a:off x="1876291" y="3686642"/>
            <a:ext cx="161290" cy="259715"/>
          </a:xfrm>
          <a:prstGeom prst="rect">
            <a:avLst/>
          </a:prstGeom>
        </p:spPr>
        <p:txBody>
          <a:bodyPr vert="horz" wrap="square" lIns="0" tIns="17145" rIns="0" bIns="0" rtlCol="0">
            <a:spAutoFit/>
          </a:bodyPr>
          <a:lstStyle/>
          <a:p>
            <a:pPr marL="12700">
              <a:lnSpc>
                <a:spcPct val="100000"/>
              </a:lnSpc>
              <a:spcBef>
                <a:spcPts val="135"/>
              </a:spcBef>
            </a:pPr>
            <a:r>
              <a:rPr sz="1500" i="1" spc="150" dirty="0">
                <a:latin typeface="Times New Roman"/>
                <a:cs typeface="Times New Roman"/>
              </a:rPr>
              <a:t>B</a:t>
            </a:r>
            <a:endParaRPr sz="1500">
              <a:latin typeface="Times New Roman"/>
              <a:cs typeface="Times New Roman"/>
            </a:endParaRPr>
          </a:p>
        </p:txBody>
      </p:sp>
      <p:sp>
        <p:nvSpPr>
          <p:cNvPr id="8" name="object 8"/>
          <p:cNvSpPr txBox="1"/>
          <p:nvPr/>
        </p:nvSpPr>
        <p:spPr>
          <a:xfrm>
            <a:off x="1234344" y="3686642"/>
            <a:ext cx="87630" cy="259715"/>
          </a:xfrm>
          <a:prstGeom prst="rect">
            <a:avLst/>
          </a:prstGeom>
        </p:spPr>
        <p:txBody>
          <a:bodyPr vert="horz" wrap="square" lIns="0" tIns="17145" rIns="0" bIns="0" rtlCol="0">
            <a:spAutoFit/>
          </a:bodyPr>
          <a:lstStyle/>
          <a:p>
            <a:pPr marL="12700">
              <a:lnSpc>
                <a:spcPct val="100000"/>
              </a:lnSpc>
              <a:spcBef>
                <a:spcPts val="135"/>
              </a:spcBef>
            </a:pPr>
            <a:r>
              <a:rPr sz="1500" i="1" spc="65" dirty="0">
                <a:latin typeface="Times New Roman"/>
                <a:cs typeface="Times New Roman"/>
              </a:rPr>
              <a:t>t</a:t>
            </a:r>
            <a:endParaRPr sz="1500">
              <a:latin typeface="Times New Roman"/>
              <a:cs typeface="Times New Roman"/>
            </a:endParaRPr>
          </a:p>
        </p:txBody>
      </p:sp>
      <p:sp>
        <p:nvSpPr>
          <p:cNvPr id="9" name="object 9"/>
          <p:cNvSpPr txBox="1"/>
          <p:nvPr/>
        </p:nvSpPr>
        <p:spPr>
          <a:xfrm>
            <a:off x="1077947" y="3263018"/>
            <a:ext cx="3009900" cy="568744"/>
          </a:xfrm>
          <a:prstGeom prst="rect">
            <a:avLst/>
          </a:prstGeom>
        </p:spPr>
        <p:txBody>
          <a:bodyPr vert="horz" wrap="square" lIns="0" tIns="14604" rIns="0" bIns="0" rtlCol="0">
            <a:spAutoFit/>
          </a:bodyPr>
          <a:lstStyle/>
          <a:p>
            <a:pPr marL="12700">
              <a:lnSpc>
                <a:spcPct val="100000"/>
              </a:lnSpc>
              <a:spcBef>
                <a:spcPts val="114"/>
              </a:spcBef>
              <a:tabLst>
                <a:tab pos="1073785" algn="l"/>
                <a:tab pos="1683385" algn="l"/>
                <a:tab pos="2220595" algn="l"/>
                <a:tab pos="2871470" algn="l"/>
              </a:tabLst>
            </a:pPr>
            <a:r>
              <a:rPr sz="2600" i="1" spc="240" dirty="0">
                <a:latin typeface="Times New Roman"/>
                <a:cs typeface="Times New Roman"/>
              </a:rPr>
              <a:t>P</a:t>
            </a:r>
            <a:r>
              <a:rPr sz="2600" i="1" spc="215" dirty="0">
                <a:latin typeface="Times New Roman"/>
                <a:cs typeface="Times New Roman"/>
              </a:rPr>
              <a:t> </a:t>
            </a:r>
            <a:r>
              <a:rPr sz="2600" spc="215" dirty="0">
                <a:latin typeface="Symbol"/>
                <a:cs typeface="Symbol"/>
              </a:rPr>
              <a:t></a:t>
            </a:r>
            <a:r>
              <a:rPr sz="2600" spc="-30" dirty="0">
                <a:latin typeface="Times New Roman"/>
                <a:cs typeface="Times New Roman"/>
              </a:rPr>
              <a:t> </a:t>
            </a:r>
            <a:r>
              <a:rPr sz="2600" i="1" spc="240" dirty="0">
                <a:latin typeface="Times New Roman"/>
                <a:cs typeface="Times New Roman"/>
              </a:rPr>
              <a:t>P</a:t>
            </a:r>
            <a:r>
              <a:rPr sz="2600" i="1" dirty="0">
                <a:latin typeface="Times New Roman"/>
                <a:cs typeface="Times New Roman"/>
              </a:rPr>
              <a:t>	</a:t>
            </a:r>
            <a:r>
              <a:rPr sz="2600" spc="215" dirty="0">
                <a:latin typeface="Symbol"/>
                <a:cs typeface="Symbol"/>
              </a:rPr>
              <a:t></a:t>
            </a:r>
            <a:r>
              <a:rPr sz="2600" spc="-100" dirty="0">
                <a:latin typeface="Times New Roman"/>
                <a:cs typeface="Times New Roman"/>
              </a:rPr>
              <a:t> </a:t>
            </a:r>
            <a:r>
              <a:rPr sz="2600" i="1" spc="175" dirty="0">
                <a:latin typeface="Times New Roman"/>
                <a:cs typeface="Times New Roman"/>
              </a:rPr>
              <a:t>x</a:t>
            </a:r>
            <a:r>
              <a:rPr sz="2600" i="1" dirty="0">
                <a:latin typeface="Times New Roman"/>
                <a:cs typeface="Times New Roman"/>
              </a:rPr>
              <a:t>	</a:t>
            </a:r>
            <a:r>
              <a:rPr sz="3200" spc="-575" dirty="0">
                <a:latin typeface="Symbol"/>
                <a:cs typeface="Symbol"/>
              </a:rPr>
              <a:t></a:t>
            </a:r>
            <a:r>
              <a:rPr sz="2600" i="1" spc="240" dirty="0">
                <a:latin typeface="Times New Roman"/>
                <a:cs typeface="Times New Roman"/>
              </a:rPr>
              <a:t>P</a:t>
            </a:r>
            <a:r>
              <a:rPr sz="2600" i="1" dirty="0">
                <a:latin typeface="Times New Roman"/>
                <a:cs typeface="Times New Roman"/>
              </a:rPr>
              <a:t>	</a:t>
            </a:r>
            <a:r>
              <a:rPr sz="2600" spc="215" dirty="0">
                <a:latin typeface="Symbol"/>
                <a:cs typeface="Symbol"/>
              </a:rPr>
              <a:t></a:t>
            </a:r>
            <a:r>
              <a:rPr sz="2600" spc="-190" dirty="0">
                <a:latin typeface="Times New Roman"/>
                <a:cs typeface="Times New Roman"/>
              </a:rPr>
              <a:t> </a:t>
            </a:r>
            <a:r>
              <a:rPr sz="2600" i="1" spc="240" dirty="0">
                <a:latin typeface="Times New Roman"/>
                <a:cs typeface="Times New Roman"/>
              </a:rPr>
              <a:t>P</a:t>
            </a:r>
            <a:r>
              <a:rPr sz="2600" i="1" dirty="0">
                <a:latin typeface="Times New Roman"/>
                <a:cs typeface="Times New Roman"/>
              </a:rPr>
              <a:t>	</a:t>
            </a:r>
            <a:r>
              <a:rPr sz="3600" spc="-420" dirty="0">
                <a:latin typeface="Symbol"/>
                <a:cs typeface="Symbol"/>
              </a:rPr>
              <a:t></a:t>
            </a:r>
            <a:endParaRPr sz="4200" dirty="0">
              <a:latin typeface="Symbol"/>
              <a:cs typeface="Symbol"/>
            </a:endParaRPr>
          </a:p>
        </p:txBody>
      </p:sp>
      <p:sp>
        <p:nvSpPr>
          <p:cNvPr id="10" name="object 10"/>
          <p:cNvSpPr/>
          <p:nvPr/>
        </p:nvSpPr>
        <p:spPr>
          <a:xfrm>
            <a:off x="1020697" y="3442754"/>
            <a:ext cx="3057525" cy="528955"/>
          </a:xfrm>
          <a:custGeom>
            <a:avLst/>
            <a:gdLst/>
            <a:ahLst/>
            <a:cxnLst/>
            <a:rect l="l" t="t" r="r" b="b"/>
            <a:pathLst>
              <a:path w="3057525" h="528955">
                <a:moveTo>
                  <a:pt x="3057385" y="0"/>
                </a:moveTo>
                <a:lnTo>
                  <a:pt x="3051302" y="0"/>
                </a:lnTo>
                <a:lnTo>
                  <a:pt x="3051302" y="6096"/>
                </a:lnTo>
                <a:lnTo>
                  <a:pt x="3051302" y="522732"/>
                </a:lnTo>
                <a:lnTo>
                  <a:pt x="6096" y="522732"/>
                </a:lnTo>
                <a:lnTo>
                  <a:pt x="6096" y="6096"/>
                </a:lnTo>
                <a:lnTo>
                  <a:pt x="3051302" y="6096"/>
                </a:lnTo>
                <a:lnTo>
                  <a:pt x="3051302" y="0"/>
                </a:lnTo>
                <a:lnTo>
                  <a:pt x="6096" y="0"/>
                </a:lnTo>
                <a:lnTo>
                  <a:pt x="0" y="0"/>
                </a:lnTo>
                <a:lnTo>
                  <a:pt x="0" y="528828"/>
                </a:lnTo>
                <a:lnTo>
                  <a:pt x="6096" y="528828"/>
                </a:lnTo>
                <a:lnTo>
                  <a:pt x="3051302" y="528828"/>
                </a:lnTo>
                <a:lnTo>
                  <a:pt x="3057385" y="528828"/>
                </a:lnTo>
                <a:lnTo>
                  <a:pt x="3057385" y="0"/>
                </a:lnTo>
                <a:close/>
              </a:path>
            </a:pathLst>
          </a:custGeom>
          <a:solidFill>
            <a:srgbClr val="000000"/>
          </a:solidFill>
        </p:spPr>
        <p:txBody>
          <a:bodyPr wrap="square" lIns="0" tIns="0" rIns="0" bIns="0" rtlCol="0"/>
          <a:lstStyle/>
          <a:p>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23</a:t>
            </a:fld>
            <a:endParaRPr dirty="0"/>
          </a:p>
        </p:txBody>
      </p:sp>
      <p:sp>
        <p:nvSpPr>
          <p:cNvPr id="12" name="object 12"/>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14" name="Rectangle 13"/>
          <p:cNvSpPr/>
          <p:nvPr/>
        </p:nvSpPr>
        <p:spPr>
          <a:xfrm>
            <a:off x="1020697" y="590494"/>
            <a:ext cx="9431403" cy="461665"/>
          </a:xfrm>
          <a:prstGeom prst="rect">
            <a:avLst/>
          </a:prstGeom>
        </p:spPr>
        <p:txBody>
          <a:bodyPr wrap="square">
            <a:spAutoFit/>
          </a:bodyPr>
          <a:lstStyle/>
          <a:p>
            <a:r>
              <a:rPr lang="fr-FR" sz="2400" u="sng" dirty="0" smtClean="0">
                <a:solidFill>
                  <a:srgbClr val="7030A0"/>
                </a:solidFill>
                <a:effectLst/>
                <a:latin typeface="Times New Roman" panose="02020603050405020304" pitchFamily="18" charset="0"/>
                <a:ea typeface="SimSun" panose="02010600030101010101" pitchFamily="2" charset="-122"/>
              </a:rPr>
              <a:t>Donner l’équation mathématique qui relie </a:t>
            </a:r>
            <a:r>
              <a:rPr lang="fr-FR" sz="2400" b="1" u="sng" dirty="0" smtClean="0">
                <a:solidFill>
                  <a:srgbClr val="7030A0"/>
                </a:solidFill>
                <a:effectLst/>
                <a:latin typeface="Times New Roman" panose="02020603050405020304" pitchFamily="18" charset="0"/>
                <a:ea typeface="SimSun" panose="02010600030101010101" pitchFamily="2" charset="-122"/>
              </a:rPr>
              <a:t>P</a:t>
            </a:r>
            <a:r>
              <a:rPr lang="fr-FR" sz="2400" b="1" u="sng" baseline="-25000" dirty="0" smtClean="0">
                <a:solidFill>
                  <a:srgbClr val="7030A0"/>
                </a:solidFill>
                <a:effectLst/>
                <a:latin typeface="Times New Roman" panose="02020603050405020304" pitchFamily="18" charset="0"/>
                <a:ea typeface="SimSun" panose="02010600030101010101" pitchFamily="2" charset="-122"/>
              </a:rPr>
              <a:t>t</a:t>
            </a:r>
            <a:r>
              <a:rPr lang="fr-FR" sz="2400" b="1" u="sng" dirty="0" smtClean="0">
                <a:solidFill>
                  <a:srgbClr val="7030A0"/>
                </a:solidFill>
                <a:effectLst/>
                <a:latin typeface="Times New Roman" panose="02020603050405020304" pitchFamily="18" charset="0"/>
                <a:ea typeface="SimSun" panose="02010600030101010101" pitchFamily="2" charset="-122"/>
              </a:rPr>
              <a:t> </a:t>
            </a:r>
            <a:r>
              <a:rPr lang="fr-FR" sz="2400" u="sng" dirty="0" smtClean="0">
                <a:solidFill>
                  <a:srgbClr val="7030A0"/>
                </a:solidFill>
                <a:effectLst/>
                <a:latin typeface="Times New Roman" panose="02020603050405020304" pitchFamily="18" charset="0"/>
                <a:ea typeface="SimSun" panose="02010600030101010101" pitchFamily="2" charset="-122"/>
              </a:rPr>
              <a:t>en fonction de </a:t>
            </a:r>
            <a:r>
              <a:rPr lang="fr-FR" sz="2400" b="1" u="sng" dirty="0" err="1" smtClean="0">
                <a:solidFill>
                  <a:srgbClr val="7030A0"/>
                </a:solidFill>
                <a:effectLst/>
                <a:latin typeface="Times New Roman" panose="02020603050405020304" pitchFamily="18" charset="0"/>
                <a:ea typeface="SimSun" panose="02010600030101010101" pitchFamily="2" charset="-122"/>
              </a:rPr>
              <a:t>x</a:t>
            </a:r>
            <a:r>
              <a:rPr lang="fr-FR" sz="2400" b="1" u="sng" baseline="-25000" dirty="0" err="1" smtClean="0">
                <a:solidFill>
                  <a:srgbClr val="7030A0"/>
                </a:solidFill>
                <a:effectLst/>
                <a:latin typeface="Times New Roman" panose="02020603050405020304" pitchFamily="18" charset="0"/>
                <a:ea typeface="SimSun" panose="02010600030101010101" pitchFamily="2" charset="-122"/>
              </a:rPr>
              <a:t>A</a:t>
            </a:r>
            <a:r>
              <a:rPr lang="fr-FR" sz="2400" u="sng" dirty="0" smtClean="0">
                <a:solidFill>
                  <a:srgbClr val="7030A0"/>
                </a:solidFill>
                <a:effectLst/>
                <a:latin typeface="Times New Roman" panose="02020603050405020304" pitchFamily="18" charset="0"/>
                <a:ea typeface="SimSun" panose="02010600030101010101" pitchFamily="2" charset="-122"/>
              </a:rPr>
              <a:t> ; </a:t>
            </a:r>
            <a:r>
              <a:rPr lang="fr-FR" sz="2400" b="1" u="sng" dirty="0" err="1" smtClean="0">
                <a:solidFill>
                  <a:srgbClr val="7030A0"/>
                </a:solidFill>
                <a:effectLst/>
                <a:latin typeface="Times New Roman" panose="02020603050405020304" pitchFamily="18" charset="0"/>
                <a:ea typeface="SimSun" panose="02010600030101010101" pitchFamily="2" charset="-122"/>
              </a:rPr>
              <a:t>P</a:t>
            </a:r>
            <a:r>
              <a:rPr lang="fr-FR" sz="2400" b="1" u="sng" baseline="30000" dirty="0" err="1" smtClean="0">
                <a:solidFill>
                  <a:srgbClr val="7030A0"/>
                </a:solidFill>
                <a:effectLst/>
                <a:latin typeface="Times New Roman" panose="02020603050405020304" pitchFamily="18" charset="0"/>
                <a:ea typeface="SimSun" panose="02010600030101010101" pitchFamily="2" charset="-122"/>
              </a:rPr>
              <a:t>o</a:t>
            </a:r>
            <a:r>
              <a:rPr lang="fr-FR" sz="2400" b="1" u="sng" baseline="-25000" dirty="0" err="1" smtClean="0">
                <a:solidFill>
                  <a:srgbClr val="7030A0"/>
                </a:solidFill>
                <a:effectLst/>
                <a:latin typeface="Times New Roman" panose="02020603050405020304" pitchFamily="18" charset="0"/>
                <a:ea typeface="SimSun" panose="02010600030101010101" pitchFamily="2" charset="-122"/>
              </a:rPr>
              <a:t>A</a:t>
            </a:r>
            <a:r>
              <a:rPr lang="fr-FR" sz="2400" u="sng" dirty="0" smtClean="0">
                <a:solidFill>
                  <a:srgbClr val="7030A0"/>
                </a:solidFill>
                <a:effectLst/>
                <a:latin typeface="Times New Roman" panose="02020603050405020304" pitchFamily="18" charset="0"/>
                <a:ea typeface="SimSun" panose="02010600030101010101" pitchFamily="2" charset="-122"/>
              </a:rPr>
              <a:t> et </a:t>
            </a:r>
            <a:r>
              <a:rPr lang="fr-FR" sz="2400" b="1" u="sng" dirty="0" err="1" smtClean="0">
                <a:solidFill>
                  <a:srgbClr val="7030A0"/>
                </a:solidFill>
                <a:effectLst/>
                <a:latin typeface="Times New Roman" panose="02020603050405020304" pitchFamily="18" charset="0"/>
                <a:ea typeface="SimSun" panose="02010600030101010101" pitchFamily="2" charset="-122"/>
              </a:rPr>
              <a:t>P</a:t>
            </a:r>
            <a:r>
              <a:rPr lang="fr-FR" sz="2400" b="1" u="sng" baseline="30000" dirty="0" err="1" smtClean="0">
                <a:solidFill>
                  <a:srgbClr val="7030A0"/>
                </a:solidFill>
                <a:effectLst/>
                <a:latin typeface="Times New Roman" panose="02020603050405020304" pitchFamily="18" charset="0"/>
                <a:ea typeface="SimSun" panose="02010600030101010101" pitchFamily="2" charset="-122"/>
              </a:rPr>
              <a:t>o</a:t>
            </a:r>
            <a:r>
              <a:rPr lang="fr-FR" sz="2400" b="1" u="sng" baseline="-25000" dirty="0" err="1" smtClean="0">
                <a:solidFill>
                  <a:srgbClr val="7030A0"/>
                </a:solidFill>
                <a:effectLst/>
                <a:latin typeface="Times New Roman" panose="02020603050405020304" pitchFamily="18" charset="0"/>
                <a:ea typeface="SimSun" panose="02010600030101010101" pitchFamily="2" charset="-122"/>
              </a:rPr>
              <a:t>B</a:t>
            </a:r>
            <a:endParaRPr lang="fr-FR" sz="2400" u="sn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5612" y="732789"/>
            <a:ext cx="343915" cy="410369"/>
          </a:xfrm>
          <a:prstGeom prst="rect">
            <a:avLst/>
          </a:prstGeom>
        </p:spPr>
        <p:txBody>
          <a:bodyPr vert="horz" wrap="square" lIns="0" tIns="0" rIns="0" bIns="0" rtlCol="0">
            <a:spAutoFit/>
          </a:bodyPr>
          <a:lstStyle/>
          <a:p>
            <a:pPr marL="38100">
              <a:lnSpc>
                <a:spcPts val="1605"/>
              </a:lnSpc>
              <a:tabLst>
                <a:tab pos="6633209" algn="l"/>
              </a:tabLst>
            </a:pPr>
            <a:r>
              <a:rPr sz="2200" b="1" dirty="0">
                <a:solidFill>
                  <a:srgbClr val="6F2F9F"/>
                </a:solidFill>
                <a:latin typeface="Times New Roman"/>
                <a:cs typeface="Times New Roman"/>
              </a:rPr>
              <a:t>8) </a:t>
            </a:r>
            <a:r>
              <a:rPr sz="1150" b="1" dirty="0">
                <a:latin typeface="Times New Roman"/>
                <a:cs typeface="Times New Roman"/>
              </a:rPr>
              <a:t>	</a:t>
            </a:r>
            <a:endParaRPr sz="1150" dirty="0">
              <a:latin typeface="Times New Roman"/>
              <a:cs typeface="Times New Roman"/>
            </a:endParaRPr>
          </a:p>
        </p:txBody>
      </p:sp>
      <p:sp>
        <p:nvSpPr>
          <p:cNvPr id="3" name="object 3"/>
          <p:cNvSpPr txBox="1"/>
          <p:nvPr/>
        </p:nvSpPr>
        <p:spPr>
          <a:xfrm>
            <a:off x="1049527" y="1557273"/>
            <a:ext cx="2680970" cy="39116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Times New Roman"/>
                <a:cs typeface="Times New Roman"/>
              </a:rPr>
              <a:t>Expression</a:t>
            </a:r>
            <a:r>
              <a:rPr sz="2400" b="1" spc="-95" dirty="0">
                <a:latin typeface="Times New Roman"/>
                <a:cs typeface="Times New Roman"/>
              </a:rPr>
              <a:t> </a:t>
            </a:r>
            <a:r>
              <a:rPr sz="2400" b="1" spc="-5" dirty="0">
                <a:latin typeface="Times New Roman"/>
                <a:cs typeface="Times New Roman"/>
              </a:rPr>
              <a:t>littéraire</a:t>
            </a:r>
            <a:endParaRPr sz="2400">
              <a:latin typeface="Times New Roman"/>
              <a:cs typeface="Times New Roman"/>
            </a:endParaRPr>
          </a:p>
        </p:txBody>
      </p:sp>
      <p:sp>
        <p:nvSpPr>
          <p:cNvPr id="4" name="object 4"/>
          <p:cNvSpPr/>
          <p:nvPr/>
        </p:nvSpPr>
        <p:spPr>
          <a:xfrm>
            <a:off x="5197167" y="1655301"/>
            <a:ext cx="2241550" cy="0"/>
          </a:xfrm>
          <a:custGeom>
            <a:avLst/>
            <a:gdLst/>
            <a:ahLst/>
            <a:cxnLst/>
            <a:rect l="l" t="t" r="r" b="b"/>
            <a:pathLst>
              <a:path w="2241550">
                <a:moveTo>
                  <a:pt x="0" y="0"/>
                </a:moveTo>
                <a:lnTo>
                  <a:pt x="2240996" y="0"/>
                </a:lnTo>
              </a:path>
            </a:pathLst>
          </a:custGeom>
          <a:ln w="10277">
            <a:solidFill>
              <a:srgbClr val="000000"/>
            </a:solidFill>
          </a:ln>
        </p:spPr>
        <p:txBody>
          <a:bodyPr wrap="square" lIns="0" tIns="0" rIns="0" bIns="0" rtlCol="0"/>
          <a:lstStyle/>
          <a:p>
            <a:endParaRPr/>
          </a:p>
        </p:txBody>
      </p:sp>
      <p:sp>
        <p:nvSpPr>
          <p:cNvPr id="5" name="object 5"/>
          <p:cNvSpPr txBox="1"/>
          <p:nvPr/>
        </p:nvSpPr>
        <p:spPr>
          <a:xfrm>
            <a:off x="6217933" y="1641949"/>
            <a:ext cx="969644" cy="372110"/>
          </a:xfrm>
          <a:prstGeom prst="rect">
            <a:avLst/>
          </a:prstGeom>
        </p:spPr>
        <p:txBody>
          <a:bodyPr vert="horz" wrap="square" lIns="0" tIns="17145" rIns="0" bIns="0" rtlCol="0">
            <a:spAutoFit/>
          </a:bodyPr>
          <a:lstStyle/>
          <a:p>
            <a:pPr>
              <a:lnSpc>
                <a:spcPct val="100000"/>
              </a:lnSpc>
              <a:spcBef>
                <a:spcPts val="135"/>
              </a:spcBef>
              <a:tabLst>
                <a:tab pos="850265" algn="l"/>
              </a:tabLst>
            </a:pPr>
            <a:r>
              <a:rPr sz="1100" spc="390" dirty="0">
                <a:latin typeface="Symbol"/>
                <a:cs typeface="Symbol"/>
              </a:rPr>
              <a:t></a:t>
            </a:r>
            <a:r>
              <a:rPr sz="1100" spc="390" dirty="0">
                <a:latin typeface="Times New Roman"/>
                <a:cs typeface="Times New Roman"/>
              </a:rPr>
              <a:t>	</a:t>
            </a:r>
            <a:r>
              <a:rPr sz="1100" spc="390" dirty="0">
                <a:latin typeface="Symbol"/>
                <a:cs typeface="Symbol"/>
              </a:rPr>
              <a:t></a:t>
            </a:r>
            <a:endParaRPr sz="1100">
              <a:latin typeface="Symbol"/>
              <a:cs typeface="Symbol"/>
            </a:endParaRPr>
          </a:p>
          <a:p>
            <a:pPr marR="27940" algn="r">
              <a:lnSpc>
                <a:spcPct val="100000"/>
              </a:lnSpc>
              <a:spcBef>
                <a:spcPts val="45"/>
              </a:spcBef>
            </a:pPr>
            <a:r>
              <a:rPr sz="1100" i="1" spc="600" dirty="0">
                <a:latin typeface="Times New Roman"/>
                <a:cs typeface="Times New Roman"/>
              </a:rPr>
              <a:t>B</a:t>
            </a:r>
            <a:endParaRPr sz="1100">
              <a:latin typeface="Times New Roman"/>
              <a:cs typeface="Times New Roman"/>
            </a:endParaRPr>
          </a:p>
        </p:txBody>
      </p:sp>
      <p:sp>
        <p:nvSpPr>
          <p:cNvPr id="6" name="object 6"/>
          <p:cNvSpPr txBox="1"/>
          <p:nvPr/>
        </p:nvSpPr>
        <p:spPr>
          <a:xfrm>
            <a:off x="5437996" y="1466938"/>
            <a:ext cx="1925320" cy="198755"/>
          </a:xfrm>
          <a:prstGeom prst="rect">
            <a:avLst/>
          </a:prstGeom>
        </p:spPr>
        <p:txBody>
          <a:bodyPr vert="horz" wrap="square" lIns="0" tIns="17145" rIns="0" bIns="0" rtlCol="0">
            <a:spAutoFit/>
          </a:bodyPr>
          <a:lstStyle/>
          <a:p>
            <a:pPr>
              <a:lnSpc>
                <a:spcPct val="100000"/>
              </a:lnSpc>
              <a:spcBef>
                <a:spcPts val="135"/>
              </a:spcBef>
              <a:tabLst>
                <a:tab pos="473075" algn="l"/>
                <a:tab pos="1317625" algn="l"/>
                <a:tab pos="1762760" algn="l"/>
              </a:tabLst>
            </a:pPr>
            <a:r>
              <a:rPr sz="1100" i="1" spc="270" dirty="0">
                <a:latin typeface="Times New Roman"/>
                <a:cs typeface="Times New Roman"/>
              </a:rPr>
              <a:t>t	</a:t>
            </a:r>
            <a:r>
              <a:rPr sz="1100" i="1" spc="600" dirty="0">
                <a:latin typeface="Times New Roman"/>
                <a:cs typeface="Times New Roman"/>
              </a:rPr>
              <a:t>A	B	</a:t>
            </a:r>
            <a:r>
              <a:rPr sz="1100" i="1" spc="-445" dirty="0">
                <a:latin typeface="Times New Roman"/>
                <a:cs typeface="Times New Roman"/>
              </a:rPr>
              <a:t>A</a:t>
            </a:r>
            <a:endParaRPr sz="1100">
              <a:latin typeface="Times New Roman"/>
              <a:cs typeface="Times New Roman"/>
            </a:endParaRPr>
          </a:p>
        </p:txBody>
      </p:sp>
      <p:sp>
        <p:nvSpPr>
          <p:cNvPr id="7" name="object 7"/>
          <p:cNvSpPr txBox="1"/>
          <p:nvPr/>
        </p:nvSpPr>
        <p:spPr>
          <a:xfrm>
            <a:off x="5308358" y="1500391"/>
            <a:ext cx="2110105" cy="502284"/>
          </a:xfrm>
          <a:prstGeom prst="rect">
            <a:avLst/>
          </a:prstGeom>
        </p:spPr>
        <p:txBody>
          <a:bodyPr vert="horz" wrap="square" lIns="0" tIns="15875" rIns="0" bIns="0" rtlCol="0">
            <a:spAutoFit/>
          </a:bodyPr>
          <a:lstStyle/>
          <a:p>
            <a:pPr marL="25400">
              <a:lnSpc>
                <a:spcPct val="100000"/>
              </a:lnSpc>
              <a:spcBef>
                <a:spcPts val="125"/>
              </a:spcBef>
              <a:tabLst>
                <a:tab pos="485775" algn="l"/>
                <a:tab pos="1922145" algn="l"/>
              </a:tabLst>
            </a:pPr>
            <a:r>
              <a:rPr sz="1950" i="1" spc="355" dirty="0">
                <a:latin typeface="Times New Roman"/>
                <a:cs typeface="Times New Roman"/>
              </a:rPr>
              <a:t>P</a:t>
            </a:r>
            <a:r>
              <a:rPr sz="1650" i="1" spc="405" baseline="-25252" dirty="0">
                <a:latin typeface="Times New Roman"/>
                <a:cs typeface="Times New Roman"/>
              </a:rPr>
              <a:t>t</a:t>
            </a:r>
            <a:r>
              <a:rPr sz="1650" i="1" baseline="-25252" dirty="0">
                <a:latin typeface="Times New Roman"/>
                <a:cs typeface="Times New Roman"/>
              </a:rPr>
              <a:t>	</a:t>
            </a:r>
            <a:r>
              <a:rPr sz="3100" spc="10" dirty="0">
                <a:latin typeface="Symbol"/>
                <a:cs typeface="Symbol"/>
              </a:rPr>
              <a:t></a:t>
            </a:r>
            <a:r>
              <a:rPr sz="1950" i="1" spc="575" dirty="0">
                <a:latin typeface="Times New Roman"/>
                <a:cs typeface="Times New Roman"/>
              </a:rPr>
              <a:t>P</a:t>
            </a:r>
            <a:r>
              <a:rPr sz="1650" i="1" spc="900" baseline="-25252" dirty="0">
                <a:latin typeface="Times New Roman"/>
                <a:cs typeface="Times New Roman"/>
              </a:rPr>
              <a:t>A</a:t>
            </a:r>
            <a:r>
              <a:rPr sz="1650" i="1" baseline="-25252" dirty="0">
                <a:latin typeface="Times New Roman"/>
                <a:cs typeface="Times New Roman"/>
              </a:rPr>
              <a:t>   </a:t>
            </a:r>
            <a:r>
              <a:rPr sz="1650" i="1" spc="-172" baseline="-25252" dirty="0">
                <a:latin typeface="Times New Roman"/>
                <a:cs typeface="Times New Roman"/>
              </a:rPr>
              <a:t> </a:t>
            </a:r>
            <a:r>
              <a:rPr sz="1950" spc="890" dirty="0">
                <a:latin typeface="Symbol"/>
                <a:cs typeface="Symbol"/>
              </a:rPr>
              <a:t></a:t>
            </a:r>
            <a:r>
              <a:rPr sz="1950" spc="215" dirty="0">
                <a:latin typeface="Times New Roman"/>
                <a:cs typeface="Times New Roman"/>
              </a:rPr>
              <a:t> </a:t>
            </a:r>
            <a:r>
              <a:rPr sz="1950" i="1" spc="994" dirty="0">
                <a:latin typeface="Times New Roman"/>
                <a:cs typeface="Times New Roman"/>
              </a:rPr>
              <a:t>P</a:t>
            </a:r>
            <a:r>
              <a:rPr sz="1950" i="1" dirty="0">
                <a:latin typeface="Times New Roman"/>
                <a:cs typeface="Times New Roman"/>
              </a:rPr>
              <a:t>	</a:t>
            </a:r>
            <a:r>
              <a:rPr sz="3100" spc="140" dirty="0">
                <a:latin typeface="Symbol"/>
                <a:cs typeface="Symbol"/>
              </a:rPr>
              <a:t></a:t>
            </a:r>
            <a:endParaRPr sz="3100">
              <a:latin typeface="Symbol"/>
              <a:cs typeface="Symbol"/>
            </a:endParaRPr>
          </a:p>
        </p:txBody>
      </p:sp>
      <p:sp>
        <p:nvSpPr>
          <p:cNvPr id="8" name="object 8"/>
          <p:cNvSpPr txBox="1"/>
          <p:nvPr/>
        </p:nvSpPr>
        <p:spPr>
          <a:xfrm>
            <a:off x="5241207" y="1301599"/>
            <a:ext cx="290830" cy="322580"/>
          </a:xfrm>
          <a:prstGeom prst="rect">
            <a:avLst/>
          </a:prstGeom>
        </p:spPr>
        <p:txBody>
          <a:bodyPr vert="horz" wrap="square" lIns="0" tIns="12700" rIns="0" bIns="0" rtlCol="0">
            <a:spAutoFit/>
          </a:bodyPr>
          <a:lstStyle/>
          <a:p>
            <a:pPr>
              <a:lnSpc>
                <a:spcPct val="100000"/>
              </a:lnSpc>
              <a:spcBef>
                <a:spcPts val="100"/>
              </a:spcBef>
            </a:pPr>
            <a:r>
              <a:rPr sz="1950" i="1" spc="994" dirty="0">
                <a:latin typeface="Times New Roman"/>
                <a:cs typeface="Times New Roman"/>
              </a:rPr>
              <a:t>P</a:t>
            </a:r>
            <a:endParaRPr sz="1950">
              <a:latin typeface="Times New Roman"/>
              <a:cs typeface="Times New Roman"/>
            </a:endParaRPr>
          </a:p>
        </p:txBody>
      </p:sp>
      <p:sp>
        <p:nvSpPr>
          <p:cNvPr id="9" name="object 9"/>
          <p:cNvSpPr txBox="1"/>
          <p:nvPr/>
        </p:nvSpPr>
        <p:spPr>
          <a:xfrm>
            <a:off x="4292992" y="1457054"/>
            <a:ext cx="835660" cy="322580"/>
          </a:xfrm>
          <a:prstGeom prst="rect">
            <a:avLst/>
          </a:prstGeom>
        </p:spPr>
        <p:txBody>
          <a:bodyPr vert="horz" wrap="square" lIns="0" tIns="12700" rIns="0" bIns="0" rtlCol="0">
            <a:spAutoFit/>
          </a:bodyPr>
          <a:lstStyle/>
          <a:p>
            <a:pPr marL="25400">
              <a:lnSpc>
                <a:spcPct val="100000"/>
              </a:lnSpc>
              <a:spcBef>
                <a:spcPts val="100"/>
              </a:spcBef>
              <a:tabLst>
                <a:tab pos="547370" algn="l"/>
              </a:tabLst>
            </a:pPr>
            <a:r>
              <a:rPr sz="1950" i="1" spc="740" dirty="0">
                <a:latin typeface="Times New Roman"/>
                <a:cs typeface="Times New Roman"/>
              </a:rPr>
              <a:t>y</a:t>
            </a:r>
            <a:r>
              <a:rPr sz="1650" i="1" spc="1110" baseline="-25252" dirty="0">
                <a:latin typeface="Times New Roman"/>
                <a:cs typeface="Times New Roman"/>
              </a:rPr>
              <a:t>A	</a:t>
            </a:r>
            <a:r>
              <a:rPr sz="1950" spc="890" dirty="0">
                <a:latin typeface="Symbol"/>
                <a:cs typeface="Symbol"/>
              </a:rPr>
              <a:t></a:t>
            </a:r>
            <a:endParaRPr sz="1950">
              <a:latin typeface="Symbol"/>
              <a:cs typeface="Symbol"/>
            </a:endParaRPr>
          </a:p>
        </p:txBody>
      </p:sp>
      <p:sp>
        <p:nvSpPr>
          <p:cNvPr id="10" name="object 10"/>
          <p:cNvSpPr txBox="1"/>
          <p:nvPr/>
        </p:nvSpPr>
        <p:spPr>
          <a:xfrm>
            <a:off x="6180846" y="1301599"/>
            <a:ext cx="1248410" cy="322580"/>
          </a:xfrm>
          <a:prstGeom prst="rect">
            <a:avLst/>
          </a:prstGeom>
        </p:spPr>
        <p:txBody>
          <a:bodyPr vert="horz" wrap="square" lIns="0" tIns="12700" rIns="0" bIns="0" rtlCol="0">
            <a:spAutoFit/>
          </a:bodyPr>
          <a:lstStyle/>
          <a:p>
            <a:pPr marL="363220" indent="-338455">
              <a:lnSpc>
                <a:spcPct val="100000"/>
              </a:lnSpc>
              <a:spcBef>
                <a:spcPts val="100"/>
              </a:spcBef>
              <a:buFont typeface="Symbol"/>
              <a:buChar char=""/>
              <a:tabLst>
                <a:tab pos="363855" algn="l"/>
              </a:tabLst>
            </a:pPr>
            <a:r>
              <a:rPr sz="1950" i="1" spc="760" dirty="0">
                <a:latin typeface="Times New Roman"/>
                <a:cs typeface="Times New Roman"/>
              </a:rPr>
              <a:t>P</a:t>
            </a:r>
            <a:r>
              <a:rPr sz="1650" spc="1139" baseline="42929" dirty="0">
                <a:latin typeface="Times New Roman"/>
                <a:cs typeface="Times New Roman"/>
              </a:rPr>
              <a:t>*</a:t>
            </a:r>
            <a:r>
              <a:rPr sz="1650" spc="-254" baseline="42929" dirty="0">
                <a:latin typeface="Times New Roman"/>
                <a:cs typeface="Times New Roman"/>
              </a:rPr>
              <a:t> </a:t>
            </a:r>
            <a:r>
              <a:rPr sz="1950" i="1" spc="755" dirty="0">
                <a:latin typeface="Times New Roman"/>
                <a:cs typeface="Times New Roman"/>
              </a:rPr>
              <a:t>P</a:t>
            </a:r>
            <a:r>
              <a:rPr sz="1650" spc="1132" baseline="42929" dirty="0">
                <a:latin typeface="Times New Roman"/>
                <a:cs typeface="Times New Roman"/>
              </a:rPr>
              <a:t>*</a:t>
            </a:r>
            <a:endParaRPr sz="1650" baseline="42929">
              <a:latin typeface="Times New Roman"/>
              <a:cs typeface="Times New Roman"/>
            </a:endParaRPr>
          </a:p>
        </p:txBody>
      </p:sp>
      <p:sp>
        <p:nvSpPr>
          <p:cNvPr id="11" name="object 11"/>
          <p:cNvSpPr txBox="1"/>
          <p:nvPr/>
        </p:nvSpPr>
        <p:spPr>
          <a:xfrm>
            <a:off x="5661486" y="1190625"/>
            <a:ext cx="478790" cy="322580"/>
          </a:xfrm>
          <a:prstGeom prst="rect">
            <a:avLst/>
          </a:prstGeom>
        </p:spPr>
        <p:txBody>
          <a:bodyPr vert="horz" wrap="square" lIns="0" tIns="12700" rIns="0" bIns="0" rtlCol="0">
            <a:spAutoFit/>
          </a:bodyPr>
          <a:lstStyle/>
          <a:p>
            <a:pPr marL="25400">
              <a:lnSpc>
                <a:spcPct val="100000"/>
              </a:lnSpc>
              <a:spcBef>
                <a:spcPts val="100"/>
              </a:spcBef>
            </a:pPr>
            <a:r>
              <a:rPr sz="2925" i="1" spc="1132" baseline="-24216" dirty="0">
                <a:latin typeface="Times New Roman"/>
                <a:cs typeface="Times New Roman"/>
              </a:rPr>
              <a:t>P</a:t>
            </a:r>
            <a:r>
              <a:rPr sz="1100" spc="755" dirty="0">
                <a:latin typeface="Times New Roman"/>
                <a:cs typeface="Times New Roman"/>
              </a:rPr>
              <a:t>*</a:t>
            </a:r>
            <a:endParaRPr sz="1100">
              <a:latin typeface="Times New Roman"/>
              <a:cs typeface="Times New Roman"/>
            </a:endParaRPr>
          </a:p>
        </p:txBody>
      </p:sp>
      <p:sp>
        <p:nvSpPr>
          <p:cNvPr id="12" name="object 12"/>
          <p:cNvSpPr/>
          <p:nvPr/>
        </p:nvSpPr>
        <p:spPr>
          <a:xfrm>
            <a:off x="4203700" y="1277913"/>
            <a:ext cx="3343910" cy="751840"/>
          </a:xfrm>
          <a:custGeom>
            <a:avLst/>
            <a:gdLst/>
            <a:ahLst/>
            <a:cxnLst/>
            <a:rect l="l" t="t" r="r" b="b"/>
            <a:pathLst>
              <a:path w="3343909" h="751839">
                <a:moveTo>
                  <a:pt x="3343897" y="0"/>
                </a:moveTo>
                <a:lnTo>
                  <a:pt x="3337814" y="0"/>
                </a:lnTo>
                <a:lnTo>
                  <a:pt x="3337814" y="6096"/>
                </a:lnTo>
                <a:lnTo>
                  <a:pt x="3337814" y="745236"/>
                </a:lnTo>
                <a:lnTo>
                  <a:pt x="6096" y="745236"/>
                </a:lnTo>
                <a:lnTo>
                  <a:pt x="6096" y="6096"/>
                </a:lnTo>
                <a:lnTo>
                  <a:pt x="3337814" y="6096"/>
                </a:lnTo>
                <a:lnTo>
                  <a:pt x="3337814" y="0"/>
                </a:lnTo>
                <a:lnTo>
                  <a:pt x="6096" y="0"/>
                </a:lnTo>
                <a:lnTo>
                  <a:pt x="0" y="0"/>
                </a:lnTo>
                <a:lnTo>
                  <a:pt x="0" y="751332"/>
                </a:lnTo>
                <a:lnTo>
                  <a:pt x="6096" y="751332"/>
                </a:lnTo>
                <a:lnTo>
                  <a:pt x="3337814" y="751332"/>
                </a:lnTo>
                <a:lnTo>
                  <a:pt x="3343897" y="751332"/>
                </a:lnTo>
                <a:lnTo>
                  <a:pt x="3343897" y="0"/>
                </a:lnTo>
                <a:close/>
              </a:path>
            </a:pathLst>
          </a:custGeom>
          <a:solidFill>
            <a:srgbClr val="000000"/>
          </a:solidFill>
        </p:spPr>
        <p:txBody>
          <a:bodyPr wrap="square" lIns="0" tIns="0" rIns="0" bIns="0" rtlCol="0"/>
          <a:lstStyle/>
          <a:p>
            <a:endParaRPr/>
          </a:p>
        </p:txBody>
      </p:sp>
      <p:sp>
        <p:nvSpPr>
          <p:cNvPr id="13" name="object 13"/>
          <p:cNvSpPr txBox="1"/>
          <p:nvPr/>
        </p:nvSpPr>
        <p:spPr>
          <a:xfrm>
            <a:off x="1049527" y="2960717"/>
            <a:ext cx="2953385" cy="391160"/>
          </a:xfrm>
          <a:prstGeom prst="rect">
            <a:avLst/>
          </a:prstGeom>
        </p:spPr>
        <p:txBody>
          <a:bodyPr vert="horz" wrap="square" lIns="0" tIns="12700" rIns="0" bIns="0" rtlCol="0">
            <a:spAutoFit/>
          </a:bodyPr>
          <a:lstStyle/>
          <a:p>
            <a:pPr marL="12700">
              <a:lnSpc>
                <a:spcPct val="100000"/>
              </a:lnSpc>
              <a:spcBef>
                <a:spcPts val="100"/>
              </a:spcBef>
            </a:pPr>
            <a:r>
              <a:rPr sz="2400" b="1" spc="-5" dirty="0">
                <a:latin typeface="Times New Roman"/>
                <a:cs typeface="Times New Roman"/>
              </a:rPr>
              <a:t>Expression</a:t>
            </a:r>
            <a:r>
              <a:rPr sz="2400" b="1" spc="-95" dirty="0">
                <a:latin typeface="Times New Roman"/>
                <a:cs typeface="Times New Roman"/>
              </a:rPr>
              <a:t> </a:t>
            </a:r>
            <a:r>
              <a:rPr sz="2400" b="1" spc="-5" dirty="0">
                <a:latin typeface="Times New Roman"/>
                <a:cs typeface="Times New Roman"/>
              </a:rPr>
              <a:t>numérique</a:t>
            </a:r>
            <a:endParaRPr sz="2400" dirty="0">
              <a:latin typeface="Times New Roman"/>
              <a:cs typeface="Times New Roman"/>
            </a:endParaRPr>
          </a:p>
        </p:txBody>
      </p:sp>
      <p:sp>
        <p:nvSpPr>
          <p:cNvPr id="14" name="object 14"/>
          <p:cNvSpPr/>
          <p:nvPr/>
        </p:nvSpPr>
        <p:spPr>
          <a:xfrm>
            <a:off x="5103577" y="2987175"/>
            <a:ext cx="2440305" cy="0"/>
          </a:xfrm>
          <a:custGeom>
            <a:avLst/>
            <a:gdLst/>
            <a:ahLst/>
            <a:cxnLst/>
            <a:rect l="l" t="t" r="r" b="b"/>
            <a:pathLst>
              <a:path w="2440304">
                <a:moveTo>
                  <a:pt x="0" y="0"/>
                </a:moveTo>
                <a:lnTo>
                  <a:pt x="2440025" y="0"/>
                </a:lnTo>
              </a:path>
            </a:pathLst>
          </a:custGeom>
          <a:ln w="9173">
            <a:solidFill>
              <a:srgbClr val="000000"/>
            </a:solidFill>
          </a:ln>
        </p:spPr>
        <p:txBody>
          <a:bodyPr wrap="square" lIns="0" tIns="0" rIns="0" bIns="0" rtlCol="0"/>
          <a:lstStyle/>
          <a:p>
            <a:endParaRPr/>
          </a:p>
        </p:txBody>
      </p:sp>
      <p:sp>
        <p:nvSpPr>
          <p:cNvPr id="15" name="object 15"/>
          <p:cNvSpPr txBox="1"/>
          <p:nvPr/>
        </p:nvSpPr>
        <p:spPr>
          <a:xfrm>
            <a:off x="6183221" y="2817674"/>
            <a:ext cx="73025" cy="180340"/>
          </a:xfrm>
          <a:prstGeom prst="rect">
            <a:avLst/>
          </a:prstGeom>
        </p:spPr>
        <p:txBody>
          <a:bodyPr vert="horz" wrap="square" lIns="0" tIns="14605" rIns="0" bIns="0" rtlCol="0">
            <a:spAutoFit/>
          </a:bodyPr>
          <a:lstStyle/>
          <a:p>
            <a:pPr>
              <a:lnSpc>
                <a:spcPct val="100000"/>
              </a:lnSpc>
              <a:spcBef>
                <a:spcPts val="115"/>
              </a:spcBef>
            </a:pPr>
            <a:r>
              <a:rPr sz="1000" i="1" spc="190" dirty="0">
                <a:latin typeface="Times New Roman"/>
                <a:cs typeface="Times New Roman"/>
              </a:rPr>
              <a:t>t</a:t>
            </a:r>
            <a:endParaRPr sz="1000">
              <a:latin typeface="Times New Roman"/>
              <a:cs typeface="Times New Roman"/>
            </a:endParaRPr>
          </a:p>
        </p:txBody>
      </p:sp>
      <p:sp>
        <p:nvSpPr>
          <p:cNvPr id="16" name="object 16"/>
          <p:cNvSpPr txBox="1"/>
          <p:nvPr/>
        </p:nvSpPr>
        <p:spPr>
          <a:xfrm>
            <a:off x="4362559" y="2808851"/>
            <a:ext cx="692150" cy="290830"/>
          </a:xfrm>
          <a:prstGeom prst="rect">
            <a:avLst/>
          </a:prstGeom>
        </p:spPr>
        <p:txBody>
          <a:bodyPr vert="horz" wrap="square" lIns="0" tIns="11430" rIns="0" bIns="0" rtlCol="0">
            <a:spAutoFit/>
          </a:bodyPr>
          <a:lstStyle/>
          <a:p>
            <a:pPr marL="25400">
              <a:lnSpc>
                <a:spcPct val="100000"/>
              </a:lnSpc>
              <a:spcBef>
                <a:spcPts val="90"/>
              </a:spcBef>
            </a:pPr>
            <a:r>
              <a:rPr sz="1750" i="1" spc="535" dirty="0">
                <a:latin typeface="Times New Roman"/>
                <a:cs typeface="Times New Roman"/>
              </a:rPr>
              <a:t>y</a:t>
            </a:r>
            <a:r>
              <a:rPr sz="1500" i="1" spc="802" baseline="-25000" dirty="0">
                <a:latin typeface="Times New Roman"/>
                <a:cs typeface="Times New Roman"/>
              </a:rPr>
              <a:t>A</a:t>
            </a:r>
            <a:r>
              <a:rPr sz="1500" i="1" spc="847" baseline="-25000" dirty="0">
                <a:latin typeface="Times New Roman"/>
                <a:cs typeface="Times New Roman"/>
              </a:rPr>
              <a:t> </a:t>
            </a:r>
            <a:r>
              <a:rPr sz="1750" spc="630" dirty="0">
                <a:latin typeface="Symbol"/>
                <a:cs typeface="Symbol"/>
              </a:rPr>
              <a:t></a:t>
            </a:r>
            <a:endParaRPr sz="1750" dirty="0">
              <a:latin typeface="Symbol"/>
              <a:cs typeface="Symbol"/>
            </a:endParaRPr>
          </a:p>
        </p:txBody>
      </p:sp>
      <p:sp>
        <p:nvSpPr>
          <p:cNvPr id="17" name="object 17"/>
          <p:cNvSpPr txBox="1"/>
          <p:nvPr/>
        </p:nvSpPr>
        <p:spPr>
          <a:xfrm>
            <a:off x="5739093" y="2980775"/>
            <a:ext cx="1021080" cy="290830"/>
          </a:xfrm>
          <a:prstGeom prst="rect">
            <a:avLst/>
          </a:prstGeom>
        </p:spPr>
        <p:txBody>
          <a:bodyPr vert="horz" wrap="square" lIns="0" tIns="11430" rIns="0" bIns="0" rtlCol="0">
            <a:spAutoFit/>
          </a:bodyPr>
          <a:lstStyle/>
          <a:p>
            <a:pPr marL="25400">
              <a:lnSpc>
                <a:spcPct val="100000"/>
              </a:lnSpc>
              <a:spcBef>
                <a:spcPts val="90"/>
              </a:spcBef>
            </a:pPr>
            <a:r>
              <a:rPr sz="1750" spc="420" dirty="0">
                <a:latin typeface="Times New Roman"/>
                <a:cs typeface="Times New Roman"/>
              </a:rPr>
              <a:t>8,9</a:t>
            </a:r>
            <a:r>
              <a:rPr sz="1750" spc="-195" dirty="0">
                <a:latin typeface="Times New Roman"/>
                <a:cs typeface="Times New Roman"/>
              </a:rPr>
              <a:t> </a:t>
            </a:r>
            <a:r>
              <a:rPr sz="1750" spc="630" dirty="0">
                <a:latin typeface="Symbol"/>
                <a:cs typeface="Symbol"/>
              </a:rPr>
              <a:t></a:t>
            </a:r>
            <a:r>
              <a:rPr sz="1750" spc="10" dirty="0">
                <a:latin typeface="Times New Roman"/>
                <a:cs typeface="Times New Roman"/>
              </a:rPr>
              <a:t> </a:t>
            </a:r>
            <a:r>
              <a:rPr sz="1750" i="1" spc="185" dirty="0">
                <a:latin typeface="Times New Roman"/>
                <a:cs typeface="Times New Roman"/>
              </a:rPr>
              <a:t>P</a:t>
            </a:r>
            <a:r>
              <a:rPr sz="1500" i="1" spc="277" baseline="-25000" dirty="0">
                <a:latin typeface="Times New Roman"/>
                <a:cs typeface="Times New Roman"/>
              </a:rPr>
              <a:t>t</a:t>
            </a:r>
            <a:endParaRPr sz="1500" baseline="-25000">
              <a:latin typeface="Times New Roman"/>
              <a:cs typeface="Times New Roman"/>
            </a:endParaRPr>
          </a:p>
        </p:txBody>
      </p:sp>
      <p:sp>
        <p:nvSpPr>
          <p:cNvPr id="18" name="object 18"/>
          <p:cNvSpPr txBox="1"/>
          <p:nvPr/>
        </p:nvSpPr>
        <p:spPr>
          <a:xfrm>
            <a:off x="5088258" y="2670090"/>
            <a:ext cx="2465070" cy="290830"/>
          </a:xfrm>
          <a:prstGeom prst="rect">
            <a:avLst/>
          </a:prstGeom>
        </p:spPr>
        <p:txBody>
          <a:bodyPr vert="horz" wrap="square" lIns="0" tIns="11430" rIns="0" bIns="0" rtlCol="0">
            <a:spAutoFit/>
          </a:bodyPr>
          <a:lstStyle/>
          <a:p>
            <a:pPr>
              <a:lnSpc>
                <a:spcPct val="100000"/>
              </a:lnSpc>
              <a:spcBef>
                <a:spcPts val="90"/>
              </a:spcBef>
              <a:tabLst>
                <a:tab pos="1369695" algn="l"/>
              </a:tabLst>
            </a:pPr>
            <a:r>
              <a:rPr sz="1750" spc="475" dirty="0">
                <a:latin typeface="Times New Roman"/>
                <a:cs typeface="Times New Roman"/>
              </a:rPr>
              <a:t>12,7</a:t>
            </a:r>
            <a:r>
              <a:rPr sz="1750" spc="-125" dirty="0">
                <a:latin typeface="Times New Roman"/>
                <a:cs typeface="Times New Roman"/>
              </a:rPr>
              <a:t> </a:t>
            </a:r>
            <a:r>
              <a:rPr sz="1750" spc="630" dirty="0">
                <a:latin typeface="Symbol"/>
                <a:cs typeface="Symbol"/>
              </a:rPr>
              <a:t></a:t>
            </a:r>
            <a:r>
              <a:rPr sz="1750" spc="50" dirty="0">
                <a:latin typeface="Times New Roman"/>
                <a:cs typeface="Times New Roman"/>
              </a:rPr>
              <a:t> </a:t>
            </a:r>
            <a:r>
              <a:rPr sz="1750" i="1" spc="705" dirty="0">
                <a:latin typeface="Times New Roman"/>
                <a:cs typeface="Times New Roman"/>
              </a:rPr>
              <a:t>P	</a:t>
            </a:r>
            <a:r>
              <a:rPr sz="1750" spc="630" dirty="0">
                <a:latin typeface="Symbol"/>
                <a:cs typeface="Symbol"/>
              </a:rPr>
              <a:t></a:t>
            </a:r>
            <a:r>
              <a:rPr sz="1750" spc="-20" dirty="0">
                <a:latin typeface="Times New Roman"/>
                <a:cs typeface="Times New Roman"/>
              </a:rPr>
              <a:t> </a:t>
            </a:r>
            <a:r>
              <a:rPr sz="1750" spc="495" dirty="0">
                <a:latin typeface="Times New Roman"/>
                <a:cs typeface="Times New Roman"/>
              </a:rPr>
              <a:t>48,26</a:t>
            </a:r>
            <a:endParaRPr sz="1750" dirty="0">
              <a:latin typeface="Times New Roman"/>
              <a:cs typeface="Times New Roman"/>
            </a:endParaRPr>
          </a:p>
        </p:txBody>
      </p:sp>
      <p:sp>
        <p:nvSpPr>
          <p:cNvPr id="19" name="object 19"/>
          <p:cNvSpPr/>
          <p:nvPr/>
        </p:nvSpPr>
        <p:spPr>
          <a:xfrm>
            <a:off x="4292992" y="2649380"/>
            <a:ext cx="3321050" cy="672465"/>
          </a:xfrm>
          <a:custGeom>
            <a:avLst/>
            <a:gdLst/>
            <a:ahLst/>
            <a:cxnLst/>
            <a:rect l="l" t="t" r="r" b="b"/>
            <a:pathLst>
              <a:path w="3321050" h="672464">
                <a:moveTo>
                  <a:pt x="3321037" y="0"/>
                </a:moveTo>
                <a:lnTo>
                  <a:pt x="3314954" y="0"/>
                </a:lnTo>
                <a:lnTo>
                  <a:pt x="3314954" y="6096"/>
                </a:lnTo>
                <a:lnTo>
                  <a:pt x="3314954" y="666369"/>
                </a:lnTo>
                <a:lnTo>
                  <a:pt x="6096" y="666369"/>
                </a:lnTo>
                <a:lnTo>
                  <a:pt x="6096" y="6096"/>
                </a:lnTo>
                <a:lnTo>
                  <a:pt x="3314954" y="6096"/>
                </a:lnTo>
                <a:lnTo>
                  <a:pt x="3314954" y="0"/>
                </a:lnTo>
                <a:lnTo>
                  <a:pt x="6096" y="0"/>
                </a:lnTo>
                <a:lnTo>
                  <a:pt x="0" y="0"/>
                </a:lnTo>
                <a:lnTo>
                  <a:pt x="0" y="672465"/>
                </a:lnTo>
                <a:lnTo>
                  <a:pt x="6096" y="672465"/>
                </a:lnTo>
                <a:lnTo>
                  <a:pt x="3314954" y="672465"/>
                </a:lnTo>
                <a:lnTo>
                  <a:pt x="3321037" y="672465"/>
                </a:lnTo>
                <a:lnTo>
                  <a:pt x="3321037" y="0"/>
                </a:lnTo>
                <a:close/>
              </a:path>
            </a:pathLst>
          </a:custGeom>
          <a:solidFill>
            <a:srgbClr val="000000"/>
          </a:solidFill>
        </p:spPr>
        <p:txBody>
          <a:bodyPr wrap="square" lIns="0" tIns="0" rIns="0" bIns="0" rtlCol="0"/>
          <a:lstStyle/>
          <a:p>
            <a:endParaRPr/>
          </a:p>
        </p:txBody>
      </p:sp>
      <p:sp>
        <p:nvSpPr>
          <p:cNvPr id="20" name="object 20"/>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24</a:t>
            </a:fld>
            <a:endParaRPr dirty="0"/>
          </a:p>
        </p:txBody>
      </p:sp>
      <p:sp>
        <p:nvSpPr>
          <p:cNvPr id="21" name="object 21"/>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22" name="object 22"/>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23" name="Rectangle 22"/>
          <p:cNvSpPr/>
          <p:nvPr/>
        </p:nvSpPr>
        <p:spPr>
          <a:xfrm>
            <a:off x="998683" y="604114"/>
            <a:ext cx="9274854" cy="461665"/>
          </a:xfrm>
          <a:prstGeom prst="rect">
            <a:avLst/>
          </a:prstGeom>
        </p:spPr>
        <p:txBody>
          <a:bodyPr wrap="square">
            <a:spAutoFit/>
          </a:bodyPr>
          <a:lstStyle/>
          <a:p>
            <a:r>
              <a:rPr lang="fr-FR" sz="2400" u="sng" dirty="0">
                <a:solidFill>
                  <a:srgbClr val="7030A0"/>
                </a:solidFill>
                <a:latin typeface="Times New Roman" panose="02020603050405020304" pitchFamily="18" charset="0"/>
                <a:ea typeface="SimSun" panose="02010600030101010101" pitchFamily="2" charset="-122"/>
              </a:rPr>
              <a:t>Donner l’équation mathématique qui relie </a:t>
            </a:r>
            <a:r>
              <a:rPr lang="fr-FR" sz="2400" u="sng" dirty="0" err="1">
                <a:solidFill>
                  <a:srgbClr val="7030A0"/>
                </a:solidFill>
                <a:latin typeface="Times New Roman" panose="02020603050405020304" pitchFamily="18" charset="0"/>
                <a:ea typeface="SimSun" panose="02010600030101010101" pitchFamily="2" charset="-122"/>
              </a:rPr>
              <a:t>y</a:t>
            </a:r>
            <a:r>
              <a:rPr lang="fr-FR" sz="2400" b="1" u="sng" baseline="-25000" dirty="0" err="1">
                <a:solidFill>
                  <a:srgbClr val="7030A0"/>
                </a:solidFill>
                <a:latin typeface="Times New Roman" panose="02020603050405020304" pitchFamily="18" charset="0"/>
                <a:ea typeface="SimSun" panose="02010600030101010101" pitchFamily="2" charset="-122"/>
              </a:rPr>
              <a:t>A</a:t>
            </a:r>
            <a:r>
              <a:rPr lang="fr-FR" sz="2400" u="sng" dirty="0">
                <a:solidFill>
                  <a:srgbClr val="7030A0"/>
                </a:solidFill>
                <a:latin typeface="Times New Roman" panose="02020603050405020304" pitchFamily="18" charset="0"/>
                <a:ea typeface="SimSun" panose="02010600030101010101" pitchFamily="2" charset="-122"/>
              </a:rPr>
              <a:t> en fonction de </a:t>
            </a:r>
            <a:r>
              <a:rPr lang="fr-FR" sz="2400" b="1" u="sng" dirty="0">
                <a:solidFill>
                  <a:srgbClr val="7030A0"/>
                </a:solidFill>
                <a:latin typeface="Times New Roman" panose="02020603050405020304" pitchFamily="18" charset="0"/>
                <a:ea typeface="SimSun" panose="02010600030101010101" pitchFamily="2" charset="-122"/>
              </a:rPr>
              <a:t>P</a:t>
            </a:r>
            <a:r>
              <a:rPr lang="fr-FR" sz="2400" b="1" u="sng" baseline="-25000" dirty="0">
                <a:solidFill>
                  <a:srgbClr val="7030A0"/>
                </a:solidFill>
                <a:latin typeface="Times New Roman" panose="02020603050405020304" pitchFamily="18" charset="0"/>
                <a:ea typeface="SimSun" panose="02010600030101010101" pitchFamily="2" charset="-122"/>
              </a:rPr>
              <a:t>t</a:t>
            </a:r>
            <a:r>
              <a:rPr lang="fr-FR" sz="2400" u="sng" dirty="0">
                <a:solidFill>
                  <a:srgbClr val="7030A0"/>
                </a:solidFill>
                <a:latin typeface="Times New Roman" panose="02020603050405020304" pitchFamily="18" charset="0"/>
                <a:ea typeface="SimSun" panose="02010600030101010101" pitchFamily="2" charset="-122"/>
              </a:rPr>
              <a:t> ; </a:t>
            </a:r>
            <a:r>
              <a:rPr lang="fr-FR" sz="2400" b="1" u="sng" dirty="0" err="1">
                <a:solidFill>
                  <a:srgbClr val="7030A0"/>
                </a:solidFill>
                <a:latin typeface="Times New Roman" panose="02020603050405020304" pitchFamily="18" charset="0"/>
                <a:ea typeface="SimSun" panose="02010600030101010101" pitchFamily="2" charset="-122"/>
              </a:rPr>
              <a:t>P</a:t>
            </a:r>
            <a:r>
              <a:rPr lang="fr-FR" sz="2400" b="1" u="sng" baseline="30000" dirty="0" err="1">
                <a:solidFill>
                  <a:srgbClr val="7030A0"/>
                </a:solidFill>
                <a:latin typeface="Times New Roman" panose="02020603050405020304" pitchFamily="18" charset="0"/>
                <a:ea typeface="SimSun" panose="02010600030101010101" pitchFamily="2" charset="-122"/>
              </a:rPr>
              <a:t>o</a:t>
            </a:r>
            <a:r>
              <a:rPr lang="fr-FR" sz="2400" b="1" u="sng" baseline="-25000" dirty="0" err="1">
                <a:solidFill>
                  <a:srgbClr val="7030A0"/>
                </a:solidFill>
                <a:latin typeface="Times New Roman" panose="02020603050405020304" pitchFamily="18" charset="0"/>
                <a:ea typeface="SimSun" panose="02010600030101010101" pitchFamily="2" charset="-122"/>
              </a:rPr>
              <a:t>A</a:t>
            </a:r>
            <a:r>
              <a:rPr lang="fr-FR" sz="2400" u="sng" dirty="0">
                <a:solidFill>
                  <a:srgbClr val="7030A0"/>
                </a:solidFill>
                <a:latin typeface="Times New Roman" panose="02020603050405020304" pitchFamily="18" charset="0"/>
                <a:ea typeface="SimSun" panose="02010600030101010101" pitchFamily="2" charset="-122"/>
              </a:rPr>
              <a:t> et </a:t>
            </a:r>
            <a:r>
              <a:rPr lang="fr-FR" sz="2400" b="1" u="sng" dirty="0" err="1">
                <a:solidFill>
                  <a:srgbClr val="7030A0"/>
                </a:solidFill>
                <a:latin typeface="Times New Roman" panose="02020603050405020304" pitchFamily="18" charset="0"/>
                <a:ea typeface="SimSun" panose="02010600030101010101" pitchFamily="2" charset="-122"/>
              </a:rPr>
              <a:t>P</a:t>
            </a:r>
            <a:r>
              <a:rPr lang="fr-FR" sz="2400" b="1" u="sng" baseline="30000" dirty="0" err="1">
                <a:solidFill>
                  <a:srgbClr val="7030A0"/>
                </a:solidFill>
                <a:latin typeface="Times New Roman" panose="02020603050405020304" pitchFamily="18" charset="0"/>
                <a:ea typeface="SimSun" panose="02010600030101010101" pitchFamily="2" charset="-122"/>
              </a:rPr>
              <a:t>o</a:t>
            </a:r>
            <a:r>
              <a:rPr lang="fr-FR" sz="2400" b="1" u="sng" baseline="-25000" dirty="0" err="1">
                <a:solidFill>
                  <a:srgbClr val="7030A0"/>
                </a:solidFill>
                <a:latin typeface="Times New Roman" panose="02020603050405020304" pitchFamily="18" charset="0"/>
                <a:ea typeface="SimSun" panose="02010600030101010101" pitchFamily="2" charset="-122"/>
              </a:rPr>
              <a:t>B</a:t>
            </a:r>
            <a:endParaRPr lang="fr-FR" sz="2400" u="sng"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P spid="7" grpId="0"/>
      <p:bldP spid="8" grpId="0"/>
      <p:bldP spid="9" grpId="0"/>
      <p:bldP spid="10" grpId="0"/>
      <p:bldP spid="11" grpId="0"/>
      <p:bldP spid="12" grpId="0" animBg="1"/>
      <p:bldP spid="13" grpId="0"/>
      <p:bldP spid="14" grpId="0" animBg="1"/>
      <p:bldP spid="15" grpId="0"/>
      <p:bldP spid="16" grpId="0"/>
      <p:bldP spid="17" grpId="0"/>
      <p:bldP spid="18" grpId="0"/>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732790"/>
            <a:ext cx="8310245" cy="1015663"/>
          </a:xfrm>
          <a:prstGeom prst="rect">
            <a:avLst/>
          </a:prstGeom>
        </p:spPr>
        <p:txBody>
          <a:bodyPr vert="horz" wrap="square" lIns="0" tIns="0" rIns="0" bIns="0" rtlCol="0">
            <a:spAutoFit/>
          </a:bodyPr>
          <a:lstStyle/>
          <a:p>
            <a:pPr marL="355600" indent="-342900">
              <a:lnSpc>
                <a:spcPct val="150000"/>
              </a:lnSpc>
            </a:pPr>
            <a:r>
              <a:rPr sz="2200" b="1" u="sng" dirty="0">
                <a:solidFill>
                  <a:srgbClr val="6F2F9F"/>
                </a:solidFill>
                <a:latin typeface="Times New Roman"/>
                <a:cs typeface="Times New Roman"/>
              </a:rPr>
              <a:t>9) </a:t>
            </a:r>
            <a:r>
              <a:rPr sz="2200" u="sng" dirty="0">
                <a:solidFill>
                  <a:srgbClr val="7030A0"/>
                </a:solidFill>
                <a:latin typeface="Times New Roman"/>
                <a:cs typeface="Times New Roman"/>
              </a:rPr>
              <a:t>Quelle </a:t>
            </a:r>
            <a:r>
              <a:rPr sz="2200" u="sng" spc="-5" dirty="0">
                <a:solidFill>
                  <a:srgbClr val="7030A0"/>
                </a:solidFill>
                <a:latin typeface="Times New Roman"/>
                <a:cs typeface="Times New Roman"/>
              </a:rPr>
              <a:t>est </a:t>
            </a:r>
            <a:r>
              <a:rPr sz="2200" u="sng" dirty="0">
                <a:solidFill>
                  <a:srgbClr val="7030A0"/>
                </a:solidFill>
                <a:latin typeface="Times New Roman"/>
                <a:cs typeface="Times New Roman"/>
              </a:rPr>
              <a:t>la </a:t>
            </a:r>
            <a:r>
              <a:rPr sz="2200" u="sng" spc="-5" dirty="0">
                <a:solidFill>
                  <a:srgbClr val="7030A0"/>
                </a:solidFill>
                <a:latin typeface="Times New Roman"/>
                <a:cs typeface="Times New Roman"/>
              </a:rPr>
              <a:t>pression </a:t>
            </a:r>
            <a:r>
              <a:rPr sz="2200" u="sng" dirty="0">
                <a:solidFill>
                  <a:srgbClr val="7030A0"/>
                </a:solidFill>
                <a:latin typeface="Times New Roman"/>
                <a:cs typeface="Times New Roman"/>
              </a:rPr>
              <a:t>de </a:t>
            </a:r>
            <a:r>
              <a:rPr sz="2200" u="sng" spc="-5" dirty="0">
                <a:solidFill>
                  <a:srgbClr val="7030A0"/>
                </a:solidFill>
                <a:latin typeface="Times New Roman"/>
                <a:cs typeface="Times New Roman"/>
              </a:rPr>
              <a:t>vapeur totale </a:t>
            </a:r>
            <a:r>
              <a:rPr sz="2200" u="sng" dirty="0">
                <a:solidFill>
                  <a:srgbClr val="7030A0"/>
                </a:solidFill>
                <a:latin typeface="Times New Roman"/>
                <a:cs typeface="Times New Roman"/>
              </a:rPr>
              <a:t>au-dessus d’un </a:t>
            </a:r>
            <a:r>
              <a:rPr sz="2200" u="sng" spc="-5" dirty="0">
                <a:solidFill>
                  <a:srgbClr val="7030A0"/>
                </a:solidFill>
                <a:latin typeface="Times New Roman"/>
                <a:cs typeface="Times New Roman"/>
              </a:rPr>
              <a:t>mélange équimolaire </a:t>
            </a:r>
            <a:r>
              <a:rPr sz="2200" u="sng" dirty="0">
                <a:solidFill>
                  <a:srgbClr val="7030A0"/>
                </a:solidFill>
                <a:latin typeface="Times New Roman"/>
                <a:cs typeface="Times New Roman"/>
              </a:rPr>
              <a:t>en A et B</a:t>
            </a:r>
            <a:r>
              <a:rPr sz="2200" u="sng" spc="185" dirty="0">
                <a:solidFill>
                  <a:srgbClr val="7030A0"/>
                </a:solidFill>
                <a:latin typeface="Times New Roman"/>
                <a:cs typeface="Times New Roman"/>
              </a:rPr>
              <a:t> </a:t>
            </a:r>
            <a:r>
              <a:rPr sz="2200" u="sng" dirty="0">
                <a:solidFill>
                  <a:srgbClr val="7030A0"/>
                </a:solidFill>
                <a:latin typeface="Times New Roman"/>
                <a:cs typeface="Times New Roman"/>
              </a:rPr>
              <a:t>?</a:t>
            </a: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25</a:t>
            </a:fld>
            <a:endParaRPr dirty="0"/>
          </a:p>
        </p:txBody>
      </p:sp>
      <p:sp>
        <p:nvSpPr>
          <p:cNvPr id="11" name="object 11"/>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2" name="object 12"/>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871727" y="4772025"/>
            <a:ext cx="2495550" cy="490855"/>
          </a:xfrm>
          <a:prstGeom prst="rect">
            <a:avLst/>
          </a:prstGeom>
          <a:ln w="6095">
            <a:solidFill>
              <a:srgbClr val="000000"/>
            </a:solidFill>
          </a:ln>
        </p:spPr>
        <p:txBody>
          <a:bodyPr vert="horz" wrap="square" lIns="0" tIns="2540" rIns="0" bIns="0" rtlCol="0">
            <a:spAutoFit/>
          </a:bodyPr>
          <a:lstStyle/>
          <a:p>
            <a:pPr marL="85090">
              <a:lnSpc>
                <a:spcPct val="100000"/>
              </a:lnSpc>
              <a:spcBef>
                <a:spcPts val="20"/>
              </a:spcBef>
              <a:tabLst>
                <a:tab pos="510540" algn="l"/>
              </a:tabLst>
            </a:pPr>
            <a:r>
              <a:rPr sz="2500" i="1" spc="75" dirty="0">
                <a:latin typeface="Times New Roman"/>
                <a:cs typeface="Times New Roman"/>
              </a:rPr>
              <a:t>P</a:t>
            </a:r>
            <a:r>
              <a:rPr sz="2175" i="1" spc="112" baseline="-22988" dirty="0">
                <a:latin typeface="Times New Roman"/>
                <a:cs typeface="Times New Roman"/>
              </a:rPr>
              <a:t>t	</a:t>
            </a:r>
            <a:r>
              <a:rPr sz="2500" spc="540" dirty="0">
                <a:latin typeface="Symbol"/>
                <a:cs typeface="Symbol"/>
              </a:rPr>
              <a:t></a:t>
            </a:r>
            <a:r>
              <a:rPr sz="2500" spc="10" dirty="0">
                <a:latin typeface="Times New Roman"/>
                <a:cs typeface="Times New Roman"/>
              </a:rPr>
              <a:t> </a:t>
            </a:r>
            <a:r>
              <a:rPr sz="2500" spc="370" dirty="0">
                <a:latin typeface="Times New Roman"/>
                <a:cs typeface="Times New Roman"/>
              </a:rPr>
              <a:t>8,25</a:t>
            </a:r>
            <a:r>
              <a:rPr sz="2500" spc="-310" dirty="0">
                <a:latin typeface="Times New Roman"/>
                <a:cs typeface="Times New Roman"/>
              </a:rPr>
              <a:t> </a:t>
            </a:r>
            <a:r>
              <a:rPr sz="2500" i="1" spc="565" dirty="0">
                <a:latin typeface="Times New Roman"/>
                <a:cs typeface="Times New Roman"/>
              </a:rPr>
              <a:t>KPa</a:t>
            </a:r>
            <a:endParaRPr sz="2500">
              <a:latin typeface="Times New Roman"/>
              <a:cs typeface="Times New Roman"/>
            </a:endParaRPr>
          </a:p>
        </p:txBody>
      </p:sp>
      <p:sp>
        <p:nvSpPr>
          <p:cNvPr id="4" name="object 4"/>
          <p:cNvSpPr txBox="1"/>
          <p:nvPr/>
        </p:nvSpPr>
        <p:spPr>
          <a:xfrm>
            <a:off x="2534662" y="3287249"/>
            <a:ext cx="729615" cy="220345"/>
          </a:xfrm>
          <a:prstGeom prst="rect">
            <a:avLst/>
          </a:prstGeom>
        </p:spPr>
        <p:txBody>
          <a:bodyPr vert="horz" wrap="square" lIns="0" tIns="15875" rIns="0" bIns="0" rtlCol="0">
            <a:spAutoFit/>
          </a:bodyPr>
          <a:lstStyle/>
          <a:p>
            <a:pPr marL="12700">
              <a:lnSpc>
                <a:spcPct val="100000"/>
              </a:lnSpc>
              <a:spcBef>
                <a:spcPts val="125"/>
              </a:spcBef>
              <a:tabLst>
                <a:tab pos="619760" algn="l"/>
              </a:tabLst>
            </a:pPr>
            <a:r>
              <a:rPr sz="1250" spc="130" dirty="0">
                <a:latin typeface="Times New Roman"/>
                <a:cs typeface="Times New Roman"/>
              </a:rPr>
              <a:t>0	0</a:t>
            </a:r>
            <a:endParaRPr sz="1250">
              <a:latin typeface="Times New Roman"/>
              <a:cs typeface="Times New Roman"/>
            </a:endParaRPr>
          </a:p>
        </p:txBody>
      </p:sp>
      <p:sp>
        <p:nvSpPr>
          <p:cNvPr id="5" name="object 5"/>
          <p:cNvSpPr txBox="1"/>
          <p:nvPr/>
        </p:nvSpPr>
        <p:spPr>
          <a:xfrm>
            <a:off x="3085514" y="3480922"/>
            <a:ext cx="143510" cy="220345"/>
          </a:xfrm>
          <a:prstGeom prst="rect">
            <a:avLst/>
          </a:prstGeom>
        </p:spPr>
        <p:txBody>
          <a:bodyPr vert="horz" wrap="square" lIns="0" tIns="15875" rIns="0" bIns="0" rtlCol="0">
            <a:spAutoFit/>
          </a:bodyPr>
          <a:lstStyle/>
          <a:p>
            <a:pPr marL="12700">
              <a:lnSpc>
                <a:spcPct val="100000"/>
              </a:lnSpc>
              <a:spcBef>
                <a:spcPts val="125"/>
              </a:spcBef>
            </a:pPr>
            <a:r>
              <a:rPr sz="1250" i="1" spc="160" dirty="0">
                <a:latin typeface="Times New Roman"/>
                <a:cs typeface="Times New Roman"/>
              </a:rPr>
              <a:t>B</a:t>
            </a:r>
            <a:endParaRPr sz="1250">
              <a:latin typeface="Times New Roman"/>
              <a:cs typeface="Times New Roman"/>
            </a:endParaRPr>
          </a:p>
        </p:txBody>
      </p:sp>
      <p:sp>
        <p:nvSpPr>
          <p:cNvPr id="6" name="object 6"/>
          <p:cNvSpPr txBox="1"/>
          <p:nvPr/>
        </p:nvSpPr>
        <p:spPr>
          <a:xfrm>
            <a:off x="922905" y="3480922"/>
            <a:ext cx="1707514" cy="220345"/>
          </a:xfrm>
          <a:prstGeom prst="rect">
            <a:avLst/>
          </a:prstGeom>
        </p:spPr>
        <p:txBody>
          <a:bodyPr vert="horz" wrap="square" lIns="0" tIns="15875" rIns="0" bIns="0" rtlCol="0">
            <a:spAutoFit/>
          </a:bodyPr>
          <a:lstStyle/>
          <a:p>
            <a:pPr marL="12700">
              <a:lnSpc>
                <a:spcPct val="100000"/>
              </a:lnSpc>
              <a:spcBef>
                <a:spcPts val="125"/>
              </a:spcBef>
              <a:tabLst>
                <a:tab pos="570865" algn="l"/>
                <a:tab pos="1190625" algn="l"/>
                <a:tab pos="1576705" algn="l"/>
              </a:tabLst>
            </a:pPr>
            <a:r>
              <a:rPr sz="1250" i="1" spc="70" dirty="0">
                <a:latin typeface="Times New Roman"/>
                <a:cs typeface="Times New Roman"/>
              </a:rPr>
              <a:t>t	</a:t>
            </a:r>
            <a:r>
              <a:rPr sz="1250" i="1" spc="160" dirty="0">
                <a:latin typeface="Times New Roman"/>
                <a:cs typeface="Times New Roman"/>
              </a:rPr>
              <a:t>B	A	A</a:t>
            </a:r>
            <a:endParaRPr sz="1250">
              <a:latin typeface="Times New Roman"/>
              <a:cs typeface="Times New Roman"/>
            </a:endParaRPr>
          </a:p>
        </p:txBody>
      </p:sp>
      <p:sp>
        <p:nvSpPr>
          <p:cNvPr id="7" name="object 7"/>
          <p:cNvSpPr txBox="1">
            <a:spLocks noGrp="1"/>
          </p:cNvSpPr>
          <p:nvPr>
            <p:ph type="title"/>
          </p:nvPr>
        </p:nvSpPr>
        <p:spPr>
          <a:xfrm>
            <a:off x="748792" y="3128596"/>
            <a:ext cx="2684145" cy="560070"/>
          </a:xfrm>
          <a:prstGeom prst="rect">
            <a:avLst/>
          </a:prstGeom>
        </p:spPr>
        <p:txBody>
          <a:bodyPr vert="horz" wrap="square" lIns="0" tIns="13335" rIns="0" bIns="0" rtlCol="0">
            <a:spAutoFit/>
          </a:bodyPr>
          <a:lstStyle/>
          <a:p>
            <a:pPr marL="50800">
              <a:lnSpc>
                <a:spcPct val="100000"/>
              </a:lnSpc>
              <a:spcBef>
                <a:spcPts val="105"/>
              </a:spcBef>
              <a:tabLst>
                <a:tab pos="1503680" algn="l"/>
                <a:tab pos="1970405" algn="l"/>
                <a:tab pos="2536825" algn="l"/>
              </a:tabLst>
            </a:pPr>
            <a:r>
              <a:rPr sz="2150" i="1" spc="275" dirty="0">
                <a:latin typeface="Times New Roman"/>
                <a:cs typeface="Times New Roman"/>
              </a:rPr>
              <a:t>P </a:t>
            </a:r>
            <a:r>
              <a:rPr sz="2150" spc="245" dirty="0">
                <a:latin typeface="Symbol"/>
                <a:cs typeface="Symbol"/>
              </a:rPr>
              <a:t></a:t>
            </a:r>
            <a:r>
              <a:rPr sz="2150" spc="245" dirty="0"/>
              <a:t> </a:t>
            </a:r>
            <a:r>
              <a:rPr sz="2150" i="1" spc="204" dirty="0">
                <a:latin typeface="Times New Roman"/>
                <a:cs typeface="Times New Roman"/>
              </a:rPr>
              <a:t>P</a:t>
            </a:r>
            <a:r>
              <a:rPr sz="1875" spc="307" baseline="44444" dirty="0"/>
              <a:t>0</a:t>
            </a:r>
            <a:r>
              <a:rPr sz="1875" spc="-22" baseline="44444" dirty="0"/>
              <a:t> </a:t>
            </a:r>
            <a:r>
              <a:rPr sz="2150" spc="245" dirty="0">
                <a:latin typeface="Symbol"/>
                <a:cs typeface="Symbol"/>
              </a:rPr>
              <a:t></a:t>
            </a:r>
            <a:r>
              <a:rPr sz="2150" spc="-60" dirty="0"/>
              <a:t> </a:t>
            </a:r>
            <a:r>
              <a:rPr sz="2150" i="1" spc="200" dirty="0">
                <a:latin typeface="Times New Roman"/>
                <a:cs typeface="Times New Roman"/>
              </a:rPr>
              <a:t>x	</a:t>
            </a:r>
            <a:r>
              <a:rPr sz="3500" spc="-85" dirty="0">
                <a:latin typeface="Symbol"/>
                <a:cs typeface="Symbol"/>
              </a:rPr>
              <a:t></a:t>
            </a:r>
            <a:r>
              <a:rPr sz="2150" i="1" spc="-85" dirty="0">
                <a:latin typeface="Times New Roman"/>
                <a:cs typeface="Times New Roman"/>
              </a:rPr>
              <a:t>P	</a:t>
            </a:r>
            <a:r>
              <a:rPr sz="2150" spc="245" dirty="0">
                <a:latin typeface="Symbol"/>
                <a:cs typeface="Symbol"/>
              </a:rPr>
              <a:t></a:t>
            </a:r>
            <a:r>
              <a:rPr sz="2150" spc="-140" dirty="0"/>
              <a:t> </a:t>
            </a:r>
            <a:r>
              <a:rPr sz="2150" i="1" spc="275" dirty="0">
                <a:latin typeface="Times New Roman"/>
                <a:cs typeface="Times New Roman"/>
              </a:rPr>
              <a:t>P	</a:t>
            </a:r>
            <a:r>
              <a:rPr sz="3500" spc="-315" dirty="0">
                <a:latin typeface="Symbol"/>
                <a:cs typeface="Symbol"/>
              </a:rPr>
              <a:t></a:t>
            </a:r>
            <a:endParaRPr sz="3500" dirty="0">
              <a:latin typeface="Symbol"/>
              <a:cs typeface="Symbol"/>
            </a:endParaRPr>
          </a:p>
        </p:txBody>
      </p:sp>
      <p:sp>
        <p:nvSpPr>
          <p:cNvPr id="8" name="object 8"/>
          <p:cNvSpPr txBox="1"/>
          <p:nvPr/>
        </p:nvSpPr>
        <p:spPr>
          <a:xfrm>
            <a:off x="4258889" y="2517826"/>
            <a:ext cx="161925" cy="208279"/>
          </a:xfrm>
          <a:prstGeom prst="rect">
            <a:avLst/>
          </a:prstGeom>
        </p:spPr>
        <p:txBody>
          <a:bodyPr vert="horz" wrap="square" lIns="0" tIns="12065" rIns="0" bIns="0" rtlCol="0">
            <a:spAutoFit/>
          </a:bodyPr>
          <a:lstStyle/>
          <a:p>
            <a:pPr marL="12700">
              <a:lnSpc>
                <a:spcPct val="100000"/>
              </a:lnSpc>
              <a:spcBef>
                <a:spcPts val="95"/>
              </a:spcBef>
            </a:pPr>
            <a:r>
              <a:rPr sz="1200" i="1" spc="340" dirty="0">
                <a:latin typeface="Times New Roman"/>
                <a:cs typeface="Times New Roman"/>
              </a:rPr>
              <a:t>A</a:t>
            </a:r>
            <a:endParaRPr sz="1200">
              <a:latin typeface="Times New Roman"/>
              <a:cs typeface="Times New Roman"/>
            </a:endParaRPr>
          </a:p>
        </p:txBody>
      </p:sp>
      <p:sp>
        <p:nvSpPr>
          <p:cNvPr id="9" name="object 9"/>
          <p:cNvSpPr txBox="1"/>
          <p:nvPr/>
        </p:nvSpPr>
        <p:spPr>
          <a:xfrm>
            <a:off x="4069903" y="2344506"/>
            <a:ext cx="1245235" cy="338455"/>
          </a:xfrm>
          <a:prstGeom prst="rect">
            <a:avLst/>
          </a:prstGeom>
        </p:spPr>
        <p:txBody>
          <a:bodyPr vert="horz" wrap="square" lIns="0" tIns="12700" rIns="0" bIns="0" rtlCol="0">
            <a:spAutoFit/>
          </a:bodyPr>
          <a:lstStyle/>
          <a:p>
            <a:pPr marL="12700">
              <a:lnSpc>
                <a:spcPct val="100000"/>
              </a:lnSpc>
              <a:spcBef>
                <a:spcPts val="100"/>
              </a:spcBef>
              <a:tabLst>
                <a:tab pos="462915" algn="l"/>
              </a:tabLst>
            </a:pPr>
            <a:r>
              <a:rPr sz="2050" i="1" spc="425" dirty="0">
                <a:latin typeface="Times New Roman"/>
                <a:cs typeface="Times New Roman"/>
              </a:rPr>
              <a:t>x	</a:t>
            </a:r>
            <a:r>
              <a:rPr sz="2050" spc="525" dirty="0">
                <a:latin typeface="Symbol"/>
                <a:cs typeface="Symbol"/>
              </a:rPr>
              <a:t></a:t>
            </a:r>
            <a:r>
              <a:rPr sz="2050" spc="110" dirty="0">
                <a:latin typeface="Times New Roman"/>
                <a:cs typeface="Times New Roman"/>
              </a:rPr>
              <a:t> </a:t>
            </a:r>
            <a:r>
              <a:rPr sz="2050" spc="375" dirty="0">
                <a:latin typeface="Times New Roman"/>
                <a:cs typeface="Times New Roman"/>
              </a:rPr>
              <a:t>0,5</a:t>
            </a:r>
            <a:endParaRPr sz="2050" dirty="0">
              <a:latin typeface="Times New Roman"/>
              <a:cs typeface="Times New Roman"/>
            </a:endParaRPr>
          </a:p>
        </p:txBody>
      </p:sp>
      <p:sp>
        <p:nvSpPr>
          <p:cNvPr id="13" name="Rectangle 12"/>
          <p:cNvSpPr/>
          <p:nvPr/>
        </p:nvSpPr>
        <p:spPr>
          <a:xfrm>
            <a:off x="771446" y="2344506"/>
            <a:ext cx="2140971" cy="369332"/>
          </a:xfrm>
          <a:prstGeom prst="rect">
            <a:avLst/>
          </a:prstGeom>
        </p:spPr>
        <p:txBody>
          <a:bodyPr wrap="none">
            <a:spAutoFit/>
          </a:bodyPr>
          <a:lstStyle/>
          <a:p>
            <a:r>
              <a:rPr lang="fr-FR" u="sng" spc="-5" dirty="0" smtClean="0">
                <a:latin typeface="Times New Roman"/>
                <a:cs typeface="Times New Roman"/>
              </a:rPr>
              <a:t>Mélange </a:t>
            </a:r>
            <a:r>
              <a:rPr lang="fr-FR" u="sng" spc="-5" dirty="0">
                <a:latin typeface="Times New Roman"/>
                <a:cs typeface="Times New Roman"/>
              </a:rPr>
              <a:t>équimolaire</a:t>
            </a:r>
            <a:endParaRPr lang="fr-FR" dirty="0"/>
          </a:p>
        </p:txBody>
      </p:sp>
      <p:sp>
        <p:nvSpPr>
          <p:cNvPr id="14" name="Flèche droite 13"/>
          <p:cNvSpPr/>
          <p:nvPr/>
        </p:nvSpPr>
        <p:spPr>
          <a:xfrm>
            <a:off x="3367277" y="2517826"/>
            <a:ext cx="380365" cy="165135"/>
          </a:xfrm>
          <a:prstGeom prst="rightArrow">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7" grpId="0"/>
      <p:bldP spid="8" grpId="0"/>
      <p:bldP spid="9" grpId="0"/>
      <p:bldP spid="13" grpId="0"/>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732790"/>
            <a:ext cx="9521825" cy="954877"/>
          </a:xfrm>
          <a:prstGeom prst="rect">
            <a:avLst/>
          </a:prstGeom>
        </p:spPr>
        <p:txBody>
          <a:bodyPr vert="horz" wrap="square" lIns="0" tIns="0" rIns="0" bIns="0" rtlCol="0">
            <a:spAutoFit/>
          </a:bodyPr>
          <a:lstStyle/>
          <a:p>
            <a:pPr marL="630238" indent="-617538" defTabSz="538163">
              <a:lnSpc>
                <a:spcPct val="150000"/>
              </a:lnSpc>
              <a:tabLst>
                <a:tab pos="538163" algn="l"/>
              </a:tabLst>
            </a:pPr>
            <a:r>
              <a:rPr sz="2200" b="1" dirty="0">
                <a:solidFill>
                  <a:srgbClr val="6F2F9F"/>
                </a:solidFill>
                <a:latin typeface="Times New Roman"/>
                <a:cs typeface="Times New Roman"/>
              </a:rPr>
              <a:t>10)	</a:t>
            </a:r>
            <a:r>
              <a:rPr sz="2200" u="sng" dirty="0">
                <a:solidFill>
                  <a:srgbClr val="7030A0"/>
                </a:solidFill>
                <a:latin typeface="Times New Roman"/>
                <a:cs typeface="Times New Roman"/>
              </a:rPr>
              <a:t>Quelles sont les fractions </a:t>
            </a:r>
            <a:r>
              <a:rPr sz="2200" u="sng" spc="-5" dirty="0">
                <a:solidFill>
                  <a:srgbClr val="7030A0"/>
                </a:solidFill>
                <a:latin typeface="Times New Roman"/>
                <a:cs typeface="Times New Roman"/>
              </a:rPr>
              <a:t>molaires </a:t>
            </a:r>
            <a:r>
              <a:rPr sz="2200" u="sng" dirty="0">
                <a:solidFill>
                  <a:srgbClr val="7030A0"/>
                </a:solidFill>
                <a:latin typeface="Times New Roman"/>
                <a:cs typeface="Times New Roman"/>
              </a:rPr>
              <a:t>de </a:t>
            </a:r>
            <a:r>
              <a:rPr sz="2200" u="sng" spc="-5" dirty="0">
                <a:solidFill>
                  <a:srgbClr val="7030A0"/>
                </a:solidFill>
                <a:latin typeface="Times New Roman"/>
                <a:cs typeface="Times New Roman"/>
              </a:rPr>
              <a:t>A </a:t>
            </a:r>
            <a:r>
              <a:rPr sz="2200" u="sng" dirty="0">
                <a:solidFill>
                  <a:srgbClr val="7030A0"/>
                </a:solidFill>
                <a:latin typeface="Times New Roman"/>
                <a:cs typeface="Times New Roman"/>
              </a:rPr>
              <a:t>et </a:t>
            </a:r>
            <a:r>
              <a:rPr sz="2200" u="sng" spc="-10" dirty="0">
                <a:solidFill>
                  <a:srgbClr val="7030A0"/>
                </a:solidFill>
                <a:latin typeface="Times New Roman"/>
                <a:cs typeface="Times New Roman"/>
              </a:rPr>
              <a:t>de </a:t>
            </a:r>
            <a:r>
              <a:rPr sz="2200" u="sng" dirty="0">
                <a:solidFill>
                  <a:srgbClr val="7030A0"/>
                </a:solidFill>
                <a:latin typeface="Times New Roman"/>
                <a:cs typeface="Times New Roman"/>
              </a:rPr>
              <a:t>B </a:t>
            </a:r>
            <a:r>
              <a:rPr sz="2200" u="sng" spc="-5" dirty="0">
                <a:solidFill>
                  <a:srgbClr val="7030A0"/>
                </a:solidFill>
                <a:latin typeface="Times New Roman"/>
                <a:cs typeface="Times New Roman"/>
              </a:rPr>
              <a:t>dans </a:t>
            </a:r>
            <a:r>
              <a:rPr sz="2200" u="sng" dirty="0">
                <a:solidFill>
                  <a:srgbClr val="7030A0"/>
                </a:solidFill>
                <a:latin typeface="Times New Roman"/>
                <a:cs typeface="Times New Roman"/>
              </a:rPr>
              <a:t>la phase </a:t>
            </a:r>
            <a:r>
              <a:rPr sz="2200" u="sng" spc="-5" dirty="0">
                <a:solidFill>
                  <a:srgbClr val="7030A0"/>
                </a:solidFill>
                <a:latin typeface="Times New Roman"/>
                <a:cs typeface="Times New Roman"/>
              </a:rPr>
              <a:t>vapeur </a:t>
            </a:r>
            <a:r>
              <a:rPr sz="2200" u="sng" dirty="0">
                <a:solidFill>
                  <a:srgbClr val="7030A0"/>
                </a:solidFill>
                <a:latin typeface="Times New Roman"/>
                <a:cs typeface="Times New Roman"/>
              </a:rPr>
              <a:t>du </a:t>
            </a:r>
            <a:r>
              <a:rPr sz="2200" u="sng" spc="-5" dirty="0">
                <a:solidFill>
                  <a:srgbClr val="7030A0"/>
                </a:solidFill>
                <a:latin typeface="Times New Roman"/>
                <a:cs typeface="Times New Roman"/>
              </a:rPr>
              <a:t>mélange équimolaire</a:t>
            </a:r>
            <a:r>
              <a:rPr sz="2200" u="sng" spc="65" dirty="0">
                <a:solidFill>
                  <a:srgbClr val="7030A0"/>
                </a:solidFill>
                <a:latin typeface="Times New Roman"/>
                <a:cs typeface="Times New Roman"/>
              </a:rPr>
              <a:t> </a:t>
            </a:r>
            <a:r>
              <a:rPr sz="2200" u="sng" dirty="0">
                <a:solidFill>
                  <a:srgbClr val="7030A0"/>
                </a:solidFill>
                <a:latin typeface="Times New Roman"/>
                <a:cs typeface="Times New Roman"/>
              </a:rPr>
              <a:t>?</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26</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3546681" y="3995993"/>
            <a:ext cx="2033270" cy="475615"/>
          </a:xfrm>
          <a:prstGeom prst="rect">
            <a:avLst/>
          </a:prstGeom>
          <a:ln w="6096">
            <a:solidFill>
              <a:srgbClr val="000000"/>
            </a:solidFill>
          </a:ln>
        </p:spPr>
        <p:txBody>
          <a:bodyPr vert="horz" wrap="square" lIns="0" tIns="6985" rIns="0" bIns="0" rtlCol="0">
            <a:spAutoFit/>
          </a:bodyPr>
          <a:lstStyle/>
          <a:p>
            <a:pPr marL="123825">
              <a:lnSpc>
                <a:spcPct val="100000"/>
              </a:lnSpc>
              <a:spcBef>
                <a:spcPts val="55"/>
              </a:spcBef>
              <a:tabLst>
                <a:tab pos="708025" algn="l"/>
              </a:tabLst>
            </a:pPr>
            <a:r>
              <a:rPr sz="2550" i="1" spc="670" dirty="0">
                <a:latin typeface="Times New Roman"/>
                <a:cs typeface="Times New Roman"/>
              </a:rPr>
              <a:t>y</a:t>
            </a:r>
            <a:r>
              <a:rPr sz="2250" i="1" spc="1005" baseline="-24074" dirty="0">
                <a:latin typeface="Times New Roman"/>
                <a:cs typeface="Times New Roman"/>
              </a:rPr>
              <a:t>A	</a:t>
            </a:r>
            <a:r>
              <a:rPr sz="2550" spc="780" dirty="0">
                <a:latin typeface="Symbol"/>
                <a:cs typeface="Symbol"/>
              </a:rPr>
              <a:t></a:t>
            </a:r>
            <a:r>
              <a:rPr sz="2550" spc="100" dirty="0">
                <a:latin typeface="Times New Roman"/>
                <a:cs typeface="Times New Roman"/>
              </a:rPr>
              <a:t> </a:t>
            </a:r>
            <a:r>
              <a:rPr sz="2550" spc="455" dirty="0">
                <a:latin typeface="Times New Roman"/>
                <a:cs typeface="Times New Roman"/>
              </a:rPr>
              <a:t>0,77</a:t>
            </a:r>
            <a:endParaRPr sz="2550">
              <a:latin typeface="Times New Roman"/>
              <a:cs typeface="Times New Roman"/>
            </a:endParaRPr>
          </a:p>
        </p:txBody>
      </p:sp>
      <p:sp>
        <p:nvSpPr>
          <p:cNvPr id="4" name="object 4"/>
          <p:cNvSpPr txBox="1"/>
          <p:nvPr/>
        </p:nvSpPr>
        <p:spPr>
          <a:xfrm>
            <a:off x="3458098" y="5907462"/>
            <a:ext cx="2210435" cy="427040"/>
          </a:xfrm>
          <a:prstGeom prst="rect">
            <a:avLst/>
          </a:prstGeom>
          <a:ln w="6095">
            <a:solidFill>
              <a:srgbClr val="000000"/>
            </a:solidFill>
          </a:ln>
        </p:spPr>
        <p:txBody>
          <a:bodyPr vert="horz" wrap="square" lIns="0" tIns="3810" rIns="0" bIns="0" rtlCol="0">
            <a:spAutoFit/>
          </a:bodyPr>
          <a:lstStyle/>
          <a:p>
            <a:pPr marL="134620" algn="ctr">
              <a:lnSpc>
                <a:spcPct val="100000"/>
              </a:lnSpc>
              <a:spcBef>
                <a:spcPts val="30"/>
              </a:spcBef>
              <a:tabLst>
                <a:tab pos="772795" algn="l"/>
              </a:tabLst>
            </a:pPr>
            <a:r>
              <a:rPr sz="2750" i="1" spc="700" dirty="0">
                <a:latin typeface="Times New Roman"/>
                <a:cs typeface="Times New Roman"/>
              </a:rPr>
              <a:t>y</a:t>
            </a:r>
            <a:r>
              <a:rPr sz="2400" i="1" spc="1050" baseline="-24305" dirty="0">
                <a:latin typeface="Times New Roman"/>
                <a:cs typeface="Times New Roman"/>
              </a:rPr>
              <a:t>B	</a:t>
            </a:r>
            <a:r>
              <a:rPr sz="2750" spc="860" dirty="0">
                <a:latin typeface="Symbol"/>
                <a:cs typeface="Symbol"/>
              </a:rPr>
              <a:t></a:t>
            </a:r>
            <a:r>
              <a:rPr sz="2750" spc="85" dirty="0">
                <a:latin typeface="Times New Roman"/>
                <a:cs typeface="Times New Roman"/>
              </a:rPr>
              <a:t> </a:t>
            </a:r>
            <a:r>
              <a:rPr sz="2750" spc="520" dirty="0">
                <a:latin typeface="Times New Roman"/>
                <a:cs typeface="Times New Roman"/>
              </a:rPr>
              <a:t>0,23</a:t>
            </a:r>
            <a:endParaRPr sz="2750" dirty="0">
              <a:latin typeface="Times New Roman"/>
              <a:cs typeface="Times New Roman"/>
            </a:endParaRPr>
          </a:p>
        </p:txBody>
      </p:sp>
      <p:sp>
        <p:nvSpPr>
          <p:cNvPr id="10" name="object 14"/>
          <p:cNvSpPr/>
          <p:nvPr/>
        </p:nvSpPr>
        <p:spPr>
          <a:xfrm>
            <a:off x="1890085" y="2580265"/>
            <a:ext cx="2440305" cy="0"/>
          </a:xfrm>
          <a:custGeom>
            <a:avLst/>
            <a:gdLst/>
            <a:ahLst/>
            <a:cxnLst/>
            <a:rect l="l" t="t" r="r" b="b"/>
            <a:pathLst>
              <a:path w="2440304">
                <a:moveTo>
                  <a:pt x="0" y="0"/>
                </a:moveTo>
                <a:lnTo>
                  <a:pt x="2440025" y="0"/>
                </a:lnTo>
              </a:path>
            </a:pathLst>
          </a:custGeom>
          <a:ln w="9173">
            <a:solidFill>
              <a:srgbClr val="000000"/>
            </a:solidFill>
          </a:ln>
        </p:spPr>
        <p:txBody>
          <a:bodyPr wrap="square" lIns="0" tIns="0" rIns="0" bIns="0" rtlCol="0"/>
          <a:lstStyle/>
          <a:p>
            <a:endParaRPr/>
          </a:p>
        </p:txBody>
      </p:sp>
      <p:sp>
        <p:nvSpPr>
          <p:cNvPr id="11" name="object 15"/>
          <p:cNvSpPr txBox="1"/>
          <p:nvPr/>
        </p:nvSpPr>
        <p:spPr>
          <a:xfrm>
            <a:off x="2969729" y="2410764"/>
            <a:ext cx="73025" cy="180340"/>
          </a:xfrm>
          <a:prstGeom prst="rect">
            <a:avLst/>
          </a:prstGeom>
        </p:spPr>
        <p:txBody>
          <a:bodyPr vert="horz" wrap="square" lIns="0" tIns="14605" rIns="0" bIns="0" rtlCol="0">
            <a:spAutoFit/>
          </a:bodyPr>
          <a:lstStyle/>
          <a:p>
            <a:pPr>
              <a:lnSpc>
                <a:spcPct val="100000"/>
              </a:lnSpc>
              <a:spcBef>
                <a:spcPts val="115"/>
              </a:spcBef>
            </a:pPr>
            <a:r>
              <a:rPr sz="1000" i="1" spc="190" dirty="0">
                <a:latin typeface="Times New Roman"/>
                <a:cs typeface="Times New Roman"/>
              </a:rPr>
              <a:t>t</a:t>
            </a:r>
            <a:endParaRPr sz="1000">
              <a:latin typeface="Times New Roman"/>
              <a:cs typeface="Times New Roman"/>
            </a:endParaRPr>
          </a:p>
        </p:txBody>
      </p:sp>
      <p:sp>
        <p:nvSpPr>
          <p:cNvPr id="12" name="object 16"/>
          <p:cNvSpPr txBox="1"/>
          <p:nvPr/>
        </p:nvSpPr>
        <p:spPr>
          <a:xfrm>
            <a:off x="1149067" y="2401941"/>
            <a:ext cx="692150" cy="290830"/>
          </a:xfrm>
          <a:prstGeom prst="rect">
            <a:avLst/>
          </a:prstGeom>
        </p:spPr>
        <p:txBody>
          <a:bodyPr vert="horz" wrap="square" lIns="0" tIns="11430" rIns="0" bIns="0" rtlCol="0">
            <a:spAutoFit/>
          </a:bodyPr>
          <a:lstStyle/>
          <a:p>
            <a:pPr marL="25400">
              <a:lnSpc>
                <a:spcPct val="100000"/>
              </a:lnSpc>
              <a:spcBef>
                <a:spcPts val="90"/>
              </a:spcBef>
            </a:pPr>
            <a:r>
              <a:rPr sz="1750" i="1" spc="535" dirty="0">
                <a:latin typeface="Times New Roman"/>
                <a:cs typeface="Times New Roman"/>
              </a:rPr>
              <a:t>y</a:t>
            </a:r>
            <a:r>
              <a:rPr sz="1500" i="1" spc="802" baseline="-25000" dirty="0">
                <a:latin typeface="Times New Roman"/>
                <a:cs typeface="Times New Roman"/>
              </a:rPr>
              <a:t>A</a:t>
            </a:r>
            <a:r>
              <a:rPr sz="1500" i="1" spc="847" baseline="-25000" dirty="0">
                <a:latin typeface="Times New Roman"/>
                <a:cs typeface="Times New Roman"/>
              </a:rPr>
              <a:t> </a:t>
            </a:r>
            <a:r>
              <a:rPr sz="1750" spc="630" dirty="0">
                <a:latin typeface="Symbol"/>
                <a:cs typeface="Symbol"/>
              </a:rPr>
              <a:t></a:t>
            </a:r>
            <a:endParaRPr sz="1750" dirty="0">
              <a:latin typeface="Symbol"/>
              <a:cs typeface="Symbol"/>
            </a:endParaRPr>
          </a:p>
        </p:txBody>
      </p:sp>
      <p:sp>
        <p:nvSpPr>
          <p:cNvPr id="13" name="object 17"/>
          <p:cNvSpPr txBox="1"/>
          <p:nvPr/>
        </p:nvSpPr>
        <p:spPr>
          <a:xfrm>
            <a:off x="2525601" y="2573865"/>
            <a:ext cx="1021080" cy="290830"/>
          </a:xfrm>
          <a:prstGeom prst="rect">
            <a:avLst/>
          </a:prstGeom>
        </p:spPr>
        <p:txBody>
          <a:bodyPr vert="horz" wrap="square" lIns="0" tIns="11430" rIns="0" bIns="0" rtlCol="0">
            <a:spAutoFit/>
          </a:bodyPr>
          <a:lstStyle/>
          <a:p>
            <a:pPr marL="25400">
              <a:lnSpc>
                <a:spcPct val="100000"/>
              </a:lnSpc>
              <a:spcBef>
                <a:spcPts val="90"/>
              </a:spcBef>
            </a:pPr>
            <a:r>
              <a:rPr sz="1750" spc="420" dirty="0">
                <a:latin typeface="Times New Roman"/>
                <a:cs typeface="Times New Roman"/>
              </a:rPr>
              <a:t>8,9</a:t>
            </a:r>
            <a:r>
              <a:rPr sz="1750" spc="-195" dirty="0">
                <a:latin typeface="Times New Roman"/>
                <a:cs typeface="Times New Roman"/>
              </a:rPr>
              <a:t> </a:t>
            </a:r>
            <a:r>
              <a:rPr sz="1750" spc="630" dirty="0">
                <a:latin typeface="Symbol"/>
                <a:cs typeface="Symbol"/>
              </a:rPr>
              <a:t></a:t>
            </a:r>
            <a:r>
              <a:rPr sz="1750" spc="10" dirty="0">
                <a:latin typeface="Times New Roman"/>
                <a:cs typeface="Times New Roman"/>
              </a:rPr>
              <a:t> </a:t>
            </a:r>
            <a:r>
              <a:rPr sz="1750" i="1" spc="185" dirty="0">
                <a:latin typeface="Times New Roman"/>
                <a:cs typeface="Times New Roman"/>
              </a:rPr>
              <a:t>P</a:t>
            </a:r>
            <a:r>
              <a:rPr sz="1500" i="1" spc="277" baseline="-25000" dirty="0">
                <a:latin typeface="Times New Roman"/>
                <a:cs typeface="Times New Roman"/>
              </a:rPr>
              <a:t>t</a:t>
            </a:r>
            <a:endParaRPr sz="1500" baseline="-25000" dirty="0">
              <a:latin typeface="Times New Roman"/>
              <a:cs typeface="Times New Roman"/>
            </a:endParaRPr>
          </a:p>
        </p:txBody>
      </p:sp>
      <p:sp>
        <p:nvSpPr>
          <p:cNvPr id="14" name="object 18"/>
          <p:cNvSpPr txBox="1"/>
          <p:nvPr/>
        </p:nvSpPr>
        <p:spPr>
          <a:xfrm>
            <a:off x="1874766" y="2263180"/>
            <a:ext cx="2465070" cy="290830"/>
          </a:xfrm>
          <a:prstGeom prst="rect">
            <a:avLst/>
          </a:prstGeom>
        </p:spPr>
        <p:txBody>
          <a:bodyPr vert="horz" wrap="square" lIns="0" tIns="11430" rIns="0" bIns="0" rtlCol="0">
            <a:spAutoFit/>
          </a:bodyPr>
          <a:lstStyle/>
          <a:p>
            <a:pPr>
              <a:lnSpc>
                <a:spcPct val="100000"/>
              </a:lnSpc>
              <a:spcBef>
                <a:spcPts val="90"/>
              </a:spcBef>
              <a:tabLst>
                <a:tab pos="1369695" algn="l"/>
              </a:tabLst>
            </a:pPr>
            <a:r>
              <a:rPr sz="1750" spc="475" dirty="0">
                <a:latin typeface="Times New Roman"/>
                <a:cs typeface="Times New Roman"/>
              </a:rPr>
              <a:t>12,7</a:t>
            </a:r>
            <a:r>
              <a:rPr sz="1750" spc="-125" dirty="0">
                <a:latin typeface="Times New Roman"/>
                <a:cs typeface="Times New Roman"/>
              </a:rPr>
              <a:t> </a:t>
            </a:r>
            <a:r>
              <a:rPr sz="1750" spc="630" dirty="0">
                <a:latin typeface="Symbol"/>
                <a:cs typeface="Symbol"/>
              </a:rPr>
              <a:t></a:t>
            </a:r>
            <a:r>
              <a:rPr sz="1750" spc="50" dirty="0">
                <a:latin typeface="Times New Roman"/>
                <a:cs typeface="Times New Roman"/>
              </a:rPr>
              <a:t> </a:t>
            </a:r>
            <a:r>
              <a:rPr sz="1750" i="1" spc="705" dirty="0">
                <a:latin typeface="Times New Roman"/>
                <a:cs typeface="Times New Roman"/>
              </a:rPr>
              <a:t>P	</a:t>
            </a:r>
            <a:r>
              <a:rPr sz="1750" spc="630" dirty="0">
                <a:latin typeface="Symbol"/>
                <a:cs typeface="Symbol"/>
              </a:rPr>
              <a:t></a:t>
            </a:r>
            <a:r>
              <a:rPr sz="1750" spc="-20" dirty="0">
                <a:latin typeface="Times New Roman"/>
                <a:cs typeface="Times New Roman"/>
              </a:rPr>
              <a:t> </a:t>
            </a:r>
            <a:r>
              <a:rPr sz="1750" spc="495" dirty="0">
                <a:latin typeface="Times New Roman"/>
                <a:cs typeface="Times New Roman"/>
              </a:rPr>
              <a:t>48,26</a:t>
            </a:r>
            <a:endParaRPr sz="1750" dirty="0">
              <a:latin typeface="Times New Roman"/>
              <a:cs typeface="Times New Roman"/>
            </a:endParaRPr>
          </a:p>
        </p:txBody>
      </p:sp>
      <p:sp>
        <p:nvSpPr>
          <p:cNvPr id="16" name="object 3"/>
          <p:cNvSpPr txBox="1"/>
          <p:nvPr/>
        </p:nvSpPr>
        <p:spPr>
          <a:xfrm>
            <a:off x="5803900" y="2382055"/>
            <a:ext cx="2495550" cy="310341"/>
          </a:xfrm>
          <a:prstGeom prst="rect">
            <a:avLst/>
          </a:prstGeom>
          <a:ln w="6095">
            <a:solidFill>
              <a:srgbClr val="000000"/>
            </a:solidFill>
          </a:ln>
        </p:spPr>
        <p:txBody>
          <a:bodyPr vert="horz" wrap="square" lIns="0" tIns="2540" rIns="0" bIns="0" rtlCol="0">
            <a:spAutoFit/>
          </a:bodyPr>
          <a:lstStyle/>
          <a:p>
            <a:pPr marL="85090">
              <a:lnSpc>
                <a:spcPct val="100000"/>
              </a:lnSpc>
              <a:spcBef>
                <a:spcPts val="20"/>
              </a:spcBef>
              <a:tabLst>
                <a:tab pos="510540" algn="l"/>
              </a:tabLst>
            </a:pPr>
            <a:r>
              <a:rPr sz="2000" i="1" spc="75" dirty="0">
                <a:latin typeface="Times New Roman"/>
                <a:cs typeface="Times New Roman"/>
              </a:rPr>
              <a:t>P</a:t>
            </a:r>
            <a:r>
              <a:rPr i="1" spc="112" baseline="-22988" dirty="0">
                <a:latin typeface="Times New Roman"/>
                <a:cs typeface="Times New Roman"/>
              </a:rPr>
              <a:t>t	</a:t>
            </a:r>
            <a:r>
              <a:rPr sz="2000" spc="540" dirty="0">
                <a:latin typeface="Symbol"/>
                <a:cs typeface="Symbol"/>
              </a:rPr>
              <a:t></a:t>
            </a:r>
            <a:r>
              <a:rPr sz="2000" spc="10" dirty="0">
                <a:latin typeface="Times New Roman"/>
                <a:cs typeface="Times New Roman"/>
              </a:rPr>
              <a:t> </a:t>
            </a:r>
            <a:r>
              <a:rPr sz="2000" spc="370" dirty="0">
                <a:latin typeface="Times New Roman"/>
                <a:cs typeface="Times New Roman"/>
              </a:rPr>
              <a:t>8,25</a:t>
            </a:r>
            <a:r>
              <a:rPr sz="2000" spc="-310" dirty="0">
                <a:latin typeface="Times New Roman"/>
                <a:cs typeface="Times New Roman"/>
              </a:rPr>
              <a:t> </a:t>
            </a:r>
            <a:r>
              <a:rPr sz="2000" i="1" spc="565" dirty="0">
                <a:latin typeface="Times New Roman"/>
                <a:cs typeface="Times New Roman"/>
              </a:rPr>
              <a:t>KPa</a:t>
            </a:r>
            <a:endParaRPr sz="2000">
              <a:latin typeface="Times New Roman"/>
              <a:cs typeface="Times New Roman"/>
            </a:endParaRPr>
          </a:p>
        </p:txBody>
      </p:sp>
      <p:cxnSp>
        <p:nvCxnSpPr>
          <p:cNvPr id="18" name="Connecteur droit avec flèche 17"/>
          <p:cNvCxnSpPr>
            <a:stCxn id="13" idx="2"/>
            <a:endCxn id="3" idx="0"/>
          </p:cNvCxnSpPr>
          <p:nvPr/>
        </p:nvCxnSpPr>
        <p:spPr>
          <a:xfrm>
            <a:off x="3036141" y="2864695"/>
            <a:ext cx="1527175" cy="1131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endCxn id="3" idx="0"/>
          </p:cNvCxnSpPr>
          <p:nvPr/>
        </p:nvCxnSpPr>
        <p:spPr>
          <a:xfrm flipH="1">
            <a:off x="4563316" y="2719280"/>
            <a:ext cx="2154984" cy="127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object 3"/>
          <p:cNvSpPr txBox="1"/>
          <p:nvPr/>
        </p:nvSpPr>
        <p:spPr>
          <a:xfrm>
            <a:off x="3564460" y="4889483"/>
            <a:ext cx="2104073" cy="399468"/>
          </a:xfrm>
          <a:prstGeom prst="rect">
            <a:avLst/>
          </a:prstGeom>
          <a:ln w="6096">
            <a:noFill/>
          </a:ln>
        </p:spPr>
        <p:txBody>
          <a:bodyPr vert="horz" wrap="square" lIns="0" tIns="6985" rIns="0" bIns="0" rtlCol="0">
            <a:spAutoFit/>
          </a:bodyPr>
          <a:lstStyle/>
          <a:p>
            <a:pPr marL="123825">
              <a:lnSpc>
                <a:spcPct val="100000"/>
              </a:lnSpc>
              <a:spcBef>
                <a:spcPts val="55"/>
              </a:spcBef>
              <a:tabLst>
                <a:tab pos="708025" algn="l"/>
              </a:tabLst>
            </a:pPr>
            <a:r>
              <a:rPr lang="fr-FR" sz="2550" i="1" spc="670" noProof="1" smtClean="0">
                <a:latin typeface="Times New Roman"/>
                <a:cs typeface="Times New Roman"/>
              </a:rPr>
              <a:t>y</a:t>
            </a:r>
            <a:r>
              <a:rPr lang="fr-FR" sz="2250" i="1" spc="1005" baseline="-24074" noProof="1" smtClean="0">
                <a:latin typeface="Times New Roman"/>
                <a:cs typeface="Times New Roman"/>
              </a:rPr>
              <a:t>A	+</a:t>
            </a:r>
            <a:r>
              <a:rPr lang="fr-FR" sz="2550" i="1" spc="670" noProof="1" smtClean="0">
                <a:latin typeface="Times New Roman"/>
                <a:cs typeface="Times New Roman"/>
              </a:rPr>
              <a:t>y</a:t>
            </a:r>
            <a:r>
              <a:rPr lang="fr-FR" sz="2250" i="1" spc="1005" baseline="-24074" noProof="1" smtClean="0">
                <a:latin typeface="Times New Roman"/>
                <a:cs typeface="Times New Roman"/>
              </a:rPr>
              <a:t>B </a:t>
            </a:r>
            <a:r>
              <a:rPr lang="fr-FR" sz="2550" spc="780" noProof="1" smtClean="0">
                <a:latin typeface="Symbol"/>
                <a:cs typeface="Symbol"/>
              </a:rPr>
              <a:t></a:t>
            </a:r>
            <a:r>
              <a:rPr lang="fr-FR" sz="2550" spc="100" noProof="1" smtClean="0">
                <a:latin typeface="Times New Roman"/>
                <a:cs typeface="Times New Roman"/>
              </a:rPr>
              <a:t> </a:t>
            </a:r>
            <a:r>
              <a:rPr lang="fr-FR" sz="2550" spc="455" noProof="1" smtClean="0">
                <a:latin typeface="Times New Roman"/>
                <a:cs typeface="Times New Roman"/>
              </a:rPr>
              <a:t>1</a:t>
            </a:r>
            <a:endParaRPr lang="fr-FR" sz="2550" noProof="1">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animBg="1"/>
      <p:bldP spid="11" grpId="0"/>
      <p:bldP spid="12" grpId="0"/>
      <p:bldP spid="13" grpId="0"/>
      <p:bldP spid="14" grpId="0"/>
      <p:bldP spid="16" grpId="0" animBg="1"/>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1012" y="612394"/>
            <a:ext cx="9443720" cy="801950"/>
          </a:xfrm>
          <a:prstGeom prst="rect">
            <a:avLst/>
          </a:prstGeom>
        </p:spPr>
        <p:txBody>
          <a:bodyPr vert="horz" wrap="square" lIns="0" tIns="45719" rIns="0" bIns="0" rtlCol="0">
            <a:spAutoFit/>
          </a:bodyPr>
          <a:lstStyle/>
          <a:p>
            <a:pPr marL="803275" marR="5080" indent="-790575">
              <a:lnSpc>
                <a:spcPts val="3110"/>
              </a:lnSpc>
              <a:spcBef>
                <a:spcPts val="359"/>
              </a:spcBef>
              <a:tabLst>
                <a:tab pos="780415" algn="l"/>
              </a:tabLst>
            </a:pPr>
            <a:r>
              <a:rPr sz="2200" b="1" dirty="0">
                <a:solidFill>
                  <a:srgbClr val="6F2F9F"/>
                </a:solidFill>
                <a:latin typeface="Times New Roman"/>
                <a:cs typeface="Times New Roman"/>
              </a:rPr>
              <a:t>11)	</a:t>
            </a:r>
            <a:r>
              <a:rPr sz="2000" u="sng" dirty="0">
                <a:solidFill>
                  <a:srgbClr val="7030A0"/>
                </a:solidFill>
                <a:latin typeface="Times New Roman"/>
                <a:cs typeface="Times New Roman"/>
              </a:rPr>
              <a:t>En </a:t>
            </a:r>
            <a:r>
              <a:rPr sz="2000" u="sng" spc="-5" dirty="0">
                <a:solidFill>
                  <a:srgbClr val="7030A0"/>
                </a:solidFill>
                <a:latin typeface="Times New Roman"/>
                <a:cs typeface="Times New Roman"/>
              </a:rPr>
              <a:t>comparant les </a:t>
            </a:r>
            <a:r>
              <a:rPr sz="2000" u="sng" dirty="0">
                <a:solidFill>
                  <a:srgbClr val="7030A0"/>
                </a:solidFill>
                <a:latin typeface="Times New Roman"/>
                <a:cs typeface="Times New Roman"/>
              </a:rPr>
              <a:t>fractions </a:t>
            </a:r>
            <a:r>
              <a:rPr sz="2000" u="sng" spc="-5" dirty="0">
                <a:solidFill>
                  <a:srgbClr val="7030A0"/>
                </a:solidFill>
                <a:latin typeface="Times New Roman"/>
                <a:cs typeface="Times New Roman"/>
              </a:rPr>
              <a:t>molaires </a:t>
            </a:r>
            <a:r>
              <a:rPr sz="2000" u="sng" dirty="0">
                <a:solidFill>
                  <a:srgbClr val="7030A0"/>
                </a:solidFill>
                <a:latin typeface="Times New Roman"/>
                <a:cs typeface="Times New Roman"/>
              </a:rPr>
              <a:t>du </a:t>
            </a:r>
            <a:r>
              <a:rPr sz="2000" u="sng" spc="-5" dirty="0">
                <a:solidFill>
                  <a:srgbClr val="7030A0"/>
                </a:solidFill>
                <a:latin typeface="Times New Roman"/>
                <a:cs typeface="Times New Roman"/>
              </a:rPr>
              <a:t>liquide et </a:t>
            </a:r>
            <a:r>
              <a:rPr sz="2000" u="sng" dirty="0">
                <a:solidFill>
                  <a:srgbClr val="7030A0"/>
                </a:solidFill>
                <a:latin typeface="Times New Roman"/>
                <a:cs typeface="Times New Roman"/>
              </a:rPr>
              <a:t>de </a:t>
            </a:r>
            <a:r>
              <a:rPr sz="2000" u="sng" spc="-5" dirty="0">
                <a:solidFill>
                  <a:srgbClr val="7030A0"/>
                </a:solidFill>
                <a:latin typeface="Times New Roman"/>
                <a:cs typeface="Times New Roman"/>
              </a:rPr>
              <a:t>vapeur, tirer </a:t>
            </a:r>
            <a:r>
              <a:rPr sz="2000" u="sng" dirty="0">
                <a:solidFill>
                  <a:srgbClr val="7030A0"/>
                </a:solidFill>
                <a:latin typeface="Times New Roman"/>
                <a:cs typeface="Times New Roman"/>
              </a:rPr>
              <a:t>une </a:t>
            </a:r>
            <a:r>
              <a:rPr sz="2000" u="sng" spc="-5" dirty="0">
                <a:solidFill>
                  <a:srgbClr val="7030A0"/>
                </a:solidFill>
                <a:latin typeface="Times New Roman"/>
                <a:cs typeface="Times New Roman"/>
              </a:rPr>
              <a:t>conclusion concernant la  volatilité </a:t>
            </a:r>
            <a:r>
              <a:rPr sz="2000" u="sng" spc="-10" dirty="0">
                <a:solidFill>
                  <a:srgbClr val="7030A0"/>
                </a:solidFill>
                <a:latin typeface="Times New Roman"/>
                <a:cs typeface="Times New Roman"/>
              </a:rPr>
              <a:t>des </a:t>
            </a:r>
            <a:r>
              <a:rPr sz="2000" u="sng" spc="-5" dirty="0">
                <a:solidFill>
                  <a:srgbClr val="7030A0"/>
                </a:solidFill>
                <a:latin typeface="Times New Roman"/>
                <a:cs typeface="Times New Roman"/>
              </a:rPr>
              <a:t>composés </a:t>
            </a:r>
            <a:r>
              <a:rPr sz="2000" u="sng" dirty="0">
                <a:solidFill>
                  <a:srgbClr val="7030A0"/>
                </a:solidFill>
                <a:latin typeface="Times New Roman"/>
                <a:cs typeface="Times New Roman"/>
              </a:rPr>
              <a:t>de ce</a:t>
            </a:r>
            <a:r>
              <a:rPr sz="2000" u="sng" spc="40" dirty="0">
                <a:solidFill>
                  <a:srgbClr val="7030A0"/>
                </a:solidFill>
                <a:latin typeface="Times New Roman"/>
                <a:cs typeface="Times New Roman"/>
              </a:rPr>
              <a:t> </a:t>
            </a:r>
            <a:r>
              <a:rPr sz="2000" u="sng" spc="-5" dirty="0">
                <a:solidFill>
                  <a:srgbClr val="7030A0"/>
                </a:solidFill>
                <a:latin typeface="Times New Roman"/>
                <a:cs typeface="Times New Roman"/>
              </a:rPr>
              <a:t>mélange.</a:t>
            </a:r>
            <a:endParaRPr sz="2000" u="sng" dirty="0">
              <a:solidFill>
                <a:srgbClr val="7030A0"/>
              </a:solidFill>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27</a:t>
            </a:fld>
            <a:endParaRPr dirty="0"/>
          </a:p>
        </p:txBody>
      </p:sp>
      <p:sp>
        <p:nvSpPr>
          <p:cNvPr id="8" name="object 8"/>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944683" y="1704038"/>
            <a:ext cx="1458595" cy="497840"/>
          </a:xfrm>
          <a:prstGeom prst="rect">
            <a:avLst/>
          </a:prstGeom>
        </p:spPr>
        <p:txBody>
          <a:bodyPr vert="horz" wrap="square" lIns="0" tIns="12700" rIns="0" bIns="0" rtlCol="0">
            <a:spAutoFit/>
          </a:bodyPr>
          <a:lstStyle/>
          <a:p>
            <a:pPr marL="38100">
              <a:lnSpc>
                <a:spcPct val="100000"/>
              </a:lnSpc>
              <a:spcBef>
                <a:spcPts val="100"/>
              </a:spcBef>
              <a:tabLst>
                <a:tab pos="605790" algn="l"/>
              </a:tabLst>
            </a:pPr>
            <a:r>
              <a:rPr sz="3100" i="1" spc="409" dirty="0">
                <a:latin typeface="Times New Roman"/>
                <a:cs typeface="Times New Roman"/>
              </a:rPr>
              <a:t>x</a:t>
            </a:r>
            <a:r>
              <a:rPr sz="2700" i="1" spc="615" baseline="-23148" dirty="0">
                <a:latin typeface="Times New Roman"/>
                <a:cs typeface="Times New Roman"/>
              </a:rPr>
              <a:t>A	</a:t>
            </a:r>
            <a:r>
              <a:rPr sz="3100" spc="465" dirty="0">
                <a:latin typeface="Symbol"/>
                <a:cs typeface="Symbol"/>
              </a:rPr>
              <a:t></a:t>
            </a:r>
            <a:r>
              <a:rPr sz="3100" spc="195" dirty="0">
                <a:latin typeface="Times New Roman"/>
                <a:cs typeface="Times New Roman"/>
              </a:rPr>
              <a:t> </a:t>
            </a:r>
            <a:r>
              <a:rPr sz="3100" i="1" spc="355" dirty="0">
                <a:latin typeface="Times New Roman"/>
                <a:cs typeface="Times New Roman"/>
              </a:rPr>
              <a:t>x</a:t>
            </a:r>
            <a:r>
              <a:rPr sz="2700" i="1" spc="532" baseline="-23148" dirty="0">
                <a:latin typeface="Times New Roman"/>
                <a:cs typeface="Times New Roman"/>
              </a:rPr>
              <a:t>B</a:t>
            </a:r>
            <a:endParaRPr sz="2700" baseline="-23148" dirty="0">
              <a:latin typeface="Times New Roman"/>
              <a:cs typeface="Times New Roman"/>
            </a:endParaRPr>
          </a:p>
        </p:txBody>
      </p:sp>
      <p:sp>
        <p:nvSpPr>
          <p:cNvPr id="4" name="object 4"/>
          <p:cNvSpPr txBox="1"/>
          <p:nvPr/>
        </p:nvSpPr>
        <p:spPr>
          <a:xfrm>
            <a:off x="2896058" y="1885119"/>
            <a:ext cx="269240" cy="370840"/>
          </a:xfrm>
          <a:prstGeom prst="rect">
            <a:avLst/>
          </a:prstGeom>
        </p:spPr>
        <p:txBody>
          <a:bodyPr vert="horz" wrap="square" lIns="0" tIns="14604" rIns="0" bIns="0" rtlCol="0">
            <a:spAutoFit/>
          </a:bodyPr>
          <a:lstStyle/>
          <a:p>
            <a:pPr marL="12700">
              <a:lnSpc>
                <a:spcPct val="100000"/>
              </a:lnSpc>
              <a:spcBef>
                <a:spcPts val="114"/>
              </a:spcBef>
            </a:pPr>
            <a:r>
              <a:rPr sz="2250" i="1" spc="140" dirty="0">
                <a:latin typeface="Times New Roman"/>
                <a:cs typeface="Times New Roman"/>
              </a:rPr>
              <a:t>et</a:t>
            </a:r>
            <a:endParaRPr sz="2250">
              <a:latin typeface="Times New Roman"/>
              <a:cs typeface="Times New Roman"/>
            </a:endParaRPr>
          </a:p>
        </p:txBody>
      </p:sp>
      <p:sp>
        <p:nvSpPr>
          <p:cNvPr id="5" name="object 5"/>
          <p:cNvSpPr txBox="1"/>
          <p:nvPr/>
        </p:nvSpPr>
        <p:spPr>
          <a:xfrm>
            <a:off x="3399628" y="1671653"/>
            <a:ext cx="1579245" cy="497840"/>
          </a:xfrm>
          <a:prstGeom prst="rect">
            <a:avLst/>
          </a:prstGeom>
        </p:spPr>
        <p:txBody>
          <a:bodyPr vert="horz" wrap="square" lIns="0" tIns="12700" rIns="0" bIns="0" rtlCol="0">
            <a:spAutoFit/>
          </a:bodyPr>
          <a:lstStyle/>
          <a:p>
            <a:pPr marL="38100">
              <a:lnSpc>
                <a:spcPct val="100000"/>
              </a:lnSpc>
              <a:spcBef>
                <a:spcPts val="100"/>
              </a:spcBef>
              <a:tabLst>
                <a:tab pos="651510" algn="l"/>
                <a:tab pos="1103630" algn="l"/>
              </a:tabLst>
            </a:pPr>
            <a:r>
              <a:rPr sz="3100" i="1" spc="535" dirty="0">
                <a:latin typeface="Times New Roman"/>
                <a:cs typeface="Times New Roman"/>
              </a:rPr>
              <a:t>y</a:t>
            </a:r>
            <a:r>
              <a:rPr sz="2700" i="1" spc="802" baseline="-23148" dirty="0">
                <a:latin typeface="Times New Roman"/>
                <a:cs typeface="Times New Roman"/>
              </a:rPr>
              <a:t>A	</a:t>
            </a:r>
            <a:r>
              <a:rPr sz="3100" spc="570" dirty="0">
                <a:latin typeface="Symbol"/>
                <a:cs typeface="Symbol"/>
              </a:rPr>
              <a:t></a:t>
            </a:r>
            <a:r>
              <a:rPr sz="3100" spc="570" dirty="0">
                <a:latin typeface="Times New Roman"/>
                <a:cs typeface="Times New Roman"/>
              </a:rPr>
              <a:t>	</a:t>
            </a:r>
            <a:r>
              <a:rPr sz="3100" i="1" spc="480" dirty="0">
                <a:latin typeface="Times New Roman"/>
                <a:cs typeface="Times New Roman"/>
              </a:rPr>
              <a:t>y</a:t>
            </a:r>
            <a:r>
              <a:rPr sz="2700" i="1" spc="719" baseline="-23148" dirty="0">
                <a:latin typeface="Times New Roman"/>
                <a:cs typeface="Times New Roman"/>
              </a:rPr>
              <a:t>B</a:t>
            </a:r>
            <a:endParaRPr sz="2700" baseline="-23148" dirty="0">
              <a:latin typeface="Times New Roman"/>
              <a:cs typeface="Times New Roman"/>
            </a:endParaRPr>
          </a:p>
        </p:txBody>
      </p:sp>
      <p:sp>
        <p:nvSpPr>
          <p:cNvPr id="6" name="object 6"/>
          <p:cNvSpPr txBox="1"/>
          <p:nvPr/>
        </p:nvSpPr>
        <p:spPr>
          <a:xfrm>
            <a:off x="944683" y="2867025"/>
            <a:ext cx="3886200" cy="438784"/>
          </a:xfrm>
          <a:prstGeom prst="rect">
            <a:avLst/>
          </a:prstGeom>
        </p:spPr>
        <p:txBody>
          <a:bodyPr vert="horz" wrap="square" lIns="0" tIns="13970" rIns="0" bIns="0" rtlCol="0">
            <a:spAutoFit/>
          </a:bodyPr>
          <a:lstStyle/>
          <a:p>
            <a:pPr marL="38100">
              <a:lnSpc>
                <a:spcPct val="100000"/>
              </a:lnSpc>
              <a:spcBef>
                <a:spcPts val="110"/>
              </a:spcBef>
            </a:pPr>
            <a:r>
              <a:rPr sz="4050" spc="5070" baseline="12345" dirty="0">
                <a:latin typeface="Symbol"/>
                <a:cs typeface="Symbol"/>
              </a:rPr>
              <a:t></a:t>
            </a:r>
            <a:r>
              <a:rPr sz="4050" spc="-434" baseline="12345" dirty="0">
                <a:latin typeface="Times New Roman"/>
                <a:cs typeface="Times New Roman"/>
              </a:rPr>
              <a:t> </a:t>
            </a:r>
            <a:r>
              <a:rPr sz="2400" b="1" spc="-5" dirty="0">
                <a:latin typeface="Times New Roman"/>
                <a:cs typeface="Times New Roman"/>
              </a:rPr>
              <a:t>A est plus </a:t>
            </a:r>
            <a:r>
              <a:rPr sz="2400" b="1" dirty="0">
                <a:latin typeface="Times New Roman"/>
                <a:cs typeface="Times New Roman"/>
              </a:rPr>
              <a:t>volatil </a:t>
            </a:r>
            <a:r>
              <a:rPr sz="2400" b="1" spc="-5" dirty="0">
                <a:latin typeface="Times New Roman"/>
                <a:cs typeface="Times New Roman"/>
              </a:rPr>
              <a:t>que </a:t>
            </a:r>
            <a:r>
              <a:rPr sz="2400" b="1" dirty="0">
                <a:latin typeface="Times New Roman"/>
                <a:cs typeface="Times New Roman"/>
              </a:rPr>
              <a:t>B</a:t>
            </a:r>
            <a:endParaRPr sz="2400" dirty="0">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84900" y="826119"/>
            <a:ext cx="4088637" cy="3641106"/>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99948" y="688594"/>
            <a:ext cx="6042152" cy="382156"/>
          </a:xfrm>
          <a:prstGeom prst="rect">
            <a:avLst/>
          </a:prstGeom>
        </p:spPr>
        <p:txBody>
          <a:bodyPr vert="horz" wrap="square" lIns="0" tIns="12700" rIns="0" bIns="0" rtlCol="0">
            <a:spAutoFit/>
          </a:bodyPr>
          <a:lstStyle/>
          <a:p>
            <a:pPr marL="12700">
              <a:lnSpc>
                <a:spcPct val="100000"/>
              </a:lnSpc>
              <a:spcBef>
                <a:spcPts val="100"/>
              </a:spcBef>
            </a:pPr>
            <a:r>
              <a:rPr sz="2400" b="1" u="sng" dirty="0">
                <a:solidFill>
                  <a:srgbClr val="7030A0"/>
                </a:solidFill>
                <a:uFill>
                  <a:solidFill>
                    <a:srgbClr val="000000"/>
                  </a:solidFill>
                </a:uFill>
                <a:latin typeface="Times New Roman"/>
                <a:cs typeface="Times New Roman"/>
              </a:rPr>
              <a:t>Exercice 3</a:t>
            </a:r>
            <a:r>
              <a:rPr sz="2400" b="1" u="sng" dirty="0">
                <a:solidFill>
                  <a:srgbClr val="7030A0"/>
                </a:solidFill>
                <a:latin typeface="Times New Roman"/>
                <a:cs typeface="Times New Roman"/>
              </a:rPr>
              <a:t> - Diagramme </a:t>
            </a:r>
            <a:r>
              <a:rPr sz="2400" b="1" u="sng" spc="-5" dirty="0">
                <a:solidFill>
                  <a:srgbClr val="7030A0"/>
                </a:solidFill>
                <a:latin typeface="Times New Roman"/>
                <a:cs typeface="Times New Roman"/>
              </a:rPr>
              <a:t>binaire </a:t>
            </a:r>
            <a:r>
              <a:rPr sz="2400" b="1" u="sng" dirty="0">
                <a:solidFill>
                  <a:srgbClr val="7030A0"/>
                </a:solidFill>
                <a:latin typeface="Times New Roman"/>
                <a:cs typeface="Times New Roman"/>
              </a:rPr>
              <a:t>eau</a:t>
            </a:r>
            <a:r>
              <a:rPr sz="2400" b="1" u="sng" spc="-175" dirty="0">
                <a:solidFill>
                  <a:srgbClr val="7030A0"/>
                </a:solidFill>
                <a:latin typeface="Times New Roman"/>
                <a:cs typeface="Times New Roman"/>
              </a:rPr>
              <a:t> </a:t>
            </a:r>
            <a:r>
              <a:rPr sz="2400" b="1" u="sng" spc="-5" dirty="0">
                <a:solidFill>
                  <a:srgbClr val="7030A0"/>
                </a:solidFill>
                <a:latin typeface="Times New Roman"/>
                <a:cs typeface="Times New Roman"/>
              </a:rPr>
              <a:t>éthanol</a:t>
            </a:r>
            <a:endParaRPr sz="2400" u="sng" dirty="0">
              <a:solidFill>
                <a:srgbClr val="7030A0"/>
              </a:solidFill>
              <a:latin typeface="Times New Roman"/>
              <a:cs typeface="Times New Roman"/>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28</a:t>
            </a:fld>
            <a:endParaRPr dirty="0"/>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5" name="object 5"/>
          <p:cNvSpPr txBox="1">
            <a:spLocks noGrp="1"/>
          </p:cNvSpPr>
          <p:nvPr>
            <p:ph type="body" idx="1"/>
          </p:nvPr>
        </p:nvSpPr>
        <p:spPr>
          <a:xfrm>
            <a:off x="599948" y="1439888"/>
            <a:ext cx="4822952" cy="1970668"/>
          </a:xfrm>
          <a:prstGeom prst="rect">
            <a:avLst/>
          </a:prstGeom>
        </p:spPr>
        <p:txBody>
          <a:bodyPr vert="horz" wrap="square" lIns="0" tIns="12700" rIns="0" bIns="0" rtlCol="0">
            <a:spAutoFit/>
          </a:bodyPr>
          <a:lstStyle/>
          <a:p>
            <a:pPr marL="38100" marR="30480">
              <a:lnSpc>
                <a:spcPct val="148700"/>
              </a:lnSpc>
              <a:spcBef>
                <a:spcPts val="100"/>
              </a:spcBef>
            </a:pPr>
            <a:r>
              <a:rPr lang="fr-FR" dirty="0" smtClean="0">
                <a:ea typeface="+mj-ea"/>
              </a:rPr>
              <a:t>On étudie le diagramme binaire isobare  du mélange eau-éthanol établi en fonction des  fractions  molaires  X</a:t>
            </a:r>
            <a:r>
              <a:rPr lang="fr-FR" baseline="-25000" dirty="0" smtClean="0">
                <a:ea typeface="+mj-ea"/>
              </a:rPr>
              <a:t>A</a:t>
            </a:r>
            <a:r>
              <a:rPr lang="fr-FR" dirty="0" smtClean="0">
                <a:ea typeface="+mj-ea"/>
              </a:rPr>
              <a:t>   et  Y</a:t>
            </a:r>
            <a:r>
              <a:rPr lang="fr-FR" baseline="-25000" dirty="0" smtClean="0">
                <a:ea typeface="+mj-ea"/>
              </a:rPr>
              <a:t>A</a:t>
            </a:r>
            <a:r>
              <a:rPr lang="fr-FR" dirty="0" smtClean="0">
                <a:ea typeface="+mj-ea"/>
              </a:rPr>
              <a:t> dans le mélange à pression constante. </a:t>
            </a:r>
          </a:p>
        </p:txBody>
      </p:sp>
      <p:sp>
        <p:nvSpPr>
          <p:cNvPr id="9" name="object 5"/>
          <p:cNvSpPr txBox="1">
            <a:spLocks/>
          </p:cNvSpPr>
          <p:nvPr/>
        </p:nvSpPr>
        <p:spPr>
          <a:xfrm>
            <a:off x="392808" y="4756169"/>
            <a:ext cx="4801492" cy="677108"/>
          </a:xfrm>
          <a:prstGeom prst="rect">
            <a:avLst/>
          </a:prstGeom>
        </p:spPr>
        <p:txBody>
          <a:bodyPr vert="horz" wrap="square" lIns="0" tIns="0" rIns="0" bIns="0" rtlCol="0">
            <a:spAutoFit/>
          </a:bodyPr>
          <a:lstStyle>
            <a:lvl1pPr marL="0">
              <a:defRPr sz="2200" b="0" i="0">
                <a:solidFill>
                  <a:schemeClr val="tx1"/>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47675" indent="-396875">
              <a:spcBef>
                <a:spcPts val="5"/>
              </a:spcBef>
              <a:tabLst>
                <a:tab pos="457200" algn="l"/>
              </a:tabLst>
            </a:pPr>
            <a:r>
              <a:rPr lang="fr-FR" b="1" kern="0" dirty="0" smtClean="0">
                <a:solidFill>
                  <a:srgbClr val="7030A0"/>
                </a:solidFill>
              </a:rPr>
              <a:t>1)	</a:t>
            </a:r>
            <a:r>
              <a:rPr lang="fr-FR" kern="0" spc="-5" dirty="0" smtClean="0">
                <a:solidFill>
                  <a:srgbClr val="7030A0"/>
                </a:solidFill>
              </a:rPr>
              <a:t>Donner les températures d’ébullition de l’eau pure et de l’éthanol</a:t>
            </a:r>
            <a:r>
              <a:rPr lang="fr-FR" kern="0" spc="100" dirty="0" smtClean="0">
                <a:solidFill>
                  <a:srgbClr val="7030A0"/>
                </a:solidFill>
              </a:rPr>
              <a:t> </a:t>
            </a:r>
            <a:r>
              <a:rPr lang="fr-FR" kern="0" spc="10" dirty="0" smtClean="0">
                <a:solidFill>
                  <a:srgbClr val="7030A0"/>
                </a:solidFill>
              </a:rPr>
              <a:t>pur</a:t>
            </a:r>
            <a:r>
              <a:rPr lang="fr-FR" sz="1800" kern="0" spc="10" dirty="0" smtClean="0">
                <a:solidFill>
                  <a:srgbClr val="7030A0"/>
                </a:solidFill>
              </a:rPr>
              <a:t>.</a:t>
            </a:r>
            <a:endParaRPr lang="fr-FR" sz="1800" kern="0" dirty="0" smtClean="0">
              <a:solidFill>
                <a:srgbClr val="7030A0"/>
              </a:solidFill>
            </a:endParaRPr>
          </a:p>
        </p:txBody>
      </p:sp>
      <p:sp>
        <p:nvSpPr>
          <p:cNvPr id="10" name="object 5"/>
          <p:cNvSpPr txBox="1">
            <a:spLocks/>
          </p:cNvSpPr>
          <p:nvPr/>
        </p:nvSpPr>
        <p:spPr>
          <a:xfrm>
            <a:off x="5206365" y="5164693"/>
            <a:ext cx="2350135" cy="369332"/>
          </a:xfrm>
          <a:prstGeom prst="rect">
            <a:avLst/>
          </a:prstGeom>
        </p:spPr>
        <p:style>
          <a:lnRef idx="0">
            <a:schemeClr val="accent3"/>
          </a:lnRef>
          <a:fillRef idx="3">
            <a:schemeClr val="accent3"/>
          </a:fillRef>
          <a:effectRef idx="3">
            <a:schemeClr val="accent3"/>
          </a:effectRef>
          <a:fontRef idx="minor">
            <a:schemeClr val="lt1"/>
          </a:fontRef>
        </p:style>
        <p:txBody>
          <a:bodyPr vert="horz" wrap="square" lIns="0" tIns="0" rIns="0" bIns="0" rtlCol="0">
            <a:spAutoFit/>
          </a:bodyPr>
          <a:lstStyle>
            <a:lvl1pPr marL="0">
              <a:defRPr sz="2200" b="0" i="0">
                <a:solidFill>
                  <a:schemeClr val="tx1"/>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78765">
              <a:spcBef>
                <a:spcPts val="1739"/>
              </a:spcBef>
            </a:pPr>
            <a:r>
              <a:rPr lang="fr-FR" sz="2400" b="1" kern="0" spc="-5" dirty="0" err="1" smtClean="0"/>
              <a:t>T</a:t>
            </a:r>
            <a:r>
              <a:rPr lang="fr-FR" sz="2325" b="1" kern="0" spc="-7" baseline="-5376" dirty="0" err="1" smtClean="0"/>
              <a:t>eb</a:t>
            </a:r>
            <a:r>
              <a:rPr lang="fr-FR" sz="2325" b="1" kern="0" spc="-7" baseline="-5376" dirty="0" smtClean="0"/>
              <a:t> </a:t>
            </a:r>
            <a:r>
              <a:rPr lang="fr-FR" sz="2325" b="1" kern="0" spc="-15" baseline="-5376" dirty="0" smtClean="0"/>
              <a:t>Eau </a:t>
            </a:r>
            <a:r>
              <a:rPr lang="fr-FR" sz="2400" b="1" kern="0" dirty="0" smtClean="0"/>
              <a:t>:</a:t>
            </a:r>
            <a:r>
              <a:rPr lang="fr-FR" sz="2400" b="1" kern="0" spc="-340" dirty="0" smtClean="0"/>
              <a:t> </a:t>
            </a:r>
            <a:r>
              <a:rPr lang="fr-FR" sz="2400" b="1" kern="0" spc="-10" dirty="0" smtClean="0"/>
              <a:t>100°C</a:t>
            </a:r>
            <a:endParaRPr lang="fr-FR" sz="2400" kern="0" dirty="0" smtClean="0"/>
          </a:p>
        </p:txBody>
      </p:sp>
      <p:sp>
        <p:nvSpPr>
          <p:cNvPr id="11" name="object 5"/>
          <p:cNvSpPr txBox="1">
            <a:spLocks/>
          </p:cNvSpPr>
          <p:nvPr/>
        </p:nvSpPr>
        <p:spPr>
          <a:xfrm>
            <a:off x="8166100" y="4917400"/>
            <a:ext cx="2451357" cy="738664"/>
          </a:xfrm>
          <a:prstGeom prst="rect">
            <a:avLst/>
          </a:prstGeom>
        </p:spPr>
        <p:style>
          <a:lnRef idx="0">
            <a:schemeClr val="accent3"/>
          </a:lnRef>
          <a:fillRef idx="3">
            <a:schemeClr val="accent3"/>
          </a:fillRef>
          <a:effectRef idx="3">
            <a:schemeClr val="accent3"/>
          </a:effectRef>
          <a:fontRef idx="minor">
            <a:schemeClr val="lt1"/>
          </a:fontRef>
        </p:style>
        <p:txBody>
          <a:bodyPr vert="horz" wrap="square" lIns="0" tIns="0" rIns="0" bIns="0" rtlCol="0">
            <a:spAutoFit/>
          </a:bodyPr>
          <a:lstStyle>
            <a:lvl1pPr marL="0">
              <a:defRPr sz="2200" b="0" i="0">
                <a:solidFill>
                  <a:schemeClr val="tx1"/>
                </a:solidFill>
                <a:latin typeface="Times New Roman"/>
                <a:ea typeface="+mn-ea"/>
                <a:cs typeface="Times New Roman"/>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78765" algn="ctr">
              <a:spcBef>
                <a:spcPts val="1864"/>
              </a:spcBef>
            </a:pPr>
            <a:r>
              <a:rPr lang="fr-FR" sz="2400" b="1" kern="0" spc="-5" dirty="0" err="1" smtClean="0"/>
              <a:t>T</a:t>
            </a:r>
            <a:r>
              <a:rPr lang="fr-FR" sz="2325" b="1" kern="0" spc="-7" baseline="-5376" dirty="0" err="1" smtClean="0"/>
              <a:t>eb</a:t>
            </a:r>
            <a:r>
              <a:rPr lang="fr-FR" sz="2325" b="1" kern="0" spc="-7" baseline="-5376" dirty="0" smtClean="0"/>
              <a:t> éthanol </a:t>
            </a:r>
            <a:r>
              <a:rPr lang="fr-FR" sz="2400" b="1" kern="0" dirty="0" smtClean="0"/>
              <a:t>: </a:t>
            </a:r>
            <a:r>
              <a:rPr lang="fr-FR" sz="2400" b="1" kern="0" spc="-5" dirty="0" smtClean="0"/>
              <a:t>74,5°C </a:t>
            </a:r>
            <a:r>
              <a:rPr lang="fr-FR" sz="1800" b="1" kern="0" spc="-5" dirty="0" smtClean="0"/>
              <a:t>(entre </a:t>
            </a:r>
            <a:r>
              <a:rPr lang="fr-FR" sz="1800" b="1" kern="0" spc="-10" dirty="0" smtClean="0"/>
              <a:t>74 </a:t>
            </a:r>
            <a:r>
              <a:rPr lang="fr-FR" sz="1800" b="1" kern="0" dirty="0" smtClean="0"/>
              <a:t>et</a:t>
            </a:r>
            <a:r>
              <a:rPr lang="fr-FR" sz="1800" b="1" kern="0" spc="-409" dirty="0" smtClean="0"/>
              <a:t> </a:t>
            </a:r>
            <a:r>
              <a:rPr lang="fr-FR" sz="1800" b="1" kern="0" spc="-10" dirty="0" smtClean="0"/>
              <a:t>75</a:t>
            </a:r>
            <a:r>
              <a:rPr lang="fr-FR" sz="2400" b="1" kern="0" spc="-10" dirty="0" smtClean="0"/>
              <a:t>)</a:t>
            </a:r>
            <a:endParaRPr lang="fr-FR" sz="2400" kern="0" dirty="0"/>
          </a:p>
        </p:txBody>
      </p:sp>
      <p:cxnSp>
        <p:nvCxnSpPr>
          <p:cNvPr id="13" name="Connecteur droit avec flèche 12"/>
          <p:cNvCxnSpPr/>
          <p:nvPr/>
        </p:nvCxnSpPr>
        <p:spPr>
          <a:xfrm flipV="1">
            <a:off x="5422900" y="1724025"/>
            <a:ext cx="1143000" cy="3440668"/>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9004300" y="3095625"/>
            <a:ext cx="1143000" cy="1821778"/>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9" grpId="0"/>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7218" y="737361"/>
            <a:ext cx="5491481" cy="294953"/>
          </a:xfrm>
          <a:prstGeom prst="rect">
            <a:avLst/>
          </a:prstGeom>
        </p:spPr>
        <p:txBody>
          <a:bodyPr vert="horz" wrap="square" lIns="0" tIns="0" rIns="0" bIns="0" rtlCol="0">
            <a:spAutoFit/>
          </a:bodyPr>
          <a:lstStyle/>
          <a:p>
            <a:pPr marL="38100">
              <a:lnSpc>
                <a:spcPts val="2340"/>
              </a:lnSpc>
              <a:tabLst>
                <a:tab pos="444500" algn="l"/>
              </a:tabLst>
            </a:pPr>
            <a:r>
              <a:rPr sz="2200" b="1" dirty="0">
                <a:solidFill>
                  <a:srgbClr val="6F2F9F"/>
                </a:solidFill>
                <a:latin typeface="Times New Roman"/>
                <a:cs typeface="Times New Roman"/>
              </a:rPr>
              <a:t>2)	</a:t>
            </a:r>
            <a:r>
              <a:rPr sz="2000" dirty="0">
                <a:solidFill>
                  <a:srgbClr val="7030A0"/>
                </a:solidFill>
                <a:latin typeface="Times New Roman"/>
                <a:cs typeface="Times New Roman"/>
              </a:rPr>
              <a:t>Définir les </a:t>
            </a:r>
            <a:r>
              <a:rPr sz="2000" spc="-5" dirty="0">
                <a:solidFill>
                  <a:srgbClr val="7030A0"/>
                </a:solidFill>
                <a:latin typeface="Times New Roman"/>
                <a:cs typeface="Times New Roman"/>
              </a:rPr>
              <a:t>fractions </a:t>
            </a:r>
            <a:r>
              <a:rPr sz="2000" dirty="0">
                <a:solidFill>
                  <a:srgbClr val="7030A0"/>
                </a:solidFill>
                <a:latin typeface="Times New Roman"/>
                <a:cs typeface="Times New Roman"/>
              </a:rPr>
              <a:t>molaires </a:t>
            </a:r>
            <a:r>
              <a:rPr sz="2000" b="1" spc="10" dirty="0">
                <a:solidFill>
                  <a:srgbClr val="7030A0"/>
                </a:solidFill>
                <a:latin typeface="Times New Roman"/>
                <a:cs typeface="Times New Roman"/>
              </a:rPr>
              <a:t>X</a:t>
            </a:r>
            <a:r>
              <a:rPr b="1" spc="15" baseline="-14492" dirty="0">
                <a:solidFill>
                  <a:srgbClr val="7030A0"/>
                </a:solidFill>
                <a:latin typeface="Times New Roman"/>
                <a:cs typeface="Times New Roman"/>
              </a:rPr>
              <a:t>A </a:t>
            </a:r>
            <a:r>
              <a:rPr sz="2000" dirty="0">
                <a:solidFill>
                  <a:srgbClr val="7030A0"/>
                </a:solidFill>
                <a:latin typeface="Times New Roman"/>
                <a:cs typeface="Times New Roman"/>
              </a:rPr>
              <a:t>et</a:t>
            </a:r>
            <a:r>
              <a:rPr sz="2000" spc="-65" dirty="0">
                <a:solidFill>
                  <a:srgbClr val="7030A0"/>
                </a:solidFill>
                <a:latin typeface="Times New Roman"/>
                <a:cs typeface="Times New Roman"/>
              </a:rPr>
              <a:t> </a:t>
            </a:r>
            <a:r>
              <a:rPr sz="2000" b="1" dirty="0">
                <a:solidFill>
                  <a:srgbClr val="7030A0"/>
                </a:solidFill>
                <a:latin typeface="Times New Roman"/>
                <a:cs typeface="Times New Roman"/>
              </a:rPr>
              <a:t>Y</a:t>
            </a:r>
            <a:r>
              <a:rPr b="1" baseline="-14492" dirty="0">
                <a:solidFill>
                  <a:srgbClr val="7030A0"/>
                </a:solidFill>
                <a:latin typeface="Times New Roman"/>
                <a:cs typeface="Times New Roman"/>
              </a:rPr>
              <a:t>A</a:t>
            </a:r>
            <a:endParaRPr baseline="-14492" dirty="0">
              <a:solidFill>
                <a:srgbClr val="7030A0"/>
              </a:solidFill>
              <a:latin typeface="Times New Roman"/>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29</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a:spLocks noGrp="1"/>
          </p:cNvSpPr>
          <p:nvPr>
            <p:ph type="title"/>
          </p:nvPr>
        </p:nvSpPr>
        <p:spPr>
          <a:xfrm>
            <a:off x="698500" y="2281171"/>
            <a:ext cx="7417434" cy="1113790"/>
          </a:xfrm>
          <a:prstGeom prst="rect">
            <a:avLst/>
          </a:prstGeom>
        </p:spPr>
        <p:txBody>
          <a:bodyPr vert="horz" wrap="square" lIns="0" tIns="12700" rIns="0" bIns="0" rtlCol="0">
            <a:spAutoFit/>
          </a:bodyPr>
          <a:lstStyle/>
          <a:p>
            <a:pPr marL="38100" marR="30480">
              <a:lnSpc>
                <a:spcPct val="148700"/>
              </a:lnSpc>
              <a:spcBef>
                <a:spcPts val="100"/>
              </a:spcBef>
            </a:pPr>
            <a:r>
              <a:rPr sz="2400" b="1" dirty="0">
                <a:latin typeface="Times New Roman"/>
                <a:cs typeface="Times New Roman"/>
              </a:rPr>
              <a:t>X</a:t>
            </a:r>
            <a:r>
              <a:rPr sz="2325" b="1" baseline="-10752" dirty="0">
                <a:latin typeface="Times New Roman"/>
                <a:cs typeface="Times New Roman"/>
              </a:rPr>
              <a:t>A </a:t>
            </a:r>
            <a:r>
              <a:rPr sz="3600" baseline="-3472" dirty="0"/>
              <a:t>: </a:t>
            </a:r>
            <a:r>
              <a:rPr sz="2400" b="1" dirty="0">
                <a:latin typeface="Times New Roman"/>
                <a:cs typeface="Times New Roman"/>
              </a:rPr>
              <a:t>Fraction molaire </a:t>
            </a:r>
            <a:r>
              <a:rPr sz="2400" b="1" spc="-5" dirty="0">
                <a:latin typeface="Times New Roman"/>
                <a:cs typeface="Times New Roman"/>
              </a:rPr>
              <a:t>de </a:t>
            </a:r>
            <a:r>
              <a:rPr sz="2400" b="1" u="sng" dirty="0">
                <a:latin typeface="Times New Roman"/>
                <a:cs typeface="Times New Roman"/>
              </a:rPr>
              <a:t>l’éthanol</a:t>
            </a:r>
            <a:r>
              <a:rPr sz="2400" b="1" dirty="0">
                <a:latin typeface="Times New Roman"/>
                <a:cs typeface="Times New Roman"/>
              </a:rPr>
              <a:t> </a:t>
            </a:r>
            <a:r>
              <a:rPr sz="2400" b="1" spc="-5" dirty="0">
                <a:latin typeface="Times New Roman"/>
                <a:cs typeface="Times New Roman"/>
              </a:rPr>
              <a:t>dans </a:t>
            </a:r>
            <a:r>
              <a:rPr sz="2400" b="1" dirty="0">
                <a:latin typeface="Times New Roman"/>
                <a:cs typeface="Times New Roman"/>
              </a:rPr>
              <a:t>la </a:t>
            </a:r>
            <a:r>
              <a:rPr sz="2400" b="1" spc="-5" dirty="0">
                <a:solidFill>
                  <a:srgbClr val="7030A0"/>
                </a:solidFill>
                <a:latin typeface="Times New Roman"/>
                <a:cs typeface="Times New Roman"/>
              </a:rPr>
              <a:t>phase liquide</a:t>
            </a:r>
            <a:r>
              <a:rPr sz="2400" spc="-5" dirty="0"/>
              <a:t>.  </a:t>
            </a:r>
            <a:r>
              <a:rPr sz="2400" b="1" dirty="0">
                <a:latin typeface="Times New Roman"/>
                <a:cs typeface="Times New Roman"/>
              </a:rPr>
              <a:t>Y</a:t>
            </a:r>
            <a:r>
              <a:rPr sz="2325" b="1" baseline="-10752" dirty="0">
                <a:latin typeface="Times New Roman"/>
                <a:cs typeface="Times New Roman"/>
              </a:rPr>
              <a:t>A </a:t>
            </a:r>
            <a:r>
              <a:rPr sz="3600" baseline="-3472" dirty="0"/>
              <a:t>: </a:t>
            </a:r>
            <a:r>
              <a:rPr sz="2400" b="1" dirty="0">
                <a:latin typeface="Times New Roman"/>
                <a:cs typeface="Times New Roman"/>
              </a:rPr>
              <a:t>Fraction molaire </a:t>
            </a:r>
            <a:r>
              <a:rPr sz="2400" b="1" spc="-5" dirty="0">
                <a:latin typeface="Times New Roman"/>
                <a:cs typeface="Times New Roman"/>
              </a:rPr>
              <a:t>de </a:t>
            </a:r>
            <a:r>
              <a:rPr sz="2400" b="1" u="sng" dirty="0">
                <a:latin typeface="Times New Roman"/>
                <a:cs typeface="Times New Roman"/>
              </a:rPr>
              <a:t>l’éthanol</a:t>
            </a:r>
            <a:r>
              <a:rPr sz="2400" b="1" dirty="0">
                <a:latin typeface="Times New Roman"/>
                <a:cs typeface="Times New Roman"/>
              </a:rPr>
              <a:t> </a:t>
            </a:r>
            <a:r>
              <a:rPr sz="2400" b="1" spc="-5" dirty="0">
                <a:latin typeface="Times New Roman"/>
                <a:cs typeface="Times New Roman"/>
              </a:rPr>
              <a:t>dans </a:t>
            </a:r>
            <a:r>
              <a:rPr sz="2400" b="1" dirty="0">
                <a:latin typeface="Times New Roman"/>
                <a:cs typeface="Times New Roman"/>
              </a:rPr>
              <a:t>la </a:t>
            </a:r>
            <a:r>
              <a:rPr sz="2400" b="1" spc="-5" dirty="0">
                <a:solidFill>
                  <a:srgbClr val="7030A0"/>
                </a:solidFill>
                <a:latin typeface="Times New Roman"/>
                <a:cs typeface="Times New Roman"/>
              </a:rPr>
              <a:t>phase</a:t>
            </a:r>
            <a:r>
              <a:rPr sz="2400" b="1" spc="130" dirty="0">
                <a:solidFill>
                  <a:srgbClr val="7030A0"/>
                </a:solidFill>
                <a:latin typeface="Times New Roman"/>
                <a:cs typeface="Times New Roman"/>
              </a:rPr>
              <a:t> </a:t>
            </a:r>
            <a:r>
              <a:rPr sz="2400" b="1" dirty="0">
                <a:solidFill>
                  <a:srgbClr val="7030A0"/>
                </a:solidFill>
                <a:latin typeface="Times New Roman"/>
                <a:cs typeface="Times New Roman"/>
              </a:rPr>
              <a:t>vapeur</a:t>
            </a:r>
            <a:r>
              <a:rPr sz="2400" b="1" dirty="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5780" y="572160"/>
            <a:ext cx="9843135" cy="464871"/>
          </a:xfrm>
          <a:prstGeom prst="rect">
            <a:avLst/>
          </a:prstGeom>
        </p:spPr>
        <p:txBody>
          <a:bodyPr vert="horz" wrap="square" lIns="0" tIns="125095" rIns="0" bIns="0" rtlCol="0">
            <a:spAutoFit/>
          </a:bodyPr>
          <a:lstStyle/>
          <a:p>
            <a:pPr marL="38100">
              <a:lnSpc>
                <a:spcPct val="100000"/>
              </a:lnSpc>
              <a:spcBef>
                <a:spcPts val="985"/>
              </a:spcBef>
            </a:pPr>
            <a:r>
              <a:rPr sz="2000" b="1" dirty="0">
                <a:solidFill>
                  <a:srgbClr val="6F2F9F"/>
                </a:solidFill>
                <a:latin typeface="Times New Roman"/>
                <a:cs typeface="Times New Roman"/>
              </a:rPr>
              <a:t>1. </a:t>
            </a:r>
            <a:r>
              <a:rPr sz="2200" u="heavy" spc="-5" dirty="0">
                <a:solidFill>
                  <a:srgbClr val="6F2F9F"/>
                </a:solidFill>
                <a:uFill>
                  <a:solidFill>
                    <a:srgbClr val="6F2F9F"/>
                  </a:solidFill>
                </a:uFill>
                <a:latin typeface="Times New Roman"/>
                <a:cs typeface="Times New Roman"/>
              </a:rPr>
              <a:t>Qu'appelle-t-on mélange </a:t>
            </a:r>
            <a:r>
              <a:rPr sz="2200" u="heavy" dirty="0" err="1">
                <a:solidFill>
                  <a:srgbClr val="6F2F9F"/>
                </a:solidFill>
                <a:uFill>
                  <a:solidFill>
                    <a:srgbClr val="6F2F9F"/>
                  </a:solidFill>
                </a:uFill>
                <a:latin typeface="Times New Roman"/>
                <a:cs typeface="Times New Roman"/>
              </a:rPr>
              <a:t>idéal</a:t>
            </a:r>
            <a:r>
              <a:rPr sz="2200" u="heavy" spc="-210" dirty="0">
                <a:solidFill>
                  <a:srgbClr val="6F2F9F"/>
                </a:solidFill>
                <a:uFill>
                  <a:solidFill>
                    <a:srgbClr val="6F2F9F"/>
                  </a:solidFill>
                </a:uFill>
                <a:latin typeface="Times New Roman"/>
                <a:cs typeface="Times New Roman"/>
              </a:rPr>
              <a:t> </a:t>
            </a:r>
            <a:r>
              <a:rPr sz="2200" u="heavy" spc="-5" dirty="0" smtClean="0">
                <a:solidFill>
                  <a:srgbClr val="6F2F9F"/>
                </a:solidFill>
                <a:uFill>
                  <a:solidFill>
                    <a:srgbClr val="6F2F9F"/>
                  </a:solidFill>
                </a:uFill>
                <a:latin typeface="Times New Roman"/>
                <a:cs typeface="Times New Roman"/>
              </a:rPr>
              <a:t>?</a:t>
            </a:r>
            <a:endParaRPr sz="2200" dirty="0">
              <a:latin typeface="Times New Roman"/>
              <a:cs typeface="Times New Roman"/>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a:t>
            </a:fld>
            <a:endParaRPr dirty="0"/>
          </a:p>
        </p:txBody>
      </p:sp>
      <p:sp>
        <p:nvSpPr>
          <p:cNvPr id="4" name="object 4"/>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6" name="object 2"/>
          <p:cNvSpPr txBox="1"/>
          <p:nvPr/>
        </p:nvSpPr>
        <p:spPr>
          <a:xfrm>
            <a:off x="453262" y="1343025"/>
            <a:ext cx="9843135" cy="4703852"/>
          </a:xfrm>
          <a:prstGeom prst="rect">
            <a:avLst/>
          </a:prstGeom>
        </p:spPr>
        <p:txBody>
          <a:bodyPr vert="horz" wrap="square" lIns="0" tIns="125095" rIns="0" bIns="0" rtlCol="0">
            <a:spAutoFit/>
          </a:bodyPr>
          <a:lstStyle/>
          <a:p>
            <a:pPr marL="446405" indent="-360680">
              <a:lnSpc>
                <a:spcPct val="100000"/>
              </a:lnSpc>
              <a:spcBef>
                <a:spcPts val="890"/>
              </a:spcBef>
              <a:buClr>
                <a:srgbClr val="6F2F9F"/>
              </a:buClr>
              <a:buFont typeface="Times New Roman"/>
              <a:buAutoNum type="arabicPeriod"/>
              <a:tabLst>
                <a:tab pos="446405" algn="l"/>
                <a:tab pos="447040" algn="l"/>
              </a:tabLst>
            </a:pPr>
            <a:r>
              <a:rPr sz="2200" spc="-5" dirty="0" smtClean="0">
                <a:latin typeface="Times New Roman"/>
                <a:cs typeface="Times New Roman"/>
              </a:rPr>
              <a:t>Mélange </a:t>
            </a:r>
            <a:r>
              <a:rPr sz="2200" spc="-5" dirty="0">
                <a:latin typeface="Times New Roman"/>
                <a:cs typeface="Times New Roman"/>
              </a:rPr>
              <a:t>idéal</a:t>
            </a:r>
            <a:r>
              <a:rPr sz="2200" spc="10" dirty="0">
                <a:latin typeface="Times New Roman"/>
                <a:cs typeface="Times New Roman"/>
              </a:rPr>
              <a:t> </a:t>
            </a:r>
            <a:r>
              <a:rPr sz="2200" spc="-5" dirty="0">
                <a:latin typeface="Times New Roman"/>
                <a:cs typeface="Times New Roman"/>
              </a:rPr>
              <a:t>:</a:t>
            </a:r>
            <a:endParaRPr sz="2200" dirty="0">
              <a:latin typeface="Times New Roman"/>
              <a:cs typeface="Times New Roman"/>
            </a:endParaRPr>
          </a:p>
          <a:p>
            <a:pPr marL="446405" lvl="1" indent="-226060">
              <a:lnSpc>
                <a:spcPct val="100000"/>
              </a:lnSpc>
              <a:spcBef>
                <a:spcPts val="1750"/>
              </a:spcBef>
              <a:buClr>
                <a:srgbClr val="6F2F9F"/>
              </a:buClr>
              <a:buSzPct val="90909"/>
              <a:buFont typeface="Times New Roman"/>
              <a:buAutoNum type="alphaLcPeriod"/>
              <a:tabLst>
                <a:tab pos="447040" algn="l"/>
              </a:tabLst>
            </a:pPr>
            <a:r>
              <a:rPr sz="2200" spc="-5" dirty="0">
                <a:latin typeface="Times New Roman"/>
                <a:cs typeface="Times New Roman"/>
              </a:rPr>
              <a:t>C’est un mélange où les propriétés des corps purs </a:t>
            </a:r>
            <a:r>
              <a:rPr sz="2200" spc="-10" dirty="0">
                <a:latin typeface="Times New Roman"/>
                <a:cs typeface="Times New Roman"/>
              </a:rPr>
              <a:t>sont</a:t>
            </a:r>
            <a:r>
              <a:rPr sz="2200" spc="40" dirty="0">
                <a:latin typeface="Times New Roman"/>
                <a:cs typeface="Times New Roman"/>
              </a:rPr>
              <a:t> </a:t>
            </a:r>
            <a:r>
              <a:rPr sz="2200" spc="-5" dirty="0">
                <a:latin typeface="Times New Roman"/>
                <a:cs typeface="Times New Roman"/>
              </a:rPr>
              <a:t>conservées.</a:t>
            </a:r>
            <a:endParaRPr sz="2200" dirty="0">
              <a:latin typeface="Times New Roman"/>
              <a:cs typeface="Times New Roman"/>
            </a:endParaRPr>
          </a:p>
          <a:p>
            <a:pPr marL="446405" marR="33020" lvl="1" indent="-226060">
              <a:lnSpc>
                <a:spcPct val="144100"/>
              </a:lnSpc>
              <a:spcBef>
                <a:spcPts val="595"/>
              </a:spcBef>
              <a:buClr>
                <a:srgbClr val="6F2F9F"/>
              </a:buClr>
              <a:buSzPct val="90909"/>
              <a:buFont typeface="Times New Roman"/>
              <a:buAutoNum type="alphaLcPeriod"/>
              <a:tabLst>
                <a:tab pos="447040" algn="l"/>
              </a:tabLst>
            </a:pPr>
            <a:r>
              <a:rPr sz="2200" spc="-5" dirty="0">
                <a:latin typeface="Times New Roman"/>
                <a:cs typeface="Times New Roman"/>
              </a:rPr>
              <a:t>C’est un mélange de deux liquides purs miscibles dont le volume </a:t>
            </a:r>
            <a:r>
              <a:rPr sz="2200" dirty="0">
                <a:latin typeface="Times New Roman"/>
                <a:cs typeface="Times New Roman"/>
              </a:rPr>
              <a:t>total </a:t>
            </a:r>
            <a:r>
              <a:rPr sz="2200" spc="-5" dirty="0">
                <a:latin typeface="Times New Roman"/>
                <a:cs typeface="Times New Roman"/>
              </a:rPr>
              <a:t>de la</a:t>
            </a:r>
            <a:r>
              <a:rPr sz="2200" spc="-370" dirty="0">
                <a:latin typeface="Times New Roman"/>
                <a:cs typeface="Times New Roman"/>
              </a:rPr>
              <a:t> </a:t>
            </a:r>
            <a:r>
              <a:rPr sz="2200" spc="-5" dirty="0">
                <a:latin typeface="Times New Roman"/>
                <a:cs typeface="Times New Roman"/>
              </a:rPr>
              <a:t>solution  est la somme des volumes des deux liquides mélangés. </a:t>
            </a:r>
            <a:r>
              <a:rPr sz="2200" b="1" spc="-5" dirty="0">
                <a:solidFill>
                  <a:srgbClr val="6F2F9F"/>
                </a:solidFill>
                <a:latin typeface="Times New Roman"/>
                <a:cs typeface="Times New Roman"/>
              </a:rPr>
              <a:t>V</a:t>
            </a:r>
            <a:r>
              <a:rPr sz="2175" b="1" spc="-7" baseline="-7662" dirty="0">
                <a:solidFill>
                  <a:srgbClr val="6F2F9F"/>
                </a:solidFill>
                <a:latin typeface="Times New Roman"/>
                <a:cs typeface="Times New Roman"/>
              </a:rPr>
              <a:t>mél </a:t>
            </a:r>
            <a:r>
              <a:rPr sz="2200" b="1" spc="-5" dirty="0">
                <a:solidFill>
                  <a:srgbClr val="6F2F9F"/>
                </a:solidFill>
                <a:latin typeface="Times New Roman"/>
                <a:cs typeface="Times New Roman"/>
              </a:rPr>
              <a:t>= V</a:t>
            </a:r>
            <a:r>
              <a:rPr sz="2175" b="1" spc="-7" baseline="-7662" dirty="0">
                <a:solidFill>
                  <a:srgbClr val="6F2F9F"/>
                </a:solidFill>
                <a:latin typeface="Times New Roman"/>
                <a:cs typeface="Times New Roman"/>
              </a:rPr>
              <a:t>1 </a:t>
            </a:r>
            <a:r>
              <a:rPr sz="2200" b="1" spc="-5" dirty="0">
                <a:solidFill>
                  <a:srgbClr val="6F2F9F"/>
                </a:solidFill>
                <a:latin typeface="Times New Roman"/>
                <a:cs typeface="Times New Roman"/>
              </a:rPr>
              <a:t>+</a:t>
            </a:r>
            <a:r>
              <a:rPr sz="2200" b="1" spc="-229" dirty="0">
                <a:solidFill>
                  <a:srgbClr val="6F2F9F"/>
                </a:solidFill>
                <a:latin typeface="Times New Roman"/>
                <a:cs typeface="Times New Roman"/>
              </a:rPr>
              <a:t> </a:t>
            </a:r>
            <a:r>
              <a:rPr sz="2200" b="1" spc="-5" dirty="0">
                <a:solidFill>
                  <a:srgbClr val="6F2F9F"/>
                </a:solidFill>
                <a:latin typeface="Times New Roman"/>
                <a:cs typeface="Times New Roman"/>
              </a:rPr>
              <a:t>V</a:t>
            </a:r>
            <a:r>
              <a:rPr sz="2175" b="1" spc="-7" baseline="-7662" dirty="0">
                <a:solidFill>
                  <a:srgbClr val="6F2F9F"/>
                </a:solidFill>
                <a:latin typeface="Times New Roman"/>
                <a:cs typeface="Times New Roman"/>
              </a:rPr>
              <a:t>2</a:t>
            </a:r>
            <a:endParaRPr sz="2175" baseline="-7662" dirty="0">
              <a:latin typeface="Times New Roman"/>
              <a:cs typeface="Times New Roman"/>
            </a:endParaRPr>
          </a:p>
          <a:p>
            <a:pPr marL="446405" lvl="1" indent="-226060">
              <a:lnSpc>
                <a:spcPct val="100000"/>
              </a:lnSpc>
              <a:spcBef>
                <a:spcPts val="1750"/>
              </a:spcBef>
              <a:buClr>
                <a:srgbClr val="6F2F9F"/>
              </a:buClr>
              <a:buSzPct val="90909"/>
              <a:buFont typeface="Times New Roman"/>
              <a:buAutoNum type="alphaLcPeriod"/>
              <a:tabLst>
                <a:tab pos="447040" algn="l"/>
              </a:tabLst>
            </a:pPr>
            <a:r>
              <a:rPr sz="2200" spc="-5" dirty="0">
                <a:latin typeface="Times New Roman"/>
                <a:cs typeface="Times New Roman"/>
              </a:rPr>
              <a:t>C’est un mélange où sa vapeur est considérée comme un mélange </a:t>
            </a:r>
            <a:r>
              <a:rPr sz="2200" spc="5" dirty="0">
                <a:latin typeface="Times New Roman"/>
                <a:cs typeface="Times New Roman"/>
              </a:rPr>
              <a:t>de </a:t>
            </a:r>
            <a:r>
              <a:rPr sz="2200" spc="-5" dirty="0">
                <a:latin typeface="Times New Roman"/>
                <a:cs typeface="Times New Roman"/>
              </a:rPr>
              <a:t>gaz</a:t>
            </a:r>
            <a:r>
              <a:rPr sz="2200" spc="120" dirty="0">
                <a:latin typeface="Times New Roman"/>
                <a:cs typeface="Times New Roman"/>
              </a:rPr>
              <a:t> </a:t>
            </a:r>
            <a:r>
              <a:rPr sz="2200" spc="-5" dirty="0">
                <a:latin typeface="Times New Roman"/>
                <a:cs typeface="Times New Roman"/>
              </a:rPr>
              <a:t>parfaits.</a:t>
            </a:r>
            <a:endParaRPr sz="2200" dirty="0">
              <a:latin typeface="Times New Roman"/>
              <a:cs typeface="Times New Roman"/>
            </a:endParaRPr>
          </a:p>
          <a:p>
            <a:pPr marL="446405" marR="35560" lvl="1" indent="-226060">
              <a:lnSpc>
                <a:spcPct val="143600"/>
              </a:lnSpc>
              <a:spcBef>
                <a:spcPts val="605"/>
              </a:spcBef>
              <a:buClr>
                <a:srgbClr val="6F2F9F"/>
              </a:buClr>
              <a:buSzPct val="90909"/>
              <a:buFont typeface="Times New Roman"/>
              <a:buAutoNum type="alphaLcPeriod"/>
              <a:tabLst>
                <a:tab pos="447040" algn="l"/>
              </a:tabLst>
            </a:pPr>
            <a:r>
              <a:rPr sz="2200" spc="-5" dirty="0">
                <a:latin typeface="Times New Roman"/>
                <a:cs typeface="Times New Roman"/>
              </a:rPr>
              <a:t>C’est un mélange où la </a:t>
            </a:r>
            <a:r>
              <a:rPr sz="2200" spc="-10" dirty="0">
                <a:latin typeface="Times New Roman"/>
                <a:cs typeface="Times New Roman"/>
              </a:rPr>
              <a:t>pression </a:t>
            </a:r>
            <a:r>
              <a:rPr sz="2200" spc="-5" dirty="0">
                <a:latin typeface="Times New Roman"/>
                <a:cs typeface="Times New Roman"/>
              </a:rPr>
              <a:t>de vapeur totale de la solution varie linéairement  avec les </a:t>
            </a:r>
            <a:r>
              <a:rPr sz="2200" dirty="0">
                <a:latin typeface="Times New Roman"/>
                <a:cs typeface="Times New Roman"/>
              </a:rPr>
              <a:t>valeurs P°</a:t>
            </a:r>
            <a:r>
              <a:rPr sz="2175" baseline="-5747" dirty="0">
                <a:latin typeface="Times New Roman"/>
                <a:cs typeface="Times New Roman"/>
              </a:rPr>
              <a:t>A </a:t>
            </a:r>
            <a:r>
              <a:rPr sz="2200" spc="-5" dirty="0">
                <a:latin typeface="Times New Roman"/>
                <a:cs typeface="Times New Roman"/>
              </a:rPr>
              <a:t>et </a:t>
            </a:r>
            <a:r>
              <a:rPr sz="2200" dirty="0">
                <a:latin typeface="Times New Roman"/>
                <a:cs typeface="Times New Roman"/>
              </a:rPr>
              <a:t>P°</a:t>
            </a:r>
            <a:r>
              <a:rPr sz="2175" baseline="-5747" dirty="0">
                <a:latin typeface="Times New Roman"/>
                <a:cs typeface="Times New Roman"/>
              </a:rPr>
              <a:t>B </a:t>
            </a:r>
            <a:r>
              <a:rPr sz="2200" spc="-5" dirty="0">
                <a:latin typeface="Times New Roman"/>
                <a:cs typeface="Times New Roman"/>
              </a:rPr>
              <a:t>en fonction </a:t>
            </a:r>
            <a:r>
              <a:rPr sz="2200" spc="-10" dirty="0">
                <a:latin typeface="Times New Roman"/>
                <a:cs typeface="Times New Roman"/>
              </a:rPr>
              <a:t>des </a:t>
            </a:r>
            <a:r>
              <a:rPr sz="2200" spc="-5" dirty="0">
                <a:latin typeface="Times New Roman"/>
                <a:cs typeface="Times New Roman"/>
              </a:rPr>
              <a:t>fract. molaires dans la solution</a:t>
            </a:r>
            <a:r>
              <a:rPr sz="2200" spc="-254" dirty="0">
                <a:latin typeface="Times New Roman"/>
                <a:cs typeface="Times New Roman"/>
              </a:rPr>
              <a:t> </a:t>
            </a:r>
            <a:r>
              <a:rPr sz="2200" spc="-5" dirty="0">
                <a:latin typeface="Times New Roman"/>
                <a:cs typeface="Times New Roman"/>
              </a:rPr>
              <a:t>liquide.</a:t>
            </a:r>
            <a:endParaRPr sz="2200" dirty="0">
              <a:latin typeface="Times New Roman"/>
              <a:cs typeface="Times New Roman"/>
            </a:endParaRPr>
          </a:p>
          <a:p>
            <a:pPr marL="446405" marR="30480" lvl="1" indent="-226060">
              <a:lnSpc>
                <a:spcPct val="144100"/>
              </a:lnSpc>
              <a:spcBef>
                <a:spcPts val="590"/>
              </a:spcBef>
              <a:buClr>
                <a:srgbClr val="6F2F9F"/>
              </a:buClr>
              <a:buSzPct val="90909"/>
              <a:buFont typeface="Times New Roman"/>
              <a:buAutoNum type="alphaLcPeriod"/>
              <a:tabLst>
                <a:tab pos="447040" algn="l"/>
              </a:tabLst>
            </a:pPr>
            <a:r>
              <a:rPr sz="2200" spc="-5" dirty="0">
                <a:latin typeface="Times New Roman"/>
                <a:cs typeface="Times New Roman"/>
              </a:rPr>
              <a:t>C’est un mélange où </a:t>
            </a:r>
            <a:r>
              <a:rPr sz="2200" b="1" spc="-5" dirty="0">
                <a:solidFill>
                  <a:srgbClr val="6F2F9F"/>
                </a:solidFill>
                <a:latin typeface="Times New Roman"/>
                <a:cs typeface="Times New Roman"/>
              </a:rPr>
              <a:t>ΔH</a:t>
            </a:r>
            <a:r>
              <a:rPr sz="2175" b="1" spc="-7" baseline="-7662" dirty="0">
                <a:solidFill>
                  <a:srgbClr val="6F2F9F"/>
                </a:solidFill>
                <a:latin typeface="Times New Roman"/>
                <a:cs typeface="Times New Roman"/>
              </a:rPr>
              <a:t>dissol </a:t>
            </a:r>
            <a:r>
              <a:rPr sz="2200" b="1" spc="-5" dirty="0">
                <a:solidFill>
                  <a:srgbClr val="6F2F9F"/>
                </a:solidFill>
                <a:latin typeface="Times New Roman"/>
                <a:cs typeface="Times New Roman"/>
              </a:rPr>
              <a:t>≈ 0 </a:t>
            </a:r>
            <a:r>
              <a:rPr sz="2200" spc="-5" dirty="0">
                <a:latin typeface="Times New Roman"/>
                <a:cs typeface="Times New Roman"/>
              </a:rPr>
              <a:t>c-à-d </a:t>
            </a:r>
            <a:r>
              <a:rPr sz="2200" dirty="0">
                <a:latin typeface="Times New Roman"/>
                <a:cs typeface="Times New Roman"/>
              </a:rPr>
              <a:t>les </a:t>
            </a:r>
            <a:r>
              <a:rPr sz="2200" spc="-5" dirty="0">
                <a:latin typeface="Times New Roman"/>
                <a:cs typeface="Times New Roman"/>
              </a:rPr>
              <a:t>interactions </a:t>
            </a:r>
            <a:r>
              <a:rPr sz="2200" dirty="0">
                <a:latin typeface="Times New Roman"/>
                <a:cs typeface="Times New Roman"/>
              </a:rPr>
              <a:t>soluté-solvant </a:t>
            </a:r>
            <a:r>
              <a:rPr sz="2200" spc="-5" dirty="0">
                <a:latin typeface="Times New Roman"/>
                <a:cs typeface="Times New Roman"/>
              </a:rPr>
              <a:t>sont du même  ordre de grandeur que les interactions soluté-soluté et</a:t>
            </a:r>
            <a:r>
              <a:rPr sz="2200" spc="70" dirty="0">
                <a:latin typeface="Times New Roman"/>
                <a:cs typeface="Times New Roman"/>
              </a:rPr>
              <a:t> </a:t>
            </a:r>
            <a:r>
              <a:rPr sz="2200" spc="-5" dirty="0">
                <a:latin typeface="Times New Roman"/>
                <a:cs typeface="Times New Roman"/>
              </a:rPr>
              <a:t>solvant-solvant.</a:t>
            </a:r>
            <a:endParaRPr sz="2200" dirty="0">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2618" y="732790"/>
            <a:ext cx="6837681" cy="294953"/>
          </a:xfrm>
          <a:prstGeom prst="rect">
            <a:avLst/>
          </a:prstGeom>
        </p:spPr>
        <p:txBody>
          <a:bodyPr vert="horz" wrap="square" lIns="0" tIns="0" rIns="0" bIns="0" rtlCol="0">
            <a:spAutoFit/>
          </a:bodyPr>
          <a:lstStyle/>
          <a:p>
            <a:pPr marL="12700">
              <a:lnSpc>
                <a:spcPts val="2340"/>
              </a:lnSpc>
              <a:tabLst>
                <a:tab pos="419100" algn="l"/>
              </a:tabLst>
            </a:pPr>
            <a:r>
              <a:rPr sz="2200" b="1" dirty="0">
                <a:solidFill>
                  <a:srgbClr val="6F2F9F"/>
                </a:solidFill>
                <a:latin typeface="Times New Roman"/>
                <a:cs typeface="Times New Roman"/>
              </a:rPr>
              <a:t>3)	</a:t>
            </a:r>
            <a:r>
              <a:rPr sz="2400" dirty="0">
                <a:solidFill>
                  <a:srgbClr val="7030A0"/>
                </a:solidFill>
                <a:latin typeface="Times New Roman"/>
                <a:cs typeface="Times New Roman"/>
              </a:rPr>
              <a:t>Donner le nom </a:t>
            </a:r>
            <a:r>
              <a:rPr sz="2400" spc="-10" dirty="0">
                <a:solidFill>
                  <a:srgbClr val="7030A0"/>
                </a:solidFill>
                <a:latin typeface="Times New Roman"/>
                <a:cs typeface="Times New Roman"/>
              </a:rPr>
              <a:t>du </a:t>
            </a:r>
            <a:r>
              <a:rPr sz="2400" dirty="0">
                <a:solidFill>
                  <a:srgbClr val="7030A0"/>
                </a:solidFill>
                <a:latin typeface="Times New Roman"/>
                <a:cs typeface="Times New Roman"/>
              </a:rPr>
              <a:t>point E et </a:t>
            </a:r>
            <a:r>
              <a:rPr sz="2400" spc="-5" dirty="0">
                <a:solidFill>
                  <a:srgbClr val="7030A0"/>
                </a:solidFill>
                <a:latin typeface="Times New Roman"/>
                <a:cs typeface="Times New Roman"/>
              </a:rPr>
              <a:t>sa caractéristique </a:t>
            </a:r>
            <a:r>
              <a:rPr sz="1800" dirty="0">
                <a:latin typeface="Times New Roman"/>
                <a:cs typeface="Times New Roman"/>
              </a:rPr>
              <a:t>:</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30</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a:spLocks noGrp="1"/>
          </p:cNvSpPr>
          <p:nvPr>
            <p:ph type="title"/>
          </p:nvPr>
        </p:nvSpPr>
        <p:spPr>
          <a:xfrm>
            <a:off x="698500" y="1937993"/>
            <a:ext cx="5029199" cy="2681632"/>
          </a:xfrm>
          <a:prstGeom prst="rect">
            <a:avLst/>
          </a:prstGeom>
        </p:spPr>
        <p:txBody>
          <a:bodyPr vert="horz" wrap="square" lIns="0" tIns="160655" rIns="0" bIns="0" rtlCol="0">
            <a:spAutoFit/>
          </a:bodyPr>
          <a:lstStyle/>
          <a:p>
            <a:pPr marL="12700">
              <a:lnSpc>
                <a:spcPct val="100000"/>
              </a:lnSpc>
              <a:spcBef>
                <a:spcPts val="1265"/>
              </a:spcBef>
            </a:pPr>
            <a:r>
              <a:rPr b="1" spc="-5" dirty="0">
                <a:solidFill>
                  <a:srgbClr val="6F2F9F"/>
                </a:solidFill>
                <a:latin typeface="Times New Roman"/>
                <a:cs typeface="Times New Roman"/>
              </a:rPr>
              <a:t>Point azéotrope</a:t>
            </a:r>
            <a:r>
              <a:rPr spc="-5" dirty="0"/>
              <a:t>, </a:t>
            </a:r>
            <a:r>
              <a:rPr dirty="0"/>
              <a:t>ou </a:t>
            </a:r>
            <a:r>
              <a:rPr b="1" spc="-5" dirty="0">
                <a:solidFill>
                  <a:srgbClr val="6F2F9F"/>
                </a:solidFill>
                <a:latin typeface="Times New Roman"/>
                <a:cs typeface="Times New Roman"/>
              </a:rPr>
              <a:t>mélange</a:t>
            </a:r>
            <a:r>
              <a:rPr b="1" spc="15" dirty="0">
                <a:solidFill>
                  <a:srgbClr val="6F2F9F"/>
                </a:solidFill>
                <a:latin typeface="Times New Roman"/>
                <a:cs typeface="Times New Roman"/>
              </a:rPr>
              <a:t> </a:t>
            </a:r>
            <a:r>
              <a:rPr b="1" spc="-5" dirty="0">
                <a:solidFill>
                  <a:srgbClr val="6F2F9F"/>
                </a:solidFill>
                <a:latin typeface="Times New Roman"/>
                <a:cs typeface="Times New Roman"/>
              </a:rPr>
              <a:t>azéotropique</a:t>
            </a:r>
          </a:p>
          <a:p>
            <a:pPr marL="12700" marR="5080">
              <a:lnSpc>
                <a:spcPct val="143800"/>
              </a:lnSpc>
              <a:spcBef>
                <a:spcPts val="1800"/>
              </a:spcBef>
            </a:pPr>
            <a:r>
              <a:rPr spc="-5" dirty="0"/>
              <a:t>C’est un mélange </a:t>
            </a:r>
            <a:r>
              <a:rPr dirty="0"/>
              <a:t>qui </a:t>
            </a:r>
            <a:r>
              <a:rPr spc="-5" dirty="0"/>
              <a:t>présente, </a:t>
            </a:r>
            <a:r>
              <a:rPr dirty="0"/>
              <a:t>pour </a:t>
            </a:r>
            <a:r>
              <a:rPr spc="-5" dirty="0"/>
              <a:t>une composition particulière, une phase vapeur  </a:t>
            </a:r>
            <a:r>
              <a:rPr dirty="0"/>
              <a:t>ayant </a:t>
            </a:r>
            <a:r>
              <a:rPr spc="-5" dirty="0"/>
              <a:t>la </a:t>
            </a:r>
            <a:r>
              <a:rPr spc="-10" dirty="0"/>
              <a:t>même </a:t>
            </a:r>
            <a:r>
              <a:rPr spc="-5" dirty="0"/>
              <a:t>composition que la phase liquide avec laquelle elle est en</a:t>
            </a:r>
            <a:r>
              <a:rPr spc="120" dirty="0"/>
              <a:t> </a:t>
            </a:r>
            <a:r>
              <a:rPr spc="-5" dirty="0"/>
              <a:t>équilibre.</a:t>
            </a:r>
          </a:p>
        </p:txBody>
      </p:sp>
      <p:sp>
        <p:nvSpPr>
          <p:cNvPr id="7" name="object 2"/>
          <p:cNvSpPr/>
          <p:nvPr/>
        </p:nvSpPr>
        <p:spPr>
          <a:xfrm>
            <a:off x="6184900" y="826119"/>
            <a:ext cx="4088637" cy="364110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91819" y="721512"/>
            <a:ext cx="5298313" cy="3552062"/>
          </a:xfrm>
          <a:prstGeom prst="rect">
            <a:avLst/>
          </a:prstGeom>
        </p:spPr>
        <p:txBody>
          <a:bodyPr vert="horz" wrap="square" lIns="0" tIns="29209" rIns="0" bIns="0" rtlCol="0">
            <a:spAutoFit/>
          </a:bodyPr>
          <a:lstStyle/>
          <a:p>
            <a:pPr marL="290195" marR="356235" indent="-227329" algn="just">
              <a:lnSpc>
                <a:spcPct val="150000"/>
              </a:lnSpc>
              <a:spcBef>
                <a:spcPts val="229"/>
              </a:spcBef>
              <a:tabLst>
                <a:tab pos="469900" algn="l"/>
              </a:tabLst>
            </a:pPr>
            <a:r>
              <a:rPr lang="fr-FR" sz="2200" b="1" dirty="0" smtClean="0">
                <a:solidFill>
                  <a:srgbClr val="6F2F9F"/>
                </a:solidFill>
                <a:latin typeface="Times New Roman"/>
                <a:cs typeface="Times New Roman"/>
              </a:rPr>
              <a:t>4)	</a:t>
            </a:r>
            <a:r>
              <a:rPr lang="fr-FR" sz="2000" spc="-5" dirty="0" smtClean="0">
                <a:solidFill>
                  <a:srgbClr val="7030A0"/>
                </a:solidFill>
                <a:latin typeface="Times New Roman"/>
                <a:cs typeface="Times New Roman"/>
              </a:rPr>
              <a:t>On considère une </a:t>
            </a:r>
            <a:r>
              <a:rPr lang="fr-FR" sz="2000" spc="-10" dirty="0" smtClean="0">
                <a:solidFill>
                  <a:srgbClr val="7030A0"/>
                </a:solidFill>
                <a:latin typeface="Times New Roman"/>
                <a:cs typeface="Times New Roman"/>
              </a:rPr>
              <a:t>mole </a:t>
            </a:r>
            <a:r>
              <a:rPr lang="fr-FR" sz="2000" spc="-5" dirty="0" smtClean="0">
                <a:solidFill>
                  <a:srgbClr val="7030A0"/>
                </a:solidFill>
                <a:latin typeface="Times New Roman"/>
                <a:cs typeface="Times New Roman"/>
              </a:rPr>
              <a:t>de mélange liquide de composition </a:t>
            </a:r>
            <a:r>
              <a:rPr lang="fr-FR" sz="2000" b="1" spc="-5" dirty="0" err="1" smtClean="0">
                <a:solidFill>
                  <a:srgbClr val="7030A0"/>
                </a:solidFill>
                <a:latin typeface="Times New Roman"/>
                <a:cs typeface="Times New Roman"/>
              </a:rPr>
              <a:t>X</a:t>
            </a:r>
            <a:r>
              <a:rPr lang="fr-FR" sz="2000" b="1" spc="-7" baseline="-13227" dirty="0" err="1" smtClean="0">
                <a:solidFill>
                  <a:srgbClr val="7030A0"/>
                </a:solidFill>
                <a:latin typeface="Times New Roman"/>
                <a:cs typeface="Times New Roman"/>
              </a:rPr>
              <a:t>eau</a:t>
            </a:r>
            <a:r>
              <a:rPr lang="fr-FR" sz="2000" b="1" spc="-7" baseline="-13227"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=0,7 et initialement à 20°C </a:t>
            </a:r>
            <a:r>
              <a:rPr lang="fr-FR" sz="2000" dirty="0" smtClean="0">
                <a:solidFill>
                  <a:srgbClr val="7030A0"/>
                </a:solidFill>
                <a:latin typeface="Times New Roman"/>
                <a:cs typeface="Times New Roman"/>
              </a:rPr>
              <a:t>que </a:t>
            </a:r>
            <a:r>
              <a:rPr lang="fr-FR" sz="2000" spc="-5" dirty="0" smtClean="0">
                <a:solidFill>
                  <a:srgbClr val="7030A0"/>
                </a:solidFill>
                <a:latin typeface="Times New Roman"/>
                <a:cs typeface="Times New Roman"/>
              </a:rPr>
              <a:t>l’on </a:t>
            </a:r>
            <a:r>
              <a:rPr lang="fr-FR" sz="2000" dirty="0" smtClean="0">
                <a:solidFill>
                  <a:srgbClr val="7030A0"/>
                </a:solidFill>
                <a:latin typeface="Times New Roman"/>
                <a:cs typeface="Times New Roman"/>
              </a:rPr>
              <a:t>chauffe  </a:t>
            </a:r>
            <a:r>
              <a:rPr lang="fr-FR" sz="2000" spc="-5" dirty="0" smtClean="0">
                <a:solidFill>
                  <a:srgbClr val="7030A0"/>
                </a:solidFill>
                <a:latin typeface="Times New Roman"/>
                <a:cs typeface="Times New Roman"/>
              </a:rPr>
              <a:t>sous pression constante.</a:t>
            </a:r>
            <a:endParaRPr lang="fr-FR" sz="2000" dirty="0" smtClean="0">
              <a:solidFill>
                <a:srgbClr val="7030A0"/>
              </a:solidFill>
              <a:latin typeface="Times New Roman"/>
              <a:cs typeface="Times New Roman"/>
            </a:endParaRPr>
          </a:p>
          <a:p>
            <a:pPr algn="just">
              <a:lnSpc>
                <a:spcPct val="150000"/>
              </a:lnSpc>
              <a:spcBef>
                <a:spcPts val="40"/>
              </a:spcBef>
            </a:pPr>
            <a:endParaRPr lang="fr-FR" sz="1100" dirty="0" smtClean="0">
              <a:latin typeface="Times New Roman"/>
              <a:cs typeface="Times New Roman"/>
            </a:endParaRPr>
          </a:p>
          <a:p>
            <a:pPr marL="720725" indent="-571500" algn="just">
              <a:lnSpc>
                <a:spcPct val="150000"/>
              </a:lnSpc>
            </a:pPr>
            <a:r>
              <a:rPr lang="fr-FR" sz="2200" b="1" spc="-5" dirty="0" smtClean="0">
                <a:solidFill>
                  <a:srgbClr val="6F2F9F"/>
                </a:solidFill>
                <a:latin typeface="Times New Roman"/>
                <a:cs typeface="Times New Roman"/>
              </a:rPr>
              <a:t>4.a)</a:t>
            </a:r>
            <a:r>
              <a:rPr lang="fr-FR" sz="2200" b="1" spc="-80" dirty="0" smtClean="0">
                <a:solidFill>
                  <a:srgbClr val="6F2F9F"/>
                </a:solidFill>
                <a:latin typeface="Times New Roman"/>
                <a:cs typeface="Times New Roman"/>
              </a:rPr>
              <a:t> </a:t>
            </a:r>
            <a:r>
              <a:rPr lang="fr-FR" sz="2000" spc="-5" dirty="0" smtClean="0">
                <a:solidFill>
                  <a:srgbClr val="7030A0"/>
                </a:solidFill>
                <a:latin typeface="Times New Roman"/>
                <a:cs typeface="Times New Roman"/>
              </a:rPr>
              <a:t>A</a:t>
            </a:r>
            <a:r>
              <a:rPr lang="fr-FR" sz="2000" spc="110"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quelle</a:t>
            </a:r>
            <a:r>
              <a:rPr lang="fr-FR" sz="2000" spc="12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température</a:t>
            </a:r>
            <a:r>
              <a:rPr lang="fr-FR" sz="2000" spc="105" dirty="0" smtClean="0">
                <a:solidFill>
                  <a:srgbClr val="7030A0"/>
                </a:solidFill>
                <a:latin typeface="Times New Roman"/>
                <a:cs typeface="Times New Roman"/>
              </a:rPr>
              <a:t> </a:t>
            </a:r>
            <a:r>
              <a:rPr lang="fr-FR" sz="2000" dirty="0" smtClean="0">
                <a:solidFill>
                  <a:srgbClr val="7030A0"/>
                </a:solidFill>
                <a:latin typeface="Times New Roman"/>
                <a:cs typeface="Times New Roman"/>
              </a:rPr>
              <a:t>l’ébullition</a:t>
            </a:r>
            <a:r>
              <a:rPr lang="fr-FR" sz="2000" spc="10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commence-t-elle</a:t>
            </a:r>
            <a:r>
              <a:rPr lang="fr-FR" sz="2000" spc="100"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et</a:t>
            </a:r>
            <a:r>
              <a:rPr lang="fr-FR" sz="2000" spc="13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quelle</a:t>
            </a:r>
            <a:r>
              <a:rPr lang="fr-FR" sz="2000" spc="10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est</a:t>
            </a:r>
            <a:r>
              <a:rPr lang="fr-FR" sz="2000" spc="12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la</a:t>
            </a:r>
            <a:r>
              <a:rPr lang="fr-FR" sz="2000" spc="125" dirty="0" smtClean="0">
                <a:solidFill>
                  <a:srgbClr val="7030A0"/>
                </a:solidFill>
                <a:latin typeface="Times New Roman"/>
                <a:cs typeface="Times New Roman"/>
              </a:rPr>
              <a:t> </a:t>
            </a:r>
            <a:r>
              <a:rPr lang="fr-FR" sz="2000" dirty="0" smtClean="0">
                <a:solidFill>
                  <a:srgbClr val="7030A0"/>
                </a:solidFill>
                <a:latin typeface="Times New Roman"/>
                <a:cs typeface="Times New Roman"/>
              </a:rPr>
              <a:t>composition</a:t>
            </a:r>
            <a:r>
              <a:rPr lang="fr-FR" sz="2000" spc="90" dirty="0" smtClean="0">
                <a:solidFill>
                  <a:srgbClr val="7030A0"/>
                </a:solidFill>
                <a:latin typeface="Times New Roman"/>
                <a:cs typeface="Times New Roman"/>
              </a:rPr>
              <a:t> </a:t>
            </a:r>
            <a:r>
              <a:rPr lang="fr-FR" sz="2000" dirty="0" smtClean="0">
                <a:solidFill>
                  <a:srgbClr val="7030A0"/>
                </a:solidFill>
                <a:latin typeface="Times New Roman"/>
                <a:cs typeface="Times New Roman"/>
              </a:rPr>
              <a:t>de</a:t>
            </a:r>
            <a:r>
              <a:rPr lang="fr-FR" sz="2000" spc="12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la</a:t>
            </a:r>
            <a:r>
              <a:rPr lang="fr-FR" sz="2000" spc="12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première</a:t>
            </a:r>
            <a:r>
              <a:rPr lang="fr-FR" sz="2000"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bulle</a:t>
            </a:r>
            <a:r>
              <a:rPr lang="fr-FR" sz="2000" spc="5"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formée</a:t>
            </a:r>
            <a:r>
              <a:rPr lang="fr-FR" sz="2000" dirty="0" smtClean="0">
                <a:solidFill>
                  <a:srgbClr val="7030A0"/>
                </a:solidFill>
                <a:latin typeface="Times New Roman"/>
                <a:cs typeface="Times New Roman"/>
              </a:rPr>
              <a:t> </a:t>
            </a:r>
            <a:r>
              <a:rPr lang="fr-FR" sz="2000" spc="-5" dirty="0" smtClean="0">
                <a:solidFill>
                  <a:srgbClr val="7030A0"/>
                </a:solidFill>
                <a:latin typeface="Times New Roman"/>
                <a:cs typeface="Times New Roman"/>
              </a:rPr>
              <a:t>?</a:t>
            </a:r>
            <a:endParaRPr lang="fr-FR" sz="2000" dirty="0">
              <a:solidFill>
                <a:srgbClr val="7030A0"/>
              </a:solidFill>
              <a:latin typeface="Times New Roman"/>
              <a:cs typeface="Times New Roman"/>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31</a:t>
            </a:fld>
            <a:endParaRPr dirty="0"/>
          </a:p>
        </p:txBody>
      </p:sp>
      <p:sp>
        <p:nvSpPr>
          <p:cNvPr id="4" name="object 4"/>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6" name="object 2"/>
          <p:cNvSpPr txBox="1"/>
          <p:nvPr/>
        </p:nvSpPr>
        <p:spPr>
          <a:xfrm>
            <a:off x="688340" y="5159583"/>
            <a:ext cx="8763000" cy="398826"/>
          </a:xfrm>
          <a:prstGeom prst="rect">
            <a:avLst/>
          </a:prstGeom>
        </p:spPr>
        <p:txBody>
          <a:bodyPr vert="horz" wrap="square" lIns="0" tIns="29209" rIns="0" bIns="0" rtlCol="0">
            <a:spAutoFit/>
          </a:bodyPr>
          <a:lstStyle/>
          <a:p>
            <a:pPr marL="477520">
              <a:lnSpc>
                <a:spcPct val="100000"/>
              </a:lnSpc>
              <a:spcBef>
                <a:spcPts val="1240"/>
              </a:spcBef>
              <a:tabLst>
                <a:tab pos="4966335" algn="l"/>
              </a:tabLst>
            </a:pPr>
            <a:r>
              <a:rPr lang="fr-FR" sz="2400" spc="-5" dirty="0" smtClean="0">
                <a:solidFill>
                  <a:srgbClr val="7030A0"/>
                </a:solidFill>
                <a:latin typeface="Times New Roman"/>
                <a:cs typeface="Times New Roman"/>
              </a:rPr>
              <a:t>Température</a:t>
            </a:r>
            <a:r>
              <a:rPr lang="fr-FR" sz="2400" spc="105" dirty="0" smtClean="0">
                <a:solidFill>
                  <a:srgbClr val="7030A0"/>
                </a:solidFill>
                <a:latin typeface="Times New Roman"/>
                <a:cs typeface="Times New Roman"/>
              </a:rPr>
              <a:t> </a:t>
            </a:r>
            <a:r>
              <a:rPr lang="fr-FR" sz="2400" dirty="0">
                <a:solidFill>
                  <a:srgbClr val="7030A0"/>
                </a:solidFill>
                <a:latin typeface="Times New Roman"/>
                <a:cs typeface="Times New Roman"/>
              </a:rPr>
              <a:t>l’ébullition</a:t>
            </a:r>
            <a:r>
              <a:rPr lang="fr-FR" sz="2400" spc="105" dirty="0">
                <a:solidFill>
                  <a:srgbClr val="7030A0"/>
                </a:solidFill>
                <a:latin typeface="Times New Roman"/>
                <a:cs typeface="Times New Roman"/>
              </a:rPr>
              <a:t> </a:t>
            </a:r>
            <a:r>
              <a:rPr lang="fr-FR" sz="2400" spc="-5" dirty="0" smtClean="0">
                <a:solidFill>
                  <a:srgbClr val="7030A0"/>
                </a:solidFill>
                <a:latin typeface="Times New Roman"/>
                <a:cs typeface="Times New Roman"/>
              </a:rPr>
              <a:t>commence  </a:t>
            </a:r>
            <a:r>
              <a:rPr sz="2400" b="1" dirty="0" smtClean="0">
                <a:latin typeface="Times New Roman"/>
                <a:cs typeface="Times New Roman"/>
              </a:rPr>
              <a:t>≈ </a:t>
            </a:r>
            <a:r>
              <a:rPr sz="2400" b="1" dirty="0">
                <a:latin typeface="Times New Roman"/>
                <a:cs typeface="Times New Roman"/>
              </a:rPr>
              <a:t>73</a:t>
            </a:r>
            <a:r>
              <a:rPr sz="2400" dirty="0">
                <a:latin typeface="Times New Roman"/>
                <a:cs typeface="Times New Roman"/>
              </a:rPr>
              <a:t>°C </a:t>
            </a:r>
            <a:r>
              <a:rPr sz="2000" dirty="0">
                <a:latin typeface="Times New Roman"/>
                <a:cs typeface="Times New Roman"/>
              </a:rPr>
              <a:t>(Entre </a:t>
            </a:r>
            <a:r>
              <a:rPr sz="2000" b="1" dirty="0">
                <a:latin typeface="Times New Roman"/>
                <a:cs typeface="Times New Roman"/>
              </a:rPr>
              <a:t>72</a:t>
            </a:r>
            <a:r>
              <a:rPr sz="2000" dirty="0">
                <a:latin typeface="Times New Roman"/>
                <a:cs typeface="Times New Roman"/>
              </a:rPr>
              <a:t>°C et</a:t>
            </a:r>
            <a:r>
              <a:rPr sz="2000" spc="10" dirty="0">
                <a:latin typeface="Times New Roman"/>
                <a:cs typeface="Times New Roman"/>
              </a:rPr>
              <a:t> </a:t>
            </a:r>
            <a:r>
              <a:rPr sz="2000" b="1" spc="-10" dirty="0">
                <a:latin typeface="Times New Roman"/>
                <a:cs typeface="Times New Roman"/>
              </a:rPr>
              <a:t>74</a:t>
            </a:r>
            <a:r>
              <a:rPr sz="2000" b="1" dirty="0">
                <a:latin typeface="Times New Roman"/>
                <a:cs typeface="Times New Roman"/>
              </a:rPr>
              <a:t> </a:t>
            </a:r>
            <a:r>
              <a:rPr sz="2000" dirty="0">
                <a:latin typeface="Times New Roman"/>
                <a:cs typeface="Times New Roman"/>
              </a:rPr>
              <a:t>°C</a:t>
            </a:r>
            <a:r>
              <a:rPr sz="2000" dirty="0" smtClean="0">
                <a:latin typeface="Times New Roman"/>
                <a:cs typeface="Times New Roman"/>
              </a:rPr>
              <a:t>)</a:t>
            </a:r>
            <a:endParaRPr sz="2000" dirty="0">
              <a:latin typeface="Times New Roman"/>
              <a:cs typeface="Times New Roman"/>
            </a:endParaRPr>
          </a:p>
        </p:txBody>
      </p:sp>
      <p:sp>
        <p:nvSpPr>
          <p:cNvPr id="7" name="object 2"/>
          <p:cNvSpPr/>
          <p:nvPr/>
        </p:nvSpPr>
        <p:spPr>
          <a:xfrm>
            <a:off x="6184900" y="826119"/>
            <a:ext cx="4088637" cy="3641106"/>
          </a:xfrm>
          <a:prstGeom prst="rect">
            <a:avLst/>
          </a:prstGeom>
          <a:blipFill>
            <a:blip r:embed="rId2" cstate="print"/>
            <a:stretch>
              <a:fillRect/>
            </a:stretch>
          </a:blipFill>
        </p:spPr>
        <p:txBody>
          <a:bodyPr wrap="square" lIns="0" tIns="0" rIns="0" bIns="0" rtlCol="0"/>
          <a:lstStyle/>
          <a:p>
            <a:endParaRPr/>
          </a:p>
        </p:txBody>
      </p:sp>
      <p:sp>
        <p:nvSpPr>
          <p:cNvPr id="8" name="object 3"/>
          <p:cNvSpPr txBox="1">
            <a:spLocks/>
          </p:cNvSpPr>
          <p:nvPr/>
        </p:nvSpPr>
        <p:spPr>
          <a:xfrm>
            <a:off x="1231900" y="4387003"/>
            <a:ext cx="2515742" cy="563103"/>
          </a:xfrm>
          <a:prstGeom prst="rect">
            <a:avLst/>
          </a:prstGeom>
        </p:spPr>
        <p:txBody>
          <a:bodyPr vert="horz" wrap="square" lIns="0" tIns="12700" rIns="0" bIns="0" rtlCol="0">
            <a:spAutoFit/>
          </a:bodyPr>
          <a:lstStyle>
            <a:lvl1pPr>
              <a:defRPr>
                <a:latin typeface="+mj-lt"/>
                <a:ea typeface="+mj-ea"/>
                <a:cs typeface="+mj-cs"/>
              </a:defRPr>
            </a:lvl1pPr>
          </a:lstStyle>
          <a:p>
            <a:pPr marL="38100" marR="30480">
              <a:lnSpc>
                <a:spcPct val="148700"/>
              </a:lnSpc>
              <a:spcBef>
                <a:spcPts val="100"/>
              </a:spcBef>
            </a:pPr>
            <a:r>
              <a:rPr lang="fr-FR" sz="2400" b="1" kern="0" dirty="0" smtClean="0">
                <a:solidFill>
                  <a:sysClr val="windowText" lastClr="000000"/>
                </a:solidFill>
                <a:latin typeface="Times New Roman"/>
                <a:cs typeface="Times New Roman"/>
              </a:rPr>
              <a:t>X</a:t>
            </a:r>
            <a:r>
              <a:rPr lang="fr-FR" sz="2325" b="1" kern="0" baseline="-10752" dirty="0" smtClean="0">
                <a:solidFill>
                  <a:sysClr val="windowText" lastClr="000000"/>
                </a:solidFill>
                <a:latin typeface="Times New Roman"/>
                <a:cs typeface="Times New Roman"/>
              </a:rPr>
              <a:t>A </a:t>
            </a:r>
            <a:r>
              <a:rPr lang="fr-FR" sz="2325" b="1" kern="0" dirty="0" smtClean="0">
                <a:solidFill>
                  <a:sysClr val="windowText" lastClr="000000"/>
                </a:solidFill>
                <a:latin typeface="Times New Roman"/>
                <a:cs typeface="Times New Roman"/>
              </a:rPr>
              <a:t>= </a:t>
            </a:r>
            <a:r>
              <a:rPr lang="fr-FR" sz="2000" b="1" kern="0" dirty="0" err="1" smtClean="0">
                <a:solidFill>
                  <a:sysClr val="windowText" lastClr="000000"/>
                </a:solidFill>
                <a:latin typeface="Times New Roman"/>
                <a:cs typeface="Times New Roman"/>
              </a:rPr>
              <a:t>X</a:t>
            </a:r>
            <a:r>
              <a:rPr lang="fr-FR" sz="2000" b="1" kern="0" baseline="-10752" dirty="0" err="1" smtClean="0">
                <a:solidFill>
                  <a:sysClr val="windowText" lastClr="000000"/>
                </a:solidFill>
                <a:latin typeface="Times New Roman"/>
                <a:cs typeface="Times New Roman"/>
              </a:rPr>
              <a:t>ethanol</a:t>
            </a:r>
            <a:r>
              <a:rPr lang="fr-FR" sz="2325" b="1" kern="0" dirty="0" smtClean="0">
                <a:solidFill>
                  <a:sysClr val="windowText" lastClr="000000"/>
                </a:solidFill>
                <a:latin typeface="Times New Roman"/>
                <a:cs typeface="Times New Roman"/>
              </a:rPr>
              <a:t> = 0,3 </a:t>
            </a:r>
            <a:r>
              <a:rPr lang="fr-FR" sz="2325" b="1" kern="0" baseline="-10752" dirty="0" smtClean="0">
                <a:solidFill>
                  <a:sysClr val="windowText" lastClr="000000"/>
                </a:solidFill>
                <a:latin typeface="Times New Roman"/>
                <a:cs typeface="Times New Roman"/>
              </a:rPr>
              <a:t> </a:t>
            </a:r>
            <a:endParaRPr lang="fr-FR" sz="2400" kern="0" dirty="0">
              <a:solidFill>
                <a:sysClr val="windowText" lastClr="000000"/>
              </a:solidFill>
              <a:latin typeface="Times New Roman"/>
              <a:cs typeface="Times New Roman"/>
            </a:endParaRPr>
          </a:p>
        </p:txBody>
      </p:sp>
      <p:cxnSp>
        <p:nvCxnSpPr>
          <p:cNvPr id="12" name="Connecteur droit 11"/>
          <p:cNvCxnSpPr/>
          <p:nvPr/>
        </p:nvCxnSpPr>
        <p:spPr>
          <a:xfrm>
            <a:off x="3379977" y="4772025"/>
            <a:ext cx="4252723" cy="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avec flèche 13"/>
          <p:cNvCxnSpPr/>
          <p:nvPr/>
        </p:nvCxnSpPr>
        <p:spPr>
          <a:xfrm flipV="1">
            <a:off x="7632700" y="4010025"/>
            <a:ext cx="0" cy="762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Connecteur droit avec flèche 15"/>
          <p:cNvCxnSpPr/>
          <p:nvPr/>
        </p:nvCxnSpPr>
        <p:spPr>
          <a:xfrm flipV="1">
            <a:off x="7632700" y="3254025"/>
            <a:ext cx="0" cy="72000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H="1">
            <a:off x="6565900" y="3248025"/>
            <a:ext cx="1066800" cy="0"/>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2"/>
          <p:cNvSpPr txBox="1"/>
          <p:nvPr/>
        </p:nvSpPr>
        <p:spPr>
          <a:xfrm>
            <a:off x="716280" y="6025330"/>
            <a:ext cx="9641205" cy="398826"/>
          </a:xfrm>
          <a:prstGeom prst="rect">
            <a:avLst/>
          </a:prstGeom>
        </p:spPr>
        <p:txBody>
          <a:bodyPr vert="horz" wrap="square" lIns="0" tIns="29209" rIns="0" bIns="0" rtlCol="0">
            <a:spAutoFit/>
          </a:bodyPr>
          <a:lstStyle/>
          <a:p>
            <a:pPr marL="477520">
              <a:lnSpc>
                <a:spcPct val="100000"/>
              </a:lnSpc>
              <a:spcBef>
                <a:spcPts val="1240"/>
              </a:spcBef>
              <a:tabLst>
                <a:tab pos="4966335" algn="l"/>
              </a:tabLst>
            </a:pPr>
            <a:r>
              <a:rPr lang="fr-FR" sz="2400" spc="-5" dirty="0" smtClean="0">
                <a:solidFill>
                  <a:srgbClr val="7030A0"/>
                </a:solidFill>
                <a:latin typeface="Times New Roman"/>
                <a:cs typeface="Times New Roman"/>
              </a:rPr>
              <a:t>La</a:t>
            </a:r>
            <a:r>
              <a:rPr lang="fr-FR" sz="2400" spc="125" dirty="0" smtClean="0">
                <a:solidFill>
                  <a:srgbClr val="7030A0"/>
                </a:solidFill>
                <a:latin typeface="Times New Roman"/>
                <a:cs typeface="Times New Roman"/>
              </a:rPr>
              <a:t> </a:t>
            </a:r>
            <a:r>
              <a:rPr lang="fr-FR" sz="2400" dirty="0">
                <a:solidFill>
                  <a:srgbClr val="7030A0"/>
                </a:solidFill>
                <a:latin typeface="Times New Roman"/>
                <a:cs typeface="Times New Roman"/>
              </a:rPr>
              <a:t>composition</a:t>
            </a:r>
            <a:r>
              <a:rPr lang="fr-FR" sz="2400" spc="90" dirty="0">
                <a:solidFill>
                  <a:srgbClr val="7030A0"/>
                </a:solidFill>
                <a:latin typeface="Times New Roman"/>
                <a:cs typeface="Times New Roman"/>
              </a:rPr>
              <a:t> </a:t>
            </a:r>
            <a:r>
              <a:rPr lang="fr-FR" sz="2400" dirty="0">
                <a:solidFill>
                  <a:srgbClr val="7030A0"/>
                </a:solidFill>
                <a:latin typeface="Times New Roman"/>
                <a:cs typeface="Times New Roman"/>
              </a:rPr>
              <a:t>de</a:t>
            </a:r>
            <a:r>
              <a:rPr lang="fr-FR" sz="2400" spc="125" dirty="0">
                <a:solidFill>
                  <a:srgbClr val="7030A0"/>
                </a:solidFill>
                <a:latin typeface="Times New Roman"/>
                <a:cs typeface="Times New Roman"/>
              </a:rPr>
              <a:t> </a:t>
            </a:r>
            <a:r>
              <a:rPr lang="fr-FR" sz="2400" spc="-5" dirty="0">
                <a:solidFill>
                  <a:srgbClr val="7030A0"/>
                </a:solidFill>
                <a:latin typeface="Times New Roman"/>
                <a:cs typeface="Times New Roman"/>
              </a:rPr>
              <a:t>la</a:t>
            </a:r>
            <a:r>
              <a:rPr lang="fr-FR" sz="2400" spc="125" dirty="0">
                <a:solidFill>
                  <a:srgbClr val="7030A0"/>
                </a:solidFill>
                <a:latin typeface="Times New Roman"/>
                <a:cs typeface="Times New Roman"/>
              </a:rPr>
              <a:t> </a:t>
            </a:r>
            <a:r>
              <a:rPr lang="fr-FR" sz="2400" spc="-5" dirty="0">
                <a:solidFill>
                  <a:srgbClr val="7030A0"/>
                </a:solidFill>
                <a:latin typeface="Times New Roman"/>
                <a:cs typeface="Times New Roman"/>
              </a:rPr>
              <a:t>première</a:t>
            </a:r>
            <a:r>
              <a:rPr lang="fr-FR" sz="2400" dirty="0">
                <a:solidFill>
                  <a:srgbClr val="7030A0"/>
                </a:solidFill>
                <a:latin typeface="Times New Roman"/>
                <a:cs typeface="Times New Roman"/>
              </a:rPr>
              <a:t> </a:t>
            </a:r>
            <a:r>
              <a:rPr lang="fr-FR" sz="2400" spc="-5" dirty="0">
                <a:solidFill>
                  <a:srgbClr val="7030A0"/>
                </a:solidFill>
                <a:latin typeface="Times New Roman"/>
                <a:cs typeface="Times New Roman"/>
              </a:rPr>
              <a:t>bulle</a:t>
            </a:r>
            <a:r>
              <a:rPr lang="fr-FR" sz="2400" spc="5" dirty="0">
                <a:solidFill>
                  <a:srgbClr val="7030A0"/>
                </a:solidFill>
                <a:latin typeface="Times New Roman"/>
                <a:cs typeface="Times New Roman"/>
              </a:rPr>
              <a:t> </a:t>
            </a:r>
            <a:r>
              <a:rPr lang="fr-FR" sz="2400" spc="-5" dirty="0">
                <a:solidFill>
                  <a:srgbClr val="7030A0"/>
                </a:solidFill>
                <a:latin typeface="Times New Roman"/>
                <a:cs typeface="Times New Roman"/>
              </a:rPr>
              <a:t>formée </a:t>
            </a:r>
            <a:r>
              <a:rPr lang="fr-FR" sz="2400" spc="-5" dirty="0" smtClean="0">
                <a:solidFill>
                  <a:srgbClr val="7030A0"/>
                </a:solidFill>
                <a:latin typeface="Times New Roman"/>
                <a:cs typeface="Times New Roman"/>
              </a:rPr>
              <a:t> </a:t>
            </a:r>
            <a:r>
              <a:rPr sz="2400" b="1" dirty="0" smtClean="0">
                <a:latin typeface="Times New Roman"/>
                <a:cs typeface="Times New Roman"/>
              </a:rPr>
              <a:t>≈ </a:t>
            </a:r>
            <a:r>
              <a:rPr sz="2400" b="1" dirty="0">
                <a:latin typeface="Times New Roman"/>
                <a:cs typeface="Times New Roman"/>
              </a:rPr>
              <a:t>74 % en</a:t>
            </a:r>
            <a:r>
              <a:rPr sz="2400" b="1" spc="-15" dirty="0">
                <a:latin typeface="Times New Roman"/>
                <a:cs typeface="Times New Roman"/>
              </a:rPr>
              <a:t> </a:t>
            </a:r>
            <a:r>
              <a:rPr sz="2400" b="1" dirty="0">
                <a:latin typeface="Times New Roman"/>
                <a:cs typeface="Times New Roman"/>
              </a:rPr>
              <a:t>Ethanol</a:t>
            </a:r>
            <a:endParaRPr sz="2400" dirty="0">
              <a:latin typeface="Times New Roman"/>
              <a:cs typeface="Times New Roman"/>
            </a:endParaRPr>
          </a:p>
        </p:txBody>
      </p:sp>
      <p:cxnSp>
        <p:nvCxnSpPr>
          <p:cNvPr id="21" name="Connecteur droit avec flèche 20"/>
          <p:cNvCxnSpPr/>
          <p:nvPr/>
        </p:nvCxnSpPr>
        <p:spPr>
          <a:xfrm>
            <a:off x="7632700" y="3248025"/>
            <a:ext cx="1524000" cy="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cxnSp>
        <p:nvCxnSpPr>
          <p:cNvPr id="23" name="Connecteur droit avec flèche 22"/>
          <p:cNvCxnSpPr/>
          <p:nvPr/>
        </p:nvCxnSpPr>
        <p:spPr>
          <a:xfrm>
            <a:off x="9169400" y="3248025"/>
            <a:ext cx="0" cy="726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V="1">
            <a:off x="9169400" y="4010025"/>
            <a:ext cx="0" cy="2268000"/>
          </a:xfrm>
          <a:prstGeom prst="straightConnector1">
            <a:avLst/>
          </a:prstGeom>
          <a:ln w="19050">
            <a:prstDash val="sysDash"/>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500" fill="hold"/>
                                        <p:tgtEl>
                                          <p:spTgt spid="25"/>
                                        </p:tgtEl>
                                        <p:attrNameLst>
                                          <p:attrName>ppt_x</p:attrName>
                                        </p:attrNameLst>
                                      </p:cBhvr>
                                      <p:tavLst>
                                        <p:tav tm="0">
                                          <p:val>
                                            <p:strVal val="#ppt_x"/>
                                          </p:val>
                                        </p:tav>
                                        <p:tav tm="100000">
                                          <p:val>
                                            <p:strVal val="#ppt_x"/>
                                          </p:val>
                                        </p:tav>
                                      </p:tavLst>
                                    </p:anim>
                                    <p:anim calcmode="lin" valueType="num">
                                      <p:cBhvr additive="base">
                                        <p:cTn id="4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313183" y="682498"/>
            <a:ext cx="5643118" cy="983987"/>
          </a:xfrm>
          <a:prstGeom prst="rect">
            <a:avLst/>
          </a:prstGeom>
        </p:spPr>
        <p:txBody>
          <a:bodyPr vert="horz" wrap="square" lIns="0" tIns="1270" rIns="0" bIns="0" rtlCol="0">
            <a:spAutoFit/>
          </a:bodyPr>
          <a:lstStyle/>
          <a:p>
            <a:pPr marL="748665" marR="5080" indent="-320040" algn="just">
              <a:lnSpc>
                <a:spcPct val="103200"/>
              </a:lnSpc>
              <a:spcBef>
                <a:spcPts val="10"/>
              </a:spcBef>
            </a:pPr>
            <a:r>
              <a:rPr sz="2200" b="1" spc="-5" dirty="0">
                <a:solidFill>
                  <a:srgbClr val="6F2F9F"/>
                </a:solidFill>
                <a:latin typeface="Times New Roman"/>
                <a:cs typeface="Times New Roman"/>
              </a:rPr>
              <a:t>4.b) </a:t>
            </a:r>
            <a:r>
              <a:rPr sz="2000" spc="-5" dirty="0">
                <a:solidFill>
                  <a:srgbClr val="7030A0"/>
                </a:solidFill>
              </a:rPr>
              <a:t>A quelle température la dernière goutte de liquide s’évapore-t-elle et </a:t>
            </a:r>
            <a:r>
              <a:rPr sz="2000" dirty="0">
                <a:solidFill>
                  <a:srgbClr val="7030A0"/>
                </a:solidFill>
              </a:rPr>
              <a:t>quelle </a:t>
            </a:r>
            <a:r>
              <a:rPr sz="2000" spc="-5" dirty="0">
                <a:solidFill>
                  <a:srgbClr val="7030A0"/>
                </a:solidFill>
              </a:rPr>
              <a:t>est la composition de cette dernière  goutte</a:t>
            </a:r>
            <a:r>
              <a:rPr sz="2000" spc="-25" dirty="0">
                <a:solidFill>
                  <a:srgbClr val="7030A0"/>
                </a:solidFill>
              </a:rPr>
              <a:t> </a:t>
            </a:r>
            <a:r>
              <a:rPr sz="2000" spc="-5" dirty="0">
                <a:solidFill>
                  <a:srgbClr val="7030A0"/>
                </a:solidFill>
              </a:rPr>
              <a:t>?</a:t>
            </a:r>
            <a:endParaRPr sz="2800" dirty="0">
              <a:solidFill>
                <a:srgbClr val="7030A0"/>
              </a:solidFil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32</a:t>
            </a:fld>
            <a:endParaRPr dirty="0"/>
          </a:p>
        </p:txBody>
      </p:sp>
      <p:sp>
        <p:nvSpPr>
          <p:cNvPr id="5" name="object 5"/>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744221" y="2456088"/>
            <a:ext cx="4983480" cy="382156"/>
          </a:xfrm>
          <a:prstGeom prst="rect">
            <a:avLst/>
          </a:prstGeom>
        </p:spPr>
        <p:txBody>
          <a:bodyPr vert="horz" wrap="square" lIns="0" tIns="12700" rIns="0" bIns="0" rtlCol="0">
            <a:spAutoFit/>
          </a:bodyPr>
          <a:lstStyle/>
          <a:p>
            <a:pPr marL="12700">
              <a:lnSpc>
                <a:spcPct val="100000"/>
              </a:lnSpc>
              <a:spcBef>
                <a:spcPts val="100"/>
              </a:spcBef>
              <a:tabLst>
                <a:tab pos="2702560" algn="l"/>
              </a:tabLst>
            </a:pPr>
            <a:r>
              <a:rPr lang="fr-FR" sz="2400" spc="-5" dirty="0">
                <a:latin typeface="Times New Roman" panose="02020603050405020304" pitchFamily="18" charset="0"/>
                <a:cs typeface="Times New Roman" panose="02020603050405020304" pitchFamily="18" charset="0"/>
              </a:rPr>
              <a:t>L</a:t>
            </a:r>
            <a:r>
              <a:rPr lang="fr-FR" sz="2400" spc="-5" dirty="0" smtClean="0">
                <a:latin typeface="Times New Roman" panose="02020603050405020304" pitchFamily="18" charset="0"/>
                <a:cs typeface="Times New Roman" panose="02020603050405020304" pitchFamily="18" charset="0"/>
              </a:rPr>
              <a:t>a </a:t>
            </a:r>
            <a:r>
              <a:rPr lang="fr-FR" sz="2400" spc="-5" dirty="0">
                <a:latin typeface="Times New Roman" panose="02020603050405020304" pitchFamily="18" charset="0"/>
                <a:cs typeface="Times New Roman" panose="02020603050405020304" pitchFamily="18" charset="0"/>
              </a:rPr>
              <a:t>dernière </a:t>
            </a:r>
            <a:r>
              <a:rPr lang="fr-FR" sz="2400" spc="-5" dirty="0" smtClean="0">
                <a:latin typeface="Times New Roman" panose="02020603050405020304" pitchFamily="18" charset="0"/>
                <a:cs typeface="Times New Roman" panose="02020603050405020304" pitchFamily="18" charset="0"/>
              </a:rPr>
              <a:t>goutte s’évapore à  </a:t>
            </a:r>
            <a:r>
              <a:rPr sz="2400" b="1" dirty="0" smtClean="0">
                <a:latin typeface="Times New Roman" panose="02020603050405020304" pitchFamily="18" charset="0"/>
                <a:cs typeface="Times New Roman" panose="02020603050405020304" pitchFamily="18" charset="0"/>
              </a:rPr>
              <a:t>94 </a:t>
            </a:r>
            <a:r>
              <a:rPr sz="2400" b="1" spc="-5" dirty="0">
                <a:latin typeface="Times New Roman" panose="02020603050405020304" pitchFamily="18" charset="0"/>
                <a:cs typeface="Times New Roman" panose="02020603050405020304" pitchFamily="18" charset="0"/>
              </a:rPr>
              <a:t>°C	</a:t>
            </a:r>
            <a:endParaRPr sz="2400" dirty="0">
              <a:latin typeface="Times New Roman" panose="02020603050405020304" pitchFamily="18" charset="0"/>
              <a:cs typeface="Times New Roman" panose="02020603050405020304" pitchFamily="18" charset="0"/>
            </a:endParaRPr>
          </a:p>
        </p:txBody>
      </p:sp>
      <p:sp>
        <p:nvSpPr>
          <p:cNvPr id="8" name="object 2"/>
          <p:cNvSpPr/>
          <p:nvPr/>
        </p:nvSpPr>
        <p:spPr>
          <a:xfrm>
            <a:off x="6184900" y="826119"/>
            <a:ext cx="4088637" cy="3641106"/>
          </a:xfrm>
          <a:prstGeom prst="rect">
            <a:avLst/>
          </a:prstGeom>
          <a:blipFill>
            <a:blip r:embed="rId2" cstate="print"/>
            <a:stretch>
              <a:fillRect/>
            </a:stretch>
          </a:blipFill>
        </p:spPr>
        <p:txBody>
          <a:bodyPr wrap="square" lIns="0" tIns="0" rIns="0" bIns="0" rtlCol="0"/>
          <a:lstStyle/>
          <a:p>
            <a:endParaRPr/>
          </a:p>
        </p:txBody>
      </p:sp>
      <p:cxnSp>
        <p:nvCxnSpPr>
          <p:cNvPr id="9" name="Connecteur droit avec flèche 8"/>
          <p:cNvCxnSpPr/>
          <p:nvPr/>
        </p:nvCxnSpPr>
        <p:spPr>
          <a:xfrm flipV="1">
            <a:off x="7632700" y="2105025"/>
            <a:ext cx="0" cy="186900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a:off x="6565900" y="2105025"/>
            <a:ext cx="1066800" cy="0"/>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6696700" y="2105025"/>
            <a:ext cx="936000" cy="0"/>
          </a:xfrm>
          <a:prstGeom prst="straightConnector1">
            <a:avLst/>
          </a:prstGeom>
          <a:ln w="28575">
            <a:tailEnd type="triangle"/>
          </a:ln>
        </p:spPr>
        <p:style>
          <a:lnRef idx="3">
            <a:schemeClr val="accent1"/>
          </a:lnRef>
          <a:fillRef idx="0">
            <a:schemeClr val="accent1"/>
          </a:fillRef>
          <a:effectRef idx="2">
            <a:schemeClr val="accent1"/>
          </a:effectRef>
          <a:fontRef idx="minor">
            <a:schemeClr val="tx1"/>
          </a:fontRef>
        </p:style>
      </p:cxnSp>
      <p:cxnSp>
        <p:nvCxnSpPr>
          <p:cNvPr id="12" name="Connecteur droit avec flèche 11"/>
          <p:cNvCxnSpPr/>
          <p:nvPr/>
        </p:nvCxnSpPr>
        <p:spPr>
          <a:xfrm>
            <a:off x="6718300" y="2105025"/>
            <a:ext cx="0" cy="1869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6" name="object 3"/>
          <p:cNvSpPr txBox="1"/>
          <p:nvPr/>
        </p:nvSpPr>
        <p:spPr>
          <a:xfrm>
            <a:off x="744221" y="3598281"/>
            <a:ext cx="4983480" cy="751488"/>
          </a:xfrm>
          <a:prstGeom prst="rect">
            <a:avLst/>
          </a:prstGeom>
        </p:spPr>
        <p:txBody>
          <a:bodyPr vert="horz" wrap="square" lIns="0" tIns="12700" rIns="0" bIns="0" rtlCol="0">
            <a:spAutoFit/>
          </a:bodyPr>
          <a:lstStyle/>
          <a:p>
            <a:pPr marL="12700">
              <a:lnSpc>
                <a:spcPct val="100000"/>
              </a:lnSpc>
              <a:spcBef>
                <a:spcPts val="100"/>
              </a:spcBef>
              <a:tabLst>
                <a:tab pos="2702560" algn="l"/>
              </a:tabLst>
            </a:pPr>
            <a:r>
              <a:rPr lang="fr-FR" sz="2400" spc="-5" dirty="0" smtClean="0">
                <a:latin typeface="Times New Roman" panose="02020603050405020304" pitchFamily="18" charset="0"/>
                <a:cs typeface="Times New Roman" panose="02020603050405020304" pitchFamily="18" charset="0"/>
              </a:rPr>
              <a:t>La </a:t>
            </a:r>
            <a:r>
              <a:rPr lang="fr-FR" sz="2400" spc="-5" dirty="0">
                <a:latin typeface="Times New Roman" panose="02020603050405020304" pitchFamily="18" charset="0"/>
                <a:cs typeface="Times New Roman" panose="02020603050405020304" pitchFamily="18" charset="0"/>
              </a:rPr>
              <a:t>composition de </a:t>
            </a:r>
            <a:r>
              <a:rPr lang="fr-FR" sz="2400" spc="-5" dirty="0" smtClean="0">
                <a:latin typeface="Times New Roman" panose="02020603050405020304" pitchFamily="18" charset="0"/>
                <a:cs typeface="Times New Roman" panose="02020603050405020304" pitchFamily="18" charset="0"/>
              </a:rPr>
              <a:t>la </a:t>
            </a:r>
            <a:r>
              <a:rPr lang="fr-FR" sz="2400" spc="-5" dirty="0">
                <a:latin typeface="Times New Roman" panose="02020603050405020304" pitchFamily="18" charset="0"/>
                <a:cs typeface="Times New Roman" panose="02020603050405020304" pitchFamily="18" charset="0"/>
              </a:rPr>
              <a:t>dernière  goutte </a:t>
            </a:r>
            <a:r>
              <a:rPr lang="fr-FR" sz="2400" spc="-5" dirty="0" smtClean="0">
                <a:latin typeface="Times New Roman" panose="02020603050405020304" pitchFamily="18" charset="0"/>
                <a:cs typeface="Times New Roman" panose="02020603050405020304" pitchFamily="18" charset="0"/>
              </a:rPr>
              <a:t> </a:t>
            </a:r>
            <a:br>
              <a:rPr lang="fr-FR" sz="2400" spc="-5" dirty="0" smtClean="0">
                <a:latin typeface="Times New Roman" panose="02020603050405020304" pitchFamily="18" charset="0"/>
                <a:cs typeface="Times New Roman" panose="02020603050405020304" pitchFamily="18" charset="0"/>
              </a:rPr>
            </a:br>
            <a:r>
              <a:rPr sz="2400" b="1" dirty="0" smtClean="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3 % en</a:t>
            </a:r>
            <a:r>
              <a:rPr sz="2400" b="1" spc="-95" dirty="0">
                <a:latin typeface="Times New Roman" panose="02020603050405020304" pitchFamily="18" charset="0"/>
                <a:cs typeface="Times New Roman" panose="02020603050405020304" pitchFamily="18" charset="0"/>
              </a:rPr>
              <a:t> </a:t>
            </a:r>
            <a:r>
              <a:rPr sz="2400" b="1" spc="-5" dirty="0">
                <a:latin typeface="Times New Roman" panose="02020603050405020304" pitchFamily="18" charset="0"/>
                <a:cs typeface="Times New Roman" panose="02020603050405020304" pitchFamily="18" charset="0"/>
              </a:rPr>
              <a:t>Ethanol</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2619" y="651408"/>
            <a:ext cx="5389881" cy="1478610"/>
          </a:xfrm>
          <a:prstGeom prst="rect">
            <a:avLst/>
          </a:prstGeom>
        </p:spPr>
        <p:txBody>
          <a:bodyPr vert="horz" wrap="square" lIns="0" tIns="41910" rIns="0" bIns="0" rtlCol="0">
            <a:spAutoFit/>
          </a:bodyPr>
          <a:lstStyle/>
          <a:p>
            <a:pPr marL="240665" marR="5080" indent="-228600" algn="just">
              <a:lnSpc>
                <a:spcPts val="2760"/>
              </a:lnSpc>
              <a:spcBef>
                <a:spcPts val="330"/>
              </a:spcBef>
              <a:tabLst>
                <a:tab pos="419100" algn="l"/>
              </a:tabLst>
            </a:pPr>
            <a:r>
              <a:rPr sz="2200" b="1" dirty="0">
                <a:solidFill>
                  <a:srgbClr val="6F2F9F"/>
                </a:solidFill>
                <a:latin typeface="Times New Roman"/>
                <a:cs typeface="Times New Roman"/>
              </a:rPr>
              <a:t>5)	</a:t>
            </a:r>
            <a:r>
              <a:rPr sz="2000" spc="-5" dirty="0">
                <a:solidFill>
                  <a:srgbClr val="7030A0"/>
                </a:solidFill>
                <a:latin typeface="Times New Roman"/>
                <a:cs typeface="Times New Roman"/>
              </a:rPr>
              <a:t>On place à 84°C </a:t>
            </a:r>
            <a:r>
              <a:rPr sz="2000" dirty="0">
                <a:solidFill>
                  <a:srgbClr val="7030A0"/>
                </a:solidFill>
                <a:latin typeface="Times New Roman"/>
                <a:cs typeface="Times New Roman"/>
              </a:rPr>
              <a:t>une </a:t>
            </a:r>
            <a:r>
              <a:rPr sz="2000" spc="-10" dirty="0">
                <a:solidFill>
                  <a:srgbClr val="7030A0"/>
                </a:solidFill>
                <a:latin typeface="Times New Roman"/>
                <a:cs typeface="Times New Roman"/>
              </a:rPr>
              <a:t>mole </a:t>
            </a:r>
            <a:r>
              <a:rPr sz="2000" spc="-5" dirty="0">
                <a:solidFill>
                  <a:srgbClr val="7030A0"/>
                </a:solidFill>
                <a:latin typeface="Times New Roman"/>
                <a:cs typeface="Times New Roman"/>
              </a:rPr>
              <a:t>d’un mélange équimolaire eau/éthanol, </a:t>
            </a:r>
            <a:r>
              <a:rPr sz="2000" dirty="0">
                <a:solidFill>
                  <a:srgbClr val="7030A0"/>
                </a:solidFill>
                <a:latin typeface="Times New Roman"/>
                <a:cs typeface="Times New Roman"/>
              </a:rPr>
              <a:t>déterminez </a:t>
            </a:r>
            <a:r>
              <a:rPr sz="2000" spc="-5" dirty="0">
                <a:solidFill>
                  <a:srgbClr val="7030A0"/>
                </a:solidFill>
                <a:latin typeface="Times New Roman"/>
                <a:cs typeface="Times New Roman"/>
              </a:rPr>
              <a:t>numériquement les fractions  molaires en éthanol et en eau de chaque</a:t>
            </a:r>
            <a:r>
              <a:rPr sz="2000" spc="15" dirty="0">
                <a:solidFill>
                  <a:srgbClr val="7030A0"/>
                </a:solidFill>
                <a:latin typeface="Times New Roman"/>
                <a:cs typeface="Times New Roman"/>
              </a:rPr>
              <a:t> </a:t>
            </a:r>
            <a:r>
              <a:rPr sz="2000" spc="-5" dirty="0">
                <a:solidFill>
                  <a:srgbClr val="7030A0"/>
                </a:solidFill>
                <a:latin typeface="Times New Roman"/>
                <a:cs typeface="Times New Roman"/>
              </a:rPr>
              <a:t>phase.</a:t>
            </a:r>
            <a:endParaRPr sz="2000" dirty="0">
              <a:solidFill>
                <a:srgbClr val="7030A0"/>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33</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927100" y="4307619"/>
            <a:ext cx="1596390" cy="552074"/>
          </a:xfrm>
          <a:prstGeom prst="rect">
            <a:avLst/>
          </a:prstGeom>
          <a:ln>
            <a:solidFill>
              <a:schemeClr val="tx1"/>
            </a:solidFill>
          </a:ln>
        </p:spPr>
        <p:txBody>
          <a:bodyPr vert="horz" wrap="square" lIns="0" tIns="12700" rIns="0" bIns="0" rtlCol="0">
            <a:spAutoFit/>
          </a:bodyPr>
          <a:lstStyle/>
          <a:p>
            <a:pPr marL="12700" marR="5080">
              <a:lnSpc>
                <a:spcPct val="145900"/>
              </a:lnSpc>
              <a:spcBef>
                <a:spcPts val="100"/>
              </a:spcBef>
            </a:pPr>
            <a:r>
              <a:rPr sz="3600" b="1" baseline="3472" dirty="0">
                <a:latin typeface="Times New Roman"/>
                <a:cs typeface="Times New Roman"/>
              </a:rPr>
              <a:t>X</a:t>
            </a:r>
            <a:r>
              <a:rPr sz="2325" b="1" baseline="-5376" dirty="0">
                <a:latin typeface="Times New Roman"/>
                <a:cs typeface="Times New Roman"/>
              </a:rPr>
              <a:t>éth </a:t>
            </a:r>
            <a:r>
              <a:rPr sz="3600" b="1" baseline="3472" dirty="0">
                <a:latin typeface="Times New Roman"/>
                <a:cs typeface="Times New Roman"/>
              </a:rPr>
              <a:t>≈ </a:t>
            </a:r>
            <a:r>
              <a:rPr sz="2400" b="1" spc="60" dirty="0">
                <a:latin typeface="Times New Roman"/>
                <a:cs typeface="Times New Roman"/>
              </a:rPr>
              <a:t>10 </a:t>
            </a:r>
            <a:r>
              <a:rPr sz="2400" b="1" dirty="0" smtClean="0">
                <a:latin typeface="Times New Roman"/>
                <a:cs typeface="Times New Roman"/>
              </a:rPr>
              <a:t>%</a:t>
            </a:r>
            <a:endParaRPr sz="2400" dirty="0">
              <a:latin typeface="Times New Roman"/>
              <a:cs typeface="Times New Roman"/>
            </a:endParaRPr>
          </a:p>
        </p:txBody>
      </p:sp>
      <p:sp>
        <p:nvSpPr>
          <p:cNvPr id="4" name="object 4"/>
          <p:cNvSpPr txBox="1"/>
          <p:nvPr/>
        </p:nvSpPr>
        <p:spPr>
          <a:xfrm>
            <a:off x="3524910" y="4315653"/>
            <a:ext cx="1630045" cy="552074"/>
          </a:xfrm>
          <a:prstGeom prst="rect">
            <a:avLst/>
          </a:prstGeom>
          <a:ln>
            <a:solidFill>
              <a:schemeClr val="tx1"/>
            </a:solidFill>
          </a:ln>
        </p:spPr>
        <p:txBody>
          <a:bodyPr vert="horz" wrap="square" lIns="0" tIns="12700" rIns="0" bIns="0" rtlCol="0">
            <a:spAutoFit/>
          </a:bodyPr>
          <a:lstStyle/>
          <a:p>
            <a:pPr marL="12700" marR="5080">
              <a:lnSpc>
                <a:spcPct val="145900"/>
              </a:lnSpc>
              <a:spcBef>
                <a:spcPts val="100"/>
              </a:spcBef>
            </a:pPr>
            <a:r>
              <a:rPr sz="3600" b="1" baseline="3472" dirty="0">
                <a:latin typeface="Times New Roman"/>
                <a:cs typeface="Times New Roman"/>
              </a:rPr>
              <a:t>X</a:t>
            </a:r>
            <a:r>
              <a:rPr sz="2325" b="1" baseline="-5376" dirty="0">
                <a:latin typeface="Times New Roman"/>
                <a:cs typeface="Times New Roman"/>
              </a:rPr>
              <a:t>eau </a:t>
            </a:r>
            <a:r>
              <a:rPr sz="3600" b="1" baseline="3472" dirty="0">
                <a:latin typeface="Times New Roman"/>
                <a:cs typeface="Times New Roman"/>
              </a:rPr>
              <a:t>≈ </a:t>
            </a:r>
            <a:r>
              <a:rPr sz="2400" b="1" spc="60" dirty="0">
                <a:latin typeface="Times New Roman"/>
                <a:cs typeface="Times New Roman"/>
              </a:rPr>
              <a:t>90 </a:t>
            </a:r>
            <a:r>
              <a:rPr sz="2400" b="1" dirty="0" smtClean="0">
                <a:latin typeface="Times New Roman"/>
                <a:cs typeface="Times New Roman"/>
              </a:rPr>
              <a:t>%</a:t>
            </a:r>
            <a:endParaRPr sz="2400" dirty="0">
              <a:latin typeface="Times New Roman"/>
              <a:cs typeface="Times New Roman"/>
            </a:endParaRPr>
          </a:p>
        </p:txBody>
      </p:sp>
      <p:sp>
        <p:nvSpPr>
          <p:cNvPr id="8" name="object 2"/>
          <p:cNvSpPr/>
          <p:nvPr/>
        </p:nvSpPr>
        <p:spPr>
          <a:xfrm>
            <a:off x="6184900" y="826119"/>
            <a:ext cx="4088637" cy="3641106"/>
          </a:xfrm>
          <a:prstGeom prst="rect">
            <a:avLst/>
          </a:prstGeom>
          <a:blipFill>
            <a:blip r:embed="rId2" cstate="print"/>
            <a:stretch>
              <a:fillRect/>
            </a:stretch>
          </a:blipFill>
        </p:spPr>
        <p:txBody>
          <a:bodyPr wrap="square" lIns="0" tIns="0" rIns="0" bIns="0" rtlCol="0"/>
          <a:lstStyle/>
          <a:p>
            <a:endParaRPr/>
          </a:p>
        </p:txBody>
      </p:sp>
      <p:sp>
        <p:nvSpPr>
          <p:cNvPr id="16" name="Rectangle 15"/>
          <p:cNvSpPr/>
          <p:nvPr/>
        </p:nvSpPr>
        <p:spPr>
          <a:xfrm>
            <a:off x="5448904" y="2462006"/>
            <a:ext cx="659796" cy="369332"/>
          </a:xfrm>
          <a:prstGeom prst="rect">
            <a:avLst/>
          </a:prstGeom>
        </p:spPr>
        <p:txBody>
          <a:bodyPr wrap="none">
            <a:spAutoFit/>
          </a:bodyPr>
          <a:lstStyle/>
          <a:p>
            <a:r>
              <a:rPr lang="fr-FR" spc="-5" dirty="0">
                <a:solidFill>
                  <a:srgbClr val="7030A0"/>
                </a:solidFill>
                <a:latin typeface="Times New Roman"/>
                <a:cs typeface="Times New Roman"/>
              </a:rPr>
              <a:t>84°C</a:t>
            </a:r>
            <a:endParaRPr lang="fr-FR" dirty="0"/>
          </a:p>
        </p:txBody>
      </p:sp>
      <p:sp>
        <p:nvSpPr>
          <p:cNvPr id="17" name="Rectangle 16"/>
          <p:cNvSpPr/>
          <p:nvPr/>
        </p:nvSpPr>
        <p:spPr>
          <a:xfrm>
            <a:off x="7231483" y="4848225"/>
            <a:ext cx="2225353" cy="36933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fr-FR" spc="-5" dirty="0" smtClean="0">
                <a:solidFill>
                  <a:srgbClr val="7030A0"/>
                </a:solidFill>
                <a:latin typeface="Times New Roman"/>
                <a:cs typeface="Times New Roman"/>
              </a:rPr>
              <a:t>Équimolaire X</a:t>
            </a:r>
            <a:r>
              <a:rPr lang="fr-FR" spc="-5" baseline="-25000" dirty="0" smtClean="0">
                <a:solidFill>
                  <a:srgbClr val="7030A0"/>
                </a:solidFill>
                <a:latin typeface="Times New Roman"/>
                <a:cs typeface="Times New Roman"/>
              </a:rPr>
              <a:t>A</a:t>
            </a:r>
            <a:r>
              <a:rPr lang="fr-FR" spc="-5" dirty="0" smtClean="0">
                <a:solidFill>
                  <a:srgbClr val="7030A0"/>
                </a:solidFill>
                <a:latin typeface="Times New Roman"/>
                <a:cs typeface="Times New Roman"/>
              </a:rPr>
              <a:t> = 0,5</a:t>
            </a:r>
          </a:p>
        </p:txBody>
      </p:sp>
      <p:cxnSp>
        <p:nvCxnSpPr>
          <p:cNvPr id="19" name="Connecteur droit avec flèche 18"/>
          <p:cNvCxnSpPr/>
          <p:nvPr/>
        </p:nvCxnSpPr>
        <p:spPr>
          <a:xfrm flipV="1">
            <a:off x="8344160" y="3933825"/>
            <a:ext cx="1" cy="900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6032500" y="2646672"/>
            <a:ext cx="53340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flipH="1">
            <a:off x="6870700" y="2646672"/>
            <a:ext cx="1476000" cy="0"/>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6946900" y="2722872"/>
            <a:ext cx="0" cy="1287153"/>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8344159" y="2562225"/>
            <a:ext cx="45719" cy="8444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40"/>
          <p:cNvCxnSpPr/>
          <p:nvPr/>
        </p:nvCxnSpPr>
        <p:spPr>
          <a:xfrm>
            <a:off x="2523490" y="4315653"/>
            <a:ext cx="442341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V="1">
            <a:off x="6946900" y="4086225"/>
            <a:ext cx="0" cy="22139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4" name="object 3"/>
          <p:cNvSpPr txBox="1"/>
          <p:nvPr/>
        </p:nvSpPr>
        <p:spPr>
          <a:xfrm>
            <a:off x="944880" y="5397072"/>
            <a:ext cx="1596390" cy="552074"/>
          </a:xfrm>
          <a:prstGeom prst="rect">
            <a:avLst/>
          </a:prstGeom>
          <a:ln w="28575">
            <a:solidFill>
              <a:schemeClr val="accent6">
                <a:lumMod val="75000"/>
              </a:schemeClr>
            </a:solidFill>
          </a:ln>
        </p:spPr>
        <p:txBody>
          <a:bodyPr vert="horz" wrap="square" lIns="0" tIns="12700" rIns="0" bIns="0" rtlCol="0">
            <a:spAutoFit/>
          </a:bodyPr>
          <a:lstStyle/>
          <a:p>
            <a:pPr marL="12700" marR="5080">
              <a:lnSpc>
                <a:spcPct val="145900"/>
              </a:lnSpc>
              <a:spcBef>
                <a:spcPts val="100"/>
              </a:spcBef>
            </a:pPr>
            <a:r>
              <a:rPr sz="3600" b="1" baseline="3472" dirty="0" err="1" smtClean="0">
                <a:latin typeface="Times New Roman"/>
                <a:cs typeface="Times New Roman"/>
              </a:rPr>
              <a:t>y</a:t>
            </a:r>
            <a:r>
              <a:rPr sz="2325" b="1" baseline="-5376" dirty="0" err="1" smtClean="0">
                <a:latin typeface="Times New Roman"/>
                <a:cs typeface="Times New Roman"/>
              </a:rPr>
              <a:t>éth</a:t>
            </a:r>
            <a:r>
              <a:rPr sz="2325" b="1" baseline="-5376" dirty="0" smtClean="0">
                <a:latin typeface="Times New Roman"/>
                <a:cs typeface="Times New Roman"/>
              </a:rPr>
              <a:t> </a:t>
            </a:r>
            <a:r>
              <a:rPr sz="3600" b="1" baseline="3472" dirty="0">
                <a:latin typeface="Times New Roman"/>
                <a:cs typeface="Times New Roman"/>
              </a:rPr>
              <a:t>≈ </a:t>
            </a:r>
            <a:r>
              <a:rPr sz="2400" b="1" spc="65" dirty="0">
                <a:latin typeface="Times New Roman"/>
                <a:cs typeface="Times New Roman"/>
              </a:rPr>
              <a:t>60</a:t>
            </a:r>
            <a:r>
              <a:rPr sz="2400" b="1" spc="265" dirty="0">
                <a:latin typeface="Times New Roman"/>
                <a:cs typeface="Times New Roman"/>
              </a:rPr>
              <a:t> </a:t>
            </a:r>
            <a:r>
              <a:rPr sz="2400" b="1" dirty="0">
                <a:latin typeface="Times New Roman"/>
                <a:cs typeface="Times New Roman"/>
              </a:rPr>
              <a:t>%</a:t>
            </a:r>
            <a:endParaRPr sz="2400" dirty="0">
              <a:latin typeface="Times New Roman"/>
              <a:cs typeface="Times New Roman"/>
            </a:endParaRPr>
          </a:p>
        </p:txBody>
      </p:sp>
      <p:sp>
        <p:nvSpPr>
          <p:cNvPr id="46" name="object 4"/>
          <p:cNvSpPr txBox="1"/>
          <p:nvPr/>
        </p:nvSpPr>
        <p:spPr>
          <a:xfrm>
            <a:off x="3678225" y="5397072"/>
            <a:ext cx="1630045" cy="552074"/>
          </a:xfrm>
          <a:prstGeom prst="rect">
            <a:avLst/>
          </a:prstGeom>
          <a:ln w="28575">
            <a:solidFill>
              <a:schemeClr val="accent6">
                <a:lumMod val="75000"/>
              </a:schemeClr>
            </a:solidFill>
          </a:ln>
        </p:spPr>
        <p:txBody>
          <a:bodyPr vert="horz" wrap="square" lIns="0" tIns="12700" rIns="0" bIns="0" rtlCol="0">
            <a:spAutoFit/>
          </a:bodyPr>
          <a:lstStyle/>
          <a:p>
            <a:pPr marL="12700" marR="5080">
              <a:lnSpc>
                <a:spcPct val="145900"/>
              </a:lnSpc>
              <a:spcBef>
                <a:spcPts val="100"/>
              </a:spcBef>
            </a:pPr>
            <a:r>
              <a:rPr sz="3600" b="1" baseline="3472" dirty="0" err="1" smtClean="0">
                <a:latin typeface="Times New Roman"/>
                <a:cs typeface="Times New Roman"/>
              </a:rPr>
              <a:t>Y</a:t>
            </a:r>
            <a:r>
              <a:rPr sz="2325" b="1" baseline="-5376" dirty="0" err="1" smtClean="0">
                <a:latin typeface="Times New Roman"/>
                <a:cs typeface="Times New Roman"/>
              </a:rPr>
              <a:t>eau</a:t>
            </a:r>
            <a:r>
              <a:rPr sz="2325" b="1" baseline="-5376" dirty="0" smtClean="0">
                <a:latin typeface="Times New Roman"/>
                <a:cs typeface="Times New Roman"/>
              </a:rPr>
              <a:t> </a:t>
            </a:r>
            <a:r>
              <a:rPr sz="3600" b="1" baseline="3472" dirty="0">
                <a:latin typeface="Times New Roman"/>
                <a:cs typeface="Times New Roman"/>
              </a:rPr>
              <a:t>≈ </a:t>
            </a:r>
            <a:r>
              <a:rPr sz="2400" b="1" dirty="0">
                <a:latin typeface="Times New Roman"/>
                <a:cs typeface="Times New Roman"/>
              </a:rPr>
              <a:t>40</a:t>
            </a:r>
            <a:r>
              <a:rPr sz="2400" b="1" spc="-55" dirty="0">
                <a:latin typeface="Times New Roman"/>
                <a:cs typeface="Times New Roman"/>
              </a:rPr>
              <a:t> </a:t>
            </a:r>
            <a:r>
              <a:rPr sz="2400" b="1" dirty="0">
                <a:latin typeface="Times New Roman"/>
                <a:cs typeface="Times New Roman"/>
              </a:rPr>
              <a:t>%</a:t>
            </a:r>
            <a:endParaRPr sz="2400" dirty="0">
              <a:latin typeface="Times New Roman"/>
              <a:cs typeface="Times New Roman"/>
            </a:endParaRPr>
          </a:p>
        </p:txBody>
      </p:sp>
      <p:cxnSp>
        <p:nvCxnSpPr>
          <p:cNvPr id="48" name="Connecteur droit avec flèche 47"/>
          <p:cNvCxnSpPr>
            <a:stCxn id="39" idx="5"/>
          </p:cNvCxnSpPr>
          <p:nvPr/>
        </p:nvCxnSpPr>
        <p:spPr>
          <a:xfrm>
            <a:off x="8383183" y="2634305"/>
            <a:ext cx="316317" cy="1236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a:off x="8699500" y="2646672"/>
            <a:ext cx="0" cy="1287153"/>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a:off x="2374900" y="5397072"/>
            <a:ext cx="6324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p:nvPr/>
        </p:nvCxnSpPr>
        <p:spPr>
          <a:xfrm flipV="1">
            <a:off x="8699500" y="4196922"/>
            <a:ext cx="0" cy="12001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heel(1)">
                                      <p:cBhvr>
                                        <p:cTn id="7" dur="20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1000"/>
                                        <p:tgtEl>
                                          <p:spTgt spid="31"/>
                                        </p:tgtEl>
                                      </p:cBhvr>
                                    </p:animEffect>
                                    <p:anim calcmode="lin" valueType="num">
                                      <p:cBhvr>
                                        <p:cTn id="28" dur="1000" fill="hold"/>
                                        <p:tgtEl>
                                          <p:spTgt spid="31"/>
                                        </p:tgtEl>
                                        <p:attrNameLst>
                                          <p:attrName>ppt_x</p:attrName>
                                        </p:attrNameLst>
                                      </p:cBhvr>
                                      <p:tavLst>
                                        <p:tav tm="0">
                                          <p:val>
                                            <p:strVal val="#ppt_x"/>
                                          </p:val>
                                        </p:tav>
                                        <p:tav tm="100000">
                                          <p:val>
                                            <p:strVal val="#ppt_x"/>
                                          </p:val>
                                        </p:tav>
                                      </p:tavLst>
                                    </p:anim>
                                    <p:anim calcmode="lin" valueType="num">
                                      <p:cBhvr>
                                        <p:cTn id="29" dur="1000" fill="hold"/>
                                        <p:tgtEl>
                                          <p:spTgt spid="31"/>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1000"/>
                                        <p:tgtEl>
                                          <p:spTgt spid="41"/>
                                        </p:tgtEl>
                                      </p:cBhvr>
                                    </p:animEffect>
                                    <p:anim calcmode="lin" valueType="num">
                                      <p:cBhvr>
                                        <p:cTn id="38" dur="1000" fill="hold"/>
                                        <p:tgtEl>
                                          <p:spTgt spid="41"/>
                                        </p:tgtEl>
                                        <p:attrNameLst>
                                          <p:attrName>ppt_x</p:attrName>
                                        </p:attrNameLst>
                                      </p:cBhvr>
                                      <p:tavLst>
                                        <p:tav tm="0">
                                          <p:val>
                                            <p:strVal val="#ppt_x"/>
                                          </p:val>
                                        </p:tav>
                                        <p:tav tm="100000">
                                          <p:val>
                                            <p:strVal val="#ppt_x"/>
                                          </p:val>
                                        </p:tav>
                                      </p:tavLst>
                                    </p:anim>
                                    <p:anim calcmode="lin" valueType="num">
                                      <p:cBhvr>
                                        <p:cTn id="39" dur="1000" fill="hold"/>
                                        <p:tgtEl>
                                          <p:spTgt spid="41"/>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1000"/>
                                        <p:tgtEl>
                                          <p:spTgt spid="43"/>
                                        </p:tgtEl>
                                      </p:cBhvr>
                                    </p:animEffect>
                                    <p:anim calcmode="lin" valueType="num">
                                      <p:cBhvr>
                                        <p:cTn id="43" dur="1000" fill="hold"/>
                                        <p:tgtEl>
                                          <p:spTgt spid="43"/>
                                        </p:tgtEl>
                                        <p:attrNameLst>
                                          <p:attrName>ppt_x</p:attrName>
                                        </p:attrNameLst>
                                      </p:cBhvr>
                                      <p:tavLst>
                                        <p:tav tm="0">
                                          <p:val>
                                            <p:strVal val="#ppt_x"/>
                                          </p:val>
                                        </p:tav>
                                        <p:tav tm="100000">
                                          <p:val>
                                            <p:strVal val="#ppt_x"/>
                                          </p:val>
                                        </p:tav>
                                      </p:tavLst>
                                    </p:anim>
                                    <p:anim calcmode="lin" valueType="num">
                                      <p:cBhvr>
                                        <p:cTn id="4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wheel(1)">
                                      <p:cBhvr>
                                        <p:cTn id="49" dur="20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heel(1)">
                                      <p:cBhvr>
                                        <p:cTn id="54" dur="2000"/>
                                        <p:tgtEl>
                                          <p:spTgt spid="46"/>
                                        </p:tgtEl>
                                      </p:cBhvr>
                                    </p:animEffect>
                                  </p:childTnLst>
                                </p:cTn>
                              </p:par>
                              <p:par>
                                <p:cTn id="55" presetID="21" presetClass="entr" presetSubtype="1" fill="hold"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heel(1)">
                                      <p:cBhvr>
                                        <p:cTn id="57" dur="2000"/>
                                        <p:tgtEl>
                                          <p:spTgt spid="52"/>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wheel(1)">
                                      <p:cBhvr>
                                        <p:cTn id="60" dur="2000"/>
                                        <p:tgtEl>
                                          <p:spTgt spid="44"/>
                                        </p:tgtEl>
                                      </p:cBhvr>
                                    </p:animEffect>
                                  </p:childTnLst>
                                </p:cTn>
                              </p:par>
                              <p:par>
                                <p:cTn id="61" presetID="21" presetClass="entr" presetSubtype="1" fill="hold" nodeType="with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wheel(1)">
                                      <p:cBhvr>
                                        <p:cTn id="63" dur="2000"/>
                                        <p:tgtEl>
                                          <p:spTgt spid="54"/>
                                        </p:tgtEl>
                                      </p:cBhvr>
                                    </p:animEffect>
                                  </p:childTnLst>
                                </p:cTn>
                              </p:par>
                              <p:par>
                                <p:cTn id="64" presetID="21" presetClass="entr" presetSubtype="1"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Effect transition="in" filter="wheel(1)">
                                      <p:cBhvr>
                                        <p:cTn id="66" dur="2000"/>
                                        <p:tgtEl>
                                          <p:spTgt spid="50"/>
                                        </p:tgtEl>
                                      </p:cBhvr>
                                    </p:animEffect>
                                  </p:childTnLst>
                                </p:cTn>
                              </p:par>
                              <p:par>
                                <p:cTn id="67" presetID="21" presetClass="entr" presetSubtype="1"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wheel(1)">
                                      <p:cBhvr>
                                        <p:cTn id="69"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p:bldP spid="17" grpId="0" animBg="1"/>
      <p:bldP spid="39" grpId="0" animBg="1"/>
      <p:bldP spid="44" grpId="0" animBg="1"/>
      <p:bldP spid="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84022"/>
            <a:ext cx="9183370" cy="360680"/>
          </a:xfrm>
          <a:prstGeom prst="rect">
            <a:avLst/>
          </a:prstGeom>
        </p:spPr>
        <p:txBody>
          <a:bodyPr vert="horz" wrap="square" lIns="0" tIns="12065" rIns="0" bIns="0" rtlCol="0">
            <a:spAutoFit/>
          </a:bodyPr>
          <a:lstStyle/>
          <a:p>
            <a:pPr marL="12700">
              <a:lnSpc>
                <a:spcPct val="100000"/>
              </a:lnSpc>
              <a:spcBef>
                <a:spcPts val="95"/>
              </a:spcBef>
            </a:pPr>
            <a:r>
              <a:rPr sz="2000" b="1" dirty="0">
                <a:solidFill>
                  <a:srgbClr val="6F2F9F"/>
                </a:solidFill>
                <a:latin typeface="Times New Roman"/>
                <a:cs typeface="Times New Roman"/>
              </a:rPr>
              <a:t>2. </a:t>
            </a:r>
            <a:r>
              <a:rPr u="heavy" spc="-5" dirty="0">
                <a:solidFill>
                  <a:srgbClr val="6F2F9F"/>
                </a:solidFill>
                <a:uFill>
                  <a:solidFill>
                    <a:srgbClr val="6F2F9F"/>
                  </a:solidFill>
                </a:uFill>
              </a:rPr>
              <a:t>Peut-on considérer les mélanges O</a:t>
            </a:r>
            <a:r>
              <a:rPr sz="3300" u="heavy" spc="-7" baseline="-3787" dirty="0">
                <a:solidFill>
                  <a:srgbClr val="6F2F9F"/>
                </a:solidFill>
                <a:uFill>
                  <a:solidFill>
                    <a:srgbClr val="6F2F9F"/>
                  </a:solidFill>
                </a:uFill>
              </a:rPr>
              <a:t>2</a:t>
            </a:r>
            <a:r>
              <a:rPr sz="2200" spc="-5" dirty="0">
                <a:solidFill>
                  <a:srgbClr val="6F2F9F"/>
                </a:solidFill>
              </a:rPr>
              <a:t> </a:t>
            </a:r>
            <a:r>
              <a:rPr sz="2200" u="heavy" spc="-5" dirty="0">
                <a:solidFill>
                  <a:srgbClr val="6F2F9F"/>
                </a:solidFill>
                <a:uFill>
                  <a:solidFill>
                    <a:srgbClr val="6F2F9F"/>
                  </a:solidFill>
                </a:uFill>
              </a:rPr>
              <a:t>-N</a:t>
            </a:r>
            <a:r>
              <a:rPr sz="3300" u="heavy" spc="-7" baseline="-3787" dirty="0">
                <a:solidFill>
                  <a:srgbClr val="6F2F9F"/>
                </a:solidFill>
                <a:uFill>
                  <a:solidFill>
                    <a:srgbClr val="6F2F9F"/>
                  </a:solidFill>
                </a:uFill>
              </a:rPr>
              <a:t>2 </a:t>
            </a:r>
            <a:r>
              <a:rPr sz="2200" u="heavy" spc="-10" dirty="0">
                <a:solidFill>
                  <a:srgbClr val="6F2F9F"/>
                </a:solidFill>
                <a:uFill>
                  <a:solidFill>
                    <a:srgbClr val="6F2F9F"/>
                  </a:solidFill>
                </a:uFill>
              </a:rPr>
              <a:t>comme </a:t>
            </a:r>
            <a:r>
              <a:rPr sz="2200" u="heavy" spc="-5" dirty="0">
                <a:solidFill>
                  <a:srgbClr val="6F2F9F"/>
                </a:solidFill>
                <a:uFill>
                  <a:solidFill>
                    <a:srgbClr val="6F2F9F"/>
                  </a:solidFill>
                </a:uFill>
              </a:rPr>
              <a:t>idéaux d’après ce </a:t>
            </a:r>
            <a:r>
              <a:rPr sz="2200" u="heavy" spc="-15" dirty="0">
                <a:solidFill>
                  <a:srgbClr val="6F2F9F"/>
                </a:solidFill>
                <a:uFill>
                  <a:solidFill>
                    <a:srgbClr val="6F2F9F"/>
                  </a:solidFill>
                </a:uFill>
              </a:rPr>
              <a:t>diagramme</a:t>
            </a:r>
            <a:r>
              <a:rPr sz="2200" u="heavy" spc="-160" dirty="0">
                <a:solidFill>
                  <a:srgbClr val="6F2F9F"/>
                </a:solidFill>
                <a:uFill>
                  <a:solidFill>
                    <a:srgbClr val="6F2F9F"/>
                  </a:solidFill>
                </a:uFill>
              </a:rPr>
              <a:t> </a:t>
            </a:r>
            <a:r>
              <a:rPr sz="2200" u="heavy" spc="-5" dirty="0">
                <a:solidFill>
                  <a:srgbClr val="6F2F9F"/>
                </a:solidFill>
                <a:uFill>
                  <a:solidFill>
                    <a:srgbClr val="6F2F9F"/>
                  </a:solidFill>
                </a:uFill>
              </a:rPr>
              <a:t>?</a:t>
            </a:r>
            <a:endParaRPr sz="2200" dirty="0">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4</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8" name="object 8"/>
          <p:cNvSpPr/>
          <p:nvPr/>
        </p:nvSpPr>
        <p:spPr>
          <a:xfrm>
            <a:off x="6489700" y="1952625"/>
            <a:ext cx="3962400" cy="34410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84022"/>
            <a:ext cx="9183370" cy="360680"/>
          </a:xfrm>
          <a:prstGeom prst="rect">
            <a:avLst/>
          </a:prstGeom>
        </p:spPr>
        <p:txBody>
          <a:bodyPr vert="horz" wrap="square" lIns="0" tIns="12065" rIns="0" bIns="0" rtlCol="0">
            <a:spAutoFit/>
          </a:bodyPr>
          <a:lstStyle/>
          <a:p>
            <a:pPr marL="12700">
              <a:lnSpc>
                <a:spcPct val="100000"/>
              </a:lnSpc>
              <a:spcBef>
                <a:spcPts val="95"/>
              </a:spcBef>
            </a:pPr>
            <a:r>
              <a:rPr sz="2000" b="1" dirty="0">
                <a:solidFill>
                  <a:srgbClr val="6F2F9F"/>
                </a:solidFill>
                <a:latin typeface="Times New Roman"/>
                <a:cs typeface="Times New Roman"/>
              </a:rPr>
              <a:t>2. </a:t>
            </a:r>
            <a:r>
              <a:rPr u="heavy" spc="-5" dirty="0">
                <a:solidFill>
                  <a:srgbClr val="6F2F9F"/>
                </a:solidFill>
                <a:uFill>
                  <a:solidFill>
                    <a:srgbClr val="6F2F9F"/>
                  </a:solidFill>
                </a:uFill>
              </a:rPr>
              <a:t>Peut-on considérer les mélanges O</a:t>
            </a:r>
            <a:r>
              <a:rPr sz="3300" u="heavy" spc="-7" baseline="-25000" dirty="0">
                <a:solidFill>
                  <a:srgbClr val="6F2F9F"/>
                </a:solidFill>
                <a:uFill>
                  <a:solidFill>
                    <a:srgbClr val="6F2F9F"/>
                  </a:solidFill>
                </a:uFill>
              </a:rPr>
              <a:t>2</a:t>
            </a:r>
            <a:r>
              <a:rPr sz="2200" spc="-5" dirty="0">
                <a:solidFill>
                  <a:srgbClr val="6F2F9F"/>
                </a:solidFill>
              </a:rPr>
              <a:t> </a:t>
            </a:r>
            <a:r>
              <a:rPr sz="2200" u="heavy" spc="-5" dirty="0">
                <a:solidFill>
                  <a:srgbClr val="6F2F9F"/>
                </a:solidFill>
                <a:uFill>
                  <a:solidFill>
                    <a:srgbClr val="6F2F9F"/>
                  </a:solidFill>
                </a:uFill>
              </a:rPr>
              <a:t>-N</a:t>
            </a:r>
            <a:r>
              <a:rPr sz="3300" u="heavy" spc="-7" baseline="-25000" dirty="0">
                <a:solidFill>
                  <a:srgbClr val="6F2F9F"/>
                </a:solidFill>
                <a:uFill>
                  <a:solidFill>
                    <a:srgbClr val="6F2F9F"/>
                  </a:solidFill>
                </a:uFill>
              </a:rPr>
              <a:t>2</a:t>
            </a:r>
            <a:r>
              <a:rPr sz="3300" u="heavy" spc="-7" baseline="-3787" dirty="0">
                <a:solidFill>
                  <a:srgbClr val="6F2F9F"/>
                </a:solidFill>
                <a:uFill>
                  <a:solidFill>
                    <a:srgbClr val="6F2F9F"/>
                  </a:solidFill>
                </a:uFill>
              </a:rPr>
              <a:t> </a:t>
            </a:r>
            <a:r>
              <a:rPr sz="2200" u="heavy" spc="-10" dirty="0">
                <a:solidFill>
                  <a:srgbClr val="6F2F9F"/>
                </a:solidFill>
                <a:uFill>
                  <a:solidFill>
                    <a:srgbClr val="6F2F9F"/>
                  </a:solidFill>
                </a:uFill>
              </a:rPr>
              <a:t>comme </a:t>
            </a:r>
            <a:r>
              <a:rPr sz="2200" u="heavy" spc="-5" dirty="0">
                <a:solidFill>
                  <a:srgbClr val="6F2F9F"/>
                </a:solidFill>
                <a:uFill>
                  <a:solidFill>
                    <a:srgbClr val="6F2F9F"/>
                  </a:solidFill>
                </a:uFill>
              </a:rPr>
              <a:t>idéaux d’après ce </a:t>
            </a:r>
            <a:r>
              <a:rPr sz="2200" u="heavy" spc="-15" dirty="0">
                <a:solidFill>
                  <a:srgbClr val="6F2F9F"/>
                </a:solidFill>
                <a:uFill>
                  <a:solidFill>
                    <a:srgbClr val="6F2F9F"/>
                  </a:solidFill>
                </a:uFill>
              </a:rPr>
              <a:t>diagramme</a:t>
            </a:r>
            <a:r>
              <a:rPr sz="2200" u="heavy" spc="-160" dirty="0">
                <a:solidFill>
                  <a:srgbClr val="6F2F9F"/>
                </a:solidFill>
                <a:uFill>
                  <a:solidFill>
                    <a:srgbClr val="6F2F9F"/>
                  </a:solidFill>
                </a:uFill>
              </a:rPr>
              <a:t> </a:t>
            </a:r>
            <a:r>
              <a:rPr sz="2200" u="heavy" spc="-5" dirty="0">
                <a:solidFill>
                  <a:srgbClr val="6F2F9F"/>
                </a:solidFill>
                <a:uFill>
                  <a:solidFill>
                    <a:srgbClr val="6F2F9F"/>
                  </a:solidFill>
                </a:uFill>
              </a:rPr>
              <a:t>?</a:t>
            </a:r>
            <a:endParaRPr sz="2200" dirty="0">
              <a:latin typeface="Times New Roman"/>
              <a:cs typeface="Times New Roman"/>
            </a:endParaRPr>
          </a:p>
        </p:txBody>
      </p:sp>
      <p:sp>
        <p:nvSpPr>
          <p:cNvPr id="3" name="object 3"/>
          <p:cNvSpPr txBox="1"/>
          <p:nvPr/>
        </p:nvSpPr>
        <p:spPr>
          <a:xfrm>
            <a:off x="803148" y="1841118"/>
            <a:ext cx="5262245" cy="796565"/>
          </a:xfrm>
          <a:prstGeom prst="rect">
            <a:avLst/>
          </a:prstGeom>
        </p:spPr>
        <p:txBody>
          <a:bodyPr vert="horz" wrap="square" lIns="0" tIns="13335" rIns="0" bIns="0" rtlCol="0">
            <a:spAutoFit/>
          </a:bodyPr>
          <a:lstStyle/>
          <a:p>
            <a:pPr marL="266700" marR="42545" indent="-228600" algn="just">
              <a:lnSpc>
                <a:spcPct val="110200"/>
              </a:lnSpc>
              <a:spcBef>
                <a:spcPts val="105"/>
              </a:spcBef>
            </a:pPr>
            <a:r>
              <a:rPr lang="fr-FR" sz="2200" b="1" dirty="0" smtClean="0">
                <a:solidFill>
                  <a:srgbClr val="6F2F9F"/>
                </a:solidFill>
                <a:latin typeface="Times New Roman"/>
                <a:cs typeface="Times New Roman"/>
              </a:rPr>
              <a:t>2. </a:t>
            </a:r>
            <a:r>
              <a:rPr lang="fr-FR" sz="2400" dirty="0" smtClean="0">
                <a:solidFill>
                  <a:srgbClr val="000300"/>
                </a:solidFill>
                <a:latin typeface="Times New Roman"/>
                <a:cs typeface="Times New Roman"/>
              </a:rPr>
              <a:t>L’aspect du fuseau quasi </a:t>
            </a:r>
            <a:r>
              <a:rPr lang="fr-FR" sz="2400" spc="-5" dirty="0" smtClean="0">
                <a:solidFill>
                  <a:srgbClr val="000300"/>
                </a:solidFill>
                <a:latin typeface="Times New Roman"/>
                <a:cs typeface="Times New Roman"/>
              </a:rPr>
              <a:t>régulier</a:t>
            </a:r>
            <a:r>
              <a:rPr lang="fr-FR" sz="2400" spc="-235" dirty="0" smtClean="0">
                <a:solidFill>
                  <a:srgbClr val="000300"/>
                </a:solidFill>
                <a:latin typeface="Times New Roman"/>
                <a:cs typeface="Times New Roman"/>
              </a:rPr>
              <a:t> </a:t>
            </a:r>
            <a:r>
              <a:rPr lang="fr-FR" sz="2400" spc="-5" dirty="0" smtClean="0">
                <a:solidFill>
                  <a:srgbClr val="000300"/>
                </a:solidFill>
                <a:latin typeface="Times New Roman"/>
                <a:cs typeface="Times New Roman"/>
              </a:rPr>
              <a:t>montre  </a:t>
            </a:r>
            <a:r>
              <a:rPr lang="fr-FR" sz="2400" dirty="0" smtClean="0">
                <a:solidFill>
                  <a:srgbClr val="000300"/>
                </a:solidFill>
                <a:latin typeface="Times New Roman"/>
                <a:cs typeface="Times New Roman"/>
              </a:rPr>
              <a:t>un </a:t>
            </a:r>
            <a:r>
              <a:rPr lang="fr-FR" sz="2400" spc="-5" dirty="0" smtClean="0">
                <a:solidFill>
                  <a:srgbClr val="000300"/>
                </a:solidFill>
                <a:latin typeface="Times New Roman"/>
                <a:cs typeface="Times New Roman"/>
              </a:rPr>
              <a:t>mélange </a:t>
            </a:r>
            <a:r>
              <a:rPr lang="fr-FR" sz="2400" dirty="0" smtClean="0">
                <a:solidFill>
                  <a:srgbClr val="000300"/>
                </a:solidFill>
                <a:latin typeface="Times New Roman"/>
                <a:cs typeface="Times New Roman"/>
              </a:rPr>
              <a:t>proche de l’idéal.</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5</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8" name="object 8"/>
          <p:cNvSpPr/>
          <p:nvPr/>
        </p:nvSpPr>
        <p:spPr>
          <a:xfrm>
            <a:off x="6413500" y="1952625"/>
            <a:ext cx="3962400" cy="3441060"/>
          </a:xfrm>
          <a:prstGeom prst="rect">
            <a:avLst/>
          </a:prstGeom>
          <a:blipFill>
            <a:blip r:embed="rId2" cstate="print"/>
            <a:stretch>
              <a:fillRect/>
            </a:stretch>
          </a:blipFill>
        </p:spPr>
        <p:txBody>
          <a:bodyPr wrap="square" lIns="0" tIns="0" rIns="0" bIns="0" rtlCol="0"/>
          <a:lstStyle/>
          <a:p>
            <a:endParaRPr/>
          </a:p>
        </p:txBody>
      </p:sp>
      <p:sp>
        <p:nvSpPr>
          <p:cNvPr id="9" name="object 3"/>
          <p:cNvSpPr txBox="1"/>
          <p:nvPr/>
        </p:nvSpPr>
        <p:spPr>
          <a:xfrm>
            <a:off x="841248" y="3171825"/>
            <a:ext cx="5262245" cy="2015360"/>
          </a:xfrm>
          <a:prstGeom prst="rect">
            <a:avLst/>
          </a:prstGeom>
        </p:spPr>
        <p:txBody>
          <a:bodyPr vert="horz" wrap="square" lIns="0" tIns="13335" rIns="0" bIns="0" rtlCol="0">
            <a:spAutoFit/>
          </a:bodyPr>
          <a:lstStyle/>
          <a:p>
            <a:pPr marL="266700" marR="42545" indent="-228600" algn="just">
              <a:lnSpc>
                <a:spcPct val="110200"/>
              </a:lnSpc>
              <a:spcBef>
                <a:spcPts val="105"/>
              </a:spcBef>
            </a:pPr>
            <a:r>
              <a:rPr lang="fr-FR" sz="2400" dirty="0" smtClean="0">
                <a:solidFill>
                  <a:srgbClr val="000300"/>
                </a:solidFill>
                <a:latin typeface="Times New Roman"/>
                <a:cs typeface="Times New Roman"/>
              </a:rPr>
              <a:t>   </a:t>
            </a:r>
            <a:r>
              <a:rPr lang="fr-FR" sz="2400" spc="-10" dirty="0" smtClean="0">
                <a:solidFill>
                  <a:srgbClr val="000300"/>
                </a:solidFill>
                <a:latin typeface="Times New Roman"/>
                <a:cs typeface="Times New Roman"/>
              </a:rPr>
              <a:t>Nous  </a:t>
            </a:r>
            <a:r>
              <a:rPr lang="fr-FR" sz="2400" spc="-5" dirty="0" smtClean="0">
                <a:solidFill>
                  <a:srgbClr val="000300"/>
                </a:solidFill>
                <a:latin typeface="Times New Roman"/>
                <a:cs typeface="Times New Roman"/>
              </a:rPr>
              <a:t>pouvons </a:t>
            </a:r>
            <a:r>
              <a:rPr lang="fr-FR" sz="2400" dirty="0" smtClean="0">
                <a:solidFill>
                  <a:srgbClr val="000300"/>
                </a:solidFill>
                <a:latin typeface="Times New Roman"/>
                <a:cs typeface="Times New Roman"/>
              </a:rPr>
              <a:t>donc considérer que </a:t>
            </a:r>
            <a:r>
              <a:rPr lang="fr-FR" sz="2400" spc="-5" dirty="0" smtClean="0">
                <a:solidFill>
                  <a:srgbClr val="000300"/>
                </a:solidFill>
                <a:latin typeface="Times New Roman"/>
                <a:cs typeface="Times New Roman"/>
              </a:rPr>
              <a:t>les  interactions </a:t>
            </a:r>
            <a:r>
              <a:rPr lang="fr-FR" sz="2400" dirty="0" smtClean="0">
                <a:solidFill>
                  <a:srgbClr val="000300"/>
                </a:solidFill>
                <a:latin typeface="Times New Roman"/>
                <a:cs typeface="Times New Roman"/>
              </a:rPr>
              <a:t>entre </a:t>
            </a:r>
            <a:r>
              <a:rPr lang="fr-FR" sz="2400" spc="-5" dirty="0" smtClean="0">
                <a:solidFill>
                  <a:srgbClr val="000300"/>
                </a:solidFill>
                <a:latin typeface="Times New Roman"/>
                <a:cs typeface="Times New Roman"/>
              </a:rPr>
              <a:t>les molécules </a:t>
            </a:r>
            <a:r>
              <a:rPr lang="fr-FR" sz="2400" dirty="0" smtClean="0">
                <a:solidFill>
                  <a:srgbClr val="000300"/>
                </a:solidFill>
                <a:latin typeface="Times New Roman"/>
                <a:cs typeface="Times New Roman"/>
              </a:rPr>
              <a:t>de </a:t>
            </a:r>
            <a:r>
              <a:rPr lang="fr-FR" sz="2400" spc="-15" dirty="0" smtClean="0">
                <a:solidFill>
                  <a:srgbClr val="000300"/>
                </a:solidFill>
                <a:latin typeface="Times New Roman"/>
                <a:cs typeface="Times New Roman"/>
              </a:rPr>
              <a:t>O</a:t>
            </a:r>
            <a:r>
              <a:rPr lang="fr-FR" sz="2325" spc="-22" baseline="-7168" dirty="0" smtClean="0">
                <a:solidFill>
                  <a:srgbClr val="000300"/>
                </a:solidFill>
                <a:latin typeface="Times New Roman"/>
                <a:cs typeface="Times New Roman"/>
              </a:rPr>
              <a:t>2 </a:t>
            </a:r>
            <a:r>
              <a:rPr lang="fr-FR" sz="2400" dirty="0" smtClean="0">
                <a:solidFill>
                  <a:srgbClr val="000300"/>
                </a:solidFill>
                <a:latin typeface="Times New Roman"/>
                <a:cs typeface="Times New Roman"/>
              </a:rPr>
              <a:t>et  de </a:t>
            </a:r>
            <a:r>
              <a:rPr lang="fr-FR" sz="2400" spc="-5" dirty="0" smtClean="0">
                <a:solidFill>
                  <a:srgbClr val="000300"/>
                </a:solidFill>
                <a:latin typeface="Times New Roman"/>
                <a:cs typeface="Times New Roman"/>
              </a:rPr>
              <a:t>N</a:t>
            </a:r>
            <a:r>
              <a:rPr lang="fr-FR" sz="2325" spc="-7" baseline="-7168" dirty="0" smtClean="0">
                <a:solidFill>
                  <a:srgbClr val="000300"/>
                </a:solidFill>
                <a:latin typeface="Times New Roman"/>
                <a:cs typeface="Times New Roman"/>
              </a:rPr>
              <a:t>2 </a:t>
            </a:r>
            <a:r>
              <a:rPr lang="fr-FR" sz="2400" dirty="0" smtClean="0">
                <a:solidFill>
                  <a:srgbClr val="000300"/>
                </a:solidFill>
                <a:latin typeface="Times New Roman"/>
                <a:cs typeface="Times New Roman"/>
              </a:rPr>
              <a:t>sont </a:t>
            </a:r>
            <a:r>
              <a:rPr lang="fr-FR" sz="2400" spc="-5" dirty="0" smtClean="0">
                <a:solidFill>
                  <a:srgbClr val="000300"/>
                </a:solidFill>
                <a:latin typeface="Times New Roman"/>
                <a:cs typeface="Times New Roman"/>
              </a:rPr>
              <a:t>identiques, et </a:t>
            </a:r>
            <a:r>
              <a:rPr lang="fr-FR" sz="2400" dirty="0" smtClean="0">
                <a:solidFill>
                  <a:srgbClr val="000300"/>
                </a:solidFill>
                <a:latin typeface="Times New Roman"/>
                <a:cs typeface="Times New Roman"/>
              </a:rPr>
              <a:t>la </a:t>
            </a:r>
            <a:r>
              <a:rPr lang="fr-FR" sz="2400" spc="-5" dirty="0" smtClean="0">
                <a:solidFill>
                  <a:srgbClr val="000300"/>
                </a:solidFill>
                <a:latin typeface="Times New Roman"/>
                <a:cs typeface="Times New Roman"/>
              </a:rPr>
              <a:t>solution se  comporte </a:t>
            </a:r>
            <a:r>
              <a:rPr lang="fr-FR" sz="2400" dirty="0" smtClean="0">
                <a:solidFill>
                  <a:srgbClr val="000300"/>
                </a:solidFill>
                <a:latin typeface="Times New Roman"/>
                <a:cs typeface="Times New Roman"/>
              </a:rPr>
              <a:t>donc </a:t>
            </a:r>
            <a:r>
              <a:rPr lang="fr-FR" sz="2400" spc="-5" dirty="0" smtClean="0">
                <a:solidFill>
                  <a:srgbClr val="000300"/>
                </a:solidFill>
                <a:latin typeface="Times New Roman"/>
                <a:cs typeface="Times New Roman"/>
              </a:rPr>
              <a:t>quasiment comme </a:t>
            </a:r>
            <a:r>
              <a:rPr lang="fr-FR" sz="2400" dirty="0" smtClean="0">
                <a:solidFill>
                  <a:srgbClr val="000300"/>
                </a:solidFill>
                <a:latin typeface="Times New Roman"/>
                <a:cs typeface="Times New Roman"/>
              </a:rPr>
              <a:t>un  liquide</a:t>
            </a:r>
            <a:r>
              <a:rPr lang="fr-FR" sz="2400" spc="-45" dirty="0" smtClean="0">
                <a:solidFill>
                  <a:srgbClr val="000300"/>
                </a:solidFill>
                <a:latin typeface="Times New Roman"/>
                <a:cs typeface="Times New Roman"/>
              </a:rPr>
              <a:t> </a:t>
            </a:r>
            <a:r>
              <a:rPr lang="fr-FR" sz="2400" spc="-15" dirty="0" smtClean="0">
                <a:solidFill>
                  <a:srgbClr val="000300"/>
                </a:solidFill>
                <a:latin typeface="Times New Roman"/>
                <a:cs typeface="Times New Roman"/>
              </a:rPr>
              <a:t>pur.</a:t>
            </a:r>
            <a:endParaRPr lang="fr-FR" sz="2400" dirty="0">
              <a:latin typeface="Times New Roman"/>
              <a:cs typeface="Times New Roman"/>
            </a:endParaRPr>
          </a:p>
        </p:txBody>
      </p:sp>
    </p:spTree>
    <p:extLst>
      <p:ext uri="{BB962C8B-B14F-4D97-AF65-F5344CB8AC3E}">
        <p14:creationId xmlns:p14="http://schemas.microsoft.com/office/powerpoint/2010/main" val="34811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85546"/>
            <a:ext cx="7669530" cy="360680"/>
          </a:xfrm>
          <a:prstGeom prst="rect">
            <a:avLst/>
          </a:prstGeom>
        </p:spPr>
        <p:txBody>
          <a:bodyPr vert="horz" wrap="square" lIns="0" tIns="12065" rIns="0" bIns="0" rtlCol="0">
            <a:spAutoFit/>
          </a:bodyPr>
          <a:lstStyle/>
          <a:p>
            <a:pPr marL="12700">
              <a:lnSpc>
                <a:spcPct val="100000"/>
              </a:lnSpc>
              <a:spcBef>
                <a:spcPts val="95"/>
              </a:spcBef>
            </a:pPr>
            <a:r>
              <a:rPr sz="2000" b="1" dirty="0">
                <a:solidFill>
                  <a:srgbClr val="6F2F9F"/>
                </a:solidFill>
                <a:latin typeface="Times New Roman"/>
                <a:cs typeface="Times New Roman"/>
              </a:rPr>
              <a:t>3.</a:t>
            </a:r>
            <a:r>
              <a:rPr sz="2000" b="1" spc="-210" dirty="0">
                <a:solidFill>
                  <a:srgbClr val="6F2F9F"/>
                </a:solidFill>
                <a:latin typeface="Times New Roman"/>
                <a:cs typeface="Times New Roman"/>
              </a:rPr>
              <a:t> </a:t>
            </a:r>
            <a:r>
              <a:rPr u="heavy" spc="-5" dirty="0">
                <a:solidFill>
                  <a:srgbClr val="6F2F9F"/>
                </a:solidFill>
                <a:uFill>
                  <a:solidFill>
                    <a:srgbClr val="6F2F9F"/>
                  </a:solidFill>
                </a:uFill>
              </a:rPr>
              <a:t>Quelles</a:t>
            </a:r>
            <a:r>
              <a:rPr u="heavy" spc="-30" dirty="0">
                <a:solidFill>
                  <a:srgbClr val="6F2F9F"/>
                </a:solidFill>
                <a:uFill>
                  <a:solidFill>
                    <a:srgbClr val="6F2F9F"/>
                  </a:solidFill>
                </a:uFill>
              </a:rPr>
              <a:t> </a:t>
            </a:r>
            <a:r>
              <a:rPr u="heavy" spc="-5" dirty="0">
                <a:solidFill>
                  <a:srgbClr val="6F2F9F"/>
                </a:solidFill>
                <a:uFill>
                  <a:solidFill>
                    <a:srgbClr val="6F2F9F"/>
                  </a:solidFill>
                </a:uFill>
              </a:rPr>
              <a:t>sont</a:t>
            </a:r>
            <a:r>
              <a:rPr u="heavy" spc="-20" dirty="0">
                <a:solidFill>
                  <a:srgbClr val="6F2F9F"/>
                </a:solidFill>
                <a:uFill>
                  <a:solidFill>
                    <a:srgbClr val="6F2F9F"/>
                  </a:solidFill>
                </a:uFill>
              </a:rPr>
              <a:t> </a:t>
            </a:r>
            <a:r>
              <a:rPr u="heavy" spc="-5" dirty="0">
                <a:solidFill>
                  <a:srgbClr val="6F2F9F"/>
                </a:solidFill>
                <a:uFill>
                  <a:solidFill>
                    <a:srgbClr val="6F2F9F"/>
                  </a:solidFill>
                </a:uFill>
              </a:rPr>
              <a:t>les</a:t>
            </a:r>
            <a:r>
              <a:rPr u="heavy" spc="-10" dirty="0">
                <a:solidFill>
                  <a:srgbClr val="6F2F9F"/>
                </a:solidFill>
                <a:uFill>
                  <a:solidFill>
                    <a:srgbClr val="6F2F9F"/>
                  </a:solidFill>
                </a:uFill>
              </a:rPr>
              <a:t> </a:t>
            </a:r>
            <a:r>
              <a:rPr u="heavy" spc="-5" dirty="0">
                <a:solidFill>
                  <a:srgbClr val="6F2F9F"/>
                </a:solidFill>
                <a:uFill>
                  <a:solidFill>
                    <a:srgbClr val="6F2F9F"/>
                  </a:solidFill>
                </a:uFill>
              </a:rPr>
              <a:t>phases</a:t>
            </a:r>
            <a:r>
              <a:rPr u="heavy" spc="-30" dirty="0">
                <a:solidFill>
                  <a:srgbClr val="6F2F9F"/>
                </a:solidFill>
                <a:uFill>
                  <a:solidFill>
                    <a:srgbClr val="6F2F9F"/>
                  </a:solidFill>
                </a:uFill>
              </a:rPr>
              <a:t> </a:t>
            </a:r>
            <a:r>
              <a:rPr u="heavy" spc="-5" dirty="0">
                <a:solidFill>
                  <a:srgbClr val="6F2F9F"/>
                </a:solidFill>
                <a:uFill>
                  <a:solidFill>
                    <a:srgbClr val="6F2F9F"/>
                  </a:solidFill>
                </a:uFill>
              </a:rPr>
              <a:t>en</a:t>
            </a:r>
            <a:r>
              <a:rPr u="heavy" spc="15" dirty="0">
                <a:solidFill>
                  <a:srgbClr val="6F2F9F"/>
                </a:solidFill>
                <a:uFill>
                  <a:solidFill>
                    <a:srgbClr val="6F2F9F"/>
                  </a:solidFill>
                </a:uFill>
              </a:rPr>
              <a:t> </a:t>
            </a:r>
            <a:r>
              <a:rPr u="heavy" spc="-5" dirty="0">
                <a:solidFill>
                  <a:srgbClr val="6F2F9F"/>
                </a:solidFill>
                <a:uFill>
                  <a:solidFill>
                    <a:srgbClr val="6F2F9F"/>
                  </a:solidFill>
                </a:uFill>
              </a:rPr>
              <a:t>présence</a:t>
            </a:r>
            <a:r>
              <a:rPr u="heavy" spc="-40" dirty="0">
                <a:solidFill>
                  <a:srgbClr val="6F2F9F"/>
                </a:solidFill>
                <a:uFill>
                  <a:solidFill>
                    <a:srgbClr val="6F2F9F"/>
                  </a:solidFill>
                </a:uFill>
              </a:rPr>
              <a:t> </a:t>
            </a:r>
            <a:r>
              <a:rPr u="heavy" spc="-5" dirty="0">
                <a:solidFill>
                  <a:srgbClr val="6F2F9F"/>
                </a:solidFill>
                <a:uFill>
                  <a:solidFill>
                    <a:srgbClr val="6F2F9F"/>
                  </a:solidFill>
                </a:uFill>
              </a:rPr>
              <a:t>dans</a:t>
            </a:r>
            <a:r>
              <a:rPr u="heavy" spc="-10" dirty="0">
                <a:solidFill>
                  <a:srgbClr val="6F2F9F"/>
                </a:solidFill>
                <a:uFill>
                  <a:solidFill>
                    <a:srgbClr val="6F2F9F"/>
                  </a:solidFill>
                </a:uFill>
              </a:rPr>
              <a:t> </a:t>
            </a:r>
            <a:r>
              <a:rPr u="heavy" spc="-5" dirty="0">
                <a:solidFill>
                  <a:srgbClr val="6F2F9F"/>
                </a:solidFill>
                <a:uFill>
                  <a:solidFill>
                    <a:srgbClr val="6F2F9F"/>
                  </a:solidFill>
                </a:uFill>
              </a:rPr>
              <a:t>les</a:t>
            </a:r>
            <a:r>
              <a:rPr u="heavy" spc="-10" dirty="0">
                <a:solidFill>
                  <a:srgbClr val="6F2F9F"/>
                </a:solidFill>
                <a:uFill>
                  <a:solidFill>
                    <a:srgbClr val="6F2F9F"/>
                  </a:solidFill>
                </a:uFill>
              </a:rPr>
              <a:t> </a:t>
            </a:r>
            <a:r>
              <a:rPr u="heavy" spc="-5" dirty="0">
                <a:solidFill>
                  <a:srgbClr val="6F2F9F"/>
                </a:solidFill>
                <a:uFill>
                  <a:solidFill>
                    <a:srgbClr val="6F2F9F"/>
                  </a:solidFill>
                </a:uFill>
              </a:rPr>
              <a:t>domaines</a:t>
            </a:r>
            <a:r>
              <a:rPr u="heavy" spc="-25" dirty="0">
                <a:solidFill>
                  <a:srgbClr val="6F2F9F"/>
                </a:solidFill>
                <a:uFill>
                  <a:solidFill>
                    <a:srgbClr val="6F2F9F"/>
                  </a:solidFill>
                </a:uFill>
              </a:rPr>
              <a:t> </a:t>
            </a:r>
            <a:r>
              <a:rPr b="1" u="heavy" spc="-5" dirty="0">
                <a:solidFill>
                  <a:srgbClr val="6F2F9F"/>
                </a:solidFill>
                <a:uFill>
                  <a:solidFill>
                    <a:srgbClr val="6F2F9F"/>
                  </a:solidFill>
                </a:uFill>
                <a:latin typeface="Times New Roman"/>
                <a:cs typeface="Times New Roman"/>
              </a:rPr>
              <a:t>I</a:t>
            </a:r>
            <a:r>
              <a:rPr u="heavy" spc="-5" dirty="0">
                <a:solidFill>
                  <a:srgbClr val="6F2F9F"/>
                </a:solidFill>
                <a:uFill>
                  <a:solidFill>
                    <a:srgbClr val="6F2F9F"/>
                  </a:solidFill>
                </a:uFill>
              </a:rPr>
              <a:t>, </a:t>
            </a:r>
            <a:r>
              <a:rPr b="1" u="heavy" spc="-5" dirty="0">
                <a:solidFill>
                  <a:srgbClr val="6F2F9F"/>
                </a:solidFill>
                <a:uFill>
                  <a:solidFill>
                    <a:srgbClr val="6F2F9F"/>
                  </a:solidFill>
                </a:uFill>
                <a:latin typeface="Times New Roman"/>
                <a:cs typeface="Times New Roman"/>
              </a:rPr>
              <a:t>II</a:t>
            </a:r>
            <a:r>
              <a:rPr b="1" u="heavy" dirty="0">
                <a:solidFill>
                  <a:srgbClr val="6F2F9F"/>
                </a:solidFill>
                <a:uFill>
                  <a:solidFill>
                    <a:srgbClr val="6F2F9F"/>
                  </a:solidFill>
                </a:uFill>
                <a:latin typeface="Times New Roman"/>
                <a:cs typeface="Times New Roman"/>
              </a:rPr>
              <a:t> </a:t>
            </a:r>
            <a:r>
              <a:rPr u="heavy" spc="-5" dirty="0">
                <a:solidFill>
                  <a:srgbClr val="6F2F9F"/>
                </a:solidFill>
                <a:uFill>
                  <a:solidFill>
                    <a:srgbClr val="6F2F9F"/>
                  </a:solidFill>
                </a:uFill>
              </a:rPr>
              <a:t>et</a:t>
            </a:r>
            <a:r>
              <a:rPr u="heavy" spc="-10" dirty="0">
                <a:solidFill>
                  <a:srgbClr val="6F2F9F"/>
                </a:solidFill>
                <a:uFill>
                  <a:solidFill>
                    <a:srgbClr val="6F2F9F"/>
                  </a:solidFill>
                </a:uFill>
              </a:rPr>
              <a:t> </a:t>
            </a:r>
            <a:r>
              <a:rPr b="1" u="heavy" spc="-5" dirty="0">
                <a:solidFill>
                  <a:srgbClr val="6F2F9F"/>
                </a:solidFill>
                <a:uFill>
                  <a:solidFill>
                    <a:srgbClr val="6F2F9F"/>
                  </a:solidFill>
                </a:uFill>
                <a:latin typeface="Times New Roman"/>
                <a:cs typeface="Times New Roman"/>
              </a:rPr>
              <a:t>III</a:t>
            </a:r>
            <a:r>
              <a:rPr b="1" u="heavy" spc="-105" dirty="0">
                <a:solidFill>
                  <a:srgbClr val="6F2F9F"/>
                </a:solidFill>
                <a:uFill>
                  <a:solidFill>
                    <a:srgbClr val="6F2F9F"/>
                  </a:solidFill>
                </a:uFill>
                <a:latin typeface="Times New Roman"/>
                <a:cs typeface="Times New Roman"/>
              </a:rPr>
              <a:t> </a:t>
            </a:r>
            <a:r>
              <a:rPr u="heavy" spc="-5" dirty="0">
                <a:solidFill>
                  <a:srgbClr val="6F2F9F"/>
                </a:solidFill>
                <a:uFill>
                  <a:solidFill>
                    <a:srgbClr val="6F2F9F"/>
                  </a:solidFill>
                </a:uFill>
              </a:rPr>
              <a:t>?</a:t>
            </a:r>
            <a:endParaRPr sz="2000" dirty="0">
              <a:latin typeface="Times New Roman"/>
              <a:cs typeface="Times New Roman"/>
            </a:endParaRPr>
          </a:p>
        </p:txBody>
      </p:sp>
      <p:sp>
        <p:nvSpPr>
          <p:cNvPr id="3" name="object 3"/>
          <p:cNvSpPr txBox="1"/>
          <p:nvPr/>
        </p:nvSpPr>
        <p:spPr>
          <a:xfrm>
            <a:off x="828547" y="1876171"/>
            <a:ext cx="5290185" cy="1637884"/>
          </a:xfrm>
          <a:prstGeom prst="rect">
            <a:avLst/>
          </a:prstGeom>
        </p:spPr>
        <p:txBody>
          <a:bodyPr vert="horz" wrap="square" lIns="0" tIns="12700" rIns="0" bIns="0" rtlCol="0">
            <a:spAutoFit/>
          </a:bodyPr>
          <a:lstStyle/>
          <a:p>
            <a:pPr marL="241300" marR="5715" indent="-228600" algn="just">
              <a:lnSpc>
                <a:spcPct val="110300"/>
              </a:lnSpc>
              <a:spcBef>
                <a:spcPts val="100"/>
              </a:spcBef>
            </a:pPr>
            <a:r>
              <a:rPr lang="fr-FR" sz="2200" b="1" spc="5" dirty="0" smtClean="0">
                <a:solidFill>
                  <a:srgbClr val="6F2F9F"/>
                </a:solidFill>
                <a:latin typeface="Times New Roman"/>
                <a:cs typeface="Times New Roman"/>
              </a:rPr>
              <a:t>3. </a:t>
            </a:r>
            <a:r>
              <a:rPr lang="fr-FR" sz="2400" spc="5" dirty="0" smtClean="0">
                <a:latin typeface="Times New Roman"/>
                <a:cs typeface="Times New Roman"/>
              </a:rPr>
              <a:t>S’agissant </a:t>
            </a:r>
            <a:r>
              <a:rPr lang="fr-FR" sz="2400" dirty="0" smtClean="0">
                <a:latin typeface="Times New Roman"/>
                <a:cs typeface="Times New Roman"/>
              </a:rPr>
              <a:t>d’un </a:t>
            </a:r>
            <a:r>
              <a:rPr lang="fr-FR" sz="2400" spc="-5" dirty="0" smtClean="0">
                <a:latin typeface="Times New Roman"/>
                <a:cs typeface="Times New Roman"/>
              </a:rPr>
              <a:t>diagramme </a:t>
            </a:r>
            <a:r>
              <a:rPr lang="fr-FR" sz="2400" dirty="0" smtClean="0">
                <a:latin typeface="Times New Roman"/>
                <a:cs typeface="Times New Roman"/>
              </a:rPr>
              <a:t>liquide-  vapeur, </a:t>
            </a:r>
            <a:r>
              <a:rPr lang="fr-FR" sz="2400" spc="-5" dirty="0" smtClean="0">
                <a:latin typeface="Times New Roman"/>
                <a:cs typeface="Times New Roman"/>
              </a:rPr>
              <a:t>l’élévation </a:t>
            </a:r>
            <a:r>
              <a:rPr lang="fr-FR" sz="2400" spc="-10" dirty="0" smtClean="0">
                <a:latin typeface="Times New Roman"/>
                <a:cs typeface="Times New Roman"/>
              </a:rPr>
              <a:t>de </a:t>
            </a:r>
            <a:r>
              <a:rPr lang="fr-FR" sz="2400" spc="-5" dirty="0" smtClean="0">
                <a:latin typeface="Times New Roman"/>
                <a:cs typeface="Times New Roman"/>
              </a:rPr>
              <a:t>température </a:t>
            </a:r>
            <a:r>
              <a:rPr lang="fr-FR" sz="2400" dirty="0" smtClean="0">
                <a:latin typeface="Times New Roman"/>
                <a:cs typeface="Times New Roman"/>
              </a:rPr>
              <a:t>fait  passer le </a:t>
            </a:r>
            <a:r>
              <a:rPr lang="fr-FR" sz="2400" spc="-5" dirty="0" smtClean="0">
                <a:latin typeface="Times New Roman"/>
                <a:cs typeface="Times New Roman"/>
              </a:rPr>
              <a:t>mélange </a:t>
            </a:r>
            <a:r>
              <a:rPr lang="fr-FR" sz="2400" dirty="0" smtClean="0">
                <a:latin typeface="Times New Roman"/>
                <a:cs typeface="Times New Roman"/>
              </a:rPr>
              <a:t>de </a:t>
            </a:r>
            <a:r>
              <a:rPr lang="fr-FR" sz="2400" spc="-5" dirty="0" smtClean="0">
                <a:latin typeface="Times New Roman"/>
                <a:cs typeface="Times New Roman"/>
              </a:rPr>
              <a:t>l’état </a:t>
            </a:r>
            <a:r>
              <a:rPr lang="fr-FR" sz="2400" dirty="0" smtClean="0">
                <a:latin typeface="Times New Roman"/>
                <a:cs typeface="Times New Roman"/>
              </a:rPr>
              <a:t>liquide à</a:t>
            </a:r>
            <a:r>
              <a:rPr lang="fr-FR" sz="2400" spc="-330" dirty="0" smtClean="0">
                <a:latin typeface="Times New Roman"/>
                <a:cs typeface="Times New Roman"/>
              </a:rPr>
              <a:t> </a:t>
            </a:r>
            <a:r>
              <a:rPr lang="fr-FR" sz="2400" dirty="0" smtClean="0">
                <a:latin typeface="Times New Roman"/>
                <a:cs typeface="Times New Roman"/>
              </a:rPr>
              <a:t>l’état  gazeux.</a:t>
            </a:r>
            <a:endParaRPr lang="fr-FR" sz="2400" dirty="0">
              <a:latin typeface="Times New Roman"/>
              <a:cs typeface="Times New Roman"/>
            </a:endParaRPr>
          </a:p>
        </p:txBody>
      </p:sp>
      <p:sp>
        <p:nvSpPr>
          <p:cNvPr id="4" name="object 4"/>
          <p:cNvSpPr/>
          <p:nvPr/>
        </p:nvSpPr>
        <p:spPr>
          <a:xfrm>
            <a:off x="6413500" y="1994781"/>
            <a:ext cx="4038600" cy="3356147"/>
          </a:xfrm>
          <a:prstGeom prst="rect">
            <a:avLst/>
          </a:prstGeom>
          <a:blipFill>
            <a:blip r:embed="rId2" cstate="print"/>
            <a:stretch>
              <a:fillRect/>
            </a:stretch>
          </a:blipFill>
        </p:spPr>
        <p:txBody>
          <a:bodyPr wrap="square" lIns="0" tIns="0" rIns="0" bIns="0" rtlCol="0"/>
          <a:lstStyle/>
          <a:p>
            <a:endParaRPr lang="fr-FR" dirty="0" smtClean="0"/>
          </a:p>
          <a:p>
            <a:endParaRPr lang="fr-FR" dirty="0"/>
          </a:p>
          <a:p>
            <a:endParaRPr lang="fr-FR" sz="1400" dirty="0" smtClean="0"/>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Vapeur</a:t>
            </a:r>
          </a:p>
          <a:p>
            <a:r>
              <a:rPr lang="fr-FR" b="1" dirty="0" smtClean="0">
                <a:solidFill>
                  <a:srgbClr val="7030A0"/>
                </a:solidFill>
                <a:latin typeface="Times New Roman" panose="02020603050405020304" pitchFamily="18" charset="0"/>
                <a:cs typeface="Times New Roman" panose="02020603050405020304" pitchFamily="18" charset="0"/>
              </a:rPr>
              <a:t>		  </a:t>
            </a:r>
            <a:r>
              <a:rPr lang="fr-FR" sz="1400" b="1" dirty="0" smtClean="0">
                <a:solidFill>
                  <a:schemeClr val="accent6">
                    <a:lumMod val="75000"/>
                  </a:schemeClr>
                </a:solidFill>
                <a:latin typeface="Times New Roman" panose="02020603050405020304" pitchFamily="18" charset="0"/>
                <a:cs typeface="Times New Roman" panose="02020603050405020304" pitchFamily="18" charset="0"/>
              </a:rPr>
              <a:t>Liquide</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r>
              <a:rPr lang="fr-FR" sz="1600" b="1" dirty="0" smtClean="0">
                <a:solidFill>
                  <a:schemeClr val="accent6">
                    <a:lumMod val="75000"/>
                  </a:schemeClr>
                </a:solidFill>
                <a:latin typeface="Times New Roman" panose="02020603050405020304" pitchFamily="18" charset="0"/>
                <a:cs typeface="Times New Roman" panose="02020603050405020304" pitchFamily="18" charset="0"/>
              </a:rPr>
              <a:t>Vapeur</a:t>
            </a:r>
            <a:endParaRPr lang="fr-FR" b="1" dirty="0" smtClean="0">
              <a:solidFill>
                <a:schemeClr val="accent6">
                  <a:lumMod val="75000"/>
                </a:schemeClr>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lang="fr-FR" sz="1600" b="1" dirty="0" smtClean="0">
              <a:solidFill>
                <a:srgbClr val="7030A0"/>
              </a:solidFill>
              <a:latin typeface="Times New Roman" panose="02020603050405020304" pitchFamily="18" charset="0"/>
              <a:cs typeface="Times New Roman" panose="02020603050405020304" pitchFamily="18" charset="0"/>
            </a:endParaRPr>
          </a:p>
          <a:p>
            <a:r>
              <a:rPr lang="fr-FR" sz="1400" b="1" dirty="0" smtClean="0">
                <a:solidFill>
                  <a:srgbClr val="7030A0"/>
                </a:solidFill>
                <a:latin typeface="Times New Roman" panose="02020603050405020304" pitchFamily="18" charset="0"/>
                <a:cs typeface="Times New Roman" panose="02020603050405020304" pitchFamily="18" charset="0"/>
              </a:rPr>
              <a:t>	</a:t>
            </a:r>
          </a:p>
          <a:p>
            <a:r>
              <a:rPr lang="fr-FR" sz="1600" b="1" dirty="0" smtClean="0">
                <a:solidFill>
                  <a:srgbClr val="7030A0"/>
                </a:solidFill>
                <a:latin typeface="Times New Roman" panose="02020603050405020304" pitchFamily="18" charset="0"/>
                <a:cs typeface="Times New Roman" panose="02020603050405020304" pitchFamily="18" charset="0"/>
              </a:rPr>
              <a:t>             </a:t>
            </a:r>
            <a:endParaRPr lang="fr-FR" sz="1000" b="1" dirty="0" smtClean="0">
              <a:solidFill>
                <a:srgbClr val="7030A0"/>
              </a:solidFill>
              <a:latin typeface="Times New Roman" panose="02020603050405020304" pitchFamily="18" charset="0"/>
              <a:cs typeface="Times New Roman" panose="02020603050405020304" pitchFamily="18" charset="0"/>
            </a:endParaRPr>
          </a:p>
          <a:p>
            <a:r>
              <a:rPr lang="fr-FR" b="1" dirty="0" smtClean="0">
                <a:solidFill>
                  <a:srgbClr val="7030A0"/>
                </a:solidFill>
                <a:latin typeface="Times New Roman" panose="02020603050405020304" pitchFamily="18" charset="0"/>
                <a:cs typeface="Times New Roman" panose="02020603050405020304" pitchFamily="18" charset="0"/>
              </a:rPr>
              <a:t>              </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Liquide</a:t>
            </a:r>
            <a:endParaRPr lang="fr-FR" b="1" dirty="0">
              <a:solidFill>
                <a:schemeClr val="accent6">
                  <a:lumMod val="75000"/>
                </a:schemeClr>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b="1" dirty="0">
              <a:solidFill>
                <a:srgbClr val="7030A0"/>
              </a:solidFill>
              <a:latin typeface="Times New Roman" panose="02020603050405020304" pitchFamily="18" charset="0"/>
              <a:cs typeface="Times New Roman" panose="02020603050405020304" pitchFamily="18" charset="0"/>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6</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8" name="object 3"/>
          <p:cNvSpPr txBox="1"/>
          <p:nvPr/>
        </p:nvSpPr>
        <p:spPr>
          <a:xfrm>
            <a:off x="734884" y="3944009"/>
            <a:ext cx="5290185" cy="389658"/>
          </a:xfrm>
          <a:prstGeom prst="rect">
            <a:avLst/>
          </a:prstGeom>
        </p:spPr>
        <p:txBody>
          <a:bodyPr vert="horz" wrap="square" lIns="0" tIns="12700" rIns="0" bIns="0" rtlCol="0">
            <a:spAutoFit/>
          </a:bodyPr>
          <a:lstStyle/>
          <a:p>
            <a:pPr marL="241300" marR="5080" algn="just">
              <a:lnSpc>
                <a:spcPct val="110300"/>
              </a:lnSpc>
              <a:spcBef>
                <a:spcPts val="1795"/>
              </a:spcBef>
            </a:pPr>
            <a:r>
              <a:rPr lang="fr-FR" sz="2400" b="1" spc="-5" dirty="0" smtClean="0">
                <a:solidFill>
                  <a:schemeClr val="accent6">
                    <a:lumMod val="75000"/>
                  </a:schemeClr>
                </a:solidFill>
                <a:latin typeface="Times New Roman"/>
                <a:cs typeface="Times New Roman"/>
              </a:rPr>
              <a:t>Domaine </a:t>
            </a:r>
            <a:r>
              <a:rPr lang="fr-FR" sz="2400" b="1" dirty="0" smtClean="0">
                <a:solidFill>
                  <a:schemeClr val="accent6">
                    <a:lumMod val="75000"/>
                  </a:schemeClr>
                </a:solidFill>
                <a:latin typeface="Times New Roman"/>
                <a:cs typeface="Times New Roman"/>
              </a:rPr>
              <a:t>I :    </a:t>
            </a:r>
            <a:r>
              <a:rPr lang="fr-FR" sz="2400" b="1" spc="-5" dirty="0" smtClean="0">
                <a:solidFill>
                  <a:schemeClr val="accent6">
                    <a:lumMod val="75000"/>
                  </a:schemeClr>
                </a:solidFill>
                <a:latin typeface="Times New Roman"/>
                <a:cs typeface="Times New Roman"/>
              </a:rPr>
              <a:t>phase</a:t>
            </a:r>
            <a:r>
              <a:rPr lang="fr-FR" sz="2400" b="1" spc="-95" dirty="0" smtClean="0">
                <a:solidFill>
                  <a:schemeClr val="accent6">
                    <a:lumMod val="75000"/>
                  </a:schemeClr>
                </a:solidFill>
                <a:latin typeface="Times New Roman"/>
                <a:cs typeface="Times New Roman"/>
              </a:rPr>
              <a:t> </a:t>
            </a:r>
            <a:r>
              <a:rPr lang="fr-FR" sz="2400" b="1" spc="-5" dirty="0" smtClean="0">
                <a:solidFill>
                  <a:schemeClr val="accent6">
                    <a:lumMod val="75000"/>
                  </a:schemeClr>
                </a:solidFill>
                <a:latin typeface="Times New Roman"/>
                <a:cs typeface="Times New Roman"/>
              </a:rPr>
              <a:t>liquide</a:t>
            </a:r>
            <a:endParaRPr lang="fr-FR" sz="2400" b="1" dirty="0">
              <a:solidFill>
                <a:schemeClr val="accent6">
                  <a:lumMod val="75000"/>
                </a:schemeClr>
              </a:solidFill>
              <a:latin typeface="Times New Roman"/>
              <a:cs typeface="Times New Roman"/>
            </a:endParaRPr>
          </a:p>
        </p:txBody>
      </p:sp>
      <p:sp>
        <p:nvSpPr>
          <p:cNvPr id="10" name="object 3"/>
          <p:cNvSpPr txBox="1"/>
          <p:nvPr/>
        </p:nvSpPr>
        <p:spPr>
          <a:xfrm>
            <a:off x="742504" y="4379991"/>
            <a:ext cx="5290185" cy="389658"/>
          </a:xfrm>
          <a:prstGeom prst="rect">
            <a:avLst/>
          </a:prstGeom>
        </p:spPr>
        <p:txBody>
          <a:bodyPr vert="horz" wrap="square" lIns="0" tIns="12700" rIns="0" bIns="0" rtlCol="0">
            <a:spAutoFit/>
          </a:bodyPr>
          <a:lstStyle>
            <a:defPPr>
              <a:defRPr lang="fr-FR"/>
            </a:defPPr>
            <a:lvl1pPr marL="241300" marR="5080" algn="just">
              <a:lnSpc>
                <a:spcPct val="110300"/>
              </a:lnSpc>
              <a:spcBef>
                <a:spcPts val="1795"/>
              </a:spcBef>
              <a:defRPr sz="2400" b="1" spc="-5">
                <a:solidFill>
                  <a:schemeClr val="accent6">
                    <a:lumMod val="75000"/>
                  </a:schemeClr>
                </a:solidFill>
                <a:latin typeface="Times New Roman"/>
                <a:cs typeface="Times New Roman"/>
              </a:defRPr>
            </a:lvl1pPr>
          </a:lstStyle>
          <a:p>
            <a:r>
              <a:rPr lang="fr-FR" dirty="0"/>
              <a:t>Domaine II :   mélange liquide-vapeur</a:t>
            </a:r>
          </a:p>
        </p:txBody>
      </p:sp>
      <p:sp>
        <p:nvSpPr>
          <p:cNvPr id="11" name="object 3"/>
          <p:cNvSpPr txBox="1"/>
          <p:nvPr/>
        </p:nvSpPr>
        <p:spPr>
          <a:xfrm>
            <a:off x="734883" y="4931840"/>
            <a:ext cx="5290185" cy="389658"/>
          </a:xfrm>
          <a:prstGeom prst="rect">
            <a:avLst/>
          </a:prstGeom>
        </p:spPr>
        <p:txBody>
          <a:bodyPr vert="horz" wrap="square" lIns="0" tIns="12700" rIns="0" bIns="0" rtlCol="0">
            <a:spAutoFit/>
          </a:bodyPr>
          <a:lstStyle>
            <a:defPPr>
              <a:defRPr lang="fr-FR"/>
            </a:defPPr>
            <a:lvl1pPr marL="241300" marR="5080" algn="just">
              <a:lnSpc>
                <a:spcPct val="110300"/>
              </a:lnSpc>
              <a:spcBef>
                <a:spcPts val="1795"/>
              </a:spcBef>
              <a:defRPr sz="2400" b="1" spc="-5">
                <a:solidFill>
                  <a:schemeClr val="accent6">
                    <a:lumMod val="75000"/>
                  </a:schemeClr>
                </a:solidFill>
                <a:latin typeface="Times New Roman"/>
                <a:cs typeface="Times New Roman"/>
              </a:defRPr>
            </a:lvl1pPr>
          </a:lstStyle>
          <a:p>
            <a:r>
              <a:rPr lang="fr-FR" dirty="0"/>
              <a:t>Domaine III :  phase vapeur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circle(in)">
                                      <p:cBhvr>
                                        <p:cTn id="33" dur="2000"/>
                                        <p:tgtEl>
                                          <p:spTgt spid="8"/>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circle(in)">
                                      <p:cBhvr>
                                        <p:cTn id="36" dur="2000"/>
                                        <p:tgtEl>
                                          <p:spTgt spid="10"/>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circle(in)">
                                      <p:cBhvr>
                                        <p:cTn id="3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49884"/>
            <a:ext cx="5471795" cy="736677"/>
          </a:xfrm>
          <a:prstGeom prst="rect">
            <a:avLst/>
          </a:prstGeom>
        </p:spPr>
        <p:txBody>
          <a:bodyPr vert="horz" wrap="square" lIns="0" tIns="12700" rIns="0" bIns="0" rtlCol="0">
            <a:spAutoFit/>
          </a:bodyPr>
          <a:lstStyle/>
          <a:p>
            <a:pPr marL="241300" marR="5080" indent="-228600">
              <a:lnSpc>
                <a:spcPct val="110500"/>
              </a:lnSpc>
              <a:spcBef>
                <a:spcPts val="100"/>
              </a:spcBef>
              <a:tabLst>
                <a:tab pos="918844" algn="l"/>
                <a:tab pos="2278380" algn="l"/>
                <a:tab pos="3716654" algn="l"/>
                <a:tab pos="4301490" algn="l"/>
                <a:tab pos="5195570" algn="l"/>
              </a:tabLst>
            </a:pPr>
            <a:r>
              <a:rPr sz="2000" b="1" spc="5" dirty="0">
                <a:solidFill>
                  <a:srgbClr val="6F2F9F"/>
                </a:solidFill>
                <a:latin typeface="Times New Roman"/>
                <a:cs typeface="Times New Roman"/>
              </a:rPr>
              <a:t>4</a:t>
            </a:r>
            <a:r>
              <a:rPr sz="2000" b="1" dirty="0">
                <a:solidFill>
                  <a:srgbClr val="6F2F9F"/>
                </a:solidFill>
                <a:latin typeface="Times New Roman"/>
                <a:cs typeface="Times New Roman"/>
              </a:rPr>
              <a:t>.</a:t>
            </a:r>
            <a:r>
              <a:rPr sz="2000" b="1" spc="-210" dirty="0">
                <a:solidFill>
                  <a:srgbClr val="6F2F9F"/>
                </a:solidFill>
                <a:latin typeface="Times New Roman"/>
                <a:cs typeface="Times New Roman"/>
              </a:rPr>
              <a:t> </a:t>
            </a:r>
            <a:r>
              <a:rPr u="sng" spc="-10" dirty="0">
                <a:solidFill>
                  <a:srgbClr val="7030A0"/>
                </a:solidFill>
              </a:rPr>
              <a:t>Qu</a:t>
            </a:r>
            <a:r>
              <a:rPr u="sng" spc="-5" dirty="0">
                <a:solidFill>
                  <a:srgbClr val="7030A0"/>
                </a:solidFill>
              </a:rPr>
              <a:t>e</a:t>
            </a:r>
            <a:r>
              <a:rPr u="sng" dirty="0">
                <a:solidFill>
                  <a:srgbClr val="7030A0"/>
                </a:solidFill>
              </a:rPr>
              <a:t>	</a:t>
            </a:r>
            <a:r>
              <a:rPr u="sng" spc="-5" dirty="0">
                <a:solidFill>
                  <a:srgbClr val="7030A0"/>
                </a:solidFill>
              </a:rPr>
              <a:t>représ</a:t>
            </a:r>
            <a:r>
              <a:rPr u="sng" dirty="0">
                <a:solidFill>
                  <a:srgbClr val="7030A0"/>
                </a:solidFill>
              </a:rPr>
              <a:t>e</a:t>
            </a:r>
            <a:r>
              <a:rPr u="sng" spc="-5" dirty="0">
                <a:solidFill>
                  <a:srgbClr val="7030A0"/>
                </a:solidFill>
              </a:rPr>
              <a:t>nte</a:t>
            </a:r>
            <a:r>
              <a:rPr u="sng" dirty="0">
                <a:solidFill>
                  <a:srgbClr val="7030A0"/>
                </a:solidFill>
              </a:rPr>
              <a:t>	</a:t>
            </a:r>
            <a:r>
              <a:rPr u="sng" spc="-20" dirty="0">
                <a:solidFill>
                  <a:srgbClr val="7030A0"/>
                </a:solidFill>
              </a:rPr>
              <a:t>l</a:t>
            </a:r>
            <a:r>
              <a:rPr u="sng" spc="5" dirty="0">
                <a:solidFill>
                  <a:srgbClr val="7030A0"/>
                </a:solidFill>
              </a:rPr>
              <a:t>’</a:t>
            </a:r>
            <a:r>
              <a:rPr u="sng" spc="-5" dirty="0">
                <a:solidFill>
                  <a:srgbClr val="7030A0"/>
                </a:solidFill>
              </a:rPr>
              <a:t>ens</a:t>
            </a:r>
            <a:r>
              <a:rPr u="sng" dirty="0">
                <a:solidFill>
                  <a:srgbClr val="7030A0"/>
                </a:solidFill>
              </a:rPr>
              <a:t>e</a:t>
            </a:r>
            <a:r>
              <a:rPr u="sng" spc="-5" dirty="0">
                <a:solidFill>
                  <a:srgbClr val="7030A0"/>
                </a:solidFill>
              </a:rPr>
              <a:t>mble</a:t>
            </a:r>
            <a:r>
              <a:rPr u="sng" dirty="0">
                <a:solidFill>
                  <a:srgbClr val="7030A0"/>
                </a:solidFill>
              </a:rPr>
              <a:t>	</a:t>
            </a:r>
            <a:r>
              <a:rPr u="sng" spc="-5" dirty="0">
                <a:solidFill>
                  <a:srgbClr val="7030A0"/>
                </a:solidFill>
              </a:rPr>
              <a:t>des</a:t>
            </a:r>
            <a:r>
              <a:rPr u="sng" dirty="0">
                <a:solidFill>
                  <a:srgbClr val="7030A0"/>
                </a:solidFill>
              </a:rPr>
              <a:t>	</a:t>
            </a:r>
            <a:r>
              <a:rPr u="sng" spc="-5" dirty="0">
                <a:solidFill>
                  <a:srgbClr val="7030A0"/>
                </a:solidFill>
              </a:rPr>
              <a:t>po</a:t>
            </a:r>
            <a:r>
              <a:rPr u="sng" spc="-20" dirty="0">
                <a:solidFill>
                  <a:srgbClr val="7030A0"/>
                </a:solidFill>
              </a:rPr>
              <a:t>i</a:t>
            </a:r>
            <a:r>
              <a:rPr u="sng" spc="-5" dirty="0">
                <a:solidFill>
                  <a:srgbClr val="7030A0"/>
                </a:solidFill>
              </a:rPr>
              <a:t>nts</a:t>
            </a:r>
            <a:r>
              <a:rPr u="sng" dirty="0">
                <a:solidFill>
                  <a:srgbClr val="7030A0"/>
                </a:solidFill>
              </a:rPr>
              <a:t>	</a:t>
            </a:r>
            <a:r>
              <a:rPr u="sng" spc="-5" dirty="0">
                <a:solidFill>
                  <a:srgbClr val="7030A0"/>
                </a:solidFill>
              </a:rPr>
              <a:t>de  la courbe </a:t>
            </a:r>
            <a:r>
              <a:rPr u="sng" dirty="0">
                <a:solidFill>
                  <a:srgbClr val="7030A0"/>
                </a:solidFill>
              </a:rPr>
              <a:t>(</a:t>
            </a:r>
            <a:r>
              <a:rPr b="1" u="sng" dirty="0">
                <a:solidFill>
                  <a:srgbClr val="7030A0"/>
                </a:solidFill>
              </a:rPr>
              <a:t>a</a:t>
            </a:r>
            <a:r>
              <a:rPr u="sng" dirty="0">
                <a:solidFill>
                  <a:srgbClr val="7030A0"/>
                </a:solidFill>
              </a:rPr>
              <a:t>)</a:t>
            </a:r>
            <a:r>
              <a:rPr u="sng" spc="-15" dirty="0">
                <a:solidFill>
                  <a:srgbClr val="7030A0"/>
                </a:solidFill>
              </a:rPr>
              <a:t> </a:t>
            </a:r>
            <a:r>
              <a:rPr u="sng" spc="-5" dirty="0">
                <a:solidFill>
                  <a:srgbClr val="7030A0"/>
                </a:solidFill>
              </a:rPr>
              <a:t>?</a:t>
            </a:r>
            <a:endParaRPr sz="2000" u="sng" dirty="0">
              <a:solidFill>
                <a:srgbClr val="7030A0"/>
              </a:solidFill>
            </a:endParaRPr>
          </a:p>
        </p:txBody>
      </p:sp>
      <p:sp>
        <p:nvSpPr>
          <p:cNvPr id="3" name="object 3"/>
          <p:cNvSpPr txBox="1"/>
          <p:nvPr/>
        </p:nvSpPr>
        <p:spPr>
          <a:xfrm>
            <a:off x="828547" y="2248027"/>
            <a:ext cx="5377815" cy="1637030"/>
          </a:xfrm>
          <a:prstGeom prst="rect">
            <a:avLst/>
          </a:prstGeom>
        </p:spPr>
        <p:txBody>
          <a:bodyPr vert="horz" wrap="square" lIns="0" tIns="12065" rIns="0" bIns="0" rtlCol="0">
            <a:spAutoFit/>
          </a:bodyPr>
          <a:lstStyle/>
          <a:p>
            <a:pPr marL="241300" marR="5080" indent="-228600" algn="just">
              <a:lnSpc>
                <a:spcPct val="110200"/>
              </a:lnSpc>
              <a:spcBef>
                <a:spcPts val="95"/>
              </a:spcBef>
            </a:pPr>
            <a:r>
              <a:rPr sz="2200" b="1" spc="35" dirty="0">
                <a:solidFill>
                  <a:srgbClr val="6F2F9F"/>
                </a:solidFill>
                <a:latin typeface="Times New Roman"/>
                <a:cs typeface="Times New Roman"/>
              </a:rPr>
              <a:t>4</a:t>
            </a:r>
            <a:r>
              <a:rPr sz="2200" b="1" spc="35" dirty="0" smtClean="0">
                <a:solidFill>
                  <a:srgbClr val="6F2F9F"/>
                </a:solidFill>
                <a:latin typeface="Times New Roman"/>
                <a:cs typeface="Times New Roman"/>
              </a:rPr>
              <a:t>.</a:t>
            </a:r>
            <a:r>
              <a:rPr lang="ar-MA" sz="2200" b="1" spc="35" dirty="0" smtClean="0">
                <a:solidFill>
                  <a:srgbClr val="6F2F9F"/>
                </a:solidFill>
                <a:latin typeface="Times New Roman"/>
                <a:cs typeface="Times New Roman"/>
              </a:rPr>
              <a:t> </a:t>
            </a:r>
            <a:r>
              <a:rPr sz="2400" spc="35" dirty="0" smtClean="0">
                <a:solidFill>
                  <a:srgbClr val="000300"/>
                </a:solidFill>
                <a:latin typeface="Times New Roman"/>
                <a:cs typeface="Times New Roman"/>
              </a:rPr>
              <a:t>La </a:t>
            </a:r>
            <a:r>
              <a:rPr sz="2400" dirty="0">
                <a:solidFill>
                  <a:srgbClr val="000300"/>
                </a:solidFill>
                <a:latin typeface="Times New Roman"/>
                <a:cs typeface="Times New Roman"/>
              </a:rPr>
              <a:t>courbe (a) </a:t>
            </a:r>
            <a:r>
              <a:rPr sz="2400" spc="-5" dirty="0">
                <a:solidFill>
                  <a:srgbClr val="000300"/>
                </a:solidFill>
                <a:latin typeface="Times New Roman"/>
                <a:cs typeface="Times New Roman"/>
              </a:rPr>
              <a:t>représente l’ensemble des  </a:t>
            </a:r>
            <a:r>
              <a:rPr sz="2400" dirty="0">
                <a:solidFill>
                  <a:srgbClr val="000300"/>
                </a:solidFill>
                <a:latin typeface="Times New Roman"/>
                <a:cs typeface="Times New Roman"/>
              </a:rPr>
              <a:t>points pour lesquels apparaît la </a:t>
            </a:r>
            <a:r>
              <a:rPr sz="2400" spc="-5" dirty="0">
                <a:solidFill>
                  <a:srgbClr val="000300"/>
                </a:solidFill>
                <a:latin typeface="Times New Roman"/>
                <a:cs typeface="Times New Roman"/>
              </a:rPr>
              <a:t>première  </a:t>
            </a:r>
            <a:r>
              <a:rPr sz="2400" dirty="0">
                <a:solidFill>
                  <a:srgbClr val="000300"/>
                </a:solidFill>
                <a:latin typeface="Times New Roman"/>
                <a:cs typeface="Times New Roman"/>
              </a:rPr>
              <a:t>goutte de liquide lors </a:t>
            </a:r>
            <a:r>
              <a:rPr sz="2400" spc="-10" dirty="0">
                <a:solidFill>
                  <a:srgbClr val="000300"/>
                </a:solidFill>
                <a:latin typeface="Times New Roman"/>
                <a:cs typeface="Times New Roman"/>
              </a:rPr>
              <a:t>du </a:t>
            </a:r>
            <a:r>
              <a:rPr sz="2400" spc="-5" dirty="0">
                <a:solidFill>
                  <a:srgbClr val="000300"/>
                </a:solidFill>
                <a:latin typeface="Times New Roman"/>
                <a:cs typeface="Times New Roman"/>
              </a:rPr>
              <a:t>refroidissement  </a:t>
            </a:r>
            <a:r>
              <a:rPr sz="2400" dirty="0">
                <a:solidFill>
                  <a:srgbClr val="000300"/>
                </a:solidFill>
                <a:latin typeface="Times New Roman"/>
                <a:cs typeface="Times New Roman"/>
              </a:rPr>
              <a:t>de la</a:t>
            </a:r>
            <a:r>
              <a:rPr sz="2400" spc="-25" dirty="0">
                <a:solidFill>
                  <a:srgbClr val="000300"/>
                </a:solidFill>
                <a:latin typeface="Times New Roman"/>
                <a:cs typeface="Times New Roman"/>
              </a:rPr>
              <a:t> </a:t>
            </a:r>
            <a:r>
              <a:rPr sz="2400" spc="-15" dirty="0">
                <a:solidFill>
                  <a:srgbClr val="000300"/>
                </a:solidFill>
                <a:latin typeface="Times New Roman"/>
                <a:cs typeface="Times New Roman"/>
              </a:rPr>
              <a:t>vapeur.</a:t>
            </a:r>
            <a:endParaRPr sz="2400" dirty="0">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7</a:t>
            </a:fld>
            <a:endParaRPr dirty="0"/>
          </a:p>
        </p:txBody>
      </p:sp>
      <p:sp>
        <p:nvSpPr>
          <p:cNvPr id="6" name="object 6"/>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8" name="object 4"/>
          <p:cNvSpPr/>
          <p:nvPr/>
        </p:nvSpPr>
        <p:spPr>
          <a:xfrm>
            <a:off x="6413500" y="1994781"/>
            <a:ext cx="4038600" cy="3356147"/>
          </a:xfrm>
          <a:prstGeom prst="rect">
            <a:avLst/>
          </a:prstGeom>
          <a:blipFill>
            <a:blip r:embed="rId2" cstate="print"/>
            <a:stretch>
              <a:fillRect/>
            </a:stretch>
          </a:blipFill>
        </p:spPr>
        <p:txBody>
          <a:bodyPr wrap="square" lIns="0" tIns="0" rIns="0" bIns="0" rtlCol="0"/>
          <a:lstStyle/>
          <a:p>
            <a:endParaRPr lang="fr-FR" dirty="0" smtClean="0"/>
          </a:p>
          <a:p>
            <a:endParaRPr lang="fr-FR" dirty="0"/>
          </a:p>
          <a:p>
            <a:endParaRPr lang="fr-FR" sz="1400" dirty="0" smtClean="0"/>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Vapeur</a:t>
            </a:r>
          </a:p>
          <a:p>
            <a:r>
              <a:rPr lang="fr-FR" b="1" dirty="0" smtClean="0">
                <a:solidFill>
                  <a:srgbClr val="7030A0"/>
                </a:solidFill>
                <a:latin typeface="Times New Roman" panose="02020603050405020304" pitchFamily="18" charset="0"/>
                <a:cs typeface="Times New Roman" panose="02020603050405020304" pitchFamily="18" charset="0"/>
              </a:rPr>
              <a:t>		  </a:t>
            </a:r>
            <a:r>
              <a:rPr lang="fr-FR" sz="1400" b="1" dirty="0" smtClean="0">
                <a:solidFill>
                  <a:schemeClr val="accent6">
                    <a:lumMod val="75000"/>
                  </a:schemeClr>
                </a:solidFill>
                <a:latin typeface="Times New Roman" panose="02020603050405020304" pitchFamily="18" charset="0"/>
                <a:cs typeface="Times New Roman" panose="02020603050405020304" pitchFamily="18" charset="0"/>
              </a:rPr>
              <a:t>Liquide</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r>
              <a:rPr lang="fr-FR" sz="1600" b="1" dirty="0" smtClean="0">
                <a:solidFill>
                  <a:schemeClr val="accent6">
                    <a:lumMod val="75000"/>
                  </a:schemeClr>
                </a:solidFill>
                <a:latin typeface="Times New Roman" panose="02020603050405020304" pitchFamily="18" charset="0"/>
                <a:cs typeface="Times New Roman" panose="02020603050405020304" pitchFamily="18" charset="0"/>
              </a:rPr>
              <a:t>Vapeur</a:t>
            </a:r>
            <a:endParaRPr lang="fr-FR" b="1" dirty="0" smtClean="0">
              <a:solidFill>
                <a:schemeClr val="accent6">
                  <a:lumMod val="75000"/>
                </a:schemeClr>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lang="fr-FR" sz="1600" b="1" dirty="0" smtClean="0">
              <a:solidFill>
                <a:srgbClr val="7030A0"/>
              </a:solidFill>
              <a:latin typeface="Times New Roman" panose="02020603050405020304" pitchFamily="18" charset="0"/>
              <a:cs typeface="Times New Roman" panose="02020603050405020304" pitchFamily="18" charset="0"/>
            </a:endParaRPr>
          </a:p>
          <a:p>
            <a:r>
              <a:rPr lang="fr-FR" sz="1400" b="1" dirty="0" smtClean="0">
                <a:solidFill>
                  <a:srgbClr val="7030A0"/>
                </a:solidFill>
                <a:latin typeface="Times New Roman" panose="02020603050405020304" pitchFamily="18" charset="0"/>
                <a:cs typeface="Times New Roman" panose="02020603050405020304" pitchFamily="18" charset="0"/>
              </a:rPr>
              <a:t>	</a:t>
            </a:r>
          </a:p>
          <a:p>
            <a:r>
              <a:rPr lang="fr-FR" sz="1600" b="1" dirty="0" smtClean="0">
                <a:solidFill>
                  <a:srgbClr val="7030A0"/>
                </a:solidFill>
                <a:latin typeface="Times New Roman" panose="02020603050405020304" pitchFamily="18" charset="0"/>
                <a:cs typeface="Times New Roman" panose="02020603050405020304" pitchFamily="18" charset="0"/>
              </a:rPr>
              <a:t>             </a:t>
            </a:r>
            <a:endParaRPr lang="fr-FR" sz="1000" b="1" dirty="0" smtClean="0">
              <a:solidFill>
                <a:srgbClr val="7030A0"/>
              </a:solidFill>
              <a:latin typeface="Times New Roman" panose="02020603050405020304" pitchFamily="18" charset="0"/>
              <a:cs typeface="Times New Roman" panose="02020603050405020304" pitchFamily="18" charset="0"/>
            </a:endParaRPr>
          </a:p>
          <a:p>
            <a:r>
              <a:rPr lang="fr-FR" b="1" dirty="0" smtClean="0">
                <a:solidFill>
                  <a:srgbClr val="7030A0"/>
                </a:solidFill>
                <a:latin typeface="Times New Roman" panose="02020603050405020304" pitchFamily="18" charset="0"/>
                <a:cs typeface="Times New Roman" panose="02020603050405020304" pitchFamily="18" charset="0"/>
              </a:rPr>
              <a:t>              </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Liquide</a:t>
            </a:r>
            <a:endParaRPr lang="fr-FR" b="1" dirty="0">
              <a:solidFill>
                <a:schemeClr val="accent6">
                  <a:lumMod val="75000"/>
                </a:schemeClr>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fade">
                                      <p:cBhvr>
                                        <p:cTn id="7" dur="1000"/>
                                        <p:tgtEl>
                                          <p:spTgt spid="8">
                                            <p:txEl>
                                              <p:pRg st="3" end="3"/>
                                            </p:txEl>
                                          </p:spTgt>
                                        </p:tgtEl>
                                      </p:cBhvr>
                                    </p:animEffect>
                                    <p:anim calcmode="lin" valueType="num">
                                      <p:cBhvr>
                                        <p:cTn id="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1000"/>
                                        <p:tgtEl>
                                          <p:spTgt spid="8">
                                            <p:txEl>
                                              <p:pRg st="4" end="4"/>
                                            </p:txEl>
                                          </p:spTgt>
                                        </p:tgtEl>
                                      </p:cBhvr>
                                    </p:animEffect>
                                    <p:anim calcmode="lin" valueType="num">
                                      <p:cBhvr>
                                        <p:cTn id="1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Effect transition="in" filter="fade">
                                      <p:cBhvr>
                                        <p:cTn id="17" dur="1000"/>
                                        <p:tgtEl>
                                          <p:spTgt spid="8">
                                            <p:txEl>
                                              <p:pRg st="5" end="5"/>
                                            </p:txEl>
                                          </p:spTgt>
                                        </p:tgtEl>
                                      </p:cBhvr>
                                    </p:animEffect>
                                    <p:anim calcmode="lin" valueType="num">
                                      <p:cBhvr>
                                        <p:cTn id="18"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xEl>
                                              <p:pRg st="10" end="10"/>
                                            </p:txEl>
                                          </p:spTgt>
                                        </p:tgtEl>
                                        <p:attrNameLst>
                                          <p:attrName>style.visibility</p:attrName>
                                        </p:attrNameLst>
                                      </p:cBhvr>
                                      <p:to>
                                        <p:strVal val="visible"/>
                                      </p:to>
                                    </p:set>
                                    <p:animEffect transition="in" filter="fade">
                                      <p:cBhvr>
                                        <p:cTn id="22" dur="1000"/>
                                        <p:tgtEl>
                                          <p:spTgt spid="8">
                                            <p:txEl>
                                              <p:pRg st="10" end="10"/>
                                            </p:txEl>
                                          </p:spTgt>
                                        </p:tgtEl>
                                      </p:cBhvr>
                                    </p:animEffect>
                                    <p:anim calcmode="lin" valueType="num">
                                      <p:cBhvr>
                                        <p:cTn id="23"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1180" y="685546"/>
            <a:ext cx="5024755" cy="360680"/>
          </a:xfrm>
          <a:prstGeom prst="rect">
            <a:avLst/>
          </a:prstGeom>
        </p:spPr>
        <p:txBody>
          <a:bodyPr vert="horz" wrap="square" lIns="0" tIns="12065" rIns="0" bIns="0" rtlCol="0">
            <a:spAutoFit/>
          </a:bodyPr>
          <a:lstStyle/>
          <a:p>
            <a:pPr marL="12700">
              <a:lnSpc>
                <a:spcPct val="100000"/>
              </a:lnSpc>
              <a:spcBef>
                <a:spcPts val="95"/>
              </a:spcBef>
              <a:tabLst>
                <a:tab pos="1148080" algn="l"/>
                <a:tab pos="2009139" algn="l"/>
                <a:tab pos="3482975" algn="l"/>
                <a:tab pos="4144645" algn="l"/>
              </a:tabLst>
            </a:pPr>
            <a:r>
              <a:rPr sz="2000" b="1" spc="5" dirty="0">
                <a:solidFill>
                  <a:srgbClr val="6F2F9F"/>
                </a:solidFill>
                <a:latin typeface="Times New Roman"/>
                <a:cs typeface="Times New Roman"/>
              </a:rPr>
              <a:t>5</a:t>
            </a:r>
            <a:r>
              <a:rPr sz="2000" b="1" dirty="0">
                <a:solidFill>
                  <a:srgbClr val="6F2F9F"/>
                </a:solidFill>
                <a:latin typeface="Times New Roman"/>
                <a:cs typeface="Times New Roman"/>
              </a:rPr>
              <a:t>.</a:t>
            </a:r>
            <a:r>
              <a:rPr sz="2000" b="1" spc="-210" dirty="0">
                <a:solidFill>
                  <a:srgbClr val="6F2F9F"/>
                </a:solidFill>
                <a:latin typeface="Times New Roman"/>
                <a:cs typeface="Times New Roman"/>
              </a:rPr>
              <a:t> </a:t>
            </a:r>
            <a:r>
              <a:rPr u="sng" spc="-5" dirty="0">
                <a:solidFill>
                  <a:srgbClr val="7030A0"/>
                </a:solidFill>
              </a:rPr>
              <a:t>Quels</a:t>
            </a:r>
            <a:r>
              <a:rPr u="sng" dirty="0">
                <a:solidFill>
                  <a:srgbClr val="7030A0"/>
                </a:solidFill>
              </a:rPr>
              <a:t>	</a:t>
            </a:r>
            <a:r>
              <a:rPr u="sng" spc="-5" dirty="0">
                <a:solidFill>
                  <a:srgbClr val="7030A0"/>
                </a:solidFill>
              </a:rPr>
              <a:t>n</a:t>
            </a:r>
            <a:r>
              <a:rPr u="sng" dirty="0">
                <a:solidFill>
                  <a:srgbClr val="7030A0"/>
                </a:solidFill>
              </a:rPr>
              <a:t>o</a:t>
            </a:r>
            <a:r>
              <a:rPr u="sng" spc="-25" dirty="0">
                <a:solidFill>
                  <a:srgbClr val="7030A0"/>
                </a:solidFill>
              </a:rPr>
              <a:t>m</a:t>
            </a:r>
            <a:r>
              <a:rPr u="sng" spc="-5" dirty="0">
                <a:solidFill>
                  <a:srgbClr val="7030A0"/>
                </a:solidFill>
              </a:rPr>
              <a:t>s</a:t>
            </a:r>
            <a:r>
              <a:rPr u="sng" dirty="0">
                <a:solidFill>
                  <a:srgbClr val="7030A0"/>
                </a:solidFill>
              </a:rPr>
              <a:t>	</a:t>
            </a:r>
            <a:r>
              <a:rPr u="sng" spc="-5" dirty="0">
                <a:solidFill>
                  <a:srgbClr val="7030A0"/>
                </a:solidFill>
              </a:rPr>
              <a:t>don</a:t>
            </a:r>
            <a:r>
              <a:rPr u="sng" dirty="0">
                <a:solidFill>
                  <a:srgbClr val="7030A0"/>
                </a:solidFill>
              </a:rPr>
              <a:t>n</a:t>
            </a:r>
            <a:r>
              <a:rPr u="sng" spc="-5" dirty="0">
                <a:solidFill>
                  <a:srgbClr val="7030A0"/>
                </a:solidFill>
              </a:rPr>
              <a:t>e-t-</a:t>
            </a:r>
            <a:r>
              <a:rPr u="sng" dirty="0">
                <a:solidFill>
                  <a:srgbClr val="7030A0"/>
                </a:solidFill>
              </a:rPr>
              <a:t>o</a:t>
            </a:r>
            <a:r>
              <a:rPr u="sng" spc="-5" dirty="0">
                <a:solidFill>
                  <a:srgbClr val="7030A0"/>
                </a:solidFill>
              </a:rPr>
              <a:t>n</a:t>
            </a:r>
            <a:r>
              <a:rPr u="sng" dirty="0">
                <a:solidFill>
                  <a:srgbClr val="7030A0"/>
                </a:solidFill>
              </a:rPr>
              <a:t>	</a:t>
            </a:r>
            <a:r>
              <a:rPr u="sng" spc="-5" dirty="0">
                <a:solidFill>
                  <a:srgbClr val="7030A0"/>
                </a:solidFill>
              </a:rPr>
              <a:t>aux</a:t>
            </a:r>
            <a:r>
              <a:rPr u="sng" dirty="0">
                <a:solidFill>
                  <a:srgbClr val="7030A0"/>
                </a:solidFill>
              </a:rPr>
              <a:t>	</a:t>
            </a:r>
            <a:r>
              <a:rPr u="sng" spc="-5" dirty="0">
                <a:solidFill>
                  <a:srgbClr val="7030A0"/>
                </a:solidFill>
              </a:rPr>
              <a:t>co</a:t>
            </a:r>
            <a:r>
              <a:rPr u="sng" dirty="0">
                <a:solidFill>
                  <a:srgbClr val="7030A0"/>
                </a:solidFill>
              </a:rPr>
              <a:t>u</a:t>
            </a:r>
            <a:r>
              <a:rPr u="sng" spc="-5" dirty="0">
                <a:solidFill>
                  <a:srgbClr val="7030A0"/>
                </a:solidFill>
              </a:rPr>
              <a:t>rb</a:t>
            </a:r>
            <a:r>
              <a:rPr u="sng" spc="-15" dirty="0">
                <a:solidFill>
                  <a:srgbClr val="7030A0"/>
                </a:solidFill>
              </a:rPr>
              <a:t>e</a:t>
            </a:r>
            <a:r>
              <a:rPr u="sng" spc="-5" dirty="0">
                <a:solidFill>
                  <a:srgbClr val="7030A0"/>
                </a:solidFill>
              </a:rPr>
              <a:t>s</a:t>
            </a:r>
            <a:endParaRPr sz="2000" u="sng" dirty="0">
              <a:solidFill>
                <a:srgbClr val="7030A0"/>
              </a:solidFill>
            </a:endParaRPr>
          </a:p>
        </p:txBody>
      </p:sp>
      <p:sp>
        <p:nvSpPr>
          <p:cNvPr id="3" name="object 3"/>
          <p:cNvSpPr txBox="1"/>
          <p:nvPr/>
        </p:nvSpPr>
        <p:spPr>
          <a:xfrm>
            <a:off x="779780" y="1055878"/>
            <a:ext cx="1212215" cy="360680"/>
          </a:xfrm>
          <a:prstGeom prst="rect">
            <a:avLst/>
          </a:prstGeom>
        </p:spPr>
        <p:txBody>
          <a:bodyPr vert="horz" wrap="square" lIns="0" tIns="12065" rIns="0" bIns="0" rtlCol="0">
            <a:spAutoFit/>
          </a:bodyPr>
          <a:lstStyle/>
          <a:p>
            <a:pPr marL="12700">
              <a:lnSpc>
                <a:spcPct val="100000"/>
              </a:lnSpc>
              <a:spcBef>
                <a:spcPts val="95"/>
              </a:spcBef>
            </a:pPr>
            <a:r>
              <a:rPr sz="2200" u="sng" spc="-5" dirty="0">
                <a:solidFill>
                  <a:srgbClr val="7030A0"/>
                </a:solidFill>
                <a:latin typeface="Times New Roman"/>
                <a:ea typeface="+mj-ea"/>
                <a:cs typeface="Times New Roman"/>
              </a:rPr>
              <a:t>(a) et (b) ?</a:t>
            </a:r>
          </a:p>
        </p:txBody>
      </p:sp>
      <p:sp>
        <p:nvSpPr>
          <p:cNvPr id="4" name="object 4"/>
          <p:cNvSpPr txBox="1"/>
          <p:nvPr/>
        </p:nvSpPr>
        <p:spPr>
          <a:xfrm>
            <a:off x="828547" y="2248027"/>
            <a:ext cx="4750435" cy="1257267"/>
          </a:xfrm>
          <a:prstGeom prst="rect">
            <a:avLst/>
          </a:prstGeom>
        </p:spPr>
        <p:txBody>
          <a:bodyPr vert="horz" wrap="square" lIns="0" tIns="12700" rIns="0" bIns="0" rtlCol="0">
            <a:spAutoFit/>
          </a:bodyPr>
          <a:lstStyle/>
          <a:p>
            <a:pPr marL="241300" marR="5080" indent="-228600">
              <a:lnSpc>
                <a:spcPct val="110000"/>
              </a:lnSpc>
              <a:spcBef>
                <a:spcPts val="100"/>
              </a:spcBef>
            </a:pPr>
            <a:r>
              <a:rPr lang="fr-FR" sz="2200" b="1" spc="35" dirty="0" smtClean="0">
                <a:solidFill>
                  <a:srgbClr val="6F2F9F"/>
                </a:solidFill>
                <a:latin typeface="Times New Roman"/>
                <a:cs typeface="Times New Roman"/>
              </a:rPr>
              <a:t>5.</a:t>
            </a:r>
            <a:r>
              <a:rPr lang="fr-FR" sz="2400" spc="35" dirty="0" smtClean="0">
                <a:latin typeface="Times New Roman"/>
                <a:cs typeface="Times New Roman"/>
              </a:rPr>
              <a:t>La </a:t>
            </a:r>
            <a:r>
              <a:rPr lang="fr-FR" sz="2400" dirty="0" smtClean="0">
                <a:latin typeface="Times New Roman"/>
                <a:cs typeface="Times New Roman"/>
              </a:rPr>
              <a:t>courbe (a) </a:t>
            </a:r>
            <a:r>
              <a:rPr lang="fr-FR" sz="2400" spc="-5" dirty="0" smtClean="0">
                <a:latin typeface="Times New Roman"/>
                <a:cs typeface="Times New Roman"/>
              </a:rPr>
              <a:t>est </a:t>
            </a:r>
            <a:r>
              <a:rPr lang="fr-FR" sz="2400" dirty="0" smtClean="0">
                <a:latin typeface="Times New Roman"/>
                <a:cs typeface="Times New Roman"/>
              </a:rPr>
              <a:t>la </a:t>
            </a:r>
            <a:r>
              <a:rPr lang="fr-FR" sz="2400" b="1" spc="-5" dirty="0" smtClean="0">
                <a:solidFill>
                  <a:srgbClr val="6F2F9F"/>
                </a:solidFill>
                <a:latin typeface="Times New Roman"/>
                <a:cs typeface="Times New Roman"/>
              </a:rPr>
              <a:t>courbe de</a:t>
            </a:r>
            <a:r>
              <a:rPr lang="fr-FR" sz="2400" b="1" spc="-400" dirty="0" smtClean="0">
                <a:solidFill>
                  <a:srgbClr val="6F2F9F"/>
                </a:solidFill>
                <a:latin typeface="Times New Roman"/>
                <a:cs typeface="Times New Roman"/>
              </a:rPr>
              <a:t>  </a:t>
            </a:r>
            <a:r>
              <a:rPr lang="fr-FR" sz="2400" b="1" dirty="0" smtClean="0">
                <a:solidFill>
                  <a:srgbClr val="6F2F9F"/>
                </a:solidFill>
                <a:latin typeface="Times New Roman"/>
                <a:cs typeface="Times New Roman"/>
              </a:rPr>
              <a:t>rosée</a:t>
            </a:r>
            <a:r>
              <a:rPr lang="fr-FR" sz="2400" dirty="0" smtClean="0">
                <a:latin typeface="Times New Roman"/>
                <a:cs typeface="Times New Roman"/>
              </a:rPr>
              <a:t>,</a:t>
            </a:r>
            <a:endParaRPr lang="ar-MA" sz="2400" dirty="0" smtClean="0">
              <a:latin typeface="Times New Roman"/>
              <a:cs typeface="Times New Roman"/>
            </a:endParaRPr>
          </a:p>
          <a:p>
            <a:pPr marL="241300" marR="5080" indent="-228600">
              <a:lnSpc>
                <a:spcPct val="110000"/>
              </a:lnSpc>
              <a:spcBef>
                <a:spcPts val="100"/>
              </a:spcBef>
            </a:pPr>
            <a:endParaRPr lang="ar-MA" sz="2400" dirty="0">
              <a:latin typeface="Times New Roman"/>
              <a:cs typeface="Times New Roman"/>
            </a:endParaRPr>
          </a:p>
          <a:p>
            <a:pPr marL="241300" marR="5080" indent="-228600">
              <a:lnSpc>
                <a:spcPct val="110000"/>
              </a:lnSpc>
              <a:spcBef>
                <a:spcPts val="100"/>
              </a:spcBef>
            </a:pPr>
            <a:r>
              <a:rPr lang="fr-FR" sz="2400" dirty="0" smtClean="0">
                <a:latin typeface="Times New Roman"/>
                <a:cs typeface="Times New Roman"/>
              </a:rPr>
              <a:t>  La courbe (b) la </a:t>
            </a:r>
            <a:r>
              <a:rPr lang="fr-FR" sz="2400" b="1" dirty="0" smtClean="0">
                <a:solidFill>
                  <a:srgbClr val="6F2F9F"/>
                </a:solidFill>
                <a:latin typeface="Times New Roman"/>
                <a:cs typeface="Times New Roman"/>
              </a:rPr>
              <a:t>courbe</a:t>
            </a:r>
            <a:r>
              <a:rPr lang="fr-FR" sz="2400" b="1" spc="-40" dirty="0" smtClean="0">
                <a:solidFill>
                  <a:srgbClr val="6F2F9F"/>
                </a:solidFill>
                <a:latin typeface="Times New Roman"/>
                <a:cs typeface="Times New Roman"/>
              </a:rPr>
              <a:t> </a:t>
            </a:r>
            <a:r>
              <a:rPr lang="fr-FR" sz="2400" b="1" spc="-5" dirty="0" smtClean="0">
                <a:solidFill>
                  <a:srgbClr val="6F2F9F"/>
                </a:solidFill>
                <a:latin typeface="Times New Roman"/>
                <a:cs typeface="Times New Roman"/>
              </a:rPr>
              <a:t>d’ébullition</a:t>
            </a:r>
            <a:r>
              <a:rPr lang="fr-FR" sz="2400" spc="-5" dirty="0" smtClean="0">
                <a:latin typeface="Times New Roman"/>
                <a:cs typeface="Times New Roman"/>
              </a:rPr>
              <a:t>.</a:t>
            </a:r>
            <a:endParaRPr lang="fr-FR" sz="2400" dirty="0">
              <a:latin typeface="Times New Roman"/>
              <a:cs typeface="Times New Roman"/>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8</a:t>
            </a:fld>
            <a:endParaRPr dirty="0"/>
          </a:p>
        </p:txBody>
      </p:sp>
      <p:sp>
        <p:nvSpPr>
          <p:cNvPr id="7" name="object 7"/>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9" name="object 4"/>
          <p:cNvSpPr/>
          <p:nvPr/>
        </p:nvSpPr>
        <p:spPr>
          <a:xfrm>
            <a:off x="6413500" y="1994781"/>
            <a:ext cx="4038600" cy="3356147"/>
          </a:xfrm>
          <a:prstGeom prst="rect">
            <a:avLst/>
          </a:prstGeom>
          <a:blipFill>
            <a:blip r:embed="rId2" cstate="print"/>
            <a:stretch>
              <a:fillRect/>
            </a:stretch>
          </a:blipFill>
        </p:spPr>
        <p:txBody>
          <a:bodyPr wrap="square" lIns="0" tIns="0" rIns="0" bIns="0" rtlCol="0"/>
          <a:lstStyle/>
          <a:p>
            <a:endParaRPr lang="fr-FR" sz="1400" dirty="0" smtClean="0"/>
          </a:p>
          <a:p>
            <a:r>
              <a:rPr lang="fr-FR" dirty="0" smtClean="0"/>
              <a:t>	          </a:t>
            </a:r>
            <a:r>
              <a:rPr lang="fr-FR" b="1" spc="-5" dirty="0" smtClean="0">
                <a:solidFill>
                  <a:srgbClr val="6F2F9F"/>
                </a:solidFill>
                <a:latin typeface="Times New Roman"/>
                <a:cs typeface="Times New Roman"/>
              </a:rPr>
              <a:t>   courbe de </a:t>
            </a:r>
            <a:r>
              <a:rPr lang="fr-FR" b="1" spc="-400" dirty="0" smtClean="0">
                <a:solidFill>
                  <a:srgbClr val="6F2F9F"/>
                </a:solidFill>
                <a:latin typeface="Times New Roman"/>
                <a:cs typeface="Times New Roman"/>
              </a:rPr>
              <a:t> </a:t>
            </a:r>
            <a:r>
              <a:rPr lang="fr-FR" b="1" dirty="0">
                <a:solidFill>
                  <a:srgbClr val="6F2F9F"/>
                </a:solidFill>
                <a:latin typeface="Times New Roman"/>
                <a:cs typeface="Times New Roman"/>
              </a:rPr>
              <a:t>rosée</a:t>
            </a:r>
            <a:endParaRPr lang="fr-FR" dirty="0"/>
          </a:p>
          <a:p>
            <a:endParaRPr lang="fr-FR" dirty="0" smtClean="0"/>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Vapeur</a:t>
            </a:r>
          </a:p>
          <a:p>
            <a:r>
              <a:rPr lang="fr-FR" b="1" dirty="0" smtClean="0">
                <a:solidFill>
                  <a:srgbClr val="7030A0"/>
                </a:solidFill>
                <a:latin typeface="Times New Roman" panose="02020603050405020304" pitchFamily="18" charset="0"/>
                <a:cs typeface="Times New Roman" panose="02020603050405020304" pitchFamily="18" charset="0"/>
              </a:rPr>
              <a:t>		  </a:t>
            </a:r>
            <a:r>
              <a:rPr lang="fr-FR" sz="1400" b="1" dirty="0" smtClean="0">
                <a:solidFill>
                  <a:schemeClr val="accent6">
                    <a:lumMod val="75000"/>
                  </a:schemeClr>
                </a:solidFill>
                <a:latin typeface="Times New Roman" panose="02020603050405020304" pitchFamily="18" charset="0"/>
                <a:cs typeface="Times New Roman" panose="02020603050405020304" pitchFamily="18" charset="0"/>
              </a:rPr>
              <a:t>Liquide</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p>
          <a:p>
            <a:r>
              <a:rPr lang="fr-FR" b="1" dirty="0" smtClean="0">
                <a:solidFill>
                  <a:schemeClr val="accent6">
                    <a:lumMod val="75000"/>
                  </a:schemeClr>
                </a:solidFill>
                <a:latin typeface="Times New Roman" panose="02020603050405020304" pitchFamily="18" charset="0"/>
                <a:cs typeface="Times New Roman" panose="02020603050405020304" pitchFamily="18" charset="0"/>
              </a:rPr>
              <a:t>		  </a:t>
            </a:r>
            <a:r>
              <a:rPr lang="fr-FR" sz="1600" b="1" dirty="0" smtClean="0">
                <a:solidFill>
                  <a:schemeClr val="accent6">
                    <a:lumMod val="75000"/>
                  </a:schemeClr>
                </a:solidFill>
                <a:latin typeface="Times New Roman" panose="02020603050405020304" pitchFamily="18" charset="0"/>
                <a:cs typeface="Times New Roman" panose="02020603050405020304" pitchFamily="18" charset="0"/>
              </a:rPr>
              <a:t>Vapeur</a:t>
            </a:r>
            <a:endParaRPr lang="fr-FR" b="1" dirty="0" smtClean="0">
              <a:solidFill>
                <a:schemeClr val="accent6">
                  <a:lumMod val="75000"/>
                </a:schemeClr>
              </a:solidFill>
              <a:latin typeface="Times New Roman" panose="02020603050405020304" pitchFamily="18" charset="0"/>
              <a:cs typeface="Times New Roman" panose="02020603050405020304" pitchFamily="18" charset="0"/>
            </a:endParaRPr>
          </a:p>
          <a:p>
            <a:r>
              <a:rPr lang="fr-FR" b="1" dirty="0" smtClean="0">
                <a:solidFill>
                  <a:srgbClr val="7030A0"/>
                </a:solidFill>
                <a:latin typeface="Times New Roman" panose="02020603050405020304" pitchFamily="18" charset="0"/>
                <a:cs typeface="Times New Roman" panose="02020603050405020304" pitchFamily="18" charset="0"/>
              </a:rPr>
              <a:t>		          </a:t>
            </a:r>
            <a:r>
              <a:rPr lang="fr-FR" b="1" dirty="0" smtClean="0">
                <a:solidFill>
                  <a:srgbClr val="6F2F9F"/>
                </a:solidFill>
                <a:latin typeface="Times New Roman"/>
                <a:cs typeface="Times New Roman"/>
              </a:rPr>
              <a:t>courbe</a:t>
            </a:r>
          </a:p>
          <a:p>
            <a:r>
              <a:rPr lang="fr-FR" b="1" spc="-40" dirty="0">
                <a:solidFill>
                  <a:srgbClr val="6F2F9F"/>
                </a:solidFill>
                <a:latin typeface="Times New Roman"/>
                <a:cs typeface="Times New Roman"/>
              </a:rPr>
              <a:t>	</a:t>
            </a:r>
            <a:r>
              <a:rPr lang="fr-FR" b="1" spc="-40" dirty="0" smtClean="0">
                <a:solidFill>
                  <a:srgbClr val="6F2F9F"/>
                </a:solidFill>
                <a:latin typeface="Times New Roman"/>
                <a:cs typeface="Times New Roman"/>
              </a:rPr>
              <a:t>	       </a:t>
            </a:r>
            <a:r>
              <a:rPr lang="fr-FR" b="1" spc="-5" dirty="0">
                <a:solidFill>
                  <a:srgbClr val="6F2F9F"/>
                </a:solidFill>
                <a:latin typeface="Times New Roman"/>
                <a:cs typeface="Times New Roman"/>
              </a:rPr>
              <a:t>d’ébullition </a:t>
            </a:r>
            <a:r>
              <a:rPr lang="fr-FR" b="1" dirty="0" smtClean="0">
                <a:solidFill>
                  <a:srgbClr val="7030A0"/>
                </a:solidFill>
                <a:latin typeface="Times New Roman" panose="02020603050405020304" pitchFamily="18" charset="0"/>
                <a:cs typeface="Times New Roman" panose="02020603050405020304" pitchFamily="18" charset="0"/>
              </a:rPr>
              <a:t>	</a:t>
            </a:r>
            <a:endParaRPr lang="fr-FR" b="1" dirty="0">
              <a:solidFill>
                <a:srgbClr val="7030A0"/>
              </a:solidFill>
              <a:latin typeface="Times New Roman" panose="02020603050405020304" pitchFamily="18" charset="0"/>
              <a:cs typeface="Times New Roman" panose="02020603050405020304" pitchFamily="18" charset="0"/>
            </a:endParaRPr>
          </a:p>
          <a:p>
            <a:r>
              <a:rPr lang="fr-FR" sz="1600" b="1" dirty="0" smtClean="0">
                <a:solidFill>
                  <a:srgbClr val="7030A0"/>
                </a:solidFill>
                <a:latin typeface="Times New Roman" panose="02020603050405020304" pitchFamily="18" charset="0"/>
                <a:cs typeface="Times New Roman" panose="02020603050405020304" pitchFamily="18" charset="0"/>
              </a:rPr>
              <a:t>			</a:t>
            </a:r>
          </a:p>
          <a:p>
            <a:r>
              <a:rPr lang="fr-FR" sz="1200" b="1" dirty="0" smtClean="0">
                <a:solidFill>
                  <a:srgbClr val="7030A0"/>
                </a:solidFill>
                <a:latin typeface="Times New Roman" panose="02020603050405020304" pitchFamily="18" charset="0"/>
                <a:cs typeface="Times New Roman" panose="02020603050405020304" pitchFamily="18" charset="0"/>
              </a:rPr>
              <a:t>             </a:t>
            </a:r>
            <a:endParaRPr lang="fr-FR" sz="800" b="1" dirty="0" smtClean="0">
              <a:solidFill>
                <a:srgbClr val="7030A0"/>
              </a:solidFill>
              <a:latin typeface="Times New Roman" panose="02020603050405020304" pitchFamily="18" charset="0"/>
              <a:cs typeface="Times New Roman" panose="02020603050405020304" pitchFamily="18" charset="0"/>
            </a:endParaRPr>
          </a:p>
          <a:p>
            <a:r>
              <a:rPr lang="fr-FR" b="1" dirty="0" smtClean="0">
                <a:solidFill>
                  <a:srgbClr val="7030A0"/>
                </a:solidFill>
                <a:latin typeface="Times New Roman" panose="02020603050405020304" pitchFamily="18" charset="0"/>
                <a:cs typeface="Times New Roman" panose="02020603050405020304" pitchFamily="18" charset="0"/>
              </a:rPr>
              <a:t>              </a:t>
            </a:r>
            <a:r>
              <a:rPr lang="fr-FR" b="1" dirty="0" smtClean="0">
                <a:solidFill>
                  <a:schemeClr val="accent6">
                    <a:lumMod val="75000"/>
                  </a:schemeClr>
                </a:solidFill>
                <a:latin typeface="Times New Roman" panose="02020603050405020304" pitchFamily="18" charset="0"/>
                <a:cs typeface="Times New Roman" panose="02020603050405020304" pitchFamily="18" charset="0"/>
              </a:rPr>
              <a:t>Liquide</a:t>
            </a:r>
            <a:endParaRPr lang="fr-FR" b="1" dirty="0">
              <a:solidFill>
                <a:schemeClr val="accent6">
                  <a:lumMod val="75000"/>
                </a:schemeClr>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lang="fr-FR" b="1" dirty="0">
              <a:solidFill>
                <a:srgbClr val="7030A0"/>
              </a:solidFill>
              <a:latin typeface="Times New Roman" panose="02020603050405020304" pitchFamily="18" charset="0"/>
              <a:cs typeface="Times New Roman" panose="02020603050405020304" pitchFamily="18" charset="0"/>
            </a:endParaRPr>
          </a:p>
          <a:p>
            <a:endParaRPr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780" y="632205"/>
            <a:ext cx="9397365" cy="821763"/>
          </a:xfrm>
          <a:prstGeom prst="rect">
            <a:avLst/>
          </a:prstGeom>
        </p:spPr>
        <p:txBody>
          <a:bodyPr vert="horz" wrap="square" lIns="0" tIns="12700" rIns="0" bIns="0" rtlCol="0">
            <a:spAutoFit/>
          </a:bodyPr>
          <a:lstStyle/>
          <a:p>
            <a:pPr marL="266700" marR="30480" indent="-228600">
              <a:lnSpc>
                <a:spcPct val="114199"/>
              </a:lnSpc>
              <a:spcBef>
                <a:spcPts val="100"/>
              </a:spcBef>
              <a:tabLst>
                <a:tab pos="743585" algn="l"/>
                <a:tab pos="1944370" algn="l"/>
                <a:tab pos="2230755" algn="l"/>
                <a:tab pos="3028315" algn="l"/>
                <a:tab pos="3676015" algn="l"/>
                <a:tab pos="4752340" algn="l"/>
                <a:tab pos="5151120" algn="l"/>
                <a:tab pos="6664959" algn="l"/>
                <a:tab pos="7606665" algn="l"/>
                <a:tab pos="8189595" algn="l"/>
                <a:tab pos="8896350" algn="l"/>
                <a:tab pos="9157335" algn="l"/>
              </a:tabLst>
            </a:pPr>
            <a:r>
              <a:rPr sz="2000" b="1" spc="5" dirty="0">
                <a:solidFill>
                  <a:srgbClr val="6F2F9F"/>
                </a:solidFill>
                <a:latin typeface="Times New Roman"/>
                <a:cs typeface="Times New Roman"/>
              </a:rPr>
              <a:t>6</a:t>
            </a:r>
            <a:r>
              <a:rPr sz="2000" b="1" dirty="0">
                <a:solidFill>
                  <a:srgbClr val="6F2F9F"/>
                </a:solidFill>
                <a:latin typeface="Times New Roman"/>
                <a:cs typeface="Times New Roman"/>
              </a:rPr>
              <a:t>.</a:t>
            </a:r>
            <a:r>
              <a:rPr sz="2000" b="1" spc="-210" dirty="0">
                <a:solidFill>
                  <a:srgbClr val="6F2F9F"/>
                </a:solidFill>
                <a:latin typeface="Times New Roman"/>
                <a:cs typeface="Times New Roman"/>
              </a:rPr>
              <a:t> </a:t>
            </a:r>
            <a:r>
              <a:rPr u="sng" spc="-10" dirty="0">
                <a:solidFill>
                  <a:srgbClr val="7030A0"/>
                </a:solidFill>
              </a:rPr>
              <a:t>O</a:t>
            </a:r>
            <a:r>
              <a:rPr u="sng" spc="-5" dirty="0">
                <a:solidFill>
                  <a:srgbClr val="7030A0"/>
                </a:solidFill>
              </a:rPr>
              <a:t>n</a:t>
            </a:r>
            <a:r>
              <a:rPr u="sng" dirty="0">
                <a:solidFill>
                  <a:srgbClr val="7030A0"/>
                </a:solidFill>
              </a:rPr>
              <a:t>	</a:t>
            </a:r>
            <a:r>
              <a:rPr u="sng" spc="-5" dirty="0">
                <a:solidFill>
                  <a:srgbClr val="7030A0"/>
                </a:solidFill>
              </a:rPr>
              <a:t>co</a:t>
            </a:r>
            <a:r>
              <a:rPr u="sng" dirty="0">
                <a:solidFill>
                  <a:srgbClr val="7030A0"/>
                </a:solidFill>
              </a:rPr>
              <a:t>n</a:t>
            </a:r>
            <a:r>
              <a:rPr u="sng" spc="-5" dirty="0">
                <a:solidFill>
                  <a:srgbClr val="7030A0"/>
                </a:solidFill>
              </a:rPr>
              <a:t>sidère</a:t>
            </a:r>
            <a:r>
              <a:rPr u="sng" dirty="0">
                <a:solidFill>
                  <a:srgbClr val="7030A0"/>
                </a:solidFill>
              </a:rPr>
              <a:t>	</a:t>
            </a:r>
            <a:r>
              <a:rPr i="1" u="sng" spc="-5" dirty="0">
                <a:solidFill>
                  <a:srgbClr val="7030A0"/>
                </a:solidFill>
              </a:rPr>
              <a:t>n</a:t>
            </a:r>
            <a:r>
              <a:rPr i="1" u="sng" dirty="0">
                <a:solidFill>
                  <a:srgbClr val="7030A0"/>
                </a:solidFill>
              </a:rPr>
              <a:t>	</a:t>
            </a:r>
            <a:r>
              <a:rPr u="sng" spc="-25" dirty="0">
                <a:solidFill>
                  <a:srgbClr val="7030A0"/>
                </a:solidFill>
              </a:rPr>
              <a:t>m</a:t>
            </a:r>
            <a:r>
              <a:rPr u="sng" spc="-5" dirty="0">
                <a:solidFill>
                  <a:srgbClr val="7030A0"/>
                </a:solidFill>
              </a:rPr>
              <a:t>oles</a:t>
            </a:r>
            <a:r>
              <a:rPr u="sng" dirty="0">
                <a:solidFill>
                  <a:srgbClr val="7030A0"/>
                </a:solidFill>
              </a:rPr>
              <a:t>	</a:t>
            </a:r>
            <a:r>
              <a:rPr u="sng" spc="-5" dirty="0">
                <a:solidFill>
                  <a:srgbClr val="7030A0"/>
                </a:solidFill>
              </a:rPr>
              <a:t>d</a:t>
            </a:r>
            <a:r>
              <a:rPr u="sng" spc="10" dirty="0">
                <a:solidFill>
                  <a:srgbClr val="7030A0"/>
                </a:solidFill>
              </a:rPr>
              <a:t>’</a:t>
            </a:r>
            <a:r>
              <a:rPr u="sng" spc="-5" dirty="0">
                <a:solidFill>
                  <a:srgbClr val="7030A0"/>
                </a:solidFill>
              </a:rPr>
              <a:t>un</a:t>
            </a:r>
            <a:r>
              <a:rPr u="sng" dirty="0">
                <a:solidFill>
                  <a:srgbClr val="7030A0"/>
                </a:solidFill>
              </a:rPr>
              <a:t>	</a:t>
            </a:r>
            <a:r>
              <a:rPr u="sng" spc="-5" dirty="0">
                <a:solidFill>
                  <a:srgbClr val="7030A0"/>
                </a:solidFill>
              </a:rPr>
              <a:t>m</a:t>
            </a:r>
            <a:r>
              <a:rPr u="sng" spc="-15" dirty="0">
                <a:solidFill>
                  <a:srgbClr val="7030A0"/>
                </a:solidFill>
              </a:rPr>
              <a:t>é</a:t>
            </a:r>
            <a:r>
              <a:rPr u="sng" spc="-5" dirty="0">
                <a:solidFill>
                  <a:srgbClr val="7030A0"/>
                </a:solidFill>
              </a:rPr>
              <a:t>lan</a:t>
            </a:r>
            <a:r>
              <a:rPr u="sng" dirty="0">
                <a:solidFill>
                  <a:srgbClr val="7030A0"/>
                </a:solidFill>
              </a:rPr>
              <a:t>g</a:t>
            </a:r>
            <a:r>
              <a:rPr u="sng" spc="-5" dirty="0">
                <a:solidFill>
                  <a:srgbClr val="7030A0"/>
                </a:solidFill>
              </a:rPr>
              <a:t>e</a:t>
            </a:r>
            <a:r>
              <a:rPr u="sng" dirty="0">
                <a:solidFill>
                  <a:srgbClr val="7030A0"/>
                </a:solidFill>
              </a:rPr>
              <a:t>	d</a:t>
            </a:r>
            <a:r>
              <a:rPr u="sng" spc="-5" dirty="0">
                <a:solidFill>
                  <a:srgbClr val="7030A0"/>
                </a:solidFill>
              </a:rPr>
              <a:t>e</a:t>
            </a:r>
            <a:r>
              <a:rPr u="sng" dirty="0">
                <a:solidFill>
                  <a:srgbClr val="7030A0"/>
                </a:solidFill>
              </a:rPr>
              <a:t>	</a:t>
            </a:r>
            <a:r>
              <a:rPr u="sng" spc="-5" dirty="0">
                <a:solidFill>
                  <a:srgbClr val="7030A0"/>
                </a:solidFill>
              </a:rPr>
              <a:t>co</a:t>
            </a:r>
            <a:r>
              <a:rPr u="sng" spc="-20" dirty="0">
                <a:solidFill>
                  <a:srgbClr val="7030A0"/>
                </a:solidFill>
              </a:rPr>
              <a:t>m</a:t>
            </a:r>
            <a:r>
              <a:rPr u="sng" spc="-5" dirty="0">
                <a:solidFill>
                  <a:srgbClr val="7030A0"/>
                </a:solidFill>
              </a:rPr>
              <a:t>p</a:t>
            </a:r>
            <a:r>
              <a:rPr u="sng" dirty="0">
                <a:solidFill>
                  <a:srgbClr val="7030A0"/>
                </a:solidFill>
              </a:rPr>
              <a:t>o</a:t>
            </a:r>
            <a:r>
              <a:rPr u="sng" spc="-5" dirty="0">
                <a:solidFill>
                  <a:srgbClr val="7030A0"/>
                </a:solidFill>
              </a:rPr>
              <a:t>sit</a:t>
            </a:r>
            <a:r>
              <a:rPr u="sng" spc="5" dirty="0">
                <a:solidFill>
                  <a:srgbClr val="7030A0"/>
                </a:solidFill>
              </a:rPr>
              <a:t>i</a:t>
            </a:r>
            <a:r>
              <a:rPr u="sng" spc="-5" dirty="0">
                <a:solidFill>
                  <a:srgbClr val="7030A0"/>
                </a:solidFill>
              </a:rPr>
              <a:t>on</a:t>
            </a:r>
            <a:r>
              <a:rPr u="sng" dirty="0">
                <a:solidFill>
                  <a:srgbClr val="7030A0"/>
                </a:solidFill>
              </a:rPr>
              <a:t>	</a:t>
            </a:r>
            <a:r>
              <a:rPr sz="2400" i="1" u="sng" spc="25" dirty="0">
                <a:solidFill>
                  <a:srgbClr val="7030A0"/>
                </a:solidFill>
              </a:rPr>
              <a:t>x</a:t>
            </a:r>
            <a:r>
              <a:rPr sz="2175" u="sng" baseline="-11494" dirty="0">
                <a:solidFill>
                  <a:srgbClr val="7030A0"/>
                </a:solidFill>
              </a:rPr>
              <a:t>M </a:t>
            </a:r>
            <a:r>
              <a:rPr sz="2175" u="sng" spc="89" baseline="-11494" dirty="0">
                <a:solidFill>
                  <a:srgbClr val="7030A0"/>
                </a:solidFill>
              </a:rPr>
              <a:t> </a:t>
            </a:r>
            <a:r>
              <a:rPr sz="2200" u="sng" dirty="0">
                <a:solidFill>
                  <a:srgbClr val="7030A0"/>
                </a:solidFill>
              </a:rPr>
              <a:t>qu</a:t>
            </a:r>
            <a:r>
              <a:rPr sz="2200" u="sng" spc="-5" dirty="0">
                <a:solidFill>
                  <a:srgbClr val="7030A0"/>
                </a:solidFill>
              </a:rPr>
              <a:t>e</a:t>
            </a:r>
            <a:r>
              <a:rPr sz="2200" u="sng" dirty="0">
                <a:solidFill>
                  <a:srgbClr val="7030A0"/>
                </a:solidFill>
              </a:rPr>
              <a:t>	</a:t>
            </a:r>
            <a:r>
              <a:rPr sz="2200" u="sng" spc="-20" dirty="0">
                <a:solidFill>
                  <a:srgbClr val="7030A0"/>
                </a:solidFill>
              </a:rPr>
              <a:t>l</a:t>
            </a:r>
            <a:r>
              <a:rPr sz="2200" u="sng" spc="-5" dirty="0">
                <a:solidFill>
                  <a:srgbClr val="7030A0"/>
                </a:solidFill>
              </a:rPr>
              <a:t>’on</a:t>
            </a:r>
            <a:r>
              <a:rPr sz="2200" u="sng" dirty="0">
                <a:solidFill>
                  <a:srgbClr val="7030A0"/>
                </a:solidFill>
              </a:rPr>
              <a:t>	</a:t>
            </a:r>
            <a:r>
              <a:rPr sz="2200" u="sng" spc="-5" dirty="0">
                <a:solidFill>
                  <a:srgbClr val="7030A0"/>
                </a:solidFill>
              </a:rPr>
              <a:t>p</a:t>
            </a:r>
            <a:r>
              <a:rPr sz="2200" u="sng" dirty="0">
                <a:solidFill>
                  <a:srgbClr val="7030A0"/>
                </a:solidFill>
              </a:rPr>
              <a:t>o</a:t>
            </a:r>
            <a:r>
              <a:rPr sz="2200" u="sng" spc="-5" dirty="0">
                <a:solidFill>
                  <a:srgbClr val="7030A0"/>
                </a:solidFill>
              </a:rPr>
              <a:t>rte</a:t>
            </a:r>
            <a:r>
              <a:rPr sz="2200" u="sng" dirty="0">
                <a:solidFill>
                  <a:srgbClr val="7030A0"/>
                </a:solidFill>
              </a:rPr>
              <a:t>	</a:t>
            </a:r>
            <a:r>
              <a:rPr sz="2200" u="sng" spc="-5" dirty="0">
                <a:solidFill>
                  <a:srgbClr val="7030A0"/>
                </a:solidFill>
              </a:rPr>
              <a:t>à</a:t>
            </a:r>
            <a:r>
              <a:rPr sz="2200" u="sng" dirty="0">
                <a:solidFill>
                  <a:srgbClr val="7030A0"/>
                </a:solidFill>
              </a:rPr>
              <a:t>	</a:t>
            </a:r>
            <a:r>
              <a:rPr sz="2200" u="sng" spc="-5" dirty="0">
                <a:solidFill>
                  <a:srgbClr val="7030A0"/>
                </a:solidFill>
              </a:rPr>
              <a:t>la  température </a:t>
            </a:r>
            <a:r>
              <a:rPr sz="2400" i="1" u="sng" spc="-30" dirty="0">
                <a:solidFill>
                  <a:srgbClr val="7030A0"/>
                </a:solidFill>
              </a:rPr>
              <a:t>T</a:t>
            </a:r>
            <a:r>
              <a:rPr sz="2175" u="sng" spc="-44" baseline="-11494" dirty="0">
                <a:solidFill>
                  <a:srgbClr val="7030A0"/>
                </a:solidFill>
              </a:rPr>
              <a:t>M</a:t>
            </a:r>
            <a:r>
              <a:rPr sz="2175" u="sng" spc="262" baseline="-11494" dirty="0">
                <a:solidFill>
                  <a:srgbClr val="7030A0"/>
                </a:solidFill>
              </a:rPr>
              <a:t> </a:t>
            </a:r>
            <a:r>
              <a:rPr sz="2200" u="sng" spc="-5" dirty="0">
                <a:solidFill>
                  <a:srgbClr val="7030A0"/>
                </a:solidFill>
              </a:rPr>
              <a:t>.</a:t>
            </a:r>
            <a:endParaRPr sz="2200" u="sng" dirty="0">
              <a:solidFill>
                <a:srgbClr val="7030A0"/>
              </a:solidFill>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9</a:t>
            </a:fld>
            <a:endParaRPr dirty="0"/>
          </a:p>
        </p:txBody>
      </p:sp>
      <p:sp>
        <p:nvSpPr>
          <p:cNvPr id="9" name="object 9"/>
          <p:cNvSpPr txBox="1">
            <a:spLocks noGrp="1"/>
          </p:cNvSpPr>
          <p:nvPr>
            <p:ph type="dt" sz="half" idx="6"/>
          </p:nvPr>
        </p:nvSpPr>
        <p:spPr>
          <a:prstGeom prst="rect">
            <a:avLst/>
          </a:prstGeom>
        </p:spPr>
        <p:txBody>
          <a:bodyPr vert="horz" wrap="square" lIns="0" tIns="0" rIns="0" bIns="0" rtlCol="0">
            <a:spAutoFit/>
          </a:bodyPr>
          <a:lstStyle/>
          <a:p>
            <a:pPr marL="12700">
              <a:lnSpc>
                <a:spcPts val="1305"/>
              </a:lnSpc>
            </a:pPr>
            <a:r>
              <a:rPr spc="-5" dirty="0"/>
              <a:t>Thermodynamique Chimique </a:t>
            </a:r>
            <a:r>
              <a:rPr dirty="0"/>
              <a:t>- </a:t>
            </a:r>
            <a:r>
              <a:rPr sz="1000" spc="-5" dirty="0"/>
              <a:t>Filière SMC,</a:t>
            </a:r>
            <a:r>
              <a:rPr sz="1000" spc="45" dirty="0"/>
              <a:t> </a:t>
            </a:r>
            <a:r>
              <a:rPr sz="1000" spc="-5" dirty="0"/>
              <a:t>S4</a:t>
            </a:r>
            <a:endParaRPr sz="1000"/>
          </a:p>
        </p:txBody>
      </p:sp>
      <p:sp>
        <p:nvSpPr>
          <p:cNvPr id="10" name="object 10"/>
          <p:cNvSpPr txBox="1">
            <a:spLocks noGrp="1"/>
          </p:cNvSpPr>
          <p:nvPr>
            <p:ph type="ftr" sz="quarter" idx="5"/>
          </p:nvPr>
        </p:nvSpPr>
        <p:spPr>
          <a:prstGeom prst="rect">
            <a:avLst/>
          </a:prstGeom>
        </p:spPr>
        <p:txBody>
          <a:bodyPr vert="horz" wrap="square" lIns="0" tIns="0" rIns="0" bIns="0" rtlCol="0">
            <a:spAutoFit/>
          </a:bodyPr>
          <a:lstStyle/>
          <a:p>
            <a:pPr marL="12700">
              <a:lnSpc>
                <a:spcPts val="1190"/>
              </a:lnSpc>
            </a:pPr>
            <a:r>
              <a:rPr spc="-5" dirty="0"/>
              <a:t>Pr Abdallaoui</a:t>
            </a:r>
            <a:r>
              <a:rPr spc="-45" dirty="0"/>
              <a:t> </a:t>
            </a:r>
            <a:r>
              <a:rPr spc="-5" dirty="0"/>
              <a:t>A.</a:t>
            </a:r>
          </a:p>
        </p:txBody>
      </p:sp>
      <p:sp>
        <p:nvSpPr>
          <p:cNvPr id="3" name="object 3"/>
          <p:cNvSpPr txBox="1"/>
          <p:nvPr/>
        </p:nvSpPr>
        <p:spPr>
          <a:xfrm>
            <a:off x="754380" y="1519173"/>
            <a:ext cx="859790" cy="391160"/>
          </a:xfrm>
          <a:prstGeom prst="rect">
            <a:avLst/>
          </a:prstGeom>
        </p:spPr>
        <p:txBody>
          <a:bodyPr vert="horz" wrap="square" lIns="0" tIns="12700" rIns="0" bIns="0" rtlCol="0">
            <a:spAutoFit/>
          </a:bodyPr>
          <a:lstStyle/>
          <a:p>
            <a:pPr marL="38100">
              <a:lnSpc>
                <a:spcPct val="100000"/>
              </a:lnSpc>
              <a:spcBef>
                <a:spcPts val="100"/>
              </a:spcBef>
            </a:pPr>
            <a:r>
              <a:rPr sz="2200" u="sng" spc="-5" dirty="0">
                <a:solidFill>
                  <a:srgbClr val="7030A0"/>
                </a:solidFill>
                <a:latin typeface="Times New Roman"/>
                <a:cs typeface="Times New Roman"/>
              </a:rPr>
              <a:t>Soit</a:t>
            </a:r>
            <a:r>
              <a:rPr sz="2200" u="sng" spc="55" dirty="0">
                <a:solidFill>
                  <a:srgbClr val="7030A0"/>
                </a:solidFill>
                <a:latin typeface="Times New Roman"/>
                <a:cs typeface="Times New Roman"/>
              </a:rPr>
              <a:t> </a:t>
            </a:r>
            <a:r>
              <a:rPr sz="2400" i="1" u="sng" spc="-25" dirty="0">
                <a:solidFill>
                  <a:srgbClr val="7030A0"/>
                </a:solidFill>
                <a:latin typeface="Times New Roman"/>
                <a:cs typeface="Times New Roman"/>
              </a:rPr>
              <a:t>n</a:t>
            </a:r>
            <a:r>
              <a:rPr sz="2175" i="1" u="sng" spc="-37" baseline="-5747" dirty="0">
                <a:solidFill>
                  <a:srgbClr val="7030A0"/>
                </a:solidFill>
                <a:latin typeface="Times New Roman"/>
                <a:cs typeface="Times New Roman"/>
              </a:rPr>
              <a:t>L</a:t>
            </a:r>
            <a:endParaRPr sz="2175" u="sng" baseline="-5747" dirty="0">
              <a:solidFill>
                <a:srgbClr val="7030A0"/>
              </a:solidFill>
              <a:latin typeface="Times New Roman"/>
              <a:cs typeface="Times New Roman"/>
            </a:endParaRPr>
          </a:p>
        </p:txBody>
      </p:sp>
      <p:sp>
        <p:nvSpPr>
          <p:cNvPr id="4" name="object 4"/>
          <p:cNvSpPr txBox="1"/>
          <p:nvPr/>
        </p:nvSpPr>
        <p:spPr>
          <a:xfrm>
            <a:off x="1769110" y="1545081"/>
            <a:ext cx="5626735" cy="360680"/>
          </a:xfrm>
          <a:prstGeom prst="rect">
            <a:avLst/>
          </a:prstGeom>
        </p:spPr>
        <p:txBody>
          <a:bodyPr vert="horz" wrap="square" lIns="0" tIns="12065" rIns="0" bIns="0" rtlCol="0">
            <a:spAutoFit/>
          </a:bodyPr>
          <a:lstStyle/>
          <a:p>
            <a:pPr marL="12700">
              <a:lnSpc>
                <a:spcPct val="100000"/>
              </a:lnSpc>
              <a:spcBef>
                <a:spcPts val="95"/>
              </a:spcBef>
            </a:pPr>
            <a:r>
              <a:rPr sz="2200" u="sng" spc="-5" dirty="0">
                <a:solidFill>
                  <a:srgbClr val="7030A0"/>
                </a:solidFill>
                <a:latin typeface="Times New Roman"/>
                <a:cs typeface="Times New Roman"/>
              </a:rPr>
              <a:t>le</a:t>
            </a:r>
            <a:r>
              <a:rPr sz="2200" u="sng" spc="105" dirty="0">
                <a:solidFill>
                  <a:srgbClr val="7030A0"/>
                </a:solidFill>
                <a:latin typeface="Times New Roman"/>
                <a:cs typeface="Times New Roman"/>
              </a:rPr>
              <a:t> </a:t>
            </a:r>
            <a:r>
              <a:rPr sz="2200" u="sng" spc="-5" dirty="0">
                <a:solidFill>
                  <a:srgbClr val="7030A0"/>
                </a:solidFill>
                <a:latin typeface="Times New Roman"/>
                <a:cs typeface="Times New Roman"/>
              </a:rPr>
              <a:t>nombre</a:t>
            </a:r>
            <a:r>
              <a:rPr sz="2200" u="sng" spc="85" dirty="0">
                <a:solidFill>
                  <a:srgbClr val="7030A0"/>
                </a:solidFill>
                <a:latin typeface="Times New Roman"/>
                <a:cs typeface="Times New Roman"/>
              </a:rPr>
              <a:t> </a:t>
            </a:r>
            <a:r>
              <a:rPr sz="2200" u="sng" dirty="0">
                <a:solidFill>
                  <a:srgbClr val="7030A0"/>
                </a:solidFill>
                <a:latin typeface="Times New Roman"/>
                <a:cs typeface="Times New Roman"/>
              </a:rPr>
              <a:t>de</a:t>
            </a:r>
            <a:r>
              <a:rPr sz="2200" u="sng" spc="114" dirty="0">
                <a:solidFill>
                  <a:srgbClr val="7030A0"/>
                </a:solidFill>
                <a:latin typeface="Times New Roman"/>
                <a:cs typeface="Times New Roman"/>
              </a:rPr>
              <a:t> </a:t>
            </a:r>
            <a:r>
              <a:rPr sz="2200" u="sng" spc="-5" dirty="0">
                <a:solidFill>
                  <a:srgbClr val="7030A0"/>
                </a:solidFill>
                <a:latin typeface="Times New Roman"/>
                <a:cs typeface="Times New Roman"/>
              </a:rPr>
              <a:t>moles</a:t>
            </a:r>
            <a:r>
              <a:rPr sz="2200" u="sng" spc="95" dirty="0">
                <a:solidFill>
                  <a:srgbClr val="7030A0"/>
                </a:solidFill>
                <a:latin typeface="Times New Roman"/>
                <a:cs typeface="Times New Roman"/>
              </a:rPr>
              <a:t> </a:t>
            </a:r>
            <a:r>
              <a:rPr sz="2200" u="sng" dirty="0">
                <a:solidFill>
                  <a:srgbClr val="7030A0"/>
                </a:solidFill>
                <a:latin typeface="Times New Roman"/>
                <a:cs typeface="Times New Roman"/>
              </a:rPr>
              <a:t>de</a:t>
            </a:r>
            <a:r>
              <a:rPr sz="2200" u="sng" spc="114" dirty="0">
                <a:solidFill>
                  <a:srgbClr val="7030A0"/>
                </a:solidFill>
                <a:latin typeface="Times New Roman"/>
                <a:cs typeface="Times New Roman"/>
              </a:rPr>
              <a:t> </a:t>
            </a:r>
            <a:r>
              <a:rPr sz="2200" u="sng" spc="-5" dirty="0">
                <a:solidFill>
                  <a:srgbClr val="7030A0"/>
                </a:solidFill>
                <a:latin typeface="Times New Roman"/>
                <a:cs typeface="Times New Roman"/>
              </a:rPr>
              <a:t>mélange</a:t>
            </a:r>
            <a:r>
              <a:rPr sz="2200" u="sng" spc="80" dirty="0">
                <a:solidFill>
                  <a:srgbClr val="7030A0"/>
                </a:solidFill>
                <a:latin typeface="Times New Roman"/>
                <a:cs typeface="Times New Roman"/>
              </a:rPr>
              <a:t> </a:t>
            </a:r>
            <a:r>
              <a:rPr sz="2200" u="sng" spc="-5" dirty="0">
                <a:solidFill>
                  <a:srgbClr val="7030A0"/>
                </a:solidFill>
                <a:latin typeface="Times New Roman"/>
                <a:cs typeface="Times New Roman"/>
              </a:rPr>
              <a:t>en</a:t>
            </a:r>
            <a:r>
              <a:rPr sz="2200" u="sng" spc="114" dirty="0">
                <a:solidFill>
                  <a:srgbClr val="7030A0"/>
                </a:solidFill>
                <a:latin typeface="Times New Roman"/>
                <a:cs typeface="Times New Roman"/>
              </a:rPr>
              <a:t> </a:t>
            </a:r>
            <a:r>
              <a:rPr sz="2200" u="sng" spc="-5" dirty="0">
                <a:solidFill>
                  <a:srgbClr val="7030A0"/>
                </a:solidFill>
                <a:latin typeface="Times New Roman"/>
                <a:cs typeface="Times New Roman"/>
              </a:rPr>
              <a:t>phase</a:t>
            </a:r>
            <a:r>
              <a:rPr sz="2200" u="sng" spc="95" dirty="0">
                <a:solidFill>
                  <a:srgbClr val="7030A0"/>
                </a:solidFill>
                <a:latin typeface="Times New Roman"/>
                <a:cs typeface="Times New Roman"/>
              </a:rPr>
              <a:t> </a:t>
            </a:r>
            <a:r>
              <a:rPr sz="2200" u="sng" spc="-5" dirty="0">
                <a:solidFill>
                  <a:srgbClr val="7030A0"/>
                </a:solidFill>
                <a:latin typeface="Times New Roman"/>
                <a:cs typeface="Times New Roman"/>
              </a:rPr>
              <a:t>liquide.</a:t>
            </a:r>
            <a:endParaRPr sz="2200" u="sng" dirty="0">
              <a:solidFill>
                <a:srgbClr val="7030A0"/>
              </a:solidFill>
              <a:latin typeface="Times New Roman"/>
              <a:cs typeface="Times New Roman"/>
            </a:endParaRPr>
          </a:p>
        </p:txBody>
      </p:sp>
      <p:sp>
        <p:nvSpPr>
          <p:cNvPr id="5" name="object 5"/>
          <p:cNvSpPr txBox="1"/>
          <p:nvPr/>
        </p:nvSpPr>
        <p:spPr>
          <a:xfrm>
            <a:off x="908050" y="2215077"/>
            <a:ext cx="1412240" cy="360680"/>
          </a:xfrm>
          <a:prstGeom prst="rect">
            <a:avLst/>
          </a:prstGeom>
        </p:spPr>
        <p:txBody>
          <a:bodyPr vert="horz" wrap="square" lIns="0" tIns="12065" rIns="0" bIns="0" rtlCol="0">
            <a:spAutoFit/>
          </a:bodyPr>
          <a:lstStyle/>
          <a:p>
            <a:pPr marL="12700">
              <a:lnSpc>
                <a:spcPct val="100000"/>
              </a:lnSpc>
              <a:spcBef>
                <a:spcPts val="95"/>
              </a:spcBef>
            </a:pPr>
            <a:r>
              <a:rPr sz="2200" u="sng" spc="-5" dirty="0">
                <a:solidFill>
                  <a:srgbClr val="7030A0"/>
                </a:solidFill>
                <a:latin typeface="Times New Roman"/>
                <a:cs typeface="Times New Roman"/>
              </a:rPr>
              <a:t>Montrer</a:t>
            </a:r>
            <a:r>
              <a:rPr sz="2200" u="sng" spc="-85" dirty="0">
                <a:solidFill>
                  <a:srgbClr val="7030A0"/>
                </a:solidFill>
                <a:latin typeface="Times New Roman"/>
                <a:cs typeface="Times New Roman"/>
              </a:rPr>
              <a:t> </a:t>
            </a:r>
            <a:r>
              <a:rPr sz="2200" u="sng" dirty="0">
                <a:solidFill>
                  <a:srgbClr val="7030A0"/>
                </a:solidFill>
                <a:latin typeface="Times New Roman"/>
                <a:cs typeface="Times New Roman"/>
              </a:rPr>
              <a:t>que</a:t>
            </a:r>
          </a:p>
        </p:txBody>
      </p:sp>
      <p:sp>
        <p:nvSpPr>
          <p:cNvPr id="6" name="object 6"/>
          <p:cNvSpPr txBox="1"/>
          <p:nvPr/>
        </p:nvSpPr>
        <p:spPr>
          <a:xfrm>
            <a:off x="3244277" y="2193601"/>
            <a:ext cx="2676399" cy="382156"/>
          </a:xfrm>
          <a:prstGeom prst="rect">
            <a:avLst/>
          </a:prstGeom>
        </p:spPr>
        <p:txBody>
          <a:bodyPr vert="horz" wrap="square" lIns="0" tIns="12700" rIns="0" bIns="0" rtlCol="0">
            <a:spAutoFit/>
          </a:bodyPr>
          <a:lstStyle/>
          <a:p>
            <a:pPr marL="38100">
              <a:lnSpc>
                <a:spcPct val="100000"/>
              </a:lnSpc>
              <a:spcBef>
                <a:spcPts val="100"/>
              </a:spcBef>
            </a:pPr>
            <a:r>
              <a:rPr sz="3600" b="1" i="1" spc="-15" baseline="-4629" dirty="0">
                <a:solidFill>
                  <a:srgbClr val="7030A0"/>
                </a:solidFill>
                <a:latin typeface="Times New Roman"/>
                <a:cs typeface="Times New Roman"/>
              </a:rPr>
              <a:t>n</a:t>
            </a:r>
            <a:r>
              <a:rPr sz="2175" b="1" i="1" spc="-15" baseline="-13409" dirty="0">
                <a:solidFill>
                  <a:srgbClr val="7030A0"/>
                </a:solidFill>
                <a:latin typeface="Times New Roman"/>
                <a:cs typeface="Times New Roman"/>
              </a:rPr>
              <a:t>L</a:t>
            </a:r>
            <a:r>
              <a:rPr sz="2200" b="1" i="1" spc="-10" dirty="0">
                <a:solidFill>
                  <a:srgbClr val="7030A0"/>
                </a:solidFill>
                <a:latin typeface="Times New Roman"/>
                <a:cs typeface="Times New Roman"/>
              </a:rPr>
              <a:t>.</a:t>
            </a:r>
            <a:r>
              <a:rPr sz="2400" b="1" spc="-10" dirty="0">
                <a:solidFill>
                  <a:srgbClr val="7030A0"/>
                </a:solidFill>
                <a:latin typeface="Times New Roman"/>
                <a:cs typeface="Times New Roman"/>
              </a:rPr>
              <a:t>AB </a:t>
            </a:r>
            <a:r>
              <a:rPr sz="2400" b="1" spc="490" dirty="0">
                <a:solidFill>
                  <a:srgbClr val="7030A0"/>
                </a:solidFill>
                <a:latin typeface="Times New Roman"/>
                <a:cs typeface="Times New Roman"/>
              </a:rPr>
              <a:t>=</a:t>
            </a:r>
            <a:r>
              <a:rPr sz="2400" b="1" spc="150" dirty="0">
                <a:solidFill>
                  <a:srgbClr val="7030A0"/>
                </a:solidFill>
                <a:latin typeface="Times New Roman"/>
                <a:cs typeface="Times New Roman"/>
              </a:rPr>
              <a:t> </a:t>
            </a:r>
            <a:r>
              <a:rPr sz="2400" b="1" i="1" spc="-20" dirty="0">
                <a:solidFill>
                  <a:srgbClr val="7030A0"/>
                </a:solidFill>
                <a:latin typeface="Times New Roman"/>
                <a:cs typeface="Times New Roman"/>
              </a:rPr>
              <a:t>n.</a:t>
            </a:r>
            <a:r>
              <a:rPr sz="2400" b="1" spc="-20" dirty="0">
                <a:solidFill>
                  <a:srgbClr val="7030A0"/>
                </a:solidFill>
                <a:latin typeface="Times New Roman"/>
                <a:cs typeface="Times New Roman"/>
              </a:rPr>
              <a:t>AM</a:t>
            </a:r>
            <a:endParaRPr sz="24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2552</TotalTime>
  <Words>1895</Words>
  <Application>Microsoft Office PowerPoint</Application>
  <PresentationFormat>Personnalisé</PresentationFormat>
  <Paragraphs>357</Paragraphs>
  <Slides>33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33</vt:i4>
      </vt:variant>
    </vt:vector>
  </HeadingPairs>
  <TitlesOfParts>
    <vt:vector size="39" baseType="lpstr">
      <vt:lpstr>SimSun</vt:lpstr>
      <vt:lpstr>Calibri</vt:lpstr>
      <vt:lpstr>Cambria Math</vt:lpstr>
      <vt:lpstr>Symbol</vt:lpstr>
      <vt:lpstr>Times New Roman</vt:lpstr>
      <vt:lpstr>Office Theme</vt:lpstr>
      <vt:lpstr>Présentation PowerPoint</vt:lpstr>
      <vt:lpstr>Présentation PowerPoint</vt:lpstr>
      <vt:lpstr>Présentation PowerPoint</vt:lpstr>
      <vt:lpstr>2. Peut-on considérer les mélanges O2 -N2 comme idéaux d’après ce diagramme ?</vt:lpstr>
      <vt:lpstr>2. Peut-on considérer les mélanges O2 -N2 comme idéaux d’après ce diagramme ?</vt:lpstr>
      <vt:lpstr>3. Quelles sont les phases en présence dans les domaines I, II et III ?</vt:lpstr>
      <vt:lpstr>4. Que représente l’ensemble des points de  la courbe (a) ?</vt:lpstr>
      <vt:lpstr>5. Quels noms donne-t-on aux courbes</vt:lpstr>
      <vt:lpstr>6. On considère n moles d’un mélange de composition xM  que l’on porte à la  température TM .</vt:lpstr>
      <vt:lpstr>6. Point M sur le  diagramme</vt:lpstr>
      <vt:lpstr>Remarque</vt:lpstr>
      <vt:lpstr>7.             À quelle température commence l’ébullition d’un mélange de masse  1 tonne, formé de 40 % de N2 et 60 % de O2 (à P= 1 bar)</vt:lpstr>
      <vt:lpstr>8. À quelle température faut-il arrêter l’ébullition pour récupérer un liquide contenant  75 % de dioxygène (pourcentage molaire) ?</vt:lpstr>
      <vt:lpstr>9. Quelle masse mL de liquide récupère-t-on ?</vt:lpstr>
      <vt:lpstr>= 𝑛. 𝑉𝑁 = 𝑛. (𝑥−𝑥𝑉)</vt:lpstr>
      <vt:lpstr>Cette quantité de liquide correspond à un mélange dont la composition est de  75 % de d O2 et de 25 % de N2.   La masse molaire d’un tel mélange est donc de :</vt:lpstr>
      <vt:lpstr>Soit le mélange binaire A-B, dont le  diagramme isotherme est donné ci-joint.</vt:lpstr>
      <vt:lpstr>Courbe a : Courbe de Rosée  Courbe b : Courbe d’Ebullition</vt:lpstr>
      <vt:lpstr>PoA  = 12,7 Kpa    PoB = 3,8  KPa</vt:lpstr>
      <vt:lpstr>Présentation PowerPoint</vt:lpstr>
      <vt:lpstr>: Pression de vapeur de A au-dessus de mélange ;</vt:lpstr>
      <vt:lpstr>Présentation PowerPoint</vt:lpstr>
      <vt:lpstr>Présentation PowerPoint</vt:lpstr>
      <vt:lpstr>Présentation PowerPoint</vt:lpstr>
      <vt:lpstr>P  P0  x P  P </vt:lpstr>
      <vt:lpstr>Présentation PowerPoint</vt:lpstr>
      <vt:lpstr>Présentation PowerPoint</vt:lpstr>
      <vt:lpstr>Présentation PowerPoint</vt:lpstr>
      <vt:lpstr>XA : Fraction molaire de l’éthanol dans la phase liquide.  YA : Fraction molaire de l’éthanol dans la phase vapeur.</vt:lpstr>
      <vt:lpstr>Point azéotrope, ou mélange azéotropique C’est un mélange qui présente, pour une composition particulière, une phase vapeur  ayant la même composition que la phase liquide avec laquelle elle est en équilibre.</vt:lpstr>
      <vt:lpstr>Présentation PowerPoint</vt:lpstr>
      <vt:lpstr>4.b) A quelle température la dernière goutte de liquide s’évapore-t-elle et quelle est la composition de cette dernière  goutte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Abdallaoui</dc:creator>
  <cp:lastModifiedBy>Abdelaziz Abdallaoui</cp:lastModifiedBy>
  <cp:revision>45</cp:revision>
  <dcterms:created xsi:type="dcterms:W3CDTF">2020-04-12T18:56:18Z</dcterms:created>
  <dcterms:modified xsi:type="dcterms:W3CDTF">2021-05-17T19:52:42Z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2020-04-12T00:00:00Z</vt:filetime>
  </property>
  <property fmtid="{D5CDD505-2E9C-101B-9397-08002B2CF9AE}" pid="3" name="Creator">
    <vt:lpwstr>Microsoft® Word 2013</vt:lpwstr>
  </property>
  <property fmtid="{D5CDD505-2E9C-101B-9397-08002B2CF9AE}" pid="4" name="LastSaved">
    <vt:filetime>2020-04-12T00:00:00Z</vt:filetime>
  </property>
</Properties>
</file>