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Style à thème 2 - Accentuation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72D775-0D3F-45B6-81C1-AA354BB4DA53}" type="datetimeFigureOut">
              <a:rPr lang="fr-FR" smtClean="0"/>
              <a:pPr/>
              <a:t>10/05/2018</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133AAE-9DF0-430B-B3FB-1C4518CD8DF4}"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7DBA969D-85B7-4294-B64F-6555B55D4C59}" type="datetime1">
              <a:rPr lang="fr-FR" smtClean="0"/>
              <a:pPr/>
              <a:t>10/05/2018</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FF9D5611-D65C-4733-93FE-73F71CAC7A84}"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B34576FC-E990-46A2-8BF3-2C7B0A1FCC0E}" type="datetime1">
              <a:rPr lang="fr-FR" smtClean="0"/>
              <a:pPr/>
              <a:t>10/05/2018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F9D5611-D65C-4733-93FE-73F71CAC7A84}"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9E9E4491-606E-4BDD-9638-22A5D8764E6C}" type="datetime1">
              <a:rPr lang="fr-FR" smtClean="0"/>
              <a:pPr/>
              <a:t>10/05/2018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F9D5611-D65C-4733-93FE-73F71CAC7A84}"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A18EB9E3-F526-4B36-BC1C-064C31E9F2AB}" type="datetime1">
              <a:rPr lang="fr-FR" smtClean="0"/>
              <a:pPr/>
              <a:t>10/05/2018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F9D5611-D65C-4733-93FE-73F71CAC7A84}"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B371807C-AD14-4AA9-8B5C-8BF3C5733900}" type="datetime1">
              <a:rPr lang="fr-FR" smtClean="0"/>
              <a:pPr/>
              <a:t>10/05/2018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F9D5611-D65C-4733-93FE-73F71CAC7A84}" type="slidenum">
              <a:rPr lang="fr-FR" smtClean="0"/>
              <a:pPr/>
              <a:t>‹N°›</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01F8553C-4DF6-4260-9EB0-5083CEDC56BE}" type="datetime1">
              <a:rPr lang="fr-FR" smtClean="0"/>
              <a:pPr/>
              <a:t>10/05/2018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F9D5611-D65C-4733-93FE-73F71CAC7A84}"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E1EC787D-56DF-4E16-8F82-6F3B7130360D}" type="datetime1">
              <a:rPr lang="fr-FR" smtClean="0"/>
              <a:pPr/>
              <a:t>10/05/2018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F9D5611-D65C-4733-93FE-73F71CAC7A84}"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1C5EE828-A5C9-4448-B87C-945F4A128B9E}" type="datetime1">
              <a:rPr lang="fr-FR" smtClean="0"/>
              <a:pPr/>
              <a:t>10/05/2018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F9D5611-D65C-4733-93FE-73F71CAC7A84}"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762782D-FCFA-4E17-ADDF-9B4FC4C42327}" type="datetime1">
              <a:rPr lang="fr-FR" smtClean="0"/>
              <a:pPr/>
              <a:t>10/05/2018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600645BA-CC9B-4232-8A8E-82D1BA9E62CF}" type="datetime1">
              <a:rPr lang="fr-FR" smtClean="0"/>
              <a:pPr/>
              <a:t>10/05/2018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F9D5611-D65C-4733-93FE-73F71CAC7A84}"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29A7FF8C-46F7-4138-B616-1930DFD20937}" type="datetime1">
              <a:rPr lang="fr-FR" smtClean="0"/>
              <a:pPr/>
              <a:t>10/05/2018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FF9D5611-D65C-4733-93FE-73F71CAC7A84}" type="slidenum">
              <a:rPr lang="fr-FR" smtClean="0"/>
              <a:pPr/>
              <a:t>‹N°›</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4DF5769-D104-4397-80B6-5C54DCDABAE2}" type="datetime1">
              <a:rPr lang="fr-FR" smtClean="0"/>
              <a:pPr/>
              <a:t>10/05/2018</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F9D5611-D65C-4733-93FE-73F71CAC7A84}" type="slidenum">
              <a:rPr lang="fr-FR" smtClean="0"/>
              <a:pPr/>
              <a:t>‹N°›</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smtClean="0"/>
              <a:t>La méthode </a:t>
            </a:r>
            <a:r>
              <a:rPr lang="fr-FR" dirty="0" err="1" smtClean="0"/>
              <a:t>de«Target</a:t>
            </a:r>
            <a:r>
              <a:rPr lang="fr-FR" dirty="0" smtClean="0"/>
              <a:t> </a:t>
            </a:r>
            <a:r>
              <a:rPr lang="fr-FR" dirty="0" err="1" smtClean="0"/>
              <a:t>costing</a:t>
            </a:r>
            <a:r>
              <a:rPr lang="fr-FR" dirty="0" smtClean="0"/>
              <a:t> » ou coût cible</a:t>
            </a:r>
            <a:endParaRPr lang="fr-FR" dirty="0"/>
          </a:p>
        </p:txBody>
      </p:sp>
      <p:sp>
        <p:nvSpPr>
          <p:cNvPr id="3" name="Sous-titre 2"/>
          <p:cNvSpPr>
            <a:spLocks noGrp="1"/>
          </p:cNvSpPr>
          <p:nvPr>
            <p:ph type="subTitle"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1</a:t>
            </a:fld>
            <a:endParaRPr lang="fr-F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lgn="just"/>
            <a:r>
              <a:rPr lang="fr-FR" dirty="0" smtClean="0"/>
              <a:t>« le coût cible repose sur une démarche d’analyse qui part  de la </a:t>
            </a:r>
            <a:r>
              <a:rPr lang="fr-FR" b="1" dirty="0" smtClean="0"/>
              <a:t>marge désirée </a:t>
            </a:r>
            <a:r>
              <a:rPr lang="fr-FR" dirty="0" smtClean="0"/>
              <a:t>pour en tirer le coût à atteindre » (Pierre MEVELLEC,1991)</a:t>
            </a:r>
          </a:p>
          <a:p>
            <a:endParaRPr lang="fr-FR" dirty="0"/>
          </a:p>
        </p:txBody>
      </p:sp>
      <p:graphicFrame>
        <p:nvGraphicFramePr>
          <p:cNvPr id="4" name="Tableau 3"/>
          <p:cNvGraphicFramePr>
            <a:graphicFrameLocks noGrp="1"/>
          </p:cNvGraphicFramePr>
          <p:nvPr/>
        </p:nvGraphicFramePr>
        <p:xfrm>
          <a:off x="785786" y="4143380"/>
          <a:ext cx="6096000" cy="518160"/>
        </p:xfrm>
        <a:graphic>
          <a:graphicData uri="http://schemas.openxmlformats.org/drawingml/2006/table">
            <a:tbl>
              <a:tblPr firstRow="1" bandRow="1">
                <a:tableStyleId>{5940675A-B579-460E-94D1-54222C63F5DA}</a:tableStyleId>
              </a:tblPr>
              <a:tblGrid>
                <a:gridCol w="6096000"/>
              </a:tblGrid>
              <a:tr h="370840">
                <a:tc>
                  <a:txBody>
                    <a:bodyPr/>
                    <a:lstStyle/>
                    <a:p>
                      <a:r>
                        <a:rPr lang="fr-FR" sz="2800" dirty="0" smtClean="0"/>
                        <a:t>Coût</a:t>
                      </a:r>
                      <a:r>
                        <a:rPr lang="fr-FR" sz="2800" baseline="0" dirty="0" smtClean="0"/>
                        <a:t> cible = prix de vente – profit cible</a:t>
                      </a:r>
                      <a:endParaRPr lang="fr-FR" sz="2800" dirty="0"/>
                    </a:p>
                  </a:txBody>
                  <a:tcPr/>
                </a:tc>
              </a:tr>
            </a:tbl>
          </a:graphicData>
        </a:graphic>
      </p:graphicFrame>
      <p:graphicFrame>
        <p:nvGraphicFramePr>
          <p:cNvPr id="5" name="Tableau 4"/>
          <p:cNvGraphicFramePr>
            <a:graphicFrameLocks noGrp="1"/>
          </p:cNvGraphicFramePr>
          <p:nvPr/>
        </p:nvGraphicFramePr>
        <p:xfrm>
          <a:off x="714348" y="5357826"/>
          <a:ext cx="8429652" cy="822960"/>
        </p:xfrm>
        <a:graphic>
          <a:graphicData uri="http://schemas.openxmlformats.org/drawingml/2006/table">
            <a:tbl>
              <a:tblPr firstRow="1" bandRow="1">
                <a:tableStyleId>{2D5ABB26-0587-4C30-8999-92F81FD0307C}</a:tableStyleId>
              </a:tblPr>
              <a:tblGrid>
                <a:gridCol w="8429652"/>
              </a:tblGrid>
              <a:tr h="370840">
                <a:tc>
                  <a:txBody>
                    <a:bodyPr/>
                    <a:lstStyle/>
                    <a:p>
                      <a:r>
                        <a:rPr lang="fr-FR" sz="2400" b="1" dirty="0" smtClean="0"/>
                        <a:t>Différent de :  </a:t>
                      </a:r>
                      <a:r>
                        <a:rPr lang="fr-FR" sz="2400" dirty="0" smtClean="0"/>
                        <a:t>coût de revient + marge</a:t>
                      </a:r>
                      <a:r>
                        <a:rPr lang="fr-FR" sz="2400" baseline="0" dirty="0" smtClean="0"/>
                        <a:t> planifiée = prix de vente</a:t>
                      </a:r>
                      <a:endParaRPr lang="fr-FR" sz="2400" dirty="0"/>
                    </a:p>
                  </a:txBody>
                  <a:tcPr/>
                </a:tc>
              </a:tr>
            </a:tbl>
          </a:graphicData>
        </a:graphic>
      </p:graphicFrame>
      <p:sp>
        <p:nvSpPr>
          <p:cNvPr id="6" name="Espace réservé du numéro de diapositive 5"/>
          <p:cNvSpPr>
            <a:spLocks noGrp="1"/>
          </p:cNvSpPr>
          <p:nvPr>
            <p:ph type="sldNum" sz="quarter" idx="12"/>
          </p:nvPr>
        </p:nvSpPr>
        <p:spPr/>
        <p:txBody>
          <a:bodyPr/>
          <a:lstStyle/>
          <a:p>
            <a:fld id="{FF9D5611-D65C-4733-93FE-73F71CAC7A84}" type="slidenum">
              <a:rPr lang="fr-FR" smtClean="0"/>
              <a:pPr/>
              <a:t>10</a:t>
            </a:fld>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8604"/>
            <a:ext cx="8229600" cy="5697559"/>
          </a:xfrm>
        </p:spPr>
        <p:txBody>
          <a:bodyPr/>
          <a:lstStyle/>
          <a:p>
            <a:pPr algn="just"/>
            <a:endParaRPr lang="fr-FR" dirty="0" smtClean="0"/>
          </a:p>
          <a:p>
            <a:pPr algn="just"/>
            <a:r>
              <a:rPr lang="fr-FR" dirty="0" smtClean="0"/>
              <a:t>La méthode du coût cible est un moyen </a:t>
            </a:r>
            <a:r>
              <a:rPr lang="fr-FR" b="1" dirty="0" smtClean="0"/>
              <a:t>de pilotage de la performance </a:t>
            </a:r>
            <a:r>
              <a:rPr lang="fr-FR" dirty="0" smtClean="0"/>
              <a:t>qui, au-delà de l’analyse des coûts, modifie les pratiques managériales: </a:t>
            </a:r>
          </a:p>
          <a:p>
            <a:endParaRPr lang="fr-FR" dirty="0"/>
          </a:p>
          <a:p>
            <a:pPr>
              <a:buNone/>
            </a:pPr>
            <a:endParaRPr lang="fr-FR" dirty="0"/>
          </a:p>
        </p:txBody>
      </p:sp>
      <p:graphicFrame>
        <p:nvGraphicFramePr>
          <p:cNvPr id="4" name="Tableau 3"/>
          <p:cNvGraphicFramePr>
            <a:graphicFrameLocks noGrp="1"/>
          </p:cNvGraphicFramePr>
          <p:nvPr/>
        </p:nvGraphicFramePr>
        <p:xfrm>
          <a:off x="714348" y="3214686"/>
          <a:ext cx="8143932" cy="457200"/>
        </p:xfrm>
        <a:graphic>
          <a:graphicData uri="http://schemas.openxmlformats.org/drawingml/2006/table">
            <a:tbl>
              <a:tblPr firstRow="1" bandRow="1">
                <a:tableStyleId>{5940675A-B579-460E-94D1-54222C63F5DA}</a:tableStyleId>
              </a:tblPr>
              <a:tblGrid>
                <a:gridCol w="8143932"/>
              </a:tblGrid>
              <a:tr h="370840">
                <a:tc>
                  <a:txBody>
                    <a:bodyPr/>
                    <a:lstStyle/>
                    <a:p>
                      <a:r>
                        <a:rPr lang="fr-FR" sz="2400" dirty="0" smtClean="0"/>
                        <a:t>Target </a:t>
                      </a:r>
                      <a:r>
                        <a:rPr lang="fr-FR" sz="2400" dirty="0" err="1" smtClean="0"/>
                        <a:t>costing</a:t>
                      </a:r>
                      <a:r>
                        <a:rPr lang="fr-FR" sz="2400" dirty="0" smtClean="0"/>
                        <a:t>              exigence de progrès et de changement</a:t>
                      </a:r>
                      <a:endParaRPr lang="fr-FR" sz="2400" dirty="0"/>
                    </a:p>
                  </a:txBody>
                  <a:tcPr/>
                </a:tc>
              </a:tr>
            </a:tbl>
          </a:graphicData>
        </a:graphic>
      </p:graphicFrame>
      <p:cxnSp>
        <p:nvCxnSpPr>
          <p:cNvPr id="6" name="Connecteur droit avec flèche 5"/>
          <p:cNvCxnSpPr/>
          <p:nvPr/>
        </p:nvCxnSpPr>
        <p:spPr>
          <a:xfrm rot="5400000">
            <a:off x="3036877" y="2749545"/>
            <a:ext cx="64294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 name="Espace réservé du numéro de diapositive 4"/>
          <p:cNvSpPr>
            <a:spLocks noGrp="1"/>
          </p:cNvSpPr>
          <p:nvPr>
            <p:ph type="sldNum" sz="quarter" idx="12"/>
          </p:nvPr>
        </p:nvSpPr>
        <p:spPr/>
        <p:txBody>
          <a:bodyPr/>
          <a:lstStyle/>
          <a:p>
            <a:fld id="{FF9D5611-D65C-4733-93FE-73F71CAC7A84}" type="slidenum">
              <a:rPr lang="fr-FR" smtClean="0"/>
              <a:pPr/>
              <a:t>11</a:t>
            </a:fld>
            <a:endParaRPr lang="fr-FR"/>
          </a:p>
        </p:txBody>
      </p:sp>
      <p:sp>
        <p:nvSpPr>
          <p:cNvPr id="7" name="Flèche droite 6"/>
          <p:cNvSpPr/>
          <p:nvPr/>
        </p:nvSpPr>
        <p:spPr>
          <a:xfrm>
            <a:off x="3000364" y="3357562"/>
            <a:ext cx="571504"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8604"/>
            <a:ext cx="8229600" cy="5697559"/>
          </a:xfrm>
        </p:spPr>
        <p:txBody>
          <a:bodyPr/>
          <a:lstStyle/>
          <a:p>
            <a:endParaRPr lang="fr-FR" dirty="0" smtClean="0"/>
          </a:p>
          <a:p>
            <a:endParaRPr lang="fr-FR" dirty="0" smtClean="0"/>
          </a:p>
          <a:p>
            <a:r>
              <a:rPr lang="fr-FR" b="1" dirty="0" smtClean="0"/>
              <a:t>Ses caractéristiques</a:t>
            </a:r>
            <a:r>
              <a:rPr lang="fr-FR" dirty="0" smtClean="0"/>
              <a:t>: le coût cible est un coût:</a:t>
            </a:r>
          </a:p>
          <a:p>
            <a:pPr lvl="1">
              <a:buFont typeface="Courier New" pitchFamily="49" charset="0"/>
              <a:buChar char="o"/>
            </a:pPr>
            <a:r>
              <a:rPr lang="fr-FR" dirty="0" smtClean="0"/>
              <a:t>D’un produit ou service</a:t>
            </a:r>
          </a:p>
          <a:p>
            <a:pPr lvl="1">
              <a:buFont typeface="Courier New" pitchFamily="49" charset="0"/>
              <a:buChar char="o"/>
            </a:pPr>
            <a:r>
              <a:rPr lang="fr-FR" dirty="0" smtClean="0"/>
              <a:t>Prévisionnel</a:t>
            </a:r>
          </a:p>
          <a:p>
            <a:pPr lvl="1">
              <a:buFont typeface="Courier New" pitchFamily="49" charset="0"/>
              <a:buChar char="o"/>
            </a:pPr>
            <a:r>
              <a:rPr lang="fr-FR" dirty="0" smtClean="0"/>
              <a:t>Compétitif</a:t>
            </a:r>
          </a:p>
          <a:p>
            <a:pPr lvl="1">
              <a:buFont typeface="Courier New" pitchFamily="49" charset="0"/>
              <a:buChar char="o"/>
            </a:pPr>
            <a:r>
              <a:rPr lang="fr-FR" dirty="0" smtClean="0"/>
              <a:t>À ne pas dépasser</a:t>
            </a:r>
          </a:p>
          <a:p>
            <a:pPr lvl="1">
              <a:buFont typeface="Courier New" pitchFamily="49" charset="0"/>
              <a:buChar char="o"/>
            </a:pPr>
            <a:r>
              <a:rPr lang="fr-FR" dirty="0" smtClean="0"/>
              <a:t>Défini dès la conception du produit</a:t>
            </a:r>
          </a:p>
          <a:p>
            <a:pPr lvl="1">
              <a:buFont typeface="Courier New" pitchFamily="49" charset="0"/>
              <a:buChar char="o"/>
            </a:pPr>
            <a:r>
              <a:rPr lang="fr-FR" dirty="0" smtClean="0"/>
              <a:t>Qui traduit une </a:t>
            </a:r>
            <a:r>
              <a:rPr lang="fr-FR" b="1" dirty="0" smtClean="0"/>
              <a:t>politique volontariste </a:t>
            </a:r>
            <a:r>
              <a:rPr lang="fr-FR" dirty="0" smtClean="0"/>
              <a:t>de maîtrise de la performance</a:t>
            </a:r>
          </a:p>
          <a:p>
            <a:pPr lvl="1">
              <a:buNone/>
            </a:pPr>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12</a:t>
            </a:fld>
            <a:endParaRPr lang="fr-F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Méthode de calcul du coût cible:</a:t>
            </a:r>
            <a:endParaRPr lang="fr-FR" dirty="0"/>
          </a:p>
        </p:txBody>
      </p:sp>
      <p:sp>
        <p:nvSpPr>
          <p:cNvPr id="3" name="Espace réservé du contenu 2"/>
          <p:cNvSpPr>
            <a:spLocks noGrp="1"/>
          </p:cNvSpPr>
          <p:nvPr>
            <p:ph idx="1"/>
          </p:nvPr>
        </p:nvSpPr>
        <p:spPr/>
        <p:txBody>
          <a:bodyPr>
            <a:normAutofit lnSpcReduction="10000"/>
          </a:bodyPr>
          <a:lstStyle/>
          <a:p>
            <a:pPr algn="just"/>
            <a:r>
              <a:rPr lang="fr-FR" dirty="0" smtClean="0"/>
              <a:t>La méthode du coût cible résulte d’une </a:t>
            </a:r>
            <a:r>
              <a:rPr lang="fr-FR" b="1" dirty="0" smtClean="0"/>
              <a:t>démarche inversée:</a:t>
            </a:r>
          </a:p>
          <a:p>
            <a:pPr algn="just">
              <a:buFont typeface="Wingdings" pitchFamily="2" charset="2"/>
              <a:buChar char="Ø"/>
            </a:pPr>
            <a:r>
              <a:rPr lang="fr-FR" dirty="0" smtClean="0">
                <a:solidFill>
                  <a:srgbClr val="0070C0"/>
                </a:solidFill>
              </a:rPr>
              <a:t>Évaluation du coût cible:</a:t>
            </a:r>
          </a:p>
          <a:p>
            <a:pPr lvl="1" algn="just">
              <a:buFont typeface="Courier New" pitchFamily="49" charset="0"/>
              <a:buChar char="o"/>
            </a:pPr>
            <a:r>
              <a:rPr lang="fr-FR" b="1" dirty="0" smtClean="0"/>
              <a:t>Prévision du prix de vente </a:t>
            </a:r>
            <a:r>
              <a:rPr lang="fr-FR" dirty="0" smtClean="0"/>
              <a:t>du produit en fonction du marché visé , de la concurrence ,des prévisions économiques, afin de dégager un avantage concurrentiel;</a:t>
            </a:r>
          </a:p>
          <a:p>
            <a:pPr lvl="1" algn="just">
              <a:buFont typeface="Courier New" pitchFamily="49" charset="0"/>
              <a:buChar char="o"/>
            </a:pPr>
            <a:r>
              <a:rPr lang="fr-FR" b="1" dirty="0" smtClean="0"/>
              <a:t>Définition de la marge </a:t>
            </a:r>
            <a:r>
              <a:rPr lang="fr-FR" dirty="0" smtClean="0"/>
              <a:t>en fonction des objectifs de l’entreprise.</a:t>
            </a:r>
          </a:p>
          <a:p>
            <a:pPr lvl="1" algn="just">
              <a:buFont typeface="Courier New" pitchFamily="49" charset="0"/>
              <a:buChar char="o"/>
            </a:pPr>
            <a:r>
              <a:rPr lang="fr-FR" b="1" dirty="0" smtClean="0"/>
              <a:t>Déduction du coût cible</a:t>
            </a:r>
            <a:r>
              <a:rPr lang="fr-FR" dirty="0" smtClean="0"/>
              <a:t>, valeur que le coût du produit ne doit pas dépasser.</a:t>
            </a:r>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13</a:t>
            </a:fld>
            <a:endParaRPr lang="fr-F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lgn="just">
              <a:buFont typeface="Wingdings" pitchFamily="2" charset="2"/>
              <a:buChar char="Ø"/>
            </a:pPr>
            <a:r>
              <a:rPr lang="fr-FR" dirty="0" smtClean="0">
                <a:solidFill>
                  <a:srgbClr val="0070C0"/>
                </a:solidFill>
              </a:rPr>
              <a:t>Détermination du coût estimé du produit:</a:t>
            </a:r>
          </a:p>
          <a:p>
            <a:pPr algn="just">
              <a:buNone/>
            </a:pPr>
            <a:r>
              <a:rPr lang="fr-FR" dirty="0" smtClean="0"/>
              <a:t>Le coût estimé est défini en fonction:</a:t>
            </a:r>
          </a:p>
          <a:p>
            <a:pPr lvl="1" algn="just">
              <a:buFont typeface="Courier New" pitchFamily="49" charset="0"/>
              <a:buChar char="o"/>
            </a:pPr>
            <a:r>
              <a:rPr lang="fr-FR" dirty="0" smtClean="0"/>
              <a:t>Des fonctions auxquelles le produit doit satisfaire afin de répondre aux besoins du client;</a:t>
            </a:r>
          </a:p>
          <a:p>
            <a:pPr lvl="1" algn="just">
              <a:buFont typeface="Courier New" pitchFamily="49" charset="0"/>
              <a:buChar char="o"/>
            </a:pPr>
            <a:r>
              <a:rPr lang="fr-FR" dirty="0" smtClean="0"/>
              <a:t>De l’état de la technologie, des compétences de l’entreprise.</a:t>
            </a:r>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14</a:t>
            </a:fld>
            <a:endParaRPr lang="fr-F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idx="1"/>
          </p:nvPr>
        </p:nvSpPr>
        <p:spPr/>
        <p:txBody>
          <a:bodyPr/>
          <a:lstStyle/>
          <a:p>
            <a:pPr>
              <a:buFont typeface="Wingdings" pitchFamily="2" charset="2"/>
              <a:buChar char="Ø"/>
            </a:pPr>
            <a:r>
              <a:rPr lang="fr-FR" dirty="0" smtClean="0"/>
              <a:t>Comparaison du coût estimé et du coût cible:</a:t>
            </a:r>
          </a:p>
          <a:p>
            <a:pPr>
              <a:buNone/>
            </a:pPr>
            <a:r>
              <a:rPr lang="fr-FR" dirty="0"/>
              <a:t> </a:t>
            </a:r>
            <a:r>
              <a:rPr lang="fr-FR" dirty="0" smtClean="0"/>
              <a:t> </a:t>
            </a:r>
          </a:p>
          <a:p>
            <a:pPr>
              <a:buNone/>
            </a:pPr>
            <a:r>
              <a:rPr lang="fr-FR" dirty="0" smtClean="0"/>
              <a:t>Si </a:t>
            </a:r>
            <a:endParaRPr lang="fr-FR" dirty="0"/>
          </a:p>
        </p:txBody>
      </p:sp>
      <p:graphicFrame>
        <p:nvGraphicFramePr>
          <p:cNvPr id="4" name="Tableau 3"/>
          <p:cNvGraphicFramePr>
            <a:graphicFrameLocks noGrp="1"/>
          </p:cNvGraphicFramePr>
          <p:nvPr/>
        </p:nvGraphicFramePr>
        <p:xfrm>
          <a:off x="1214414" y="2857496"/>
          <a:ext cx="1404926" cy="370840"/>
        </p:xfrm>
        <a:graphic>
          <a:graphicData uri="http://schemas.openxmlformats.org/drawingml/2006/table">
            <a:tbl>
              <a:tblPr firstRow="1" bandRow="1">
                <a:tableStyleId>{5940675A-B579-460E-94D1-54222C63F5DA}</a:tableStyleId>
              </a:tblPr>
              <a:tblGrid>
                <a:gridCol w="1404926"/>
              </a:tblGrid>
              <a:tr h="370840">
                <a:tc>
                  <a:txBody>
                    <a:bodyPr/>
                    <a:lstStyle/>
                    <a:p>
                      <a:r>
                        <a:rPr lang="fr-FR" dirty="0" smtClean="0"/>
                        <a:t>Coût estimé</a:t>
                      </a:r>
                      <a:endParaRPr lang="fr-FR" dirty="0"/>
                    </a:p>
                  </a:txBody>
                  <a:tcPr/>
                </a:tc>
              </a:tr>
            </a:tbl>
          </a:graphicData>
        </a:graphic>
      </p:graphicFrame>
      <p:graphicFrame>
        <p:nvGraphicFramePr>
          <p:cNvPr id="5" name="Tableau 4"/>
          <p:cNvGraphicFramePr>
            <a:graphicFrameLocks noGrp="1"/>
          </p:cNvGraphicFramePr>
          <p:nvPr/>
        </p:nvGraphicFramePr>
        <p:xfrm>
          <a:off x="3143240" y="2857496"/>
          <a:ext cx="1476364" cy="370840"/>
        </p:xfrm>
        <a:graphic>
          <a:graphicData uri="http://schemas.openxmlformats.org/drawingml/2006/table">
            <a:tbl>
              <a:tblPr firstRow="1" bandRow="1">
                <a:tableStyleId>{5940675A-B579-460E-94D1-54222C63F5DA}</a:tableStyleId>
              </a:tblPr>
              <a:tblGrid>
                <a:gridCol w="1476364"/>
              </a:tblGrid>
              <a:tr h="370840">
                <a:tc>
                  <a:txBody>
                    <a:bodyPr/>
                    <a:lstStyle/>
                    <a:p>
                      <a:r>
                        <a:rPr lang="fr-FR" dirty="0" smtClean="0"/>
                        <a:t>Coût cible</a:t>
                      </a:r>
                      <a:endParaRPr lang="fr-FR" dirty="0"/>
                    </a:p>
                  </a:txBody>
                  <a:tcPr/>
                </a:tc>
              </a:tr>
            </a:tbl>
          </a:graphicData>
        </a:graphic>
      </p:graphicFrame>
      <p:graphicFrame>
        <p:nvGraphicFramePr>
          <p:cNvPr id="6" name="Tableau 5"/>
          <p:cNvGraphicFramePr>
            <a:graphicFrameLocks noGrp="1"/>
          </p:cNvGraphicFramePr>
          <p:nvPr/>
        </p:nvGraphicFramePr>
        <p:xfrm>
          <a:off x="2643174" y="2857496"/>
          <a:ext cx="547670" cy="370840"/>
        </p:xfrm>
        <a:graphic>
          <a:graphicData uri="http://schemas.openxmlformats.org/drawingml/2006/table">
            <a:tbl>
              <a:tblPr firstRow="1" bandRow="1">
                <a:tableStyleId>{2D5ABB26-0587-4C30-8999-92F81FD0307C}</a:tableStyleId>
              </a:tblPr>
              <a:tblGrid>
                <a:gridCol w="547670"/>
              </a:tblGrid>
              <a:tr h="370840">
                <a:tc>
                  <a:txBody>
                    <a:bodyPr/>
                    <a:lstStyle/>
                    <a:p>
                      <a:r>
                        <a:rPr lang="fr-FR" dirty="0" smtClean="0"/>
                        <a:t>&gt;</a:t>
                      </a:r>
                      <a:endParaRPr lang="fr-FR" dirty="0"/>
                    </a:p>
                  </a:txBody>
                  <a:tcPr/>
                </a:tc>
              </a:tr>
            </a:tbl>
          </a:graphicData>
        </a:graphic>
      </p:graphicFrame>
      <p:graphicFrame>
        <p:nvGraphicFramePr>
          <p:cNvPr id="7" name="Tableau 6"/>
          <p:cNvGraphicFramePr>
            <a:graphicFrameLocks noGrp="1"/>
          </p:cNvGraphicFramePr>
          <p:nvPr/>
        </p:nvGraphicFramePr>
        <p:xfrm>
          <a:off x="6286512" y="2643182"/>
          <a:ext cx="2547934" cy="914400"/>
        </p:xfrm>
        <a:graphic>
          <a:graphicData uri="http://schemas.openxmlformats.org/drawingml/2006/table">
            <a:tbl>
              <a:tblPr firstRow="1" bandRow="1">
                <a:tableStyleId>{5940675A-B579-460E-94D1-54222C63F5DA}</a:tableStyleId>
              </a:tblPr>
              <a:tblGrid>
                <a:gridCol w="2547934"/>
              </a:tblGrid>
              <a:tr h="370840">
                <a:tc>
                  <a:txBody>
                    <a:bodyPr/>
                    <a:lstStyle/>
                    <a:p>
                      <a:r>
                        <a:rPr lang="fr-FR" dirty="0" smtClean="0"/>
                        <a:t>Analyse de la valeur pour réduire le coût estimé</a:t>
                      </a:r>
                      <a:endParaRPr lang="fr-FR" dirty="0"/>
                    </a:p>
                  </a:txBody>
                  <a:tcPr/>
                </a:tc>
              </a:tr>
            </a:tbl>
          </a:graphicData>
        </a:graphic>
      </p:graphicFrame>
      <p:graphicFrame>
        <p:nvGraphicFramePr>
          <p:cNvPr id="8" name="Tableau 7"/>
          <p:cNvGraphicFramePr>
            <a:graphicFrameLocks noGrp="1"/>
          </p:cNvGraphicFramePr>
          <p:nvPr/>
        </p:nvGraphicFramePr>
        <p:xfrm>
          <a:off x="6143636" y="4214818"/>
          <a:ext cx="2857520" cy="914400"/>
        </p:xfrm>
        <a:graphic>
          <a:graphicData uri="http://schemas.openxmlformats.org/drawingml/2006/table">
            <a:tbl>
              <a:tblPr firstRow="1" bandRow="1">
                <a:tableStyleId>{5940675A-B579-460E-94D1-54222C63F5DA}</a:tableStyleId>
              </a:tblPr>
              <a:tblGrid>
                <a:gridCol w="2857520"/>
              </a:tblGrid>
              <a:tr h="370840">
                <a:tc>
                  <a:txBody>
                    <a:bodyPr/>
                    <a:lstStyle/>
                    <a:p>
                      <a:r>
                        <a:rPr lang="fr-FR" dirty="0" smtClean="0"/>
                        <a:t>Action sur les paramètres du marché (prix, volume) pour réduire le coût estimé</a:t>
                      </a:r>
                      <a:endParaRPr lang="fr-FR" dirty="0"/>
                    </a:p>
                  </a:txBody>
                  <a:tcPr/>
                </a:tc>
              </a:tr>
            </a:tbl>
          </a:graphicData>
        </a:graphic>
      </p:graphicFrame>
      <p:graphicFrame>
        <p:nvGraphicFramePr>
          <p:cNvPr id="9" name="Tableau 8"/>
          <p:cNvGraphicFramePr>
            <a:graphicFrameLocks noGrp="1"/>
          </p:cNvGraphicFramePr>
          <p:nvPr/>
        </p:nvGraphicFramePr>
        <p:xfrm>
          <a:off x="7072330" y="3643314"/>
          <a:ext cx="690546" cy="370840"/>
        </p:xfrm>
        <a:graphic>
          <a:graphicData uri="http://schemas.openxmlformats.org/drawingml/2006/table">
            <a:tbl>
              <a:tblPr firstRow="1" bandRow="1">
                <a:tableStyleId>{2D5ABB26-0587-4C30-8999-92F81FD0307C}</a:tableStyleId>
              </a:tblPr>
              <a:tblGrid>
                <a:gridCol w="690546"/>
              </a:tblGrid>
              <a:tr h="370840">
                <a:tc>
                  <a:txBody>
                    <a:bodyPr/>
                    <a:lstStyle/>
                    <a:p>
                      <a:r>
                        <a:rPr lang="fr-FR" dirty="0" smtClean="0"/>
                        <a:t>ou</a:t>
                      </a:r>
                      <a:endParaRPr lang="fr-FR" dirty="0"/>
                    </a:p>
                  </a:txBody>
                  <a:tcPr/>
                </a:tc>
              </a:tr>
            </a:tbl>
          </a:graphicData>
        </a:graphic>
      </p:graphicFrame>
      <p:sp>
        <p:nvSpPr>
          <p:cNvPr id="10" name="Flèche droite 9"/>
          <p:cNvSpPr/>
          <p:nvPr/>
        </p:nvSpPr>
        <p:spPr>
          <a:xfrm>
            <a:off x="5072066" y="2786058"/>
            <a:ext cx="785818" cy="484632"/>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1" name="Flèche droite 10"/>
          <p:cNvSpPr/>
          <p:nvPr/>
        </p:nvSpPr>
        <p:spPr>
          <a:xfrm>
            <a:off x="4857752" y="4214818"/>
            <a:ext cx="978408" cy="484632"/>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2" name="Espace réservé du numéro de diapositive 11"/>
          <p:cNvSpPr>
            <a:spLocks noGrp="1"/>
          </p:cNvSpPr>
          <p:nvPr>
            <p:ph type="sldNum" sz="quarter" idx="12"/>
          </p:nvPr>
        </p:nvSpPr>
        <p:spPr/>
        <p:txBody>
          <a:bodyPr/>
          <a:lstStyle/>
          <a:p>
            <a:fld id="{FF9D5611-D65C-4733-93FE-73F71CAC7A84}" type="slidenum">
              <a:rPr lang="fr-FR" smtClean="0"/>
              <a:pPr/>
              <a:t>15</a:t>
            </a:fld>
            <a:endParaRPr lang="fr-F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b="1" dirty="0" smtClean="0"/>
              <a:t>L’architecture générale de la </a:t>
            </a:r>
            <a:r>
              <a:rPr lang="fr-FR" dirty="0" smtClean="0"/>
              <a:t>démarche</a:t>
            </a:r>
            <a:r>
              <a:rPr lang="fr-FR" b="1" dirty="0" smtClean="0"/>
              <a:t>:</a:t>
            </a:r>
            <a:endParaRPr lang="fr-FR" b="1" dirty="0"/>
          </a:p>
        </p:txBody>
      </p:sp>
      <p:graphicFrame>
        <p:nvGraphicFramePr>
          <p:cNvPr id="4" name="Tableau 3"/>
          <p:cNvGraphicFramePr>
            <a:graphicFrameLocks noGrp="1"/>
          </p:cNvGraphicFramePr>
          <p:nvPr/>
        </p:nvGraphicFramePr>
        <p:xfrm>
          <a:off x="428596" y="3286124"/>
          <a:ext cx="1619240" cy="370840"/>
        </p:xfrm>
        <a:graphic>
          <a:graphicData uri="http://schemas.openxmlformats.org/drawingml/2006/table">
            <a:tbl>
              <a:tblPr firstRow="1" bandRow="1">
                <a:tableStyleId>{5940675A-B579-460E-94D1-54222C63F5DA}</a:tableStyleId>
              </a:tblPr>
              <a:tblGrid>
                <a:gridCol w="1619240"/>
              </a:tblGrid>
              <a:tr h="370840">
                <a:tc>
                  <a:txBody>
                    <a:bodyPr/>
                    <a:lstStyle/>
                    <a:p>
                      <a:r>
                        <a:rPr lang="fr-FR" dirty="0" smtClean="0"/>
                        <a:t>Prix cible</a:t>
                      </a:r>
                      <a:endParaRPr lang="fr-FR" dirty="0"/>
                    </a:p>
                  </a:txBody>
                  <a:tcPr/>
                </a:tc>
              </a:tr>
            </a:tbl>
          </a:graphicData>
        </a:graphic>
      </p:graphicFrame>
      <p:sp>
        <p:nvSpPr>
          <p:cNvPr id="5" name="Ellipse 4"/>
          <p:cNvSpPr/>
          <p:nvPr/>
        </p:nvSpPr>
        <p:spPr>
          <a:xfrm>
            <a:off x="2285984" y="3286124"/>
            <a:ext cx="500066" cy="342896"/>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a:t>
            </a:r>
            <a:endParaRPr lang="fr-FR" dirty="0"/>
          </a:p>
        </p:txBody>
      </p:sp>
      <p:graphicFrame>
        <p:nvGraphicFramePr>
          <p:cNvPr id="6" name="Tableau 5"/>
          <p:cNvGraphicFramePr>
            <a:graphicFrameLocks noGrp="1"/>
          </p:cNvGraphicFramePr>
          <p:nvPr/>
        </p:nvGraphicFramePr>
        <p:xfrm>
          <a:off x="3143240" y="3286124"/>
          <a:ext cx="1547802" cy="370840"/>
        </p:xfrm>
        <a:graphic>
          <a:graphicData uri="http://schemas.openxmlformats.org/drawingml/2006/table">
            <a:tbl>
              <a:tblPr firstRow="1" bandRow="1">
                <a:tableStyleId>{5940675A-B579-460E-94D1-54222C63F5DA}</a:tableStyleId>
              </a:tblPr>
              <a:tblGrid>
                <a:gridCol w="1547802"/>
              </a:tblGrid>
              <a:tr h="370840">
                <a:tc>
                  <a:txBody>
                    <a:bodyPr/>
                    <a:lstStyle/>
                    <a:p>
                      <a:r>
                        <a:rPr lang="fr-FR" dirty="0" smtClean="0"/>
                        <a:t>Profit cible</a:t>
                      </a:r>
                      <a:endParaRPr lang="fr-FR" dirty="0"/>
                    </a:p>
                  </a:txBody>
                  <a:tcPr/>
                </a:tc>
              </a:tr>
            </a:tbl>
          </a:graphicData>
        </a:graphic>
      </p:graphicFrame>
      <p:sp>
        <p:nvSpPr>
          <p:cNvPr id="7" name="Ellipse 6"/>
          <p:cNvSpPr/>
          <p:nvPr/>
        </p:nvSpPr>
        <p:spPr>
          <a:xfrm>
            <a:off x="4929190" y="3214686"/>
            <a:ext cx="500066" cy="414334"/>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fr-FR" dirty="0" smtClean="0"/>
              <a:t>=</a:t>
            </a:r>
            <a:endParaRPr lang="fr-FR" dirty="0"/>
          </a:p>
        </p:txBody>
      </p:sp>
      <p:graphicFrame>
        <p:nvGraphicFramePr>
          <p:cNvPr id="8" name="Tableau 7"/>
          <p:cNvGraphicFramePr>
            <a:graphicFrameLocks noGrp="1"/>
          </p:cNvGraphicFramePr>
          <p:nvPr/>
        </p:nvGraphicFramePr>
        <p:xfrm>
          <a:off x="6500826" y="3000372"/>
          <a:ext cx="1690678" cy="914400"/>
        </p:xfrm>
        <a:graphic>
          <a:graphicData uri="http://schemas.openxmlformats.org/drawingml/2006/table">
            <a:tbl>
              <a:tblPr firstRow="1" bandRow="1">
                <a:tableStyleId>{5940675A-B579-460E-94D1-54222C63F5DA}</a:tableStyleId>
              </a:tblPr>
              <a:tblGrid>
                <a:gridCol w="1690678"/>
              </a:tblGrid>
              <a:tr h="370840">
                <a:tc>
                  <a:txBody>
                    <a:bodyPr/>
                    <a:lstStyle/>
                    <a:p>
                      <a:r>
                        <a:rPr lang="fr-FR" dirty="0" smtClean="0"/>
                        <a:t>Coût plafond</a:t>
                      </a:r>
                    </a:p>
                    <a:p>
                      <a:r>
                        <a:rPr lang="fr-FR" dirty="0" smtClean="0"/>
                        <a:t>          =</a:t>
                      </a:r>
                    </a:p>
                    <a:p>
                      <a:r>
                        <a:rPr lang="fr-FR" dirty="0" smtClean="0"/>
                        <a:t>Coût cible</a:t>
                      </a:r>
                      <a:endParaRPr lang="fr-FR" dirty="0"/>
                    </a:p>
                  </a:txBody>
                  <a:tcPr/>
                </a:tc>
              </a:tr>
            </a:tbl>
          </a:graphicData>
        </a:graphic>
      </p:graphicFrame>
      <p:graphicFrame>
        <p:nvGraphicFramePr>
          <p:cNvPr id="9" name="Tableau 8"/>
          <p:cNvGraphicFramePr>
            <a:graphicFrameLocks noGrp="1"/>
          </p:cNvGraphicFramePr>
          <p:nvPr/>
        </p:nvGraphicFramePr>
        <p:xfrm>
          <a:off x="6715140" y="5500702"/>
          <a:ext cx="1476364" cy="370840"/>
        </p:xfrm>
        <a:graphic>
          <a:graphicData uri="http://schemas.openxmlformats.org/drawingml/2006/table">
            <a:tbl>
              <a:tblPr firstRow="1" bandRow="1">
                <a:tableStyleId>{5940675A-B579-460E-94D1-54222C63F5DA}</a:tableStyleId>
              </a:tblPr>
              <a:tblGrid>
                <a:gridCol w="1476364"/>
              </a:tblGrid>
              <a:tr h="370840">
                <a:tc>
                  <a:txBody>
                    <a:bodyPr/>
                    <a:lstStyle/>
                    <a:p>
                      <a:r>
                        <a:rPr lang="fr-FR" dirty="0" smtClean="0"/>
                        <a:t>Coût estimé</a:t>
                      </a:r>
                      <a:endParaRPr lang="fr-FR" dirty="0"/>
                    </a:p>
                  </a:txBody>
                  <a:tcPr/>
                </a:tc>
              </a:tr>
            </a:tbl>
          </a:graphicData>
        </a:graphic>
      </p:graphicFrame>
      <p:graphicFrame>
        <p:nvGraphicFramePr>
          <p:cNvPr id="10" name="Tableau 9"/>
          <p:cNvGraphicFramePr>
            <a:graphicFrameLocks noGrp="1"/>
          </p:cNvGraphicFramePr>
          <p:nvPr/>
        </p:nvGraphicFramePr>
        <p:xfrm>
          <a:off x="7715272" y="4143380"/>
          <a:ext cx="1262050" cy="914400"/>
        </p:xfrm>
        <a:graphic>
          <a:graphicData uri="http://schemas.openxmlformats.org/drawingml/2006/table">
            <a:tbl>
              <a:tblPr firstRow="1" bandRow="1">
                <a:tableStyleId>{2D5ABB26-0587-4C30-8999-92F81FD0307C}</a:tableStyleId>
              </a:tblPr>
              <a:tblGrid>
                <a:gridCol w="1262050"/>
              </a:tblGrid>
              <a:tr h="370840">
                <a:tc>
                  <a:txBody>
                    <a:bodyPr/>
                    <a:lstStyle/>
                    <a:p>
                      <a:r>
                        <a:rPr lang="fr-FR" dirty="0" smtClean="0"/>
                        <a:t>Réduction continue des coûts</a:t>
                      </a:r>
                      <a:endParaRPr lang="fr-FR" dirty="0"/>
                    </a:p>
                  </a:txBody>
                  <a:tcPr/>
                </a:tc>
              </a:tr>
            </a:tbl>
          </a:graphicData>
        </a:graphic>
      </p:graphicFrame>
      <p:graphicFrame>
        <p:nvGraphicFramePr>
          <p:cNvPr id="11" name="Tableau 10"/>
          <p:cNvGraphicFramePr>
            <a:graphicFrameLocks noGrp="1"/>
          </p:cNvGraphicFramePr>
          <p:nvPr/>
        </p:nvGraphicFramePr>
        <p:xfrm>
          <a:off x="5000628" y="4357694"/>
          <a:ext cx="1333488" cy="640080"/>
        </p:xfrm>
        <a:graphic>
          <a:graphicData uri="http://schemas.openxmlformats.org/drawingml/2006/table">
            <a:tbl>
              <a:tblPr firstRow="1" bandRow="1">
                <a:tableStyleId>{2D5ABB26-0587-4C30-8999-92F81FD0307C}</a:tableStyleId>
              </a:tblPr>
              <a:tblGrid>
                <a:gridCol w="1333488"/>
              </a:tblGrid>
              <a:tr h="370840">
                <a:tc>
                  <a:txBody>
                    <a:bodyPr/>
                    <a:lstStyle/>
                    <a:p>
                      <a:r>
                        <a:rPr lang="fr-FR" dirty="0" smtClean="0"/>
                        <a:t>Ingénierie de la valeur</a:t>
                      </a:r>
                      <a:endParaRPr lang="fr-FR" dirty="0"/>
                    </a:p>
                  </a:txBody>
                  <a:tcPr/>
                </a:tc>
              </a:tr>
            </a:tbl>
          </a:graphicData>
        </a:graphic>
      </p:graphicFrame>
      <p:cxnSp>
        <p:nvCxnSpPr>
          <p:cNvPr id="13" name="Connecteur droit avec flèche 12"/>
          <p:cNvCxnSpPr/>
          <p:nvPr/>
        </p:nvCxnSpPr>
        <p:spPr>
          <a:xfrm rot="5400000" flipH="1" flipV="1">
            <a:off x="6572264" y="4643446"/>
            <a:ext cx="1285884"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4" name="Espace réservé du numéro de diapositive 13"/>
          <p:cNvSpPr>
            <a:spLocks noGrp="1"/>
          </p:cNvSpPr>
          <p:nvPr>
            <p:ph type="sldNum" sz="quarter" idx="12"/>
          </p:nvPr>
        </p:nvSpPr>
        <p:spPr/>
        <p:txBody>
          <a:bodyPr/>
          <a:lstStyle/>
          <a:p>
            <a:fld id="{FF9D5611-D65C-4733-93FE-73F71CAC7A84}" type="slidenum">
              <a:rPr lang="fr-FR" smtClean="0"/>
              <a:pPr/>
              <a:t>16</a:t>
            </a:fld>
            <a:endParaRPr lang="fr-F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lgn="just"/>
            <a:r>
              <a:rPr lang="fr-FR" dirty="0" smtClean="0"/>
              <a:t>La méthode du coût cible est </a:t>
            </a:r>
            <a:r>
              <a:rPr lang="fr-FR" b="1" dirty="0" smtClean="0"/>
              <a:t>un processus continu</a:t>
            </a:r>
            <a:r>
              <a:rPr lang="fr-FR" dirty="0" smtClean="0"/>
              <a:t>:</a:t>
            </a:r>
          </a:p>
          <a:p>
            <a:pPr lvl="1" algn="just">
              <a:buFont typeface="Wingdings" pitchFamily="2" charset="2"/>
              <a:buChar char="Ø"/>
            </a:pPr>
            <a:r>
              <a:rPr lang="fr-FR" dirty="0" smtClean="0"/>
              <a:t>Ce processus commence dès la phase de conception du produit;</a:t>
            </a:r>
          </a:p>
          <a:p>
            <a:pPr lvl="1" algn="just">
              <a:buFont typeface="Wingdings" pitchFamily="2" charset="2"/>
              <a:buChar char="Ø"/>
            </a:pPr>
            <a:r>
              <a:rPr lang="fr-FR" dirty="0" smtClean="0"/>
              <a:t>Il se poursuit tout au long du cycle de vie du produit dans une logique de </a:t>
            </a:r>
            <a:r>
              <a:rPr lang="fr-FR" b="1" dirty="0" smtClean="0"/>
              <a:t>réduction continue des coûts </a:t>
            </a:r>
            <a:r>
              <a:rPr lang="fr-FR" dirty="0" smtClean="0"/>
              <a:t>(</a:t>
            </a:r>
            <a:r>
              <a:rPr lang="fr-FR" dirty="0" err="1" smtClean="0"/>
              <a:t>Kaisen</a:t>
            </a:r>
            <a:r>
              <a:rPr lang="fr-FR" dirty="0" smtClean="0"/>
              <a:t> </a:t>
            </a:r>
            <a:r>
              <a:rPr lang="fr-FR" dirty="0" err="1" smtClean="0"/>
              <a:t>costing</a:t>
            </a:r>
            <a:r>
              <a:rPr lang="fr-FR" dirty="0" smtClean="0"/>
              <a:t>), du fait de l’expérience acquise , des économies d’échelle, de l’évolution du marché (clientèle, concurrence).</a:t>
            </a:r>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17</a:t>
            </a:fld>
            <a:endParaRPr lang="fr-F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lgn="just"/>
            <a:r>
              <a:rPr lang="fr-FR" dirty="0" smtClean="0"/>
              <a:t>Le coût cible c’est une méthode qui ne se limite pas au calcul de coûts. Son efficacité s’explique par une pratique managériale:</a:t>
            </a:r>
          </a:p>
          <a:p>
            <a:pPr lvl="1" algn="just">
              <a:buFont typeface="Wingdings" pitchFamily="2" charset="2"/>
              <a:buChar char="Ø"/>
            </a:pPr>
            <a:r>
              <a:rPr lang="fr-FR" dirty="0" smtClean="0">
                <a:solidFill>
                  <a:srgbClr val="0070C0"/>
                </a:solidFill>
              </a:rPr>
              <a:t>Tournée vers l’environnement:</a:t>
            </a:r>
          </a:p>
          <a:p>
            <a:pPr lvl="1" algn="just">
              <a:buNone/>
            </a:pPr>
            <a:endParaRPr lang="fr-FR" dirty="0"/>
          </a:p>
        </p:txBody>
      </p:sp>
      <p:graphicFrame>
        <p:nvGraphicFramePr>
          <p:cNvPr id="4" name="Tableau 3"/>
          <p:cNvGraphicFramePr>
            <a:graphicFrameLocks noGrp="1"/>
          </p:cNvGraphicFramePr>
          <p:nvPr/>
        </p:nvGraphicFramePr>
        <p:xfrm>
          <a:off x="285720" y="4071942"/>
          <a:ext cx="2547934" cy="1188720"/>
        </p:xfrm>
        <a:graphic>
          <a:graphicData uri="http://schemas.openxmlformats.org/drawingml/2006/table">
            <a:tbl>
              <a:tblPr firstRow="1" bandRow="1">
                <a:tableStyleId>{5C22544A-7EE6-4342-B048-85BDC9FD1C3A}</a:tableStyleId>
              </a:tblPr>
              <a:tblGrid>
                <a:gridCol w="2547934"/>
              </a:tblGrid>
              <a:tr h="370840">
                <a:tc>
                  <a:txBody>
                    <a:bodyPr/>
                    <a:lstStyle/>
                    <a:p>
                      <a:pPr>
                        <a:buFont typeface="Wingdings" pitchFamily="2" charset="2"/>
                        <a:buChar char="§"/>
                      </a:pPr>
                      <a:r>
                        <a:rPr lang="fr-FR" sz="2400" dirty="0" smtClean="0"/>
                        <a:t>Besoins des clients</a:t>
                      </a:r>
                    </a:p>
                    <a:p>
                      <a:pPr>
                        <a:buFont typeface="Wingdings" pitchFamily="2" charset="2"/>
                        <a:buChar char="§"/>
                      </a:pPr>
                      <a:r>
                        <a:rPr lang="fr-FR" sz="2400" dirty="0" smtClean="0"/>
                        <a:t>La concurrence</a:t>
                      </a:r>
                      <a:endParaRPr lang="fr-FR" sz="2400" dirty="0"/>
                    </a:p>
                  </a:txBody>
                  <a:tcPr/>
                </a:tc>
              </a:tr>
            </a:tbl>
          </a:graphicData>
        </a:graphic>
      </p:graphicFrame>
      <p:graphicFrame>
        <p:nvGraphicFramePr>
          <p:cNvPr id="5" name="Tableau 4"/>
          <p:cNvGraphicFramePr>
            <a:graphicFrameLocks noGrp="1"/>
          </p:cNvGraphicFramePr>
          <p:nvPr/>
        </p:nvGraphicFramePr>
        <p:xfrm>
          <a:off x="4571968" y="4000504"/>
          <a:ext cx="4572032" cy="1143008"/>
        </p:xfrm>
        <a:graphic>
          <a:graphicData uri="http://schemas.openxmlformats.org/drawingml/2006/table">
            <a:tbl>
              <a:tblPr firstRow="1" bandRow="1">
                <a:tableStyleId>{5C22544A-7EE6-4342-B048-85BDC9FD1C3A}</a:tableStyleId>
              </a:tblPr>
              <a:tblGrid>
                <a:gridCol w="4572032"/>
              </a:tblGrid>
              <a:tr h="1143008">
                <a:tc>
                  <a:txBody>
                    <a:bodyPr/>
                    <a:lstStyle/>
                    <a:p>
                      <a:endParaRPr lang="fr-FR" sz="2800" dirty="0" smtClean="0"/>
                    </a:p>
                    <a:p>
                      <a:r>
                        <a:rPr lang="fr-FR" sz="2800" dirty="0" smtClean="0"/>
                        <a:t>Attributs du produit</a:t>
                      </a:r>
                      <a:endParaRPr lang="fr-FR" sz="2800" dirty="0"/>
                    </a:p>
                  </a:txBody>
                  <a:tcPr/>
                </a:tc>
              </a:tr>
            </a:tbl>
          </a:graphicData>
        </a:graphic>
      </p:graphicFrame>
      <p:cxnSp>
        <p:nvCxnSpPr>
          <p:cNvPr id="7" name="Connecteur droit avec flèche 6"/>
          <p:cNvCxnSpPr/>
          <p:nvPr/>
        </p:nvCxnSpPr>
        <p:spPr>
          <a:xfrm>
            <a:off x="3071802" y="4714884"/>
            <a:ext cx="1071570"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8" name="Espace réservé du numéro de diapositive 7"/>
          <p:cNvSpPr>
            <a:spLocks noGrp="1"/>
          </p:cNvSpPr>
          <p:nvPr>
            <p:ph type="sldNum" sz="quarter" idx="12"/>
          </p:nvPr>
        </p:nvSpPr>
        <p:spPr/>
        <p:txBody>
          <a:bodyPr/>
          <a:lstStyle/>
          <a:p>
            <a:fld id="{FF9D5611-D65C-4733-93FE-73F71CAC7A84}" type="slidenum">
              <a:rPr lang="fr-FR" smtClean="0"/>
              <a:pPr/>
              <a:t>18</a:t>
            </a:fld>
            <a:endParaRPr lang="fr-F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a:bodyPr>
          <a:lstStyle/>
          <a:p>
            <a:pPr algn="just">
              <a:buFont typeface="Wingdings" pitchFamily="2" charset="2"/>
              <a:buChar char="Ø"/>
            </a:pPr>
            <a:r>
              <a:rPr lang="fr-FR" dirty="0" smtClean="0">
                <a:solidFill>
                  <a:srgbClr val="0070C0"/>
                </a:solidFill>
              </a:rPr>
              <a:t>Transversale et mobilisatrice des compétences </a:t>
            </a:r>
            <a:r>
              <a:rPr lang="fr-FR" dirty="0" smtClean="0"/>
              <a:t>de l’ensembles des acteurs: la définition du produit, le processus de réduction des coûts mobilisent toutes les fonctions de l’entreprise autour d’un même projet;</a:t>
            </a:r>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19</a:t>
            </a:fld>
            <a:endParaRPr lang="fr-F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Les fondements du </a:t>
            </a:r>
            <a:r>
              <a:rPr lang="fr-FR" dirty="0" err="1" smtClean="0"/>
              <a:t>target</a:t>
            </a:r>
            <a:r>
              <a:rPr lang="fr-FR" dirty="0" smtClean="0"/>
              <a:t> </a:t>
            </a:r>
            <a:r>
              <a:rPr lang="fr-FR" dirty="0" err="1" smtClean="0"/>
              <a:t>costing</a:t>
            </a:r>
            <a:endParaRPr lang="fr-FR" dirty="0"/>
          </a:p>
        </p:txBody>
      </p:sp>
      <p:sp>
        <p:nvSpPr>
          <p:cNvPr id="3" name="Espace réservé du contenu 2"/>
          <p:cNvSpPr>
            <a:spLocks noGrp="1"/>
          </p:cNvSpPr>
          <p:nvPr>
            <p:ph idx="1"/>
          </p:nvPr>
        </p:nvSpPr>
        <p:spPr/>
        <p:txBody>
          <a:bodyPr/>
          <a:lstStyle/>
          <a:p>
            <a:pPr algn="just"/>
            <a:r>
              <a:rPr lang="fr-FR" dirty="0" smtClean="0"/>
              <a:t>Le coût cible repose sur deux constats principaux:</a:t>
            </a:r>
          </a:p>
          <a:p>
            <a:pPr lvl="1" algn="just">
              <a:buFont typeface="Wingdings" pitchFamily="2" charset="2"/>
              <a:buChar char="Ø"/>
            </a:pPr>
            <a:r>
              <a:rPr lang="fr-FR" dirty="0" smtClean="0"/>
              <a:t>La profitabilité des produits se joue dans les phases amont (planification et conception) du cycle de vie du produit.</a:t>
            </a:r>
          </a:p>
          <a:p>
            <a:pPr lvl="1" algn="just">
              <a:buFont typeface="Wingdings" pitchFamily="2" charset="2"/>
              <a:buChar char="Ø"/>
            </a:pPr>
            <a:r>
              <a:rPr lang="fr-FR" dirty="0" smtClean="0"/>
              <a:t>Le marché est dominé par les acheteurs ou les clients.</a:t>
            </a:r>
          </a:p>
          <a:p>
            <a:pPr>
              <a:buNone/>
            </a:pPr>
            <a:endParaRPr lang="fr-FR" dirty="0"/>
          </a:p>
          <a:p>
            <a:pPr>
              <a:buNone/>
            </a:pPr>
            <a:endParaRPr lang="fr-FR" dirty="0" smtClean="0"/>
          </a:p>
          <a:p>
            <a:pPr>
              <a:buNone/>
            </a:pPr>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2</a:t>
            </a:fld>
            <a:endParaRPr lang="fr-F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lgn="just">
              <a:buFont typeface="Wingdings" pitchFamily="2" charset="2"/>
              <a:buChar char="Ø"/>
            </a:pPr>
            <a:r>
              <a:rPr lang="fr-FR" dirty="0" smtClean="0">
                <a:solidFill>
                  <a:srgbClr val="0070C0"/>
                </a:solidFill>
              </a:rPr>
              <a:t>Anticipatrice et inscrite dans la durée:</a:t>
            </a:r>
            <a:r>
              <a:rPr lang="fr-FR" dirty="0" smtClean="0"/>
              <a:t> la recherche continue de réduction des coûts dès la conception du produit, nécessite un pilotage stable du projet et un partenariat permanent entre les différentes fonctions de l’entreprise;</a:t>
            </a:r>
          </a:p>
          <a:p>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20</a:t>
            </a:fld>
            <a:endParaRPr lang="fr-F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lgn="just">
              <a:buFont typeface="Wingdings" pitchFamily="2" charset="2"/>
              <a:buChar char="Ø"/>
            </a:pPr>
            <a:r>
              <a:rPr lang="fr-FR" dirty="0" smtClean="0">
                <a:solidFill>
                  <a:srgbClr val="0070C0"/>
                </a:solidFill>
              </a:rPr>
              <a:t>Axée sur un pilotage de la performance non exclusivement financier:</a:t>
            </a:r>
            <a:r>
              <a:rPr lang="fr-FR" dirty="0" smtClean="0"/>
              <a:t> outre la recherche d’un avantage concurrentiel, par les prix , donc par les coûts , les analyses intègrent les objectifs de qualité, de flexibilité, de délais, au travers de la recherche de la satisfaction du client.</a:t>
            </a:r>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21</a:t>
            </a:fld>
            <a:endParaRPr lang="fr-F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normAutofit lnSpcReduction="10000"/>
          </a:bodyPr>
          <a:lstStyle/>
          <a:p>
            <a:r>
              <a:rPr lang="fr-FR" b="1" dirty="0" smtClean="0"/>
              <a:t>Application:</a:t>
            </a:r>
          </a:p>
          <a:p>
            <a:r>
              <a:rPr lang="fr-FR" dirty="0" smtClean="0"/>
              <a:t>La société XW fabrique des luminaires en bois flotté.</a:t>
            </a:r>
          </a:p>
          <a:p>
            <a:r>
              <a:rPr lang="fr-FR" dirty="0" smtClean="0"/>
              <a:t>Elle décide de créer une nouvelle applique constituée de 4 composants:</a:t>
            </a:r>
          </a:p>
          <a:p>
            <a:pPr lvl="1"/>
            <a:r>
              <a:rPr lang="fr-FR" dirty="0" smtClean="0"/>
              <a:t>Pied en bois flotté;</a:t>
            </a:r>
          </a:p>
          <a:p>
            <a:pPr lvl="1"/>
            <a:r>
              <a:rPr lang="fr-FR" dirty="0" smtClean="0"/>
              <a:t>Abat-jour 100% coton;</a:t>
            </a:r>
          </a:p>
          <a:p>
            <a:pPr lvl="1"/>
            <a:r>
              <a:rPr lang="fr-FR" dirty="0" smtClean="0"/>
              <a:t>Socle en acier;</a:t>
            </a:r>
          </a:p>
          <a:p>
            <a:pPr lvl="1"/>
            <a:r>
              <a:rPr lang="fr-FR" dirty="0" smtClean="0"/>
              <a:t>Composants électriques.</a:t>
            </a:r>
          </a:p>
          <a:p>
            <a:r>
              <a:rPr lang="fr-FR" dirty="0" smtClean="0"/>
              <a:t>Le prix cible est de 139 </a:t>
            </a:r>
            <a:r>
              <a:rPr lang="fr-FR" dirty="0" err="1" smtClean="0"/>
              <a:t>dhs</a:t>
            </a:r>
            <a:r>
              <a:rPr lang="fr-FR" dirty="0" smtClean="0"/>
              <a:t> ht.</a:t>
            </a:r>
          </a:p>
          <a:p>
            <a:r>
              <a:rPr lang="fr-FR" dirty="0" smtClean="0"/>
              <a:t>La marge bénéficiaire attendue est de 30%.</a:t>
            </a:r>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22</a:t>
            </a:fld>
            <a:endParaRPr lang="fr-F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dirty="0" smtClean="0"/>
              <a:t>La part de chaque composant dans le coût cible de l’applique est de :</a:t>
            </a:r>
          </a:p>
          <a:p>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23</a:t>
            </a:fld>
            <a:endParaRPr lang="fr-FR"/>
          </a:p>
        </p:txBody>
      </p:sp>
      <p:graphicFrame>
        <p:nvGraphicFramePr>
          <p:cNvPr id="5" name="Tableau 4"/>
          <p:cNvGraphicFramePr>
            <a:graphicFrameLocks noGrp="1"/>
          </p:cNvGraphicFramePr>
          <p:nvPr/>
        </p:nvGraphicFramePr>
        <p:xfrm>
          <a:off x="1000100" y="3000372"/>
          <a:ext cx="6096000" cy="3271854"/>
        </p:xfrm>
        <a:graphic>
          <a:graphicData uri="http://schemas.openxmlformats.org/drawingml/2006/table">
            <a:tbl>
              <a:tblPr firstRow="1" bandRow="1">
                <a:tableStyleId>{5940675A-B579-460E-94D1-54222C63F5DA}</a:tableStyleId>
              </a:tblPr>
              <a:tblGrid>
                <a:gridCol w="3048000"/>
                <a:gridCol w="3048000"/>
              </a:tblGrid>
              <a:tr h="785818">
                <a:tc>
                  <a:txBody>
                    <a:bodyPr/>
                    <a:lstStyle/>
                    <a:p>
                      <a:endParaRPr lang="fr-FR" dirty="0" smtClean="0"/>
                    </a:p>
                    <a:p>
                      <a:r>
                        <a:rPr lang="fr-FR" dirty="0" smtClean="0"/>
                        <a:t>Pied en bois flotté</a:t>
                      </a:r>
                      <a:endParaRPr lang="fr-FR" dirty="0"/>
                    </a:p>
                  </a:txBody>
                  <a:tcPr/>
                </a:tc>
                <a:tc>
                  <a:txBody>
                    <a:bodyPr/>
                    <a:lstStyle/>
                    <a:p>
                      <a:endParaRPr lang="fr-FR" dirty="0" smtClean="0"/>
                    </a:p>
                    <a:p>
                      <a:r>
                        <a:rPr lang="fr-FR" dirty="0" smtClean="0"/>
                        <a:t>45%</a:t>
                      </a:r>
                    </a:p>
                    <a:p>
                      <a:endParaRPr lang="fr-FR" dirty="0"/>
                    </a:p>
                  </a:txBody>
                  <a:tcPr/>
                </a:tc>
              </a:tr>
              <a:tr h="785818">
                <a:tc>
                  <a:txBody>
                    <a:bodyPr/>
                    <a:lstStyle/>
                    <a:p>
                      <a:endParaRPr lang="fr-FR" dirty="0" smtClean="0"/>
                    </a:p>
                    <a:p>
                      <a:r>
                        <a:rPr lang="fr-FR" dirty="0" smtClean="0"/>
                        <a:t>Abat-jour 100% coton</a:t>
                      </a:r>
                      <a:endParaRPr lang="fr-FR" dirty="0"/>
                    </a:p>
                  </a:txBody>
                  <a:tcPr/>
                </a:tc>
                <a:tc>
                  <a:txBody>
                    <a:bodyPr/>
                    <a:lstStyle/>
                    <a:p>
                      <a:endParaRPr lang="fr-FR" dirty="0" smtClean="0"/>
                    </a:p>
                    <a:p>
                      <a:r>
                        <a:rPr lang="fr-FR" dirty="0" smtClean="0"/>
                        <a:t>30%</a:t>
                      </a:r>
                      <a:endParaRPr lang="fr-FR" dirty="0"/>
                    </a:p>
                  </a:txBody>
                  <a:tcPr/>
                </a:tc>
              </a:tr>
              <a:tr h="785818">
                <a:tc>
                  <a:txBody>
                    <a:bodyPr/>
                    <a:lstStyle/>
                    <a:p>
                      <a:endParaRPr lang="fr-FR" dirty="0" smtClean="0"/>
                    </a:p>
                    <a:p>
                      <a:r>
                        <a:rPr lang="fr-FR" dirty="0" smtClean="0"/>
                        <a:t>Socle en acier</a:t>
                      </a:r>
                      <a:endParaRPr lang="fr-FR" dirty="0"/>
                    </a:p>
                  </a:txBody>
                  <a:tcPr/>
                </a:tc>
                <a:tc>
                  <a:txBody>
                    <a:bodyPr/>
                    <a:lstStyle/>
                    <a:p>
                      <a:endParaRPr lang="fr-FR" dirty="0" smtClean="0"/>
                    </a:p>
                    <a:p>
                      <a:r>
                        <a:rPr lang="fr-FR" dirty="0" smtClean="0"/>
                        <a:t>15%</a:t>
                      </a:r>
                      <a:endParaRPr lang="fr-FR" dirty="0"/>
                    </a:p>
                  </a:txBody>
                  <a:tcPr/>
                </a:tc>
              </a:tr>
              <a:tr h="785818">
                <a:tc>
                  <a:txBody>
                    <a:bodyPr/>
                    <a:lstStyle/>
                    <a:p>
                      <a:endParaRPr lang="fr-FR" dirty="0" smtClean="0"/>
                    </a:p>
                    <a:p>
                      <a:r>
                        <a:rPr lang="fr-FR" dirty="0" smtClean="0"/>
                        <a:t>Composants électrique</a:t>
                      </a:r>
                      <a:endParaRPr lang="fr-FR" dirty="0"/>
                    </a:p>
                  </a:txBody>
                  <a:tcPr/>
                </a:tc>
                <a:tc>
                  <a:txBody>
                    <a:bodyPr/>
                    <a:lstStyle/>
                    <a:p>
                      <a:endParaRPr lang="fr-FR" dirty="0" smtClean="0"/>
                    </a:p>
                    <a:p>
                      <a:r>
                        <a:rPr lang="fr-FR" dirty="0" smtClean="0"/>
                        <a:t>10%</a:t>
                      </a:r>
                      <a:endParaRPr lang="fr-FR" dirty="0"/>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b="1" dirty="0" smtClean="0"/>
              <a:t>Le coût estimé </a:t>
            </a:r>
            <a:r>
              <a:rPr lang="fr-FR" dirty="0" smtClean="0"/>
              <a:t>de chaque composant est le suivant:</a:t>
            </a:r>
          </a:p>
          <a:p>
            <a:r>
              <a:rPr lang="fr-FR" dirty="0" smtClean="0"/>
              <a:t> </a:t>
            </a:r>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24</a:t>
            </a:fld>
            <a:endParaRPr lang="fr-FR"/>
          </a:p>
        </p:txBody>
      </p:sp>
      <p:graphicFrame>
        <p:nvGraphicFramePr>
          <p:cNvPr id="5" name="Tableau 4"/>
          <p:cNvGraphicFramePr>
            <a:graphicFrameLocks noGrp="1"/>
          </p:cNvGraphicFramePr>
          <p:nvPr/>
        </p:nvGraphicFramePr>
        <p:xfrm>
          <a:off x="928662" y="2786058"/>
          <a:ext cx="6096000" cy="2786084"/>
        </p:xfrm>
        <a:graphic>
          <a:graphicData uri="http://schemas.openxmlformats.org/drawingml/2006/table">
            <a:tbl>
              <a:tblPr firstRow="1" bandRow="1">
                <a:tableStyleId>{5940675A-B579-460E-94D1-54222C63F5DA}</a:tableStyleId>
              </a:tblPr>
              <a:tblGrid>
                <a:gridCol w="3048000"/>
                <a:gridCol w="3048000"/>
              </a:tblGrid>
              <a:tr h="696521">
                <a:tc>
                  <a:txBody>
                    <a:bodyPr/>
                    <a:lstStyle/>
                    <a:p>
                      <a:endParaRPr lang="fr-FR" dirty="0" smtClean="0"/>
                    </a:p>
                    <a:p>
                      <a:r>
                        <a:rPr lang="fr-FR" dirty="0" smtClean="0"/>
                        <a:t>Pied en bois flotté</a:t>
                      </a:r>
                      <a:endParaRPr lang="fr-FR" dirty="0"/>
                    </a:p>
                  </a:txBody>
                  <a:tcPr/>
                </a:tc>
                <a:tc>
                  <a:txBody>
                    <a:bodyPr/>
                    <a:lstStyle/>
                    <a:p>
                      <a:endParaRPr lang="fr-FR" dirty="0" smtClean="0"/>
                    </a:p>
                    <a:p>
                      <a:r>
                        <a:rPr lang="fr-FR" dirty="0" smtClean="0"/>
                        <a:t>46.20 </a:t>
                      </a:r>
                      <a:r>
                        <a:rPr lang="fr-FR" dirty="0" err="1" smtClean="0"/>
                        <a:t>dhs</a:t>
                      </a:r>
                      <a:endParaRPr lang="fr-FR" dirty="0"/>
                    </a:p>
                  </a:txBody>
                  <a:tcPr/>
                </a:tc>
              </a:tr>
              <a:tr h="696521">
                <a:tc>
                  <a:txBody>
                    <a:bodyPr/>
                    <a:lstStyle/>
                    <a:p>
                      <a:endParaRPr lang="fr-FR" dirty="0" smtClean="0"/>
                    </a:p>
                    <a:p>
                      <a:r>
                        <a:rPr lang="fr-FR" dirty="0" smtClean="0"/>
                        <a:t>Abat-jour 100% coton</a:t>
                      </a:r>
                      <a:endParaRPr lang="fr-FR" dirty="0"/>
                    </a:p>
                  </a:txBody>
                  <a:tcPr/>
                </a:tc>
                <a:tc>
                  <a:txBody>
                    <a:bodyPr/>
                    <a:lstStyle/>
                    <a:p>
                      <a:endParaRPr lang="fr-FR" dirty="0" smtClean="0"/>
                    </a:p>
                    <a:p>
                      <a:r>
                        <a:rPr lang="fr-FR" dirty="0" smtClean="0"/>
                        <a:t>30.5</a:t>
                      </a:r>
                      <a:endParaRPr lang="fr-FR" dirty="0"/>
                    </a:p>
                  </a:txBody>
                  <a:tcPr/>
                </a:tc>
              </a:tr>
              <a:tr h="696521">
                <a:tc>
                  <a:txBody>
                    <a:bodyPr/>
                    <a:lstStyle/>
                    <a:p>
                      <a:endParaRPr lang="fr-FR" dirty="0" smtClean="0"/>
                    </a:p>
                    <a:p>
                      <a:r>
                        <a:rPr lang="fr-FR" dirty="0" smtClean="0"/>
                        <a:t>Socle en acier </a:t>
                      </a:r>
                      <a:endParaRPr lang="fr-FR" dirty="0"/>
                    </a:p>
                  </a:txBody>
                  <a:tcPr/>
                </a:tc>
                <a:tc>
                  <a:txBody>
                    <a:bodyPr/>
                    <a:lstStyle/>
                    <a:p>
                      <a:endParaRPr lang="fr-FR" dirty="0" smtClean="0"/>
                    </a:p>
                    <a:p>
                      <a:r>
                        <a:rPr lang="fr-FR" dirty="0" smtClean="0"/>
                        <a:t>14.9</a:t>
                      </a:r>
                      <a:endParaRPr lang="fr-FR" dirty="0"/>
                    </a:p>
                  </a:txBody>
                  <a:tcPr/>
                </a:tc>
              </a:tr>
              <a:tr h="696521">
                <a:tc>
                  <a:txBody>
                    <a:bodyPr/>
                    <a:lstStyle/>
                    <a:p>
                      <a:endParaRPr lang="fr-FR" dirty="0" smtClean="0"/>
                    </a:p>
                    <a:p>
                      <a:r>
                        <a:rPr lang="fr-FR" dirty="0" smtClean="0"/>
                        <a:t>Composants électriques</a:t>
                      </a:r>
                      <a:endParaRPr lang="fr-FR" dirty="0"/>
                    </a:p>
                  </a:txBody>
                  <a:tcPr/>
                </a:tc>
                <a:tc>
                  <a:txBody>
                    <a:bodyPr/>
                    <a:lstStyle/>
                    <a:p>
                      <a:endParaRPr lang="fr-FR" dirty="0" smtClean="0"/>
                    </a:p>
                    <a:p>
                      <a:r>
                        <a:rPr lang="fr-FR" dirty="0" smtClean="0"/>
                        <a:t>9.73</a:t>
                      </a:r>
                      <a:endParaRPr lang="fr-FR"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4282" y="571480"/>
            <a:ext cx="8472518" cy="6143668"/>
          </a:xfrm>
        </p:spPr>
        <p:txBody>
          <a:bodyPr>
            <a:normAutofit lnSpcReduction="10000"/>
          </a:bodyPr>
          <a:lstStyle/>
          <a:p>
            <a:r>
              <a:rPr lang="fr-FR" b="1" dirty="0" smtClean="0"/>
              <a:t>Coût cible </a:t>
            </a:r>
            <a:r>
              <a:rPr lang="fr-FR" dirty="0" smtClean="0"/>
              <a:t>de l’applique:</a:t>
            </a:r>
          </a:p>
          <a:p>
            <a:r>
              <a:rPr lang="fr-FR" dirty="0" smtClean="0"/>
              <a:t>Prix de vente – Marge  = coût cible</a:t>
            </a:r>
          </a:p>
          <a:p>
            <a:r>
              <a:rPr lang="fr-FR" dirty="0" smtClean="0"/>
              <a:t>139  - (139 x 30%) = 97.3</a:t>
            </a:r>
          </a:p>
          <a:p>
            <a:r>
              <a:rPr lang="fr-FR" dirty="0" smtClean="0"/>
              <a:t>Coût cible par composant et évaluation de l’écart:</a:t>
            </a:r>
          </a:p>
          <a:p>
            <a:endParaRPr lang="fr-FR" dirty="0" smtClean="0"/>
          </a:p>
          <a:p>
            <a:endParaRPr lang="fr-FR" dirty="0" smtClean="0"/>
          </a:p>
          <a:p>
            <a:endParaRPr lang="fr-FR" dirty="0" smtClean="0"/>
          </a:p>
          <a:p>
            <a:endParaRPr lang="fr-FR" dirty="0" smtClean="0"/>
          </a:p>
          <a:p>
            <a:endParaRPr lang="fr-FR" dirty="0" smtClean="0"/>
          </a:p>
          <a:p>
            <a:endParaRPr lang="fr-FR" dirty="0" smtClean="0"/>
          </a:p>
          <a:p>
            <a:endParaRPr lang="fr-FR" dirty="0" smtClean="0"/>
          </a:p>
          <a:p>
            <a:pPr algn="just"/>
            <a:r>
              <a:rPr lang="fr-FR" dirty="0" smtClean="0"/>
              <a:t>Les réductions de coûts doivent porter en priorité sur le pied en bois flotté car il représente le plus fort pourcentage dans la structure du coût.</a:t>
            </a:r>
          </a:p>
          <a:p>
            <a:endParaRPr lang="fr-FR" dirty="0" smtClean="0"/>
          </a:p>
          <a:p>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25</a:t>
            </a:fld>
            <a:endParaRPr lang="fr-FR"/>
          </a:p>
        </p:txBody>
      </p:sp>
      <p:graphicFrame>
        <p:nvGraphicFramePr>
          <p:cNvPr id="5" name="Tableau 4"/>
          <p:cNvGraphicFramePr>
            <a:graphicFrameLocks noGrp="1"/>
          </p:cNvGraphicFramePr>
          <p:nvPr/>
        </p:nvGraphicFramePr>
        <p:xfrm>
          <a:off x="285720" y="2285992"/>
          <a:ext cx="8215371" cy="2947048"/>
        </p:xfrm>
        <a:graphic>
          <a:graphicData uri="http://schemas.openxmlformats.org/drawingml/2006/table">
            <a:tbl>
              <a:tblPr firstRow="1" bandRow="1">
                <a:tableStyleId>{5940675A-B579-460E-94D1-54222C63F5DA}</a:tableStyleId>
              </a:tblPr>
              <a:tblGrid>
                <a:gridCol w="2053843"/>
                <a:gridCol w="1597433"/>
                <a:gridCol w="3042730"/>
                <a:gridCol w="1521365"/>
              </a:tblGrid>
              <a:tr h="416722">
                <a:tc>
                  <a:txBody>
                    <a:bodyPr/>
                    <a:lstStyle/>
                    <a:p>
                      <a:r>
                        <a:rPr lang="fr-FR" dirty="0" smtClean="0"/>
                        <a:t>Composants</a:t>
                      </a:r>
                      <a:endParaRPr lang="fr-FR" dirty="0"/>
                    </a:p>
                  </a:txBody>
                  <a:tcPr/>
                </a:tc>
                <a:tc>
                  <a:txBody>
                    <a:bodyPr/>
                    <a:lstStyle/>
                    <a:p>
                      <a:r>
                        <a:rPr lang="fr-FR" dirty="0" smtClean="0"/>
                        <a:t>Coût estimé</a:t>
                      </a:r>
                      <a:endParaRPr lang="fr-FR" dirty="0"/>
                    </a:p>
                  </a:txBody>
                  <a:tcPr/>
                </a:tc>
                <a:tc>
                  <a:txBody>
                    <a:bodyPr/>
                    <a:lstStyle/>
                    <a:p>
                      <a:r>
                        <a:rPr lang="fr-FR" dirty="0" smtClean="0"/>
                        <a:t>Coût cible</a:t>
                      </a:r>
                      <a:endParaRPr lang="fr-FR" dirty="0"/>
                    </a:p>
                  </a:txBody>
                  <a:tcPr/>
                </a:tc>
                <a:tc>
                  <a:txBody>
                    <a:bodyPr/>
                    <a:lstStyle/>
                    <a:p>
                      <a:r>
                        <a:rPr lang="fr-FR" dirty="0" smtClean="0"/>
                        <a:t>Écart </a:t>
                      </a:r>
                      <a:endParaRPr lang="fr-FR" dirty="0"/>
                    </a:p>
                  </a:txBody>
                  <a:tcPr/>
                </a:tc>
              </a:tr>
              <a:tr h="416722">
                <a:tc>
                  <a:txBody>
                    <a:bodyPr/>
                    <a:lstStyle/>
                    <a:p>
                      <a:r>
                        <a:rPr lang="fr-FR" dirty="0" smtClean="0"/>
                        <a:t>Pied en bois flotté</a:t>
                      </a:r>
                      <a:endParaRPr lang="fr-FR" dirty="0"/>
                    </a:p>
                  </a:txBody>
                  <a:tcPr/>
                </a:tc>
                <a:tc>
                  <a:txBody>
                    <a:bodyPr/>
                    <a:lstStyle/>
                    <a:p>
                      <a:r>
                        <a:rPr lang="fr-FR" dirty="0" smtClean="0"/>
                        <a:t>46.2</a:t>
                      </a:r>
                      <a:endParaRPr lang="fr-FR" dirty="0"/>
                    </a:p>
                  </a:txBody>
                  <a:tcPr/>
                </a:tc>
                <a:tc>
                  <a:txBody>
                    <a:bodyPr/>
                    <a:lstStyle/>
                    <a:p>
                      <a:r>
                        <a:rPr lang="fr-FR" dirty="0" smtClean="0"/>
                        <a:t>97.3 x 45% = 43.78</a:t>
                      </a:r>
                      <a:endParaRPr lang="fr-FR" dirty="0"/>
                    </a:p>
                  </a:txBody>
                  <a:tcPr/>
                </a:tc>
                <a:tc>
                  <a:txBody>
                    <a:bodyPr/>
                    <a:lstStyle/>
                    <a:p>
                      <a:r>
                        <a:rPr lang="fr-FR" dirty="0" smtClean="0"/>
                        <a:t>2.41</a:t>
                      </a:r>
                      <a:endParaRPr lang="fr-FR" dirty="0"/>
                    </a:p>
                  </a:txBody>
                  <a:tcPr/>
                </a:tc>
              </a:tr>
              <a:tr h="416722">
                <a:tc>
                  <a:txBody>
                    <a:bodyPr/>
                    <a:lstStyle/>
                    <a:p>
                      <a:r>
                        <a:rPr lang="fr-FR" dirty="0" smtClean="0"/>
                        <a:t>Abat-jour 100% coton</a:t>
                      </a:r>
                      <a:endParaRPr lang="fr-FR" dirty="0"/>
                    </a:p>
                  </a:txBody>
                  <a:tcPr/>
                </a:tc>
                <a:tc>
                  <a:txBody>
                    <a:bodyPr/>
                    <a:lstStyle/>
                    <a:p>
                      <a:r>
                        <a:rPr lang="fr-FR" dirty="0" smtClean="0"/>
                        <a:t>30.5</a:t>
                      </a:r>
                      <a:endParaRPr lang="fr-FR" dirty="0"/>
                    </a:p>
                  </a:txBody>
                  <a:tcPr/>
                </a:tc>
                <a:tc>
                  <a:txBody>
                    <a:bodyPr/>
                    <a:lstStyle/>
                    <a:p>
                      <a:r>
                        <a:rPr lang="fr-FR" dirty="0" smtClean="0"/>
                        <a:t>97.3 x 30% = 29.19</a:t>
                      </a:r>
                      <a:endParaRPr lang="fr-FR" dirty="0"/>
                    </a:p>
                  </a:txBody>
                  <a:tcPr/>
                </a:tc>
                <a:tc>
                  <a:txBody>
                    <a:bodyPr/>
                    <a:lstStyle/>
                    <a:p>
                      <a:r>
                        <a:rPr lang="fr-FR" dirty="0" smtClean="0"/>
                        <a:t>1.31</a:t>
                      </a:r>
                      <a:endParaRPr lang="fr-FR" dirty="0"/>
                    </a:p>
                  </a:txBody>
                  <a:tcPr/>
                </a:tc>
              </a:tr>
              <a:tr h="416722">
                <a:tc>
                  <a:txBody>
                    <a:bodyPr/>
                    <a:lstStyle/>
                    <a:p>
                      <a:r>
                        <a:rPr lang="fr-FR" dirty="0" smtClean="0"/>
                        <a:t>Socle en acier</a:t>
                      </a:r>
                      <a:endParaRPr lang="fr-FR" dirty="0"/>
                    </a:p>
                  </a:txBody>
                  <a:tcPr/>
                </a:tc>
                <a:tc>
                  <a:txBody>
                    <a:bodyPr/>
                    <a:lstStyle/>
                    <a:p>
                      <a:r>
                        <a:rPr lang="fr-FR" dirty="0" smtClean="0"/>
                        <a:t>14.9</a:t>
                      </a:r>
                      <a:endParaRPr lang="fr-FR" dirty="0"/>
                    </a:p>
                  </a:txBody>
                  <a:tcPr/>
                </a:tc>
                <a:tc>
                  <a:txBody>
                    <a:bodyPr/>
                    <a:lstStyle/>
                    <a:p>
                      <a:r>
                        <a:rPr lang="fr-FR" dirty="0" smtClean="0"/>
                        <a:t>97.3 x 15% = 14.6</a:t>
                      </a:r>
                      <a:endParaRPr lang="fr-FR" dirty="0"/>
                    </a:p>
                  </a:txBody>
                  <a:tcPr/>
                </a:tc>
                <a:tc>
                  <a:txBody>
                    <a:bodyPr/>
                    <a:lstStyle/>
                    <a:p>
                      <a:r>
                        <a:rPr lang="fr-FR" dirty="0" smtClean="0"/>
                        <a:t>0.3</a:t>
                      </a:r>
                      <a:endParaRPr lang="fr-FR" dirty="0"/>
                    </a:p>
                  </a:txBody>
                  <a:tcPr/>
                </a:tc>
              </a:tr>
              <a:tr h="416722">
                <a:tc>
                  <a:txBody>
                    <a:bodyPr/>
                    <a:lstStyle/>
                    <a:p>
                      <a:r>
                        <a:rPr lang="fr-FR" dirty="0" smtClean="0"/>
                        <a:t>Composants électriques</a:t>
                      </a:r>
                      <a:endParaRPr lang="fr-FR" dirty="0"/>
                    </a:p>
                  </a:txBody>
                  <a:tcPr/>
                </a:tc>
                <a:tc>
                  <a:txBody>
                    <a:bodyPr/>
                    <a:lstStyle/>
                    <a:p>
                      <a:r>
                        <a:rPr lang="fr-FR" dirty="0" smtClean="0"/>
                        <a:t>9.73</a:t>
                      </a:r>
                      <a:endParaRPr lang="fr-FR" dirty="0"/>
                    </a:p>
                  </a:txBody>
                  <a:tcPr/>
                </a:tc>
                <a:tc>
                  <a:txBody>
                    <a:bodyPr/>
                    <a:lstStyle/>
                    <a:p>
                      <a:r>
                        <a:rPr lang="fr-FR" dirty="0" smtClean="0"/>
                        <a:t>97.3 x 10% = 9.73</a:t>
                      </a:r>
                      <a:endParaRPr lang="fr-FR" dirty="0"/>
                    </a:p>
                  </a:txBody>
                  <a:tcPr/>
                </a:tc>
                <a:tc>
                  <a:txBody>
                    <a:bodyPr/>
                    <a:lstStyle/>
                    <a:p>
                      <a:r>
                        <a:rPr lang="fr-FR" dirty="0" smtClean="0"/>
                        <a:t>0</a:t>
                      </a:r>
                      <a:endParaRPr lang="fr-FR" dirty="0"/>
                    </a:p>
                  </a:txBody>
                  <a:tcPr/>
                </a:tc>
              </a:tr>
              <a:tr h="416722">
                <a:tc>
                  <a:txBody>
                    <a:bodyPr/>
                    <a:lstStyle/>
                    <a:p>
                      <a:endParaRPr lang="fr-FR"/>
                    </a:p>
                  </a:txBody>
                  <a:tcPr/>
                </a:tc>
                <a:tc>
                  <a:txBody>
                    <a:bodyPr/>
                    <a:lstStyle/>
                    <a:p>
                      <a:r>
                        <a:rPr lang="fr-FR" dirty="0" smtClean="0"/>
                        <a:t>101.33</a:t>
                      </a:r>
                      <a:endParaRPr lang="fr-FR" dirty="0"/>
                    </a:p>
                  </a:txBody>
                  <a:tcPr/>
                </a:tc>
                <a:tc>
                  <a:txBody>
                    <a:bodyPr/>
                    <a:lstStyle/>
                    <a:p>
                      <a:r>
                        <a:rPr lang="fr-FR" dirty="0" smtClean="0"/>
                        <a:t>97.3</a:t>
                      </a:r>
                      <a:endParaRPr lang="fr-FR" dirty="0"/>
                    </a:p>
                  </a:txBody>
                  <a:tcPr/>
                </a:tc>
                <a:tc>
                  <a:txBody>
                    <a:bodyPr/>
                    <a:lstStyle/>
                    <a:p>
                      <a:r>
                        <a:rPr lang="fr-FR" dirty="0" smtClean="0"/>
                        <a:t>4.02</a:t>
                      </a:r>
                      <a:endParaRPr lang="fr-FR"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b="1" dirty="0" smtClean="0"/>
              <a:t>Premier constat:</a:t>
            </a:r>
          </a:p>
          <a:p>
            <a:pPr algn="just"/>
            <a:r>
              <a:rPr lang="fr-FR" dirty="0" smtClean="0"/>
              <a:t>les coûts supportés par un produit </a:t>
            </a:r>
            <a:r>
              <a:rPr lang="fr-FR" b="1" dirty="0" smtClean="0"/>
              <a:t>se déclenchent bien avant sa production effective</a:t>
            </a:r>
            <a:r>
              <a:rPr lang="fr-FR" b="1" dirty="0" smtClean="0"/>
              <a:t>.</a:t>
            </a:r>
          </a:p>
          <a:p>
            <a:pPr algn="just"/>
            <a:r>
              <a:rPr lang="fr-FR" dirty="0" smtClean="0"/>
              <a:t> </a:t>
            </a:r>
            <a:r>
              <a:rPr lang="fr-FR" dirty="0" smtClean="0"/>
              <a:t>La conception , la réalisation des prototypes engendrent des dépenses considérables comme le montre le schéma suivant:</a:t>
            </a:r>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3</a:t>
            </a:fld>
            <a:endParaRPr lang="fr-F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Espace réservé du contenu 20"/>
          <p:cNvGraphicFramePr>
            <a:graphicFrameLocks noGrp="1"/>
          </p:cNvGraphicFramePr>
          <p:nvPr>
            <p:ph idx="1"/>
          </p:nvPr>
        </p:nvGraphicFramePr>
        <p:xfrm>
          <a:off x="1500166" y="5786454"/>
          <a:ext cx="1400156" cy="370840"/>
        </p:xfrm>
        <a:graphic>
          <a:graphicData uri="http://schemas.openxmlformats.org/drawingml/2006/table">
            <a:tbl>
              <a:tblPr firstRow="1" bandRow="1">
                <a:tableStyleId>{2D5ABB26-0587-4C30-8999-92F81FD0307C}</a:tableStyleId>
              </a:tblPr>
              <a:tblGrid>
                <a:gridCol w="1400156"/>
              </a:tblGrid>
              <a:tr h="370840">
                <a:tc>
                  <a:txBody>
                    <a:bodyPr/>
                    <a:lstStyle/>
                    <a:p>
                      <a:r>
                        <a:rPr lang="fr-FR" dirty="0" smtClean="0"/>
                        <a:t>conception</a:t>
                      </a:r>
                      <a:endParaRPr lang="fr-FR" dirty="0"/>
                    </a:p>
                  </a:txBody>
                  <a:tcPr/>
                </a:tc>
              </a:tr>
            </a:tbl>
          </a:graphicData>
        </a:graphic>
      </p:graphicFrame>
      <p:cxnSp>
        <p:nvCxnSpPr>
          <p:cNvPr id="5" name="Connecteur droit avec flèche 4"/>
          <p:cNvCxnSpPr/>
          <p:nvPr/>
        </p:nvCxnSpPr>
        <p:spPr>
          <a:xfrm rot="5400000" flipH="1" flipV="1">
            <a:off x="-750131" y="3250405"/>
            <a:ext cx="421484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 name="Connecteur droit avec flèche 6"/>
          <p:cNvCxnSpPr/>
          <p:nvPr/>
        </p:nvCxnSpPr>
        <p:spPr>
          <a:xfrm>
            <a:off x="1357290" y="5357826"/>
            <a:ext cx="6643734"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 name="Arc 7"/>
          <p:cNvSpPr/>
          <p:nvPr/>
        </p:nvSpPr>
        <p:spPr>
          <a:xfrm rot="5400000">
            <a:off x="-2036015" y="-2821825"/>
            <a:ext cx="7000924" cy="9215502"/>
          </a:xfrm>
          <a:prstGeom prst="arc">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fr-FR"/>
          </a:p>
        </p:txBody>
      </p:sp>
      <p:sp>
        <p:nvSpPr>
          <p:cNvPr id="9" name="Arc 8"/>
          <p:cNvSpPr/>
          <p:nvPr/>
        </p:nvSpPr>
        <p:spPr>
          <a:xfrm rot="16200000">
            <a:off x="2571736" y="428604"/>
            <a:ext cx="6715172" cy="9001188"/>
          </a:xfrm>
          <a:prstGeom prst="arc">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fr-FR"/>
          </a:p>
        </p:txBody>
      </p:sp>
      <p:cxnSp>
        <p:nvCxnSpPr>
          <p:cNvPr id="11" name="Connecteur droit 10"/>
          <p:cNvCxnSpPr/>
          <p:nvPr/>
        </p:nvCxnSpPr>
        <p:spPr>
          <a:xfrm flipV="1">
            <a:off x="1357290" y="2143116"/>
            <a:ext cx="2071702" cy="71438"/>
          </a:xfrm>
          <a:prstGeom prst="line">
            <a:avLst/>
          </a:prstGeom>
        </p:spPr>
        <p:style>
          <a:lnRef idx="1">
            <a:schemeClr val="dk1"/>
          </a:lnRef>
          <a:fillRef idx="0">
            <a:schemeClr val="dk1"/>
          </a:fillRef>
          <a:effectRef idx="0">
            <a:schemeClr val="dk1"/>
          </a:effectRef>
          <a:fontRef idx="minor">
            <a:schemeClr val="tx1"/>
          </a:fontRef>
        </p:style>
      </p:cxnSp>
      <p:cxnSp>
        <p:nvCxnSpPr>
          <p:cNvPr id="13" name="Connecteur droit 12"/>
          <p:cNvCxnSpPr/>
          <p:nvPr/>
        </p:nvCxnSpPr>
        <p:spPr>
          <a:xfrm rot="5400000">
            <a:off x="1857356" y="3786190"/>
            <a:ext cx="3143272" cy="1588"/>
          </a:xfrm>
          <a:prstGeom prst="line">
            <a:avLst/>
          </a:prstGeom>
        </p:spPr>
        <p:style>
          <a:lnRef idx="1">
            <a:schemeClr val="dk1"/>
          </a:lnRef>
          <a:fillRef idx="0">
            <a:schemeClr val="dk1"/>
          </a:fillRef>
          <a:effectRef idx="0">
            <a:schemeClr val="dk1"/>
          </a:effectRef>
          <a:fontRef idx="minor">
            <a:schemeClr val="tx1"/>
          </a:fontRef>
        </p:style>
      </p:cxnSp>
      <p:cxnSp>
        <p:nvCxnSpPr>
          <p:cNvPr id="15" name="Connecteur droit 14"/>
          <p:cNvCxnSpPr/>
          <p:nvPr/>
        </p:nvCxnSpPr>
        <p:spPr>
          <a:xfrm flipV="1">
            <a:off x="1285852" y="4857760"/>
            <a:ext cx="2143140" cy="71438"/>
          </a:xfrm>
          <a:prstGeom prst="line">
            <a:avLst/>
          </a:prstGeom>
        </p:spPr>
        <p:style>
          <a:lnRef idx="1">
            <a:schemeClr val="dk1"/>
          </a:lnRef>
          <a:fillRef idx="0">
            <a:schemeClr val="dk1"/>
          </a:fillRef>
          <a:effectRef idx="0">
            <a:schemeClr val="dk1"/>
          </a:effectRef>
          <a:fontRef idx="minor">
            <a:schemeClr val="tx1"/>
          </a:fontRef>
        </p:style>
      </p:cxnSp>
      <p:cxnSp>
        <p:nvCxnSpPr>
          <p:cNvPr id="18" name="Connecteur droit 17"/>
          <p:cNvCxnSpPr/>
          <p:nvPr/>
        </p:nvCxnSpPr>
        <p:spPr>
          <a:xfrm flipV="1">
            <a:off x="1357290" y="1571612"/>
            <a:ext cx="4714908" cy="71438"/>
          </a:xfrm>
          <a:prstGeom prst="line">
            <a:avLst/>
          </a:prstGeom>
        </p:spPr>
        <p:style>
          <a:lnRef idx="1">
            <a:schemeClr val="dk1"/>
          </a:lnRef>
          <a:fillRef idx="0">
            <a:schemeClr val="dk1"/>
          </a:fillRef>
          <a:effectRef idx="0">
            <a:schemeClr val="dk1"/>
          </a:effectRef>
          <a:fontRef idx="minor">
            <a:schemeClr val="tx1"/>
          </a:fontRef>
        </p:style>
      </p:cxnSp>
      <p:cxnSp>
        <p:nvCxnSpPr>
          <p:cNvPr id="20" name="Connecteur droit 19"/>
          <p:cNvCxnSpPr/>
          <p:nvPr/>
        </p:nvCxnSpPr>
        <p:spPr>
          <a:xfrm rot="16200000" flipV="1">
            <a:off x="4214810" y="3429000"/>
            <a:ext cx="3786214" cy="71438"/>
          </a:xfrm>
          <a:prstGeom prst="line">
            <a:avLst/>
          </a:prstGeom>
        </p:spPr>
        <p:style>
          <a:lnRef idx="1">
            <a:schemeClr val="dk1"/>
          </a:lnRef>
          <a:fillRef idx="0">
            <a:schemeClr val="dk1"/>
          </a:fillRef>
          <a:effectRef idx="0">
            <a:schemeClr val="dk1"/>
          </a:effectRef>
          <a:fontRef idx="minor">
            <a:schemeClr val="tx1"/>
          </a:fontRef>
        </p:style>
      </p:cxnSp>
      <p:graphicFrame>
        <p:nvGraphicFramePr>
          <p:cNvPr id="22" name="Tableau 21"/>
          <p:cNvGraphicFramePr>
            <a:graphicFrameLocks noGrp="1"/>
          </p:cNvGraphicFramePr>
          <p:nvPr/>
        </p:nvGraphicFramePr>
        <p:xfrm>
          <a:off x="3357554" y="5786454"/>
          <a:ext cx="1833554" cy="370840"/>
        </p:xfrm>
        <a:graphic>
          <a:graphicData uri="http://schemas.openxmlformats.org/drawingml/2006/table">
            <a:tbl>
              <a:tblPr firstRow="1" bandRow="1">
                <a:tableStyleId>{2D5ABB26-0587-4C30-8999-92F81FD0307C}</a:tableStyleId>
              </a:tblPr>
              <a:tblGrid>
                <a:gridCol w="1833554"/>
              </a:tblGrid>
              <a:tr h="370840">
                <a:tc>
                  <a:txBody>
                    <a:bodyPr/>
                    <a:lstStyle/>
                    <a:p>
                      <a:r>
                        <a:rPr lang="fr-FR" dirty="0" smtClean="0"/>
                        <a:t>production</a:t>
                      </a:r>
                      <a:endParaRPr lang="fr-FR" dirty="0"/>
                    </a:p>
                  </a:txBody>
                  <a:tcPr/>
                </a:tc>
              </a:tr>
            </a:tbl>
          </a:graphicData>
        </a:graphic>
      </p:graphicFrame>
      <p:graphicFrame>
        <p:nvGraphicFramePr>
          <p:cNvPr id="23" name="Tableau 22"/>
          <p:cNvGraphicFramePr>
            <a:graphicFrameLocks noGrp="1"/>
          </p:cNvGraphicFramePr>
          <p:nvPr/>
        </p:nvGraphicFramePr>
        <p:xfrm>
          <a:off x="4643438" y="5786454"/>
          <a:ext cx="1333488" cy="370840"/>
        </p:xfrm>
        <a:graphic>
          <a:graphicData uri="http://schemas.openxmlformats.org/drawingml/2006/table">
            <a:tbl>
              <a:tblPr firstRow="1" bandRow="1">
                <a:tableStyleId>{2D5ABB26-0587-4C30-8999-92F81FD0307C}</a:tableStyleId>
              </a:tblPr>
              <a:tblGrid>
                <a:gridCol w="1333488"/>
              </a:tblGrid>
              <a:tr h="370840">
                <a:tc>
                  <a:txBody>
                    <a:bodyPr/>
                    <a:lstStyle/>
                    <a:p>
                      <a:r>
                        <a:rPr lang="fr-FR" dirty="0" smtClean="0"/>
                        <a:t>Après vente</a:t>
                      </a:r>
                      <a:endParaRPr lang="fr-FR" dirty="0"/>
                    </a:p>
                  </a:txBody>
                  <a:tcPr/>
                </a:tc>
              </a:tr>
            </a:tbl>
          </a:graphicData>
        </a:graphic>
      </p:graphicFrame>
      <p:cxnSp>
        <p:nvCxnSpPr>
          <p:cNvPr id="25" name="Connecteur droit avec flèche 24"/>
          <p:cNvCxnSpPr/>
          <p:nvPr/>
        </p:nvCxnSpPr>
        <p:spPr>
          <a:xfrm>
            <a:off x="1500166" y="5643578"/>
            <a:ext cx="1785950"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27" name="Connecteur droit avec flèche 26"/>
          <p:cNvCxnSpPr/>
          <p:nvPr/>
        </p:nvCxnSpPr>
        <p:spPr>
          <a:xfrm>
            <a:off x="3428992" y="5643578"/>
            <a:ext cx="1143008"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29" name="Connecteur droit avec flèche 28"/>
          <p:cNvCxnSpPr/>
          <p:nvPr/>
        </p:nvCxnSpPr>
        <p:spPr>
          <a:xfrm>
            <a:off x="4714876" y="5643578"/>
            <a:ext cx="1285884"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graphicFrame>
        <p:nvGraphicFramePr>
          <p:cNvPr id="30" name="Tableau 29"/>
          <p:cNvGraphicFramePr>
            <a:graphicFrameLocks noGrp="1"/>
          </p:cNvGraphicFramePr>
          <p:nvPr/>
        </p:nvGraphicFramePr>
        <p:xfrm>
          <a:off x="285720" y="285728"/>
          <a:ext cx="1857388" cy="914400"/>
        </p:xfrm>
        <a:graphic>
          <a:graphicData uri="http://schemas.openxmlformats.org/drawingml/2006/table">
            <a:tbl>
              <a:tblPr firstRow="1" bandRow="1">
                <a:tableStyleId>{5940675A-B579-460E-94D1-54222C63F5DA}</a:tableStyleId>
              </a:tblPr>
              <a:tblGrid>
                <a:gridCol w="1857388"/>
              </a:tblGrid>
              <a:tr h="370840">
                <a:tc>
                  <a:txBody>
                    <a:bodyPr/>
                    <a:lstStyle/>
                    <a:p>
                      <a:r>
                        <a:rPr lang="fr-FR" dirty="0" smtClean="0"/>
                        <a:t>Part du coût</a:t>
                      </a:r>
                      <a:r>
                        <a:rPr lang="fr-FR" baseline="0" dirty="0" smtClean="0"/>
                        <a:t> total sur la vie du produit</a:t>
                      </a:r>
                      <a:endParaRPr lang="fr-FR" dirty="0"/>
                    </a:p>
                  </a:txBody>
                  <a:tcPr/>
                </a:tc>
              </a:tr>
            </a:tbl>
          </a:graphicData>
        </a:graphic>
      </p:graphicFrame>
      <p:graphicFrame>
        <p:nvGraphicFramePr>
          <p:cNvPr id="31" name="Tableau 30"/>
          <p:cNvGraphicFramePr>
            <a:graphicFrameLocks noGrp="1"/>
          </p:cNvGraphicFramePr>
          <p:nvPr/>
        </p:nvGraphicFramePr>
        <p:xfrm>
          <a:off x="571472" y="1428736"/>
          <a:ext cx="761984" cy="370840"/>
        </p:xfrm>
        <a:graphic>
          <a:graphicData uri="http://schemas.openxmlformats.org/drawingml/2006/table">
            <a:tbl>
              <a:tblPr firstRow="1" bandRow="1">
                <a:tableStyleId>{2D5ABB26-0587-4C30-8999-92F81FD0307C}</a:tableStyleId>
              </a:tblPr>
              <a:tblGrid>
                <a:gridCol w="761984"/>
              </a:tblGrid>
              <a:tr h="370840">
                <a:tc>
                  <a:txBody>
                    <a:bodyPr/>
                    <a:lstStyle/>
                    <a:p>
                      <a:r>
                        <a:rPr lang="fr-FR" dirty="0" smtClean="0"/>
                        <a:t>100%</a:t>
                      </a:r>
                      <a:endParaRPr lang="fr-FR" dirty="0"/>
                    </a:p>
                  </a:txBody>
                  <a:tcPr/>
                </a:tc>
              </a:tr>
            </a:tbl>
          </a:graphicData>
        </a:graphic>
      </p:graphicFrame>
      <p:graphicFrame>
        <p:nvGraphicFramePr>
          <p:cNvPr id="32" name="Tableau 31"/>
          <p:cNvGraphicFramePr>
            <a:graphicFrameLocks noGrp="1"/>
          </p:cNvGraphicFramePr>
          <p:nvPr/>
        </p:nvGraphicFramePr>
        <p:xfrm>
          <a:off x="785786" y="2000240"/>
          <a:ext cx="619108" cy="370840"/>
        </p:xfrm>
        <a:graphic>
          <a:graphicData uri="http://schemas.openxmlformats.org/drawingml/2006/table">
            <a:tbl>
              <a:tblPr firstRow="1" bandRow="1">
                <a:tableStyleId>{2D5ABB26-0587-4C30-8999-92F81FD0307C}</a:tableStyleId>
              </a:tblPr>
              <a:tblGrid>
                <a:gridCol w="619108"/>
              </a:tblGrid>
              <a:tr h="370840">
                <a:tc>
                  <a:txBody>
                    <a:bodyPr/>
                    <a:lstStyle/>
                    <a:p>
                      <a:r>
                        <a:rPr lang="fr-FR" dirty="0" smtClean="0"/>
                        <a:t>80%</a:t>
                      </a:r>
                      <a:endParaRPr lang="fr-FR" dirty="0"/>
                    </a:p>
                  </a:txBody>
                  <a:tcPr/>
                </a:tc>
              </a:tr>
            </a:tbl>
          </a:graphicData>
        </a:graphic>
      </p:graphicFrame>
      <p:graphicFrame>
        <p:nvGraphicFramePr>
          <p:cNvPr id="33" name="Tableau 32"/>
          <p:cNvGraphicFramePr>
            <a:graphicFrameLocks noGrp="1"/>
          </p:cNvGraphicFramePr>
          <p:nvPr/>
        </p:nvGraphicFramePr>
        <p:xfrm>
          <a:off x="714348" y="4714884"/>
          <a:ext cx="619108" cy="370840"/>
        </p:xfrm>
        <a:graphic>
          <a:graphicData uri="http://schemas.openxmlformats.org/drawingml/2006/table">
            <a:tbl>
              <a:tblPr firstRow="1" bandRow="1">
                <a:tableStyleId>{2D5ABB26-0587-4C30-8999-92F81FD0307C}</a:tableStyleId>
              </a:tblPr>
              <a:tblGrid>
                <a:gridCol w="619108"/>
              </a:tblGrid>
              <a:tr h="370840">
                <a:tc>
                  <a:txBody>
                    <a:bodyPr/>
                    <a:lstStyle/>
                    <a:p>
                      <a:r>
                        <a:rPr lang="fr-FR" dirty="0" smtClean="0"/>
                        <a:t>20%</a:t>
                      </a:r>
                      <a:endParaRPr lang="fr-FR" dirty="0"/>
                    </a:p>
                  </a:txBody>
                  <a:tcPr/>
                </a:tc>
              </a:tr>
            </a:tbl>
          </a:graphicData>
        </a:graphic>
      </p:graphicFrame>
      <p:graphicFrame>
        <p:nvGraphicFramePr>
          <p:cNvPr id="34" name="Tableau 33"/>
          <p:cNvGraphicFramePr>
            <a:graphicFrameLocks noGrp="1"/>
          </p:cNvGraphicFramePr>
          <p:nvPr/>
        </p:nvGraphicFramePr>
        <p:xfrm>
          <a:off x="7286644" y="4786322"/>
          <a:ext cx="1000132" cy="370840"/>
        </p:xfrm>
        <a:graphic>
          <a:graphicData uri="http://schemas.openxmlformats.org/drawingml/2006/table">
            <a:tbl>
              <a:tblPr firstRow="1" bandRow="1">
                <a:tableStyleId>{5940675A-B579-460E-94D1-54222C63F5DA}</a:tableStyleId>
              </a:tblPr>
              <a:tblGrid>
                <a:gridCol w="1000132"/>
              </a:tblGrid>
              <a:tr h="370840">
                <a:tc>
                  <a:txBody>
                    <a:bodyPr/>
                    <a:lstStyle/>
                    <a:p>
                      <a:r>
                        <a:rPr lang="fr-FR" dirty="0" smtClean="0"/>
                        <a:t>Temps </a:t>
                      </a:r>
                      <a:endParaRPr lang="fr-FR" dirty="0"/>
                    </a:p>
                  </a:txBody>
                  <a:tcPr/>
                </a:tc>
              </a:tr>
            </a:tbl>
          </a:graphicData>
        </a:graphic>
      </p:graphicFrame>
      <p:graphicFrame>
        <p:nvGraphicFramePr>
          <p:cNvPr id="35" name="Tableau 34"/>
          <p:cNvGraphicFramePr>
            <a:graphicFrameLocks noGrp="1"/>
          </p:cNvGraphicFramePr>
          <p:nvPr/>
        </p:nvGraphicFramePr>
        <p:xfrm>
          <a:off x="3500430" y="642918"/>
          <a:ext cx="1833554" cy="640080"/>
        </p:xfrm>
        <a:graphic>
          <a:graphicData uri="http://schemas.openxmlformats.org/drawingml/2006/table">
            <a:tbl>
              <a:tblPr firstRow="1" bandRow="1">
                <a:tableStyleId>{5940675A-B579-460E-94D1-54222C63F5DA}</a:tableStyleId>
              </a:tblPr>
              <a:tblGrid>
                <a:gridCol w="1833554"/>
              </a:tblGrid>
              <a:tr h="370840">
                <a:tc>
                  <a:txBody>
                    <a:bodyPr/>
                    <a:lstStyle/>
                    <a:p>
                      <a:r>
                        <a:rPr lang="fr-FR" dirty="0" smtClean="0"/>
                        <a:t>Coûts engagés ou décidés</a:t>
                      </a:r>
                      <a:endParaRPr lang="fr-FR" dirty="0"/>
                    </a:p>
                  </a:txBody>
                  <a:tcPr/>
                </a:tc>
              </a:tr>
            </a:tbl>
          </a:graphicData>
        </a:graphic>
      </p:graphicFrame>
      <p:graphicFrame>
        <p:nvGraphicFramePr>
          <p:cNvPr id="36" name="Tableau 35"/>
          <p:cNvGraphicFramePr>
            <a:graphicFrameLocks noGrp="1"/>
          </p:cNvGraphicFramePr>
          <p:nvPr/>
        </p:nvGraphicFramePr>
        <p:xfrm>
          <a:off x="6286512" y="2285992"/>
          <a:ext cx="1976430" cy="640080"/>
        </p:xfrm>
        <a:graphic>
          <a:graphicData uri="http://schemas.openxmlformats.org/drawingml/2006/table">
            <a:tbl>
              <a:tblPr firstRow="1" bandRow="1">
                <a:tableStyleId>{5940675A-B579-460E-94D1-54222C63F5DA}</a:tableStyleId>
              </a:tblPr>
              <a:tblGrid>
                <a:gridCol w="1976430"/>
              </a:tblGrid>
              <a:tr h="370840">
                <a:tc>
                  <a:txBody>
                    <a:bodyPr/>
                    <a:lstStyle/>
                    <a:p>
                      <a:r>
                        <a:rPr lang="fr-FR" dirty="0" smtClean="0"/>
                        <a:t>Coûts constatés ou dépensés</a:t>
                      </a:r>
                      <a:endParaRPr lang="fr-FR" dirty="0"/>
                    </a:p>
                  </a:txBody>
                  <a:tcPr/>
                </a:tc>
              </a:tr>
            </a:tbl>
          </a:graphicData>
        </a:graphic>
      </p:graphicFrame>
      <p:cxnSp>
        <p:nvCxnSpPr>
          <p:cNvPr id="38" name="Connecteur droit avec flèche 37"/>
          <p:cNvCxnSpPr/>
          <p:nvPr/>
        </p:nvCxnSpPr>
        <p:spPr>
          <a:xfrm rot="10800000" flipV="1">
            <a:off x="5572132" y="2857496"/>
            <a:ext cx="714380" cy="50006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40" name="Connecteur droit avec flèche 39"/>
          <p:cNvCxnSpPr/>
          <p:nvPr/>
        </p:nvCxnSpPr>
        <p:spPr>
          <a:xfrm rot="5400000">
            <a:off x="3786182" y="1357298"/>
            <a:ext cx="642942" cy="50006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6" name="Espace réservé du numéro de diapositive 25"/>
          <p:cNvSpPr>
            <a:spLocks noGrp="1"/>
          </p:cNvSpPr>
          <p:nvPr>
            <p:ph type="sldNum" sz="quarter" idx="12"/>
          </p:nvPr>
        </p:nvSpPr>
        <p:spPr/>
        <p:txBody>
          <a:bodyPr/>
          <a:lstStyle/>
          <a:p>
            <a:fld id="{FF9D5611-D65C-4733-93FE-73F71CAC7A84}" type="slidenum">
              <a:rPr lang="fr-FR" smtClean="0"/>
              <a:pPr/>
              <a:t>4</a:t>
            </a:fld>
            <a:endParaRPr lang="fr-F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r>
              <a:rPr lang="fr-FR" b="1" dirty="0" smtClean="0"/>
              <a:t>Le constat est connu: </a:t>
            </a:r>
          </a:p>
          <a:p>
            <a:pPr algn="just">
              <a:buNone/>
            </a:pPr>
            <a:r>
              <a:rPr lang="fr-FR" dirty="0"/>
              <a:t> </a:t>
            </a:r>
            <a:r>
              <a:rPr lang="fr-FR" dirty="0" smtClean="0"/>
              <a:t>   80% des coûts du cycle de vie d’un produit sont</a:t>
            </a:r>
            <a:r>
              <a:rPr lang="fr-FR" b="1" dirty="0" smtClean="0"/>
              <a:t> pré-engagés </a:t>
            </a:r>
            <a:r>
              <a:rPr lang="fr-FR" dirty="0" smtClean="0"/>
              <a:t>(prédéterminés par les décisions déjà prises) lorsque la première unité du produit est lancée en production, alors même que 80% de ces coûts ne seront effectivement dépensés qu’après cette date.</a:t>
            </a:r>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5</a:t>
            </a:fld>
            <a:endParaRPr lang="fr-F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contenu 2"/>
          <p:cNvSpPr>
            <a:spLocks noGrp="1"/>
          </p:cNvSpPr>
          <p:nvPr>
            <p:ph idx="1"/>
          </p:nvPr>
        </p:nvSpPr>
        <p:spPr/>
        <p:txBody>
          <a:bodyPr/>
          <a:lstStyle/>
          <a:p>
            <a:pPr algn="just"/>
            <a:r>
              <a:rPr lang="fr-FR" dirty="0" smtClean="0"/>
              <a:t>Les conséquences de ce constat:</a:t>
            </a:r>
          </a:p>
          <a:p>
            <a:pPr lvl="1" algn="just">
              <a:buFont typeface="Wingdings" pitchFamily="2" charset="2"/>
              <a:buChar char="Ø"/>
            </a:pPr>
            <a:r>
              <a:rPr lang="fr-FR" dirty="0" smtClean="0"/>
              <a:t>La majorité des </a:t>
            </a:r>
            <a:r>
              <a:rPr lang="fr-FR" b="1" dirty="0" smtClean="0"/>
              <a:t>coûts aval </a:t>
            </a:r>
            <a:r>
              <a:rPr lang="fr-FR" dirty="0" smtClean="0"/>
              <a:t>de distribution et de production dépend de facteurs de performance liés à la </a:t>
            </a:r>
            <a:r>
              <a:rPr lang="fr-FR" b="1" dirty="0" smtClean="0"/>
              <a:t>planification et à la conception du produit</a:t>
            </a:r>
            <a:r>
              <a:rPr lang="fr-FR" dirty="0" smtClean="0"/>
              <a:t>.</a:t>
            </a:r>
          </a:p>
          <a:p>
            <a:pPr lvl="1" algn="just">
              <a:buNone/>
            </a:pPr>
            <a:r>
              <a:rPr lang="fr-FR" dirty="0" smtClean="0"/>
              <a:t>«  il est bien facile de concevoir économique avant la production que de réaliser économique en phase de production » MORGAN, 1993</a:t>
            </a:r>
            <a:endParaRPr lang="fr-FR" dirty="0"/>
          </a:p>
        </p:txBody>
      </p:sp>
      <p:sp>
        <p:nvSpPr>
          <p:cNvPr id="4" name="Espace réservé du numéro de diapositive 3"/>
          <p:cNvSpPr>
            <a:spLocks noGrp="1"/>
          </p:cNvSpPr>
          <p:nvPr>
            <p:ph type="sldNum" sz="quarter" idx="12"/>
          </p:nvPr>
        </p:nvSpPr>
        <p:spPr/>
        <p:txBody>
          <a:bodyPr/>
          <a:lstStyle/>
          <a:p>
            <a:fld id="{FF9D5611-D65C-4733-93FE-73F71CAC7A84}" type="slidenum">
              <a:rPr lang="fr-FR" smtClean="0"/>
              <a:pPr/>
              <a:t>6</a:t>
            </a:fld>
            <a:endParaRPr lang="fr-F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000108"/>
            <a:ext cx="8229600" cy="5857892"/>
          </a:xfrm>
        </p:spPr>
        <p:txBody>
          <a:bodyPr/>
          <a:lstStyle/>
          <a:p>
            <a:pPr lvl="1" algn="just">
              <a:buFont typeface="Wingdings" pitchFamily="2" charset="2"/>
              <a:buChar char="Ø"/>
            </a:pPr>
            <a:r>
              <a:rPr lang="fr-FR" dirty="0" smtClean="0"/>
              <a:t>Les décisions de conception et de planification ont plus d’impact sur les résultats futurs de l’entreprise (par leur impact sur les futurs coûts opérationnels) que sur les résultats présents de l’entreprise.</a:t>
            </a:r>
          </a:p>
          <a:p>
            <a:pPr lvl="1">
              <a:buNone/>
            </a:pPr>
            <a:endParaRPr lang="fr-FR" dirty="0"/>
          </a:p>
        </p:txBody>
      </p:sp>
      <p:sp>
        <p:nvSpPr>
          <p:cNvPr id="4" name="Ellipse 3"/>
          <p:cNvSpPr/>
          <p:nvPr/>
        </p:nvSpPr>
        <p:spPr>
          <a:xfrm>
            <a:off x="428596" y="3714752"/>
            <a:ext cx="2214578" cy="135732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lvl="1">
              <a:buNone/>
            </a:pPr>
            <a:r>
              <a:rPr lang="fr-FR" sz="2000" dirty="0" smtClean="0"/>
              <a:t>Objet du </a:t>
            </a:r>
            <a:r>
              <a:rPr lang="fr-FR" sz="2000" dirty="0" err="1" smtClean="0"/>
              <a:t>target</a:t>
            </a:r>
            <a:r>
              <a:rPr lang="fr-FR" sz="2000" dirty="0" smtClean="0"/>
              <a:t> </a:t>
            </a:r>
            <a:r>
              <a:rPr lang="fr-FR" sz="2000" dirty="0" err="1" smtClean="0"/>
              <a:t>costing</a:t>
            </a:r>
            <a:r>
              <a:rPr lang="fr-FR" sz="2000" dirty="0" smtClean="0"/>
              <a:t> </a:t>
            </a:r>
            <a:endParaRPr lang="fr-FR" sz="2000" dirty="0"/>
          </a:p>
        </p:txBody>
      </p:sp>
      <p:graphicFrame>
        <p:nvGraphicFramePr>
          <p:cNvPr id="5" name="Tableau 4"/>
          <p:cNvGraphicFramePr>
            <a:graphicFrameLocks noGrp="1"/>
          </p:cNvGraphicFramePr>
          <p:nvPr/>
        </p:nvGraphicFramePr>
        <p:xfrm>
          <a:off x="3714744" y="3929066"/>
          <a:ext cx="5000660" cy="1188720"/>
        </p:xfrm>
        <a:graphic>
          <a:graphicData uri="http://schemas.openxmlformats.org/drawingml/2006/table">
            <a:tbl>
              <a:tblPr firstRow="1" bandRow="1">
                <a:tableStyleId>{5940675A-B579-460E-94D1-54222C63F5DA}</a:tableStyleId>
              </a:tblPr>
              <a:tblGrid>
                <a:gridCol w="5000660"/>
              </a:tblGrid>
              <a:tr h="1000132">
                <a:tc>
                  <a:txBody>
                    <a:bodyPr/>
                    <a:lstStyle/>
                    <a:p>
                      <a:pPr algn="just"/>
                      <a:endParaRPr lang="fr-FR" sz="2400" dirty="0" smtClean="0"/>
                    </a:p>
                    <a:p>
                      <a:pPr algn="just"/>
                      <a:r>
                        <a:rPr lang="fr-FR" sz="2400" dirty="0" smtClean="0"/>
                        <a:t>Optimiser les performances futurs du produit</a:t>
                      </a:r>
                      <a:endParaRPr lang="fr-FR" sz="2400" dirty="0"/>
                    </a:p>
                  </a:txBody>
                  <a:tcPr/>
                </a:tc>
              </a:tr>
            </a:tbl>
          </a:graphicData>
        </a:graphic>
      </p:graphicFrame>
      <p:sp>
        <p:nvSpPr>
          <p:cNvPr id="6" name="Flèche droite 5"/>
          <p:cNvSpPr/>
          <p:nvPr/>
        </p:nvSpPr>
        <p:spPr>
          <a:xfrm>
            <a:off x="2786050" y="4286256"/>
            <a:ext cx="642942"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7" name="Tableau 6"/>
          <p:cNvGraphicFramePr>
            <a:graphicFrameLocks noGrp="1"/>
          </p:cNvGraphicFramePr>
          <p:nvPr/>
        </p:nvGraphicFramePr>
        <p:xfrm>
          <a:off x="3048000" y="5929330"/>
          <a:ext cx="6096000" cy="701040"/>
        </p:xfrm>
        <a:graphic>
          <a:graphicData uri="http://schemas.openxmlformats.org/drawingml/2006/table">
            <a:tbl>
              <a:tblPr firstRow="1" bandRow="1">
                <a:tableStyleId>{2D5ABB26-0587-4C30-8999-92F81FD0307C}</a:tableStyleId>
              </a:tblPr>
              <a:tblGrid>
                <a:gridCol w="6096000"/>
              </a:tblGrid>
              <a:tr h="370840">
                <a:tc>
                  <a:txBody>
                    <a:bodyPr/>
                    <a:lstStyle/>
                    <a:p>
                      <a:pPr algn="just"/>
                      <a:r>
                        <a:rPr lang="fr-FR" sz="2000" dirty="0" smtClean="0"/>
                        <a:t>Gérer </a:t>
                      </a:r>
                      <a:r>
                        <a:rPr lang="fr-FR" sz="2000" b="1" dirty="0" smtClean="0"/>
                        <a:t>les activités amont du cycle de vie </a:t>
                      </a:r>
                      <a:r>
                        <a:rPr lang="fr-FR" sz="2000" dirty="0" smtClean="0"/>
                        <a:t>en ayant en permanence la vision globale du cycle</a:t>
                      </a:r>
                      <a:endParaRPr lang="fr-FR" sz="2000" dirty="0"/>
                    </a:p>
                  </a:txBody>
                  <a:tcPr/>
                </a:tc>
              </a:tr>
            </a:tbl>
          </a:graphicData>
        </a:graphic>
      </p:graphicFrame>
      <p:cxnSp>
        <p:nvCxnSpPr>
          <p:cNvPr id="9" name="Connecteur droit avec flèche 8"/>
          <p:cNvCxnSpPr/>
          <p:nvPr/>
        </p:nvCxnSpPr>
        <p:spPr>
          <a:xfrm rot="5400000">
            <a:off x="5322099" y="5536421"/>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Espace réservé du numéro de diapositive 9"/>
          <p:cNvSpPr>
            <a:spLocks noGrp="1"/>
          </p:cNvSpPr>
          <p:nvPr>
            <p:ph type="sldNum" sz="quarter" idx="12"/>
          </p:nvPr>
        </p:nvSpPr>
        <p:spPr/>
        <p:txBody>
          <a:bodyPr/>
          <a:lstStyle/>
          <a:p>
            <a:fld id="{FF9D5611-D65C-4733-93FE-73F71CAC7A84}" type="slidenum">
              <a:rPr lang="fr-FR" smtClean="0"/>
              <a:pPr/>
              <a:t>7</a:t>
            </a:fld>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000108"/>
            <a:ext cx="8229600" cy="5324492"/>
          </a:xfrm>
        </p:spPr>
        <p:txBody>
          <a:bodyPr/>
          <a:lstStyle/>
          <a:p>
            <a:r>
              <a:rPr lang="fr-FR" b="1" dirty="0" smtClean="0"/>
              <a:t>Ce mouvement vers l’amont du cycle </a:t>
            </a:r>
            <a:r>
              <a:rPr lang="fr-FR" dirty="0" smtClean="0"/>
              <a:t>est d’autant plus indispensable à cause de</a:t>
            </a:r>
            <a:endParaRPr lang="fr-FR" dirty="0"/>
          </a:p>
        </p:txBody>
      </p:sp>
      <p:graphicFrame>
        <p:nvGraphicFramePr>
          <p:cNvPr id="4" name="Tableau 3"/>
          <p:cNvGraphicFramePr>
            <a:graphicFrameLocks noGrp="1"/>
          </p:cNvGraphicFramePr>
          <p:nvPr/>
        </p:nvGraphicFramePr>
        <p:xfrm>
          <a:off x="928662" y="3214686"/>
          <a:ext cx="6786610" cy="822960"/>
        </p:xfrm>
        <a:graphic>
          <a:graphicData uri="http://schemas.openxmlformats.org/drawingml/2006/table">
            <a:tbl>
              <a:tblPr firstRow="1" bandRow="1">
                <a:tableStyleId>{2D5ABB26-0587-4C30-8999-92F81FD0307C}</a:tableStyleId>
              </a:tblPr>
              <a:tblGrid>
                <a:gridCol w="6786610"/>
              </a:tblGrid>
              <a:tr h="370840">
                <a:tc>
                  <a:txBody>
                    <a:bodyPr/>
                    <a:lstStyle/>
                    <a:p>
                      <a:pPr algn="just"/>
                      <a:r>
                        <a:rPr lang="fr-FR" sz="2400" dirty="0" smtClean="0"/>
                        <a:t>La  saturation du potentiel de progrès</a:t>
                      </a:r>
                      <a:r>
                        <a:rPr lang="fr-FR" sz="2400" baseline="0" dirty="0" smtClean="0"/>
                        <a:t> en production</a:t>
                      </a:r>
                      <a:endParaRPr lang="fr-FR" sz="2400" dirty="0"/>
                    </a:p>
                  </a:txBody>
                  <a:tcPr/>
                </a:tc>
              </a:tr>
            </a:tbl>
          </a:graphicData>
        </a:graphic>
      </p:graphicFrame>
      <p:cxnSp>
        <p:nvCxnSpPr>
          <p:cNvPr id="6" name="Connecteur droit avec flèche 5"/>
          <p:cNvCxnSpPr/>
          <p:nvPr/>
        </p:nvCxnSpPr>
        <p:spPr>
          <a:xfrm rot="5400000">
            <a:off x="3429786" y="2570950"/>
            <a:ext cx="100013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aphicFrame>
        <p:nvGraphicFramePr>
          <p:cNvPr id="7" name="Tableau 6"/>
          <p:cNvGraphicFramePr>
            <a:graphicFrameLocks noGrp="1"/>
          </p:cNvGraphicFramePr>
          <p:nvPr/>
        </p:nvGraphicFramePr>
        <p:xfrm>
          <a:off x="500034" y="4143380"/>
          <a:ext cx="8072494" cy="2428892"/>
        </p:xfrm>
        <a:graphic>
          <a:graphicData uri="http://schemas.openxmlformats.org/drawingml/2006/table">
            <a:tbl>
              <a:tblPr firstRow="1" bandRow="1">
                <a:tableStyleId>{5940675A-B579-460E-94D1-54222C63F5DA}</a:tableStyleId>
              </a:tblPr>
              <a:tblGrid>
                <a:gridCol w="8072494"/>
              </a:tblGrid>
              <a:tr h="2428892">
                <a:tc>
                  <a:txBody>
                    <a:bodyPr/>
                    <a:lstStyle/>
                    <a:p>
                      <a:pPr algn="just"/>
                      <a:r>
                        <a:rPr lang="fr-FR" sz="2400" dirty="0" smtClean="0"/>
                        <a:t>«  en générale, les industriels  japonais leaders regardent vers l’amont: conception, recherche</a:t>
                      </a:r>
                      <a:r>
                        <a:rPr lang="fr-FR" sz="2400" baseline="0" dirty="0" smtClean="0"/>
                        <a:t> et développement et planification des produits. Les facteurs de coûts les plus importants se situent dans les premières étapes du développement du produit. L’amont est île au trésor pour la réduction des coûts. » (KATO, 1993)</a:t>
                      </a:r>
                      <a:endParaRPr lang="fr-FR" sz="2400" dirty="0"/>
                    </a:p>
                  </a:txBody>
                  <a:tcPr/>
                </a:tc>
              </a:tr>
            </a:tbl>
          </a:graphicData>
        </a:graphic>
      </p:graphicFrame>
      <p:sp>
        <p:nvSpPr>
          <p:cNvPr id="8" name="Espace réservé du numéro de diapositive 7"/>
          <p:cNvSpPr>
            <a:spLocks noGrp="1"/>
          </p:cNvSpPr>
          <p:nvPr>
            <p:ph type="sldNum" sz="quarter" idx="12"/>
          </p:nvPr>
        </p:nvSpPr>
        <p:spPr/>
        <p:txBody>
          <a:bodyPr/>
          <a:lstStyle/>
          <a:p>
            <a:fld id="{FF9D5611-D65C-4733-93FE-73F71CAC7A84}" type="slidenum">
              <a:rPr lang="fr-FR" smtClean="0"/>
              <a:pPr/>
              <a:t>8</a:t>
            </a:fld>
            <a:endParaRPr lang="fr-F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28604"/>
            <a:ext cx="8229600" cy="5697559"/>
          </a:xfrm>
        </p:spPr>
        <p:txBody>
          <a:bodyPr/>
          <a:lstStyle/>
          <a:p>
            <a:r>
              <a:rPr lang="fr-FR" b="1" dirty="0" smtClean="0"/>
              <a:t>Second  constat: le marché est dominé par les acheteurs</a:t>
            </a:r>
          </a:p>
          <a:p>
            <a:pPr>
              <a:buNone/>
            </a:pPr>
            <a:endParaRPr lang="fr-FR" dirty="0" smtClean="0"/>
          </a:p>
          <a:p>
            <a:pPr>
              <a:buNone/>
            </a:pPr>
            <a:endParaRPr lang="fr-FR" dirty="0"/>
          </a:p>
        </p:txBody>
      </p:sp>
      <p:sp>
        <p:nvSpPr>
          <p:cNvPr id="4" name="Ellipse 3"/>
          <p:cNvSpPr/>
          <p:nvPr/>
        </p:nvSpPr>
        <p:spPr>
          <a:xfrm>
            <a:off x="571472" y="1643050"/>
            <a:ext cx="2643206" cy="1714512"/>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Prix de vente futur imposé par le marché</a:t>
            </a:r>
            <a:endParaRPr lang="fr-FR" dirty="0"/>
          </a:p>
        </p:txBody>
      </p:sp>
      <p:sp>
        <p:nvSpPr>
          <p:cNvPr id="5" name="Ellipse 4"/>
          <p:cNvSpPr/>
          <p:nvPr/>
        </p:nvSpPr>
        <p:spPr>
          <a:xfrm>
            <a:off x="5357818" y="1500174"/>
            <a:ext cx="3643338" cy="1643074"/>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Le profit est imposé par les choix stratégiques</a:t>
            </a:r>
          </a:p>
          <a:p>
            <a:pPr algn="ctr"/>
            <a:r>
              <a:rPr lang="fr-FR" sz="1600" dirty="0" smtClean="0"/>
              <a:t>(rythme de croissance ,mode de financement , stratégie commerciale</a:t>
            </a:r>
            <a:r>
              <a:rPr lang="fr-FR" sz="1200" dirty="0" smtClean="0"/>
              <a:t>)</a:t>
            </a:r>
            <a:endParaRPr lang="fr-FR" sz="1200" dirty="0"/>
          </a:p>
        </p:txBody>
      </p:sp>
      <p:graphicFrame>
        <p:nvGraphicFramePr>
          <p:cNvPr id="7" name="Tableau 6"/>
          <p:cNvGraphicFramePr>
            <a:graphicFrameLocks noGrp="1"/>
          </p:cNvGraphicFramePr>
          <p:nvPr/>
        </p:nvGraphicFramePr>
        <p:xfrm>
          <a:off x="3500430" y="3143248"/>
          <a:ext cx="1976430" cy="640080"/>
        </p:xfrm>
        <a:graphic>
          <a:graphicData uri="http://schemas.openxmlformats.org/drawingml/2006/table">
            <a:tbl>
              <a:tblPr firstRow="1" bandRow="1">
                <a:tableStyleId>{5940675A-B579-460E-94D1-54222C63F5DA}</a:tableStyleId>
              </a:tblPr>
              <a:tblGrid>
                <a:gridCol w="1976430"/>
              </a:tblGrid>
              <a:tr h="370840">
                <a:tc>
                  <a:txBody>
                    <a:bodyPr/>
                    <a:lstStyle/>
                    <a:p>
                      <a:r>
                        <a:rPr lang="fr-FR" dirty="0" smtClean="0"/>
                        <a:t>Idée centrale de coût cible</a:t>
                      </a:r>
                      <a:endParaRPr lang="fr-FR" dirty="0"/>
                    </a:p>
                  </a:txBody>
                  <a:tcPr/>
                </a:tc>
              </a:tr>
            </a:tbl>
          </a:graphicData>
        </a:graphic>
      </p:graphicFrame>
      <p:cxnSp>
        <p:nvCxnSpPr>
          <p:cNvPr id="9" name="Connecteur droit 8"/>
          <p:cNvCxnSpPr/>
          <p:nvPr/>
        </p:nvCxnSpPr>
        <p:spPr>
          <a:xfrm rot="5400000">
            <a:off x="6715140" y="3357562"/>
            <a:ext cx="428628" cy="1588"/>
          </a:xfrm>
          <a:prstGeom prst="line">
            <a:avLst/>
          </a:prstGeom>
        </p:spPr>
        <p:style>
          <a:lnRef idx="2">
            <a:schemeClr val="dk1"/>
          </a:lnRef>
          <a:fillRef idx="0">
            <a:schemeClr val="dk1"/>
          </a:fillRef>
          <a:effectRef idx="1">
            <a:schemeClr val="dk1"/>
          </a:effectRef>
          <a:fontRef idx="minor">
            <a:schemeClr val="tx1"/>
          </a:fontRef>
        </p:style>
      </p:cxnSp>
      <p:cxnSp>
        <p:nvCxnSpPr>
          <p:cNvPr id="11" name="Connecteur droit avec flèche 10"/>
          <p:cNvCxnSpPr/>
          <p:nvPr/>
        </p:nvCxnSpPr>
        <p:spPr>
          <a:xfrm rot="10800000">
            <a:off x="5500694" y="3571876"/>
            <a:ext cx="135732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 name="Connecteur droit 12"/>
          <p:cNvCxnSpPr/>
          <p:nvPr/>
        </p:nvCxnSpPr>
        <p:spPr>
          <a:xfrm rot="5400000">
            <a:off x="2035951" y="3464719"/>
            <a:ext cx="214314" cy="1588"/>
          </a:xfrm>
          <a:prstGeom prst="line">
            <a:avLst/>
          </a:prstGeom>
        </p:spPr>
        <p:style>
          <a:lnRef idx="2">
            <a:schemeClr val="dk1"/>
          </a:lnRef>
          <a:fillRef idx="0">
            <a:schemeClr val="dk1"/>
          </a:fillRef>
          <a:effectRef idx="1">
            <a:schemeClr val="dk1"/>
          </a:effectRef>
          <a:fontRef idx="minor">
            <a:schemeClr val="tx1"/>
          </a:fontRef>
        </p:style>
      </p:cxnSp>
      <p:cxnSp>
        <p:nvCxnSpPr>
          <p:cNvPr id="15" name="Connecteur droit avec flèche 14"/>
          <p:cNvCxnSpPr/>
          <p:nvPr/>
        </p:nvCxnSpPr>
        <p:spPr>
          <a:xfrm>
            <a:off x="2143108" y="3643314"/>
            <a:ext cx="1357322" cy="158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 name="Flèche vers le bas 15"/>
          <p:cNvSpPr/>
          <p:nvPr/>
        </p:nvSpPr>
        <p:spPr>
          <a:xfrm>
            <a:off x="4143372" y="3857628"/>
            <a:ext cx="484632" cy="97840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17" name="Ellipse 16"/>
          <p:cNvSpPr/>
          <p:nvPr/>
        </p:nvSpPr>
        <p:spPr>
          <a:xfrm>
            <a:off x="2714612" y="5072074"/>
            <a:ext cx="3500462"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Le coût n’est pas une résultante, mais une cible à atteindre</a:t>
            </a:r>
            <a:endParaRPr lang="fr-FR" dirty="0"/>
          </a:p>
        </p:txBody>
      </p:sp>
      <p:sp>
        <p:nvSpPr>
          <p:cNvPr id="12" name="Espace réservé du numéro de diapositive 11"/>
          <p:cNvSpPr>
            <a:spLocks noGrp="1"/>
          </p:cNvSpPr>
          <p:nvPr>
            <p:ph type="sldNum" sz="quarter" idx="12"/>
          </p:nvPr>
        </p:nvSpPr>
        <p:spPr/>
        <p:txBody>
          <a:bodyPr/>
          <a:lstStyle/>
          <a:p>
            <a:fld id="{FF9D5611-D65C-4733-93FE-73F71CAC7A84}" type="slidenum">
              <a:rPr lang="fr-FR" smtClean="0"/>
              <a:pPr/>
              <a:t>9</a:t>
            </a:fld>
            <a:endParaRPr lang="fr-F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376</TotalTime>
  <Words>1208</Words>
  <Application>Microsoft Office PowerPoint</Application>
  <PresentationFormat>Affichage à l'écran (4:3)</PresentationFormat>
  <Paragraphs>199</Paragraphs>
  <Slides>25</Slides>
  <Notes>0</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Débit</vt:lpstr>
      <vt:lpstr>La méthode de«Target costing » ou coût cible</vt:lpstr>
      <vt:lpstr>Les fondements du target costing</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Méthode de calcul du coût cible:</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vector>
  </TitlesOfParts>
  <Company>Sweet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méthode de«Target costing » ou coût cible</dc:title>
  <dc:creator>SWEET</dc:creator>
  <cp:lastModifiedBy>YOUNESS</cp:lastModifiedBy>
  <cp:revision>29</cp:revision>
  <dcterms:created xsi:type="dcterms:W3CDTF">2010-02-06T21:20:47Z</dcterms:created>
  <dcterms:modified xsi:type="dcterms:W3CDTF">2018-05-10T12:11:03Z</dcterms:modified>
</cp:coreProperties>
</file>