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6" r:id="rId2"/>
    <p:sldId id="257" r:id="rId3"/>
    <p:sldId id="258" r:id="rId4"/>
    <p:sldId id="285" r:id="rId5"/>
    <p:sldId id="259" r:id="rId6"/>
    <p:sldId id="260" r:id="rId7"/>
    <p:sldId id="261" r:id="rId8"/>
    <p:sldId id="286" r:id="rId9"/>
    <p:sldId id="262" r:id="rId10"/>
    <p:sldId id="287" r:id="rId11"/>
    <p:sldId id="288" r:id="rId12"/>
    <p:sldId id="263" r:id="rId13"/>
    <p:sldId id="289" r:id="rId14"/>
    <p:sldId id="264" r:id="rId15"/>
    <p:sldId id="290" r:id="rId16"/>
    <p:sldId id="265" r:id="rId17"/>
    <p:sldId id="291" r:id="rId18"/>
    <p:sldId id="266" r:id="rId19"/>
    <p:sldId id="292" r:id="rId20"/>
    <p:sldId id="267" r:id="rId21"/>
    <p:sldId id="268" r:id="rId22"/>
    <p:sldId id="293" r:id="rId23"/>
    <p:sldId id="269" r:id="rId24"/>
    <p:sldId id="294" r:id="rId25"/>
    <p:sldId id="270" r:id="rId26"/>
    <p:sldId id="295" r:id="rId27"/>
    <p:sldId id="271" r:id="rId28"/>
    <p:sldId id="296" r:id="rId29"/>
    <p:sldId id="272" r:id="rId30"/>
    <p:sldId id="297" r:id="rId31"/>
    <p:sldId id="273" r:id="rId32"/>
    <p:sldId id="298" r:id="rId33"/>
    <p:sldId id="274" r:id="rId34"/>
    <p:sldId id="299" r:id="rId35"/>
    <p:sldId id="275" r:id="rId36"/>
    <p:sldId id="300" r:id="rId37"/>
    <p:sldId id="276" r:id="rId38"/>
    <p:sldId id="301" r:id="rId39"/>
    <p:sldId id="277" r:id="rId40"/>
    <p:sldId id="302" r:id="rId41"/>
    <p:sldId id="278" r:id="rId42"/>
    <p:sldId id="303" r:id="rId43"/>
    <p:sldId id="279" r:id="rId44"/>
    <p:sldId id="304" r:id="rId45"/>
    <p:sldId id="280" r:id="rId46"/>
    <p:sldId id="305" r:id="rId47"/>
    <p:sldId id="281" r:id="rId48"/>
    <p:sldId id="306" r:id="rId49"/>
    <p:sldId id="282" r:id="rId50"/>
    <p:sldId id="307" r:id="rId51"/>
    <p:sldId id="283" r:id="rId52"/>
    <p:sldId id="308" r:id="rId53"/>
    <p:sldId id="284" r:id="rId5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49" autoAdjust="0"/>
    <p:restoredTop sz="81673" autoAdjust="0"/>
  </p:normalViewPr>
  <p:slideViewPr>
    <p:cSldViewPr>
      <p:cViewPr>
        <p:scale>
          <a:sx n="87" d="100"/>
          <a:sy n="87" d="100"/>
        </p:scale>
        <p:origin x="906" y="-1116"/>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E0717C-3FD6-4744-B4FB-9DD35FD691FC}" type="datetimeFigureOut">
              <a:rPr lang="fr-FR" smtClean="0"/>
              <a:t>06/01/2019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A3EB5A-0BAB-447B-ABAE-4CCC50E5768E}" type="slidenum">
              <a:rPr lang="fr-FR" smtClean="0"/>
              <a:t>‹N°›</a:t>
            </a:fld>
            <a:endParaRPr lang="fr-FR"/>
          </a:p>
        </p:txBody>
      </p:sp>
    </p:spTree>
    <p:extLst>
      <p:ext uri="{BB962C8B-B14F-4D97-AF65-F5344CB8AC3E}">
        <p14:creationId xmlns:p14="http://schemas.microsoft.com/office/powerpoint/2010/main" val="25536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nationalcareersservice.direct.gov.uk/advice/getajob/interviews/Pages/top10interviewquestions.aspx"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When it comes about preparing for an interview, we must consider that preparation includes all the aspects before you face the interview; even if you had other interviews before, you should consider that a constant preparation is the key of success; in this section we offer you some tips about how to prepare for an interview.</a:t>
            </a:r>
          </a:p>
          <a:p>
            <a:r>
              <a:rPr lang="en-US" dirty="0" smtClean="0"/>
              <a:t>Job interviews are some of the most intimidating experiences and it get worse when one is not prepared; on the other hand if you had an excellent preparation, your interview result will help you distinct from other candidates even your resume were better than yours.</a:t>
            </a:r>
          </a:p>
          <a:p>
            <a:r>
              <a:rPr lang="en-US" dirty="0" smtClean="0"/>
              <a:t>There are a series of steps that you must follow: practicing the questions and answers, preparing a list of things that you must bring with you, researching your job title and the organization itself. It's true that you already know yourself, your experience, your profession, but all the other candidates know it also then you might make a difference because each job has different assignments and each company has different goals, in fact each interview is also quite different. Our advices are helpful and absolutely precise, if you want to succeed you must make sure that you're the person that can fulfill all the requirements and demonstrate it.</a:t>
            </a:r>
          </a:p>
        </p:txBody>
      </p:sp>
      <p:sp>
        <p:nvSpPr>
          <p:cNvPr id="4" name="Espace réservé du numéro de diapositive 3"/>
          <p:cNvSpPr>
            <a:spLocks noGrp="1"/>
          </p:cNvSpPr>
          <p:nvPr>
            <p:ph type="sldNum" sz="quarter" idx="10"/>
          </p:nvPr>
        </p:nvSpPr>
        <p:spPr/>
        <p:txBody>
          <a:bodyPr/>
          <a:lstStyle/>
          <a:p>
            <a:fld id="{A3A3EB5A-0BAB-447B-ABAE-4CCC50E5768E}" type="slidenum">
              <a:rPr lang="fr-FR" smtClean="0"/>
              <a:t>3</a:t>
            </a:fld>
            <a:endParaRPr lang="fr-FR"/>
          </a:p>
        </p:txBody>
      </p:sp>
    </p:spTree>
    <p:extLst>
      <p:ext uri="{BB962C8B-B14F-4D97-AF65-F5344CB8AC3E}">
        <p14:creationId xmlns:p14="http://schemas.microsoft.com/office/powerpoint/2010/main" val="763225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1" i="0" kern="1200" dirty="0" smtClean="0">
                <a:solidFill>
                  <a:schemeClr val="tx1"/>
                </a:solidFill>
                <a:effectLst/>
                <a:latin typeface="+mn-lt"/>
                <a:ea typeface="+mn-ea"/>
                <a:cs typeface="+mn-cs"/>
              </a:rPr>
              <a:t>9. Get plenty of sleep! *</a:t>
            </a:r>
            <a:r>
              <a:rPr lang="en-US" sz="1200" b="1" i="0" kern="1200" dirty="0" err="1" smtClean="0">
                <a:solidFill>
                  <a:schemeClr val="tx1"/>
                </a:solidFill>
                <a:effectLst/>
                <a:latin typeface="+mn-lt"/>
                <a:ea typeface="+mn-ea"/>
                <a:cs typeface="+mn-cs"/>
              </a:rPr>
              <a:t>ZzZzzZZzzz</a:t>
            </a:r>
            <a:r>
              <a:rPr lang="en-US" sz="1200" b="1" i="0" kern="1200" dirty="0" smtClean="0">
                <a:solidFill>
                  <a:schemeClr val="tx1"/>
                </a:solidFill>
                <a:effectLst/>
                <a:latin typeface="+mn-lt"/>
                <a:ea typeface="+mn-ea"/>
                <a:cs typeface="+mn-cs"/>
              </a:rPr>
              <a:t>*</a:t>
            </a:r>
          </a:p>
          <a:p>
            <a:r>
              <a:rPr lang="en-US" sz="1200" b="0" i="0" u="none" strike="noStrike" kern="1200" dirty="0" smtClean="0">
                <a:solidFill>
                  <a:schemeClr val="tx1"/>
                </a:solidFill>
                <a:effectLst/>
                <a:latin typeface="+mn-lt"/>
                <a:ea typeface="+mn-ea"/>
                <a:cs typeface="+mn-cs"/>
              </a:rPr>
              <a:t>It is very important that you are fully rested and are completely alert for your interview.</a:t>
            </a:r>
          </a:p>
          <a:p>
            <a:r>
              <a:rPr lang="en-US" sz="1200" b="0" i="0" u="none" strike="noStrike" kern="1200" dirty="0" smtClean="0">
                <a:solidFill>
                  <a:schemeClr val="tx1"/>
                </a:solidFill>
                <a:effectLst/>
                <a:latin typeface="+mn-lt"/>
                <a:ea typeface="+mn-ea"/>
                <a:cs typeface="+mn-cs"/>
              </a:rPr>
              <a:t>You cannot afford coming over as tired, exhausted or a right mess.</a:t>
            </a:r>
          </a:p>
          <a:p>
            <a:r>
              <a:rPr lang="en-US" sz="1200" b="0" i="0" kern="1200" dirty="0" smtClean="0">
                <a:solidFill>
                  <a:schemeClr val="tx1"/>
                </a:solidFill>
                <a:effectLst/>
                <a:latin typeface="+mn-lt"/>
                <a:ea typeface="+mn-ea"/>
                <a:cs typeface="+mn-cs"/>
              </a:rPr>
              <a:t>Have a good sleep the night… it will work miracles for you!</a:t>
            </a:r>
          </a:p>
          <a:p>
            <a:endParaRPr lang="fr-FR" dirty="0"/>
          </a:p>
        </p:txBody>
      </p:sp>
      <p:sp>
        <p:nvSpPr>
          <p:cNvPr id="4" name="Espace réservé du numéro de diapositive 3"/>
          <p:cNvSpPr>
            <a:spLocks noGrp="1"/>
          </p:cNvSpPr>
          <p:nvPr>
            <p:ph type="sldNum" sz="quarter" idx="10"/>
          </p:nvPr>
        </p:nvSpPr>
        <p:spPr/>
        <p:txBody>
          <a:bodyPr/>
          <a:lstStyle/>
          <a:p>
            <a:fld id="{A3A3EB5A-0BAB-447B-ABAE-4CCC50E5768E}" type="slidenum">
              <a:rPr lang="fr-FR" smtClean="0"/>
              <a:t>20</a:t>
            </a:fld>
            <a:endParaRPr lang="fr-FR"/>
          </a:p>
        </p:txBody>
      </p:sp>
    </p:spTree>
    <p:extLst>
      <p:ext uri="{BB962C8B-B14F-4D97-AF65-F5344CB8AC3E}">
        <p14:creationId xmlns:p14="http://schemas.microsoft.com/office/powerpoint/2010/main" val="3698376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1" i="0" kern="1200" dirty="0" smtClean="0">
                <a:solidFill>
                  <a:schemeClr val="tx1"/>
                </a:solidFill>
                <a:effectLst/>
                <a:latin typeface="+mn-lt"/>
                <a:ea typeface="+mn-ea"/>
                <a:cs typeface="+mn-cs"/>
              </a:rPr>
              <a:t>10. Last but not least… Envision yourself acing the interview</a:t>
            </a:r>
          </a:p>
          <a:p>
            <a:r>
              <a:rPr lang="en-US" sz="1200" b="0" i="0" u="none" strike="noStrike" kern="1200" dirty="0" smtClean="0">
                <a:solidFill>
                  <a:schemeClr val="tx1"/>
                </a:solidFill>
                <a:effectLst/>
                <a:latin typeface="+mn-lt"/>
                <a:ea typeface="+mn-ea"/>
                <a:cs typeface="+mn-cs"/>
              </a:rPr>
              <a:t>Creative </a:t>
            </a:r>
            <a:r>
              <a:rPr lang="en-US" sz="1200" b="0" i="0" u="none" strike="noStrike" kern="1200" dirty="0" err="1" smtClean="0">
                <a:solidFill>
                  <a:schemeClr val="tx1"/>
                </a:solidFill>
                <a:effectLst/>
                <a:latin typeface="+mn-lt"/>
                <a:ea typeface="+mn-ea"/>
                <a:cs typeface="+mn-cs"/>
              </a:rPr>
              <a:t>visualisation</a:t>
            </a:r>
            <a:r>
              <a:rPr lang="en-US" sz="1200" b="0" i="0" u="none" strike="noStrike" kern="1200" dirty="0" smtClean="0">
                <a:solidFill>
                  <a:schemeClr val="tx1"/>
                </a:solidFill>
                <a:effectLst/>
                <a:latin typeface="+mn-lt"/>
                <a:ea typeface="+mn-ea"/>
                <a:cs typeface="+mn-cs"/>
              </a:rPr>
              <a:t> (or positive thinking) is a technique in which a person envisions himself successfully achieving a goal or task with great excellence.</a:t>
            </a:r>
          </a:p>
          <a:p>
            <a:r>
              <a:rPr lang="en-US" sz="1200" b="0" i="0" u="none" strike="noStrike" kern="1200" dirty="0" smtClean="0">
                <a:solidFill>
                  <a:schemeClr val="tx1"/>
                </a:solidFill>
                <a:effectLst/>
                <a:latin typeface="+mn-lt"/>
                <a:ea typeface="+mn-ea"/>
                <a:cs typeface="+mn-cs"/>
              </a:rPr>
              <a:t>This powerful mental-rehearsal technique first became famous when it was implemented by the Russians athletes in the 1980s Olympic Games with great success.</a:t>
            </a:r>
          </a:p>
          <a:p>
            <a:r>
              <a:rPr lang="en-US" sz="1200" b="0" i="0" u="none" strike="noStrike" kern="1200" dirty="0" smtClean="0">
                <a:solidFill>
                  <a:schemeClr val="tx1"/>
                </a:solidFill>
                <a:effectLst/>
                <a:latin typeface="+mn-lt"/>
                <a:ea typeface="+mn-ea"/>
                <a:cs typeface="+mn-cs"/>
              </a:rPr>
              <a:t>Hence you have to go to an interview with the following certainty:</a:t>
            </a:r>
          </a:p>
          <a:p>
            <a:r>
              <a:rPr lang="en-US" sz="1200" b="0" i="0" kern="1200" dirty="0" smtClean="0">
                <a:solidFill>
                  <a:schemeClr val="tx1"/>
                </a:solidFill>
                <a:effectLst/>
                <a:latin typeface="+mn-lt"/>
                <a:ea typeface="+mn-ea"/>
                <a:cs typeface="+mn-cs"/>
              </a:rPr>
              <a:t>Today </a:t>
            </a:r>
            <a:r>
              <a:rPr lang="en-US" sz="1200" b="1" i="0" kern="1200" dirty="0" smtClean="0">
                <a:solidFill>
                  <a:schemeClr val="tx1"/>
                </a:solidFill>
                <a:effectLst/>
                <a:latin typeface="+mn-lt"/>
                <a:ea typeface="+mn-ea"/>
                <a:cs typeface="+mn-cs"/>
              </a:rPr>
              <a:t>is</a:t>
            </a:r>
            <a:r>
              <a:rPr lang="en-US" sz="1200" b="0" i="0" kern="1200" dirty="0" smtClean="0">
                <a:solidFill>
                  <a:schemeClr val="tx1"/>
                </a:solidFill>
                <a:effectLst/>
                <a:latin typeface="+mn-lt"/>
                <a:ea typeface="+mn-ea"/>
                <a:cs typeface="+mn-cs"/>
              </a:rPr>
              <a:t> my day to shine!</a:t>
            </a:r>
          </a:p>
          <a:p>
            <a:r>
              <a:rPr lang="en-US" sz="1200" b="0" i="0" kern="1200" dirty="0" smtClean="0">
                <a:solidFill>
                  <a:schemeClr val="tx1"/>
                </a:solidFill>
                <a:effectLst/>
                <a:latin typeface="+mn-lt"/>
                <a:ea typeface="+mn-ea"/>
                <a:cs typeface="+mn-cs"/>
              </a:rPr>
              <a:t>I </a:t>
            </a:r>
            <a:r>
              <a:rPr lang="en-US" sz="1200" b="1" i="0" kern="1200" dirty="0" smtClean="0">
                <a:solidFill>
                  <a:schemeClr val="tx1"/>
                </a:solidFill>
                <a:effectLst/>
                <a:latin typeface="+mn-lt"/>
                <a:ea typeface="+mn-ea"/>
                <a:cs typeface="+mn-cs"/>
              </a:rPr>
              <a:t>will</a:t>
            </a:r>
            <a:r>
              <a:rPr lang="en-US" sz="1200" b="0" i="0" kern="1200" dirty="0" smtClean="0">
                <a:solidFill>
                  <a:schemeClr val="tx1"/>
                </a:solidFill>
                <a:effectLst/>
                <a:latin typeface="+mn-lt"/>
                <a:ea typeface="+mn-ea"/>
                <a:cs typeface="+mn-cs"/>
              </a:rPr>
              <a:t> absolutely impress the prospective employer and answer EVERY question perfectly!</a:t>
            </a:r>
          </a:p>
          <a:p>
            <a:r>
              <a:rPr lang="en-US" sz="1200" b="0" i="0" kern="1200" dirty="0" smtClean="0">
                <a:solidFill>
                  <a:schemeClr val="tx1"/>
                </a:solidFill>
                <a:effectLst/>
                <a:latin typeface="+mn-lt"/>
                <a:ea typeface="+mn-ea"/>
                <a:cs typeface="+mn-cs"/>
              </a:rPr>
              <a:t>I </a:t>
            </a:r>
            <a:r>
              <a:rPr lang="en-US" sz="1200" b="1" i="0" kern="1200" dirty="0" smtClean="0">
                <a:solidFill>
                  <a:schemeClr val="tx1"/>
                </a:solidFill>
                <a:effectLst/>
                <a:latin typeface="+mn-lt"/>
                <a:ea typeface="+mn-ea"/>
                <a:cs typeface="+mn-cs"/>
              </a:rPr>
              <a:t>will</a:t>
            </a:r>
            <a:r>
              <a:rPr lang="en-US" sz="1200" b="0" i="0" kern="1200" dirty="0" smtClean="0">
                <a:solidFill>
                  <a:schemeClr val="tx1"/>
                </a:solidFill>
                <a:effectLst/>
                <a:latin typeface="+mn-lt"/>
                <a:ea typeface="+mn-ea"/>
                <a:cs typeface="+mn-cs"/>
              </a:rPr>
              <a:t> be made a job offer before the end of the day!</a:t>
            </a:r>
          </a:p>
          <a:p>
            <a:r>
              <a:rPr lang="en-US" sz="1200" b="1" i="0" u="none" strike="noStrike" kern="1200" dirty="0" smtClean="0">
                <a:solidFill>
                  <a:schemeClr val="tx1"/>
                </a:solidFill>
                <a:effectLst/>
                <a:latin typeface="+mn-lt"/>
                <a:ea typeface="+mn-ea"/>
                <a:cs typeface="+mn-cs"/>
              </a:rPr>
              <a:t>Believing in yourself</a:t>
            </a:r>
            <a:r>
              <a:rPr lang="en-US" sz="1200" b="0" i="0" u="none" strike="noStrike" kern="1200" dirty="0" smtClean="0">
                <a:solidFill>
                  <a:schemeClr val="tx1"/>
                </a:solidFill>
                <a:effectLst/>
                <a:latin typeface="+mn-lt"/>
                <a:ea typeface="+mn-ea"/>
                <a:cs typeface="+mn-cs"/>
              </a:rPr>
              <a:t> and by following the tips mentioned in this article there is absolutely nothing standing between you and your dream job.</a:t>
            </a:r>
          </a:p>
          <a:p>
            <a:r>
              <a:rPr lang="en-US" sz="1200" b="0" i="0" u="none" strike="noStrike" kern="1200" dirty="0" smtClean="0">
                <a:solidFill>
                  <a:schemeClr val="tx1"/>
                </a:solidFill>
                <a:effectLst/>
                <a:latin typeface="+mn-lt"/>
                <a:ea typeface="+mn-ea"/>
                <a:cs typeface="+mn-cs"/>
              </a:rPr>
              <a:t>Phew, that is the first section done! Moving on to the next:</a:t>
            </a:r>
          </a:p>
          <a:p>
            <a:endParaRPr lang="en-US" sz="1200" b="0" i="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A3A3EB5A-0BAB-447B-ABAE-4CCC50E5768E}" type="slidenum">
              <a:rPr lang="fr-FR" smtClean="0"/>
              <a:t>21</a:t>
            </a:fld>
            <a:endParaRPr lang="fr-FR"/>
          </a:p>
        </p:txBody>
      </p:sp>
    </p:spTree>
    <p:extLst>
      <p:ext uri="{BB962C8B-B14F-4D97-AF65-F5344CB8AC3E}">
        <p14:creationId xmlns:p14="http://schemas.microsoft.com/office/powerpoint/2010/main" val="3504276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1" i="0" kern="1200" dirty="0" smtClean="0">
                <a:solidFill>
                  <a:schemeClr val="tx1"/>
                </a:solidFill>
                <a:effectLst/>
                <a:latin typeface="+mn-lt"/>
                <a:ea typeface="+mn-ea"/>
                <a:cs typeface="+mn-cs"/>
              </a:rPr>
              <a:t>11.     Maintain a good body posture and body language</a:t>
            </a:r>
          </a:p>
          <a:p>
            <a:r>
              <a:rPr lang="en-US" sz="1200" b="0" i="0" u="none" strike="noStrike" kern="1200" dirty="0" smtClean="0">
                <a:solidFill>
                  <a:schemeClr val="tx1"/>
                </a:solidFill>
                <a:effectLst/>
                <a:latin typeface="+mn-lt"/>
                <a:ea typeface="+mn-ea"/>
                <a:cs typeface="+mn-cs"/>
              </a:rPr>
              <a:t>Maintaining a good posture at all times is an important aspect of the interview process.</a:t>
            </a:r>
          </a:p>
          <a:p>
            <a:r>
              <a:rPr lang="en-US" sz="1200" b="0" i="0" u="none" strike="noStrike" kern="1200" dirty="0" smtClean="0">
                <a:solidFill>
                  <a:schemeClr val="tx1"/>
                </a:solidFill>
                <a:effectLst/>
                <a:latin typeface="+mn-lt"/>
                <a:ea typeface="+mn-ea"/>
                <a:cs typeface="+mn-cs"/>
              </a:rPr>
              <a:t>Your body language “says” a lot about you before you open your mouth to say your first few words.</a:t>
            </a:r>
          </a:p>
          <a:p>
            <a:r>
              <a:rPr lang="en-US" sz="1200" b="0" i="0" u="none" strike="noStrike" kern="1200" dirty="0" smtClean="0">
                <a:solidFill>
                  <a:schemeClr val="tx1"/>
                </a:solidFill>
                <a:effectLst/>
                <a:latin typeface="+mn-lt"/>
                <a:ea typeface="+mn-ea"/>
                <a:cs typeface="+mn-cs"/>
              </a:rPr>
              <a:t>Be respectful and do not be too casual or slouch…</a:t>
            </a:r>
          </a:p>
          <a:p>
            <a:r>
              <a:rPr lang="en-US" sz="1200" b="0" i="0" u="none" strike="noStrike" kern="1200" dirty="0" smtClean="0">
                <a:solidFill>
                  <a:schemeClr val="tx1"/>
                </a:solidFill>
                <a:effectLst/>
                <a:latin typeface="+mn-lt"/>
                <a:ea typeface="+mn-ea"/>
                <a:cs typeface="+mn-cs"/>
              </a:rPr>
              <a:t>On the other hand, you do not want to come over as a first prototype robot delivered straight from the manufacturer’s warehouse!</a:t>
            </a:r>
          </a:p>
          <a:p>
            <a:r>
              <a:rPr lang="en-US" sz="1200" b="1" i="0" u="none" strike="noStrike" kern="1200" dirty="0" smtClean="0">
                <a:solidFill>
                  <a:schemeClr val="tx1"/>
                </a:solidFill>
                <a:effectLst/>
                <a:latin typeface="+mn-lt"/>
                <a:ea typeface="+mn-ea"/>
                <a:cs typeface="+mn-cs"/>
              </a:rPr>
              <a:t>Best practice:</a:t>
            </a:r>
            <a:endParaRPr lang="en-US" sz="1200" b="0" i="0" u="none" strike="noStrike"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Sit up straight;</a:t>
            </a:r>
          </a:p>
          <a:p>
            <a:r>
              <a:rPr lang="en-US" sz="1200" b="0" i="0" kern="1200" dirty="0" smtClean="0">
                <a:solidFill>
                  <a:schemeClr val="tx1"/>
                </a:solidFill>
                <a:effectLst/>
                <a:latin typeface="+mn-lt"/>
                <a:ea typeface="+mn-ea"/>
                <a:cs typeface="+mn-cs"/>
              </a:rPr>
              <a:t>Lean slightly forward, and;</a:t>
            </a:r>
          </a:p>
          <a:p>
            <a:r>
              <a:rPr lang="en-US" sz="1200" b="0" i="0" kern="1200" dirty="0" smtClean="0">
                <a:solidFill>
                  <a:schemeClr val="tx1"/>
                </a:solidFill>
                <a:effectLst/>
                <a:latin typeface="+mn-lt"/>
                <a:ea typeface="+mn-ea"/>
                <a:cs typeface="+mn-cs"/>
              </a:rPr>
              <a:t>Place your hands naturally in front of you on the table.</a:t>
            </a:r>
          </a:p>
          <a:p>
            <a:endParaRPr lang="fr-FR" dirty="0"/>
          </a:p>
        </p:txBody>
      </p:sp>
      <p:sp>
        <p:nvSpPr>
          <p:cNvPr id="4" name="Espace réservé du numéro de diapositive 3"/>
          <p:cNvSpPr>
            <a:spLocks noGrp="1"/>
          </p:cNvSpPr>
          <p:nvPr>
            <p:ph type="sldNum" sz="quarter" idx="10"/>
          </p:nvPr>
        </p:nvSpPr>
        <p:spPr/>
        <p:txBody>
          <a:bodyPr/>
          <a:lstStyle/>
          <a:p>
            <a:fld id="{A3A3EB5A-0BAB-447B-ABAE-4CCC50E5768E}" type="slidenum">
              <a:rPr lang="fr-FR" smtClean="0"/>
              <a:t>23</a:t>
            </a:fld>
            <a:endParaRPr lang="fr-FR"/>
          </a:p>
        </p:txBody>
      </p:sp>
    </p:spTree>
    <p:extLst>
      <p:ext uri="{BB962C8B-B14F-4D97-AF65-F5344CB8AC3E}">
        <p14:creationId xmlns:p14="http://schemas.microsoft.com/office/powerpoint/2010/main" val="3076396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i="0" kern="1200" dirty="0" smtClean="0">
                <a:solidFill>
                  <a:schemeClr val="tx1"/>
                </a:solidFill>
                <a:effectLst/>
                <a:latin typeface="+mn-lt"/>
                <a:ea typeface="+mn-ea"/>
                <a:cs typeface="+mn-cs"/>
              </a:rPr>
              <a:t>12.     </a:t>
            </a:r>
            <a:r>
              <a:rPr lang="fr-FR" sz="1200" b="1" i="0" kern="1200" dirty="0" err="1" smtClean="0">
                <a:solidFill>
                  <a:schemeClr val="tx1"/>
                </a:solidFill>
                <a:effectLst/>
                <a:latin typeface="+mn-lt"/>
                <a:ea typeface="+mn-ea"/>
                <a:cs typeface="+mn-cs"/>
              </a:rPr>
              <a:t>Maintain</a:t>
            </a:r>
            <a:r>
              <a:rPr lang="fr-FR" sz="1200" b="1" i="0" kern="1200" dirty="0" smtClean="0">
                <a:solidFill>
                  <a:schemeClr val="tx1"/>
                </a:solidFill>
                <a:effectLst/>
                <a:latin typeface="+mn-lt"/>
                <a:ea typeface="+mn-ea"/>
                <a:cs typeface="+mn-cs"/>
              </a:rPr>
              <a:t> </a:t>
            </a:r>
            <a:r>
              <a:rPr lang="fr-FR" sz="1200" b="1" i="0" kern="1200" dirty="0" err="1" smtClean="0">
                <a:solidFill>
                  <a:schemeClr val="tx1"/>
                </a:solidFill>
                <a:effectLst/>
                <a:latin typeface="+mn-lt"/>
                <a:ea typeface="+mn-ea"/>
                <a:cs typeface="+mn-cs"/>
              </a:rPr>
              <a:t>eye</a:t>
            </a:r>
            <a:r>
              <a:rPr lang="fr-FR" sz="1200" b="1" i="0" kern="1200" dirty="0" smtClean="0">
                <a:solidFill>
                  <a:schemeClr val="tx1"/>
                </a:solidFill>
                <a:effectLst/>
                <a:latin typeface="+mn-lt"/>
                <a:ea typeface="+mn-ea"/>
                <a:cs typeface="+mn-cs"/>
              </a:rPr>
              <a:t> contact</a:t>
            </a:r>
          </a:p>
          <a:p>
            <a:r>
              <a:rPr lang="en-US" sz="1200" b="0" i="0" u="none" strike="noStrike" kern="1200" dirty="0" smtClean="0">
                <a:solidFill>
                  <a:schemeClr val="tx1"/>
                </a:solidFill>
                <a:effectLst/>
                <a:latin typeface="+mn-lt"/>
                <a:ea typeface="+mn-ea"/>
                <a:cs typeface="+mn-cs"/>
              </a:rPr>
              <a:t>They say the eyes are the windows to the soul and by looking into someone else’s you can tell their level of sincerity and truthfulness when they are speaking. Therefore, eye contact is a must… unless you don’t have a soul, of course.</a:t>
            </a:r>
          </a:p>
          <a:p>
            <a:r>
              <a:rPr lang="en-US" sz="1200" b="0" i="0" u="none" strike="noStrike" kern="1200" dirty="0" smtClean="0">
                <a:solidFill>
                  <a:schemeClr val="tx1"/>
                </a:solidFill>
                <a:effectLst/>
                <a:latin typeface="+mn-lt"/>
                <a:ea typeface="+mn-ea"/>
                <a:cs typeface="+mn-cs"/>
              </a:rPr>
              <a:t>There is nothing more annoying for an interviewer to try to communicate with a candidate whose eyes are bouncing all over the room except on his eyes!</a:t>
            </a:r>
          </a:p>
          <a:p>
            <a:r>
              <a:rPr lang="en-US" sz="1200" b="0" i="0" u="none" strike="noStrike" kern="1200" dirty="0" smtClean="0">
                <a:solidFill>
                  <a:schemeClr val="tx1"/>
                </a:solidFill>
                <a:effectLst/>
                <a:latin typeface="+mn-lt"/>
                <a:ea typeface="+mn-ea"/>
                <a:cs typeface="+mn-cs"/>
              </a:rPr>
              <a:t>How can they trust you if you do not look them in the eyes?</a:t>
            </a:r>
          </a:p>
          <a:p>
            <a:r>
              <a:rPr lang="en-US" sz="1200" b="0" i="0" u="none" strike="noStrike" kern="1200" dirty="0" smtClean="0">
                <a:solidFill>
                  <a:schemeClr val="tx1"/>
                </a:solidFill>
                <a:effectLst/>
                <a:latin typeface="+mn-lt"/>
                <a:ea typeface="+mn-ea"/>
                <a:cs typeface="+mn-cs"/>
              </a:rPr>
              <a:t>Are you hiding something?</a:t>
            </a:r>
          </a:p>
          <a:p>
            <a:r>
              <a:rPr lang="en-US" sz="1200" b="0" i="0" u="none" strike="noStrike" kern="1200" dirty="0" smtClean="0">
                <a:solidFill>
                  <a:schemeClr val="tx1"/>
                </a:solidFill>
                <a:effectLst/>
                <a:latin typeface="+mn-lt"/>
                <a:ea typeface="+mn-ea"/>
                <a:cs typeface="+mn-cs"/>
              </a:rPr>
              <a:t>Are you lying?</a:t>
            </a:r>
          </a:p>
          <a:p>
            <a:r>
              <a:rPr lang="en-US" sz="1200" b="0" i="0" u="none" strike="noStrike" kern="1200" dirty="0" smtClean="0">
                <a:solidFill>
                  <a:schemeClr val="tx1"/>
                </a:solidFill>
                <a:effectLst/>
                <a:latin typeface="+mn-lt"/>
                <a:ea typeface="+mn-ea"/>
                <a:cs typeface="+mn-cs"/>
              </a:rPr>
              <a:t>Maybe not, but that’s the impression you will be sending according to leading psychologists.</a:t>
            </a:r>
          </a:p>
          <a:p>
            <a:endParaRPr lang="fr-FR" dirty="0"/>
          </a:p>
        </p:txBody>
      </p:sp>
      <p:sp>
        <p:nvSpPr>
          <p:cNvPr id="4" name="Espace réservé du numéro de diapositive 3"/>
          <p:cNvSpPr>
            <a:spLocks noGrp="1"/>
          </p:cNvSpPr>
          <p:nvPr>
            <p:ph type="sldNum" sz="quarter" idx="10"/>
          </p:nvPr>
        </p:nvSpPr>
        <p:spPr/>
        <p:txBody>
          <a:bodyPr/>
          <a:lstStyle/>
          <a:p>
            <a:fld id="{A3A3EB5A-0BAB-447B-ABAE-4CCC50E5768E}" type="slidenum">
              <a:rPr lang="fr-FR" smtClean="0"/>
              <a:t>25</a:t>
            </a:fld>
            <a:endParaRPr lang="fr-FR"/>
          </a:p>
        </p:txBody>
      </p:sp>
    </p:spTree>
    <p:extLst>
      <p:ext uri="{BB962C8B-B14F-4D97-AF65-F5344CB8AC3E}">
        <p14:creationId xmlns:p14="http://schemas.microsoft.com/office/powerpoint/2010/main" val="4174307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1" i="0" kern="1200" dirty="0" smtClean="0">
                <a:solidFill>
                  <a:schemeClr val="tx1"/>
                </a:solidFill>
                <a:effectLst/>
                <a:latin typeface="+mn-lt"/>
                <a:ea typeface="+mn-ea"/>
                <a:cs typeface="+mn-cs"/>
              </a:rPr>
              <a:t>13.    Think and pause before you answer</a:t>
            </a:r>
          </a:p>
          <a:p>
            <a:r>
              <a:rPr lang="en-US" sz="1200" b="0" i="0" u="none" strike="noStrike" kern="1200" dirty="0" smtClean="0">
                <a:solidFill>
                  <a:schemeClr val="tx1"/>
                </a:solidFill>
                <a:effectLst/>
                <a:latin typeface="+mn-lt"/>
                <a:ea typeface="+mn-ea"/>
                <a:cs typeface="+mn-cs"/>
              </a:rPr>
              <a:t>An interview is NOT a race where the candidate that answers the questions the quickest will get the job!  Please, please, take your time when answering questions. It’s okay.</a:t>
            </a:r>
          </a:p>
          <a:p>
            <a:r>
              <a:rPr lang="en-US" sz="1200" b="0" i="0" u="none" strike="noStrike" kern="1200" dirty="0" smtClean="0">
                <a:solidFill>
                  <a:schemeClr val="tx1"/>
                </a:solidFill>
                <a:effectLst/>
                <a:latin typeface="+mn-lt"/>
                <a:ea typeface="+mn-ea"/>
                <a:cs typeface="+mn-cs"/>
              </a:rPr>
              <a:t>Deliberating and thinking before you speak is a positive trait of an intelligent, serious and considered individual. It also shows the prospective employer that you care a lot about answering the question correctly.</a:t>
            </a:r>
          </a:p>
          <a:p>
            <a:r>
              <a:rPr lang="en-US" sz="1200" b="1" i="0" u="none" strike="noStrike" kern="1200" dirty="0" smtClean="0">
                <a:solidFill>
                  <a:schemeClr val="tx1"/>
                </a:solidFill>
                <a:effectLst/>
                <a:latin typeface="+mn-lt"/>
                <a:ea typeface="+mn-ea"/>
                <a:cs typeface="+mn-cs"/>
              </a:rPr>
              <a:t>Remember:</a:t>
            </a:r>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Don’t overdo this tip by going into a mini, unresponsive coma after each question…!</a:t>
            </a:r>
          </a:p>
          <a:p>
            <a:endParaRPr lang="fr-FR" dirty="0"/>
          </a:p>
        </p:txBody>
      </p:sp>
      <p:sp>
        <p:nvSpPr>
          <p:cNvPr id="4" name="Espace réservé du numéro de diapositive 3"/>
          <p:cNvSpPr>
            <a:spLocks noGrp="1"/>
          </p:cNvSpPr>
          <p:nvPr>
            <p:ph type="sldNum" sz="quarter" idx="10"/>
          </p:nvPr>
        </p:nvSpPr>
        <p:spPr/>
        <p:txBody>
          <a:bodyPr/>
          <a:lstStyle/>
          <a:p>
            <a:fld id="{A3A3EB5A-0BAB-447B-ABAE-4CCC50E5768E}" type="slidenum">
              <a:rPr lang="fr-FR" smtClean="0"/>
              <a:t>27</a:t>
            </a:fld>
            <a:endParaRPr lang="fr-FR"/>
          </a:p>
        </p:txBody>
      </p:sp>
    </p:spTree>
    <p:extLst>
      <p:ext uri="{BB962C8B-B14F-4D97-AF65-F5344CB8AC3E}">
        <p14:creationId xmlns:p14="http://schemas.microsoft.com/office/powerpoint/2010/main" val="729954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1" i="0" kern="1200" dirty="0" smtClean="0">
                <a:solidFill>
                  <a:schemeClr val="tx1"/>
                </a:solidFill>
                <a:effectLst/>
                <a:latin typeface="+mn-lt"/>
                <a:ea typeface="+mn-ea"/>
                <a:cs typeface="+mn-cs"/>
              </a:rPr>
              <a:t>14.     Answer the questions (and nothing but the questions!)</a:t>
            </a:r>
          </a:p>
          <a:p>
            <a:r>
              <a:rPr lang="en-US" sz="1200" b="0" i="0" u="none" strike="noStrike" kern="1200" dirty="0" smtClean="0">
                <a:solidFill>
                  <a:schemeClr val="tx1"/>
                </a:solidFill>
                <a:effectLst/>
                <a:latin typeface="+mn-lt"/>
                <a:ea typeface="+mn-ea"/>
                <a:cs typeface="+mn-cs"/>
              </a:rPr>
              <a:t>One of the biggest mistakes that candidates make during the interview is not answering the question in a concise manner but rather go off-topic or drift off into irrelevant chatter.</a:t>
            </a:r>
          </a:p>
          <a:p>
            <a:r>
              <a:rPr lang="en-US" sz="1200" b="0" i="0" u="none" strike="noStrike" kern="1200" dirty="0" smtClean="0">
                <a:solidFill>
                  <a:schemeClr val="tx1"/>
                </a:solidFill>
                <a:effectLst/>
                <a:latin typeface="+mn-lt"/>
                <a:ea typeface="+mn-ea"/>
                <a:cs typeface="+mn-cs"/>
              </a:rPr>
              <a:t>For example: let us say I ask you the question: What is 2 + 2?</a:t>
            </a:r>
          </a:p>
          <a:p>
            <a:r>
              <a:rPr lang="en-US" sz="1200" b="1" i="0" u="none" strike="noStrike" kern="1200" dirty="0" smtClean="0">
                <a:solidFill>
                  <a:schemeClr val="tx1"/>
                </a:solidFill>
                <a:effectLst/>
                <a:latin typeface="+mn-lt"/>
                <a:ea typeface="+mn-ea"/>
                <a:cs typeface="+mn-cs"/>
              </a:rPr>
              <a:t>The answer that I am looking for is:</a:t>
            </a:r>
            <a:r>
              <a:rPr lang="en-US" sz="1200" b="0" i="0" u="none" strike="noStrike" kern="1200" dirty="0" smtClean="0">
                <a:solidFill>
                  <a:schemeClr val="tx1"/>
                </a:solidFill>
                <a:effectLst/>
                <a:latin typeface="+mn-lt"/>
                <a:ea typeface="+mn-ea"/>
                <a:cs typeface="+mn-cs"/>
              </a:rPr>
              <a:t> “2 + 2 = </a:t>
            </a:r>
            <a:r>
              <a:rPr lang="en-US" sz="1200" b="1" i="0" u="sng" strike="noStrike" kern="1200" dirty="0" smtClean="0">
                <a:solidFill>
                  <a:schemeClr val="tx1"/>
                </a:solidFill>
                <a:effectLst/>
                <a:latin typeface="+mn-lt"/>
                <a:ea typeface="+mn-ea"/>
                <a:cs typeface="+mn-cs"/>
              </a:rPr>
              <a:t>4</a:t>
            </a:r>
            <a:r>
              <a:rPr lang="en-US" sz="1200" b="0" i="0" u="none" strike="noStrike" kern="1200" dirty="0" smtClean="0">
                <a:solidFill>
                  <a:schemeClr val="tx1"/>
                </a:solidFill>
                <a:effectLst/>
                <a:latin typeface="+mn-lt"/>
                <a:ea typeface="+mn-ea"/>
                <a:cs typeface="+mn-cs"/>
              </a:rPr>
              <a:t>”.</a:t>
            </a:r>
          </a:p>
          <a:p>
            <a:r>
              <a:rPr lang="en-US" sz="1200" b="1" i="0" u="none" strike="noStrike" kern="1200" dirty="0" smtClean="0">
                <a:solidFill>
                  <a:schemeClr val="tx1"/>
                </a:solidFill>
                <a:effectLst/>
                <a:latin typeface="+mn-lt"/>
                <a:ea typeface="+mn-ea"/>
                <a:cs typeface="+mn-cs"/>
              </a:rPr>
              <a:t>The answer that I am NOT looking for is:</a:t>
            </a:r>
            <a:r>
              <a:rPr lang="en-US" sz="1200" b="0" i="0" u="none" strike="noStrike" kern="1200" dirty="0" smtClean="0">
                <a:solidFill>
                  <a:schemeClr val="tx1"/>
                </a:solidFill>
                <a:effectLst/>
                <a:latin typeface="+mn-lt"/>
                <a:ea typeface="+mn-ea"/>
                <a:cs typeface="+mn-cs"/>
              </a:rPr>
              <a:t> “Well… 2 is a number, so is the other 2… and in order to get the answer to the question I need these two numbers to be simplified and then added together. That means: 1 + 1 + 1 + 1 = 4.”</a:t>
            </a:r>
          </a:p>
          <a:p>
            <a:r>
              <a:rPr lang="en-US" sz="1200" b="0" i="0" u="none" strike="noStrike" kern="1200" dirty="0" smtClean="0">
                <a:solidFill>
                  <a:schemeClr val="tx1"/>
                </a:solidFill>
                <a:effectLst/>
                <a:latin typeface="+mn-lt"/>
                <a:ea typeface="+mn-ea"/>
                <a:cs typeface="+mn-cs"/>
              </a:rPr>
              <a:t>Similarly when the prospective employer asks you: “</a:t>
            </a:r>
            <a:r>
              <a:rPr lang="en-US" sz="1200" b="0" i="1" u="none" strike="noStrike" kern="1200" dirty="0" smtClean="0">
                <a:solidFill>
                  <a:schemeClr val="tx1"/>
                </a:solidFill>
                <a:effectLst/>
                <a:latin typeface="+mn-lt"/>
                <a:ea typeface="+mn-ea"/>
                <a:cs typeface="+mn-cs"/>
              </a:rPr>
              <a:t>tell me about yourself…</a:t>
            </a:r>
            <a:r>
              <a:rPr lang="en-US" sz="1200" b="0" i="0" u="none" strike="noStrike"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Don’t go off topic</a:t>
            </a:r>
          </a:p>
          <a:p>
            <a:r>
              <a:rPr lang="en-US" sz="1200" b="0" i="0" kern="1200" dirty="0" smtClean="0">
                <a:solidFill>
                  <a:schemeClr val="tx1"/>
                </a:solidFill>
                <a:effectLst/>
                <a:latin typeface="+mn-lt"/>
                <a:ea typeface="+mn-ea"/>
                <a:cs typeface="+mn-cs"/>
              </a:rPr>
              <a:t>Try to keep the answer as relevant, short and to the point as possible</a:t>
            </a:r>
          </a:p>
          <a:p>
            <a:endParaRPr lang="fr-FR" dirty="0"/>
          </a:p>
        </p:txBody>
      </p:sp>
      <p:sp>
        <p:nvSpPr>
          <p:cNvPr id="4" name="Espace réservé du numéro de diapositive 3"/>
          <p:cNvSpPr>
            <a:spLocks noGrp="1"/>
          </p:cNvSpPr>
          <p:nvPr>
            <p:ph type="sldNum" sz="quarter" idx="10"/>
          </p:nvPr>
        </p:nvSpPr>
        <p:spPr/>
        <p:txBody>
          <a:bodyPr/>
          <a:lstStyle/>
          <a:p>
            <a:fld id="{A3A3EB5A-0BAB-447B-ABAE-4CCC50E5768E}" type="slidenum">
              <a:rPr lang="fr-FR" smtClean="0"/>
              <a:t>29</a:t>
            </a:fld>
            <a:endParaRPr lang="fr-FR"/>
          </a:p>
        </p:txBody>
      </p:sp>
    </p:spTree>
    <p:extLst>
      <p:ext uri="{BB962C8B-B14F-4D97-AF65-F5344CB8AC3E}">
        <p14:creationId xmlns:p14="http://schemas.microsoft.com/office/powerpoint/2010/main" val="1567363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i="0" kern="1200" dirty="0" smtClean="0">
                <a:solidFill>
                  <a:schemeClr val="tx1"/>
                </a:solidFill>
                <a:effectLst/>
                <a:latin typeface="+mn-lt"/>
                <a:ea typeface="+mn-ea"/>
                <a:cs typeface="+mn-cs"/>
              </a:rPr>
              <a:t>15.   </a:t>
            </a:r>
            <a:r>
              <a:rPr lang="fr-FR" sz="1200" b="1" i="0" kern="1200" dirty="0" err="1" smtClean="0">
                <a:solidFill>
                  <a:schemeClr val="tx1"/>
                </a:solidFill>
                <a:effectLst/>
                <a:latin typeface="+mn-lt"/>
                <a:ea typeface="+mn-ea"/>
                <a:cs typeface="+mn-cs"/>
              </a:rPr>
              <a:t>Listen</a:t>
            </a:r>
            <a:endParaRPr lang="fr-FR" sz="1200" b="1" i="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Epictetus the Greek philosopher once said:</a:t>
            </a:r>
          </a:p>
          <a:p>
            <a:r>
              <a:rPr lang="en-US" sz="1200" b="0" i="0" u="none" strike="noStrike" kern="1200" dirty="0" smtClean="0">
                <a:solidFill>
                  <a:schemeClr val="tx1"/>
                </a:solidFill>
                <a:effectLst/>
                <a:latin typeface="+mn-lt"/>
                <a:ea typeface="+mn-ea"/>
                <a:cs typeface="+mn-cs"/>
              </a:rPr>
              <a:t>“</a:t>
            </a:r>
            <a:r>
              <a:rPr lang="en-US" sz="1200" b="0" i="1" u="none" strike="noStrike" kern="1200" dirty="0" smtClean="0">
                <a:solidFill>
                  <a:schemeClr val="tx1"/>
                </a:solidFill>
                <a:effectLst/>
                <a:latin typeface="+mn-lt"/>
                <a:ea typeface="+mn-ea"/>
                <a:cs typeface="+mn-cs"/>
              </a:rPr>
              <a:t>We have two ears and one mouth so that we can listen twice as much as we speak</a:t>
            </a:r>
            <a:r>
              <a:rPr lang="en-US" sz="1200" b="0" i="0" u="none" strike="noStrike" kern="1200" dirty="0" smtClean="0">
                <a:solidFill>
                  <a:schemeClr val="tx1"/>
                </a:solidFill>
                <a:effectLst/>
                <a:latin typeface="+mn-lt"/>
                <a:ea typeface="+mn-ea"/>
                <a:cs typeface="+mn-cs"/>
              </a:rPr>
              <a:t>.”</a:t>
            </a:r>
          </a:p>
          <a:p>
            <a:r>
              <a:rPr lang="en-US" sz="1200" b="0" i="0" u="none" strike="noStrike" kern="1200" dirty="0" smtClean="0">
                <a:solidFill>
                  <a:schemeClr val="tx1"/>
                </a:solidFill>
                <a:effectLst/>
                <a:latin typeface="+mn-lt"/>
                <a:ea typeface="+mn-ea"/>
                <a:cs typeface="+mn-cs"/>
              </a:rPr>
              <a:t>When it comes to a job interview you want to make double the effort at listening to the questions.</a:t>
            </a:r>
          </a:p>
          <a:p>
            <a:r>
              <a:rPr lang="en-US" sz="1200" b="0" i="0" u="none" strike="noStrike" kern="1200" dirty="0" smtClean="0">
                <a:solidFill>
                  <a:schemeClr val="tx1"/>
                </a:solidFill>
                <a:effectLst/>
                <a:latin typeface="+mn-lt"/>
                <a:ea typeface="+mn-ea"/>
                <a:cs typeface="+mn-cs"/>
              </a:rPr>
              <a:t>Here are some of the types of questions you might be asked:</a:t>
            </a:r>
          </a:p>
          <a:p>
            <a:r>
              <a:rPr lang="en-US" sz="1200" b="0" i="0" kern="1200" dirty="0" smtClean="0">
                <a:solidFill>
                  <a:schemeClr val="tx1"/>
                </a:solidFill>
                <a:effectLst/>
                <a:latin typeface="+mn-lt"/>
                <a:ea typeface="+mn-ea"/>
                <a:cs typeface="+mn-cs"/>
              </a:rPr>
              <a:t>Simple, open and straightforward questions</a:t>
            </a:r>
          </a:p>
          <a:p>
            <a:r>
              <a:rPr lang="en-US" sz="1200" b="0" i="0" kern="1200" dirty="0" smtClean="0">
                <a:solidFill>
                  <a:schemeClr val="tx1"/>
                </a:solidFill>
                <a:effectLst/>
                <a:latin typeface="+mn-lt"/>
                <a:ea typeface="+mn-ea"/>
                <a:cs typeface="+mn-cs"/>
              </a:rPr>
              <a:t>Difficult and complex questions</a:t>
            </a:r>
          </a:p>
          <a:p>
            <a:r>
              <a:rPr lang="en-US" sz="1200" b="0" i="0" kern="1200" dirty="0" smtClean="0">
                <a:solidFill>
                  <a:schemeClr val="tx1"/>
                </a:solidFill>
                <a:effectLst/>
                <a:latin typeface="+mn-lt"/>
                <a:ea typeface="+mn-ea"/>
                <a:cs typeface="+mn-cs"/>
              </a:rPr>
              <a:t>Red-herring and trick questions (something that distracts from the relevant issue)</a:t>
            </a:r>
          </a:p>
          <a:p>
            <a:r>
              <a:rPr lang="en-US" sz="1200" b="0" i="0" u="none" strike="noStrike" kern="1200" dirty="0" smtClean="0">
                <a:solidFill>
                  <a:schemeClr val="tx1"/>
                </a:solidFill>
                <a:effectLst/>
                <a:latin typeface="+mn-lt"/>
                <a:ea typeface="+mn-ea"/>
                <a:cs typeface="+mn-cs"/>
              </a:rPr>
              <a:t>Attentively listening to the questions has a number of benefits:</a:t>
            </a:r>
          </a:p>
          <a:p>
            <a:r>
              <a:rPr lang="en-US" sz="1200" b="0" i="0" kern="1200" dirty="0" smtClean="0">
                <a:solidFill>
                  <a:schemeClr val="tx1"/>
                </a:solidFill>
                <a:effectLst/>
                <a:latin typeface="+mn-lt"/>
                <a:ea typeface="+mn-ea"/>
                <a:cs typeface="+mn-cs"/>
              </a:rPr>
              <a:t>You are in a much better position to answer the questions;</a:t>
            </a:r>
          </a:p>
          <a:p>
            <a:r>
              <a:rPr lang="en-US" sz="1200" b="0" i="0" kern="1200" dirty="0" smtClean="0">
                <a:solidFill>
                  <a:schemeClr val="tx1"/>
                </a:solidFill>
                <a:effectLst/>
                <a:latin typeface="+mn-lt"/>
                <a:ea typeface="+mn-ea"/>
                <a:cs typeface="+mn-cs"/>
              </a:rPr>
              <a:t>It demonstrates that you value what the interviewer has got to say, and;</a:t>
            </a:r>
          </a:p>
          <a:p>
            <a:r>
              <a:rPr lang="en-US" sz="1200" b="0" i="0" kern="1200" dirty="0" smtClean="0">
                <a:solidFill>
                  <a:schemeClr val="tx1"/>
                </a:solidFill>
                <a:effectLst/>
                <a:latin typeface="+mn-lt"/>
                <a:ea typeface="+mn-ea"/>
                <a:cs typeface="+mn-cs"/>
              </a:rPr>
              <a:t>It shows that you have listening skills (an essential requirement in employment).</a:t>
            </a:r>
          </a:p>
          <a:p>
            <a:r>
              <a:rPr lang="en-US" sz="1200" b="1" i="0" u="none" strike="noStrike" kern="1200" dirty="0" smtClean="0">
                <a:solidFill>
                  <a:schemeClr val="tx1"/>
                </a:solidFill>
                <a:effectLst/>
                <a:latin typeface="+mn-lt"/>
                <a:ea typeface="+mn-ea"/>
                <a:cs typeface="+mn-cs"/>
              </a:rPr>
              <a:t>Remember:</a:t>
            </a:r>
            <a:r>
              <a:rPr lang="en-US" sz="1200" b="0" i="0" u="none" strike="noStrike" kern="1200" dirty="0" smtClean="0">
                <a:solidFill>
                  <a:schemeClr val="tx1"/>
                </a:solidFill>
                <a:effectLst/>
                <a:latin typeface="+mn-lt"/>
                <a:ea typeface="+mn-ea"/>
                <a:cs typeface="+mn-cs"/>
              </a:rPr>
              <a:t> 2 ears. 1 mouth.</a:t>
            </a:r>
          </a:p>
          <a:p>
            <a:endParaRPr lang="fr-FR" dirty="0"/>
          </a:p>
        </p:txBody>
      </p:sp>
      <p:sp>
        <p:nvSpPr>
          <p:cNvPr id="4" name="Espace réservé du numéro de diapositive 3"/>
          <p:cNvSpPr>
            <a:spLocks noGrp="1"/>
          </p:cNvSpPr>
          <p:nvPr>
            <p:ph type="sldNum" sz="quarter" idx="10"/>
          </p:nvPr>
        </p:nvSpPr>
        <p:spPr/>
        <p:txBody>
          <a:bodyPr/>
          <a:lstStyle/>
          <a:p>
            <a:fld id="{A3A3EB5A-0BAB-447B-ABAE-4CCC50E5768E}" type="slidenum">
              <a:rPr lang="fr-FR" smtClean="0"/>
              <a:t>31</a:t>
            </a:fld>
            <a:endParaRPr lang="fr-FR"/>
          </a:p>
        </p:txBody>
      </p:sp>
    </p:spTree>
    <p:extLst>
      <p:ext uri="{BB962C8B-B14F-4D97-AF65-F5344CB8AC3E}">
        <p14:creationId xmlns:p14="http://schemas.microsoft.com/office/powerpoint/2010/main" val="2428198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1" i="0" kern="1200" dirty="0" smtClean="0">
                <a:solidFill>
                  <a:schemeClr val="tx1"/>
                </a:solidFill>
                <a:effectLst/>
                <a:latin typeface="+mn-lt"/>
                <a:ea typeface="+mn-ea"/>
                <a:cs typeface="+mn-cs"/>
              </a:rPr>
              <a:t>16.     Be Visual!</a:t>
            </a:r>
          </a:p>
          <a:p>
            <a:r>
              <a:rPr lang="en-US" sz="1200" b="0" i="0" u="none" strike="noStrike" kern="1200" dirty="0" smtClean="0">
                <a:solidFill>
                  <a:schemeClr val="tx1"/>
                </a:solidFill>
                <a:effectLst/>
                <a:latin typeface="+mn-lt"/>
                <a:ea typeface="+mn-ea"/>
                <a:cs typeface="+mn-cs"/>
              </a:rPr>
              <a:t>The old-fashioned method is to just sit there and answer a bunch of questions.</a:t>
            </a:r>
          </a:p>
          <a:p>
            <a:r>
              <a:rPr lang="en-US" sz="1200" b="1" i="0" u="none" strike="noStrike" kern="1200" dirty="0" smtClean="0">
                <a:solidFill>
                  <a:schemeClr val="tx1"/>
                </a:solidFill>
                <a:effectLst/>
                <a:latin typeface="+mn-lt"/>
                <a:ea typeface="+mn-ea"/>
                <a:cs typeface="+mn-cs"/>
              </a:rPr>
              <a:t>But remember:</a:t>
            </a:r>
            <a:r>
              <a:rPr lang="en-US" sz="1200" b="0" i="0" u="none" strike="noStrike" kern="1200" dirty="0" smtClean="0">
                <a:solidFill>
                  <a:schemeClr val="tx1"/>
                </a:solidFill>
                <a:effectLst/>
                <a:latin typeface="+mn-lt"/>
                <a:ea typeface="+mn-ea"/>
                <a:cs typeface="+mn-cs"/>
              </a:rPr>
              <a:t> an interview is your opportunity to </a:t>
            </a:r>
            <a:r>
              <a:rPr lang="en-US" sz="1200" b="1" i="0" u="none" strike="noStrike" kern="1200" dirty="0" smtClean="0">
                <a:solidFill>
                  <a:schemeClr val="tx1"/>
                </a:solidFill>
                <a:effectLst/>
                <a:latin typeface="+mn-lt"/>
                <a:ea typeface="+mn-ea"/>
                <a:cs typeface="+mn-cs"/>
              </a:rPr>
              <a:t>sell yourself</a:t>
            </a:r>
            <a:r>
              <a:rPr lang="en-US" sz="1200" b="0" i="0" u="none" strike="noStrike" kern="1200" dirty="0" smtClean="0">
                <a:solidFill>
                  <a:schemeClr val="tx1"/>
                </a:solidFill>
                <a:effectLst/>
                <a:latin typeface="+mn-lt"/>
                <a:ea typeface="+mn-ea"/>
                <a:cs typeface="+mn-cs"/>
              </a:rPr>
              <a:t>.</a:t>
            </a:r>
          </a:p>
          <a:p>
            <a:r>
              <a:rPr lang="en-US" sz="1200" b="0" i="0" u="none" strike="noStrike" kern="1200" dirty="0" smtClean="0">
                <a:solidFill>
                  <a:schemeClr val="tx1"/>
                </a:solidFill>
                <a:effectLst/>
                <a:latin typeface="+mn-lt"/>
                <a:ea typeface="+mn-ea"/>
                <a:cs typeface="+mn-cs"/>
              </a:rPr>
              <a:t>You need to use everything at your disposal to do so, not just the things you say.</a:t>
            </a:r>
          </a:p>
          <a:p>
            <a:r>
              <a:rPr lang="en-US" sz="1200" b="0" i="0" kern="1200" dirty="0" smtClean="0">
                <a:solidFill>
                  <a:schemeClr val="tx1"/>
                </a:solidFill>
                <a:effectLst/>
                <a:latin typeface="+mn-lt"/>
                <a:ea typeface="+mn-ea"/>
                <a:cs typeface="+mn-cs"/>
              </a:rPr>
              <a:t>Show past works and projects undertaken;</a:t>
            </a:r>
          </a:p>
          <a:p>
            <a:r>
              <a:rPr lang="en-US" sz="1200" b="0" i="0" kern="1200" dirty="0" smtClean="0">
                <a:solidFill>
                  <a:schemeClr val="tx1"/>
                </a:solidFill>
                <a:effectLst/>
                <a:latin typeface="+mn-lt"/>
                <a:ea typeface="+mn-ea"/>
                <a:cs typeface="+mn-cs"/>
              </a:rPr>
              <a:t>Show any significant awards or certificates, and;</a:t>
            </a:r>
          </a:p>
          <a:p>
            <a:r>
              <a:rPr lang="en-US" sz="1200" b="0" i="0" kern="1200" dirty="0" smtClean="0">
                <a:solidFill>
                  <a:schemeClr val="tx1"/>
                </a:solidFill>
                <a:effectLst/>
                <a:latin typeface="+mn-lt"/>
                <a:ea typeface="+mn-ea"/>
                <a:cs typeface="+mn-cs"/>
              </a:rPr>
              <a:t>Demonstrate achievements (e.g. 120% increase in website traffic or 20% increase in sales) through impressive charts for maximum impact.</a:t>
            </a:r>
          </a:p>
          <a:p>
            <a:r>
              <a:rPr lang="en-US" sz="1200" b="0" i="0" u="none" strike="noStrike" kern="1200" dirty="0" smtClean="0">
                <a:solidFill>
                  <a:schemeClr val="tx1"/>
                </a:solidFill>
                <a:effectLst/>
                <a:latin typeface="+mn-lt"/>
                <a:ea typeface="+mn-ea"/>
                <a:cs typeface="+mn-cs"/>
              </a:rPr>
              <a:t>This will make YOUR interview more engaging, interesting and memorable compared to others.</a:t>
            </a:r>
          </a:p>
          <a:p>
            <a:endParaRPr lang="fr-FR" dirty="0"/>
          </a:p>
        </p:txBody>
      </p:sp>
      <p:sp>
        <p:nvSpPr>
          <p:cNvPr id="4" name="Espace réservé du numéro de diapositive 3"/>
          <p:cNvSpPr>
            <a:spLocks noGrp="1"/>
          </p:cNvSpPr>
          <p:nvPr>
            <p:ph type="sldNum" sz="quarter" idx="10"/>
          </p:nvPr>
        </p:nvSpPr>
        <p:spPr/>
        <p:txBody>
          <a:bodyPr/>
          <a:lstStyle/>
          <a:p>
            <a:fld id="{A3A3EB5A-0BAB-447B-ABAE-4CCC50E5768E}" type="slidenum">
              <a:rPr lang="fr-FR" smtClean="0"/>
              <a:t>33</a:t>
            </a:fld>
            <a:endParaRPr lang="fr-FR"/>
          </a:p>
        </p:txBody>
      </p:sp>
    </p:spTree>
    <p:extLst>
      <p:ext uri="{BB962C8B-B14F-4D97-AF65-F5344CB8AC3E}">
        <p14:creationId xmlns:p14="http://schemas.microsoft.com/office/powerpoint/2010/main" val="352001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1" i="0" kern="1200" dirty="0" smtClean="0">
                <a:solidFill>
                  <a:schemeClr val="tx1"/>
                </a:solidFill>
                <a:effectLst/>
                <a:latin typeface="+mn-lt"/>
                <a:ea typeface="+mn-ea"/>
                <a:cs typeface="+mn-cs"/>
              </a:rPr>
              <a:t>17.     Take notes</a:t>
            </a:r>
          </a:p>
          <a:p>
            <a:r>
              <a:rPr lang="en-US" sz="1200" b="0" i="0" u="none" strike="noStrike" kern="1200" dirty="0" smtClean="0">
                <a:solidFill>
                  <a:schemeClr val="tx1"/>
                </a:solidFill>
                <a:effectLst/>
                <a:latin typeface="+mn-lt"/>
                <a:ea typeface="+mn-ea"/>
                <a:cs typeface="+mn-cs"/>
              </a:rPr>
              <a:t>It is perfectly acceptable to bring a small notebook and pen with you to make some notes.</a:t>
            </a:r>
          </a:p>
          <a:p>
            <a:r>
              <a:rPr lang="en-US" sz="1200" b="0" i="0" u="none" strike="noStrike" kern="1200" dirty="0" smtClean="0">
                <a:solidFill>
                  <a:schemeClr val="tx1"/>
                </a:solidFill>
                <a:effectLst/>
                <a:latin typeface="+mn-lt"/>
                <a:ea typeface="+mn-ea"/>
                <a:cs typeface="+mn-cs"/>
              </a:rPr>
              <a:t>You could politely ask the person interviewing you: “</a:t>
            </a:r>
            <a:r>
              <a:rPr lang="en-US" sz="1200" b="0" i="1" u="none" strike="noStrike" kern="1200" dirty="0" smtClean="0">
                <a:solidFill>
                  <a:schemeClr val="tx1"/>
                </a:solidFill>
                <a:effectLst/>
                <a:latin typeface="+mn-lt"/>
                <a:ea typeface="+mn-ea"/>
                <a:cs typeface="+mn-cs"/>
              </a:rPr>
              <a:t>Is it all right if I take some notes during the interview?</a:t>
            </a:r>
            <a:r>
              <a:rPr lang="en-US" sz="1200" b="0" i="0" u="none" strike="noStrike" kern="1200" dirty="0" smtClean="0">
                <a:solidFill>
                  <a:schemeClr val="tx1"/>
                </a:solidFill>
                <a:effectLst/>
                <a:latin typeface="+mn-lt"/>
                <a:ea typeface="+mn-ea"/>
                <a:cs typeface="+mn-cs"/>
              </a:rPr>
              <a:t>”</a:t>
            </a:r>
          </a:p>
          <a:p>
            <a:r>
              <a:rPr lang="en-US" sz="1200" b="0" i="0" u="none" strike="noStrike" kern="1200" dirty="0" smtClean="0">
                <a:solidFill>
                  <a:schemeClr val="tx1"/>
                </a:solidFill>
                <a:effectLst/>
                <a:latin typeface="+mn-lt"/>
                <a:ea typeface="+mn-ea"/>
                <a:cs typeface="+mn-cs"/>
              </a:rPr>
              <a:t>We have yet to come across an interviewer who would object to this.</a:t>
            </a:r>
          </a:p>
          <a:p>
            <a:r>
              <a:rPr lang="en-US" sz="1200" b="0" i="0" u="none" strike="noStrike" kern="1200" dirty="0" smtClean="0">
                <a:solidFill>
                  <a:schemeClr val="tx1"/>
                </a:solidFill>
                <a:effectLst/>
                <a:latin typeface="+mn-lt"/>
                <a:ea typeface="+mn-ea"/>
                <a:cs typeface="+mn-cs"/>
              </a:rPr>
              <a:t>You could also use notes to remind you of some of the things to mention in case you forget them.</a:t>
            </a:r>
          </a:p>
          <a:p>
            <a:r>
              <a:rPr lang="en-US" sz="1200" b="0" i="0" u="none" strike="noStrike" kern="1200" dirty="0" smtClean="0">
                <a:solidFill>
                  <a:schemeClr val="tx1"/>
                </a:solidFill>
                <a:effectLst/>
                <a:latin typeface="+mn-lt"/>
                <a:ea typeface="+mn-ea"/>
                <a:cs typeface="+mn-cs"/>
              </a:rPr>
              <a:t>But, please, do not write a script and read it out to the interviewer! Unless you’re auditioning for a play. The purpose of the notes should be just to refresh your memory when you have a quick glance through them as you speak.</a:t>
            </a:r>
          </a:p>
          <a:p>
            <a:endParaRPr lang="fr-FR" dirty="0"/>
          </a:p>
        </p:txBody>
      </p:sp>
      <p:sp>
        <p:nvSpPr>
          <p:cNvPr id="4" name="Espace réservé du numéro de diapositive 3"/>
          <p:cNvSpPr>
            <a:spLocks noGrp="1"/>
          </p:cNvSpPr>
          <p:nvPr>
            <p:ph type="sldNum" sz="quarter" idx="10"/>
          </p:nvPr>
        </p:nvSpPr>
        <p:spPr/>
        <p:txBody>
          <a:bodyPr/>
          <a:lstStyle/>
          <a:p>
            <a:fld id="{A3A3EB5A-0BAB-447B-ABAE-4CCC50E5768E}" type="slidenum">
              <a:rPr lang="fr-FR" smtClean="0"/>
              <a:t>35</a:t>
            </a:fld>
            <a:endParaRPr lang="fr-FR"/>
          </a:p>
        </p:txBody>
      </p:sp>
    </p:spTree>
    <p:extLst>
      <p:ext uri="{BB962C8B-B14F-4D97-AF65-F5344CB8AC3E}">
        <p14:creationId xmlns:p14="http://schemas.microsoft.com/office/powerpoint/2010/main" val="4109707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18.     Don’t be afraid to ask</a:t>
            </a:r>
          </a:p>
          <a:p>
            <a:r>
              <a:rPr lang="en-US" sz="1200" b="0" i="0" u="none" strike="noStrike" kern="1200" dirty="0" smtClean="0">
                <a:solidFill>
                  <a:schemeClr val="tx1"/>
                </a:solidFill>
                <a:effectLst/>
                <a:latin typeface="+mn-lt"/>
                <a:ea typeface="+mn-ea"/>
                <a:cs typeface="+mn-cs"/>
              </a:rPr>
              <a:t>A job interview is a </a:t>
            </a:r>
            <a:r>
              <a:rPr lang="en-US" sz="1200" b="1" i="0" u="none" strike="noStrike" kern="1200" dirty="0" smtClean="0">
                <a:solidFill>
                  <a:schemeClr val="tx1"/>
                </a:solidFill>
                <a:effectLst/>
                <a:latin typeface="+mn-lt"/>
                <a:ea typeface="+mn-ea"/>
                <a:cs typeface="+mn-cs"/>
              </a:rPr>
              <a:t>two-way process</a:t>
            </a:r>
            <a:r>
              <a:rPr lang="en-US" sz="1200" b="0" i="0" u="none" strike="noStrike" kern="1200" dirty="0" smtClean="0">
                <a:solidFill>
                  <a:schemeClr val="tx1"/>
                </a:solidFill>
                <a:effectLst/>
                <a:latin typeface="+mn-lt"/>
                <a:ea typeface="+mn-ea"/>
                <a:cs typeface="+mn-cs"/>
              </a:rPr>
              <a:t>.</a:t>
            </a:r>
          </a:p>
          <a:p>
            <a:r>
              <a:rPr lang="en-US" sz="1200" b="0" i="0" u="none" strike="noStrike" kern="1200" dirty="0" smtClean="0">
                <a:solidFill>
                  <a:schemeClr val="tx1"/>
                </a:solidFill>
                <a:effectLst/>
                <a:latin typeface="+mn-lt"/>
                <a:ea typeface="+mn-ea"/>
                <a:cs typeface="+mn-cs"/>
              </a:rPr>
              <a:t>It is as much about them looking for a suitable candidate to hire as it is about you looking for a suitable company and position to work in.</a:t>
            </a:r>
          </a:p>
          <a:p>
            <a:r>
              <a:rPr lang="en-US" sz="1200" b="0" i="0" u="none" strike="noStrike" kern="1200" dirty="0" smtClean="0">
                <a:solidFill>
                  <a:schemeClr val="tx1"/>
                </a:solidFill>
                <a:effectLst/>
                <a:latin typeface="+mn-lt"/>
                <a:ea typeface="+mn-ea"/>
                <a:cs typeface="+mn-cs"/>
              </a:rPr>
              <a:t>For this reason, do not be afraid to ask questions or clarifications if you want to find out something or if something is on your mind.</a:t>
            </a:r>
          </a:p>
          <a:p>
            <a:r>
              <a:rPr lang="en-US" sz="1200" b="0" i="0" u="none" strike="noStrike" kern="1200" dirty="0" smtClean="0">
                <a:solidFill>
                  <a:schemeClr val="tx1"/>
                </a:solidFill>
                <a:effectLst/>
                <a:latin typeface="+mn-lt"/>
                <a:ea typeface="+mn-ea"/>
                <a:cs typeface="+mn-cs"/>
              </a:rPr>
              <a:t>Especially, at the end when the prospective employer will most likely ask you:</a:t>
            </a:r>
          </a:p>
          <a:p>
            <a:r>
              <a:rPr lang="en-US" sz="1200" b="0" i="0" u="none" strike="noStrike" kern="1200" dirty="0" smtClean="0">
                <a:solidFill>
                  <a:schemeClr val="tx1"/>
                </a:solidFill>
                <a:effectLst/>
                <a:latin typeface="+mn-lt"/>
                <a:ea typeface="+mn-ea"/>
                <a:cs typeface="+mn-cs"/>
              </a:rPr>
              <a:t>“</a:t>
            </a:r>
            <a:r>
              <a:rPr lang="en-US" sz="1200" b="0" i="1" u="none" strike="noStrike" kern="1200" dirty="0" smtClean="0">
                <a:solidFill>
                  <a:schemeClr val="tx1"/>
                </a:solidFill>
                <a:effectLst/>
                <a:latin typeface="+mn-lt"/>
                <a:ea typeface="+mn-ea"/>
                <a:cs typeface="+mn-cs"/>
              </a:rPr>
              <a:t>So… do you have any questions?</a:t>
            </a:r>
            <a:r>
              <a:rPr lang="en-US" sz="1200" b="0" i="0" u="none" strike="noStrike" kern="1200" dirty="0" smtClean="0">
                <a:solidFill>
                  <a:schemeClr val="tx1"/>
                </a:solidFill>
                <a:effectLst/>
                <a:latin typeface="+mn-lt"/>
                <a:ea typeface="+mn-ea"/>
                <a:cs typeface="+mn-cs"/>
              </a:rPr>
              <a:t>”</a:t>
            </a:r>
          </a:p>
          <a:p>
            <a:r>
              <a:rPr lang="en-US" sz="1200" b="1" i="0" u="none" strike="noStrike" kern="1200" dirty="0" smtClean="0">
                <a:solidFill>
                  <a:schemeClr val="tx1"/>
                </a:solidFill>
                <a:effectLst/>
                <a:latin typeface="+mn-lt"/>
                <a:ea typeface="+mn-ea"/>
                <a:cs typeface="+mn-cs"/>
              </a:rPr>
              <a:t>Top Tip:</a:t>
            </a:r>
            <a:r>
              <a:rPr lang="en-US" sz="1200" b="0" i="0" u="none" strike="noStrike" kern="1200" dirty="0" smtClean="0">
                <a:solidFill>
                  <a:schemeClr val="tx1"/>
                </a:solidFill>
                <a:effectLst/>
                <a:latin typeface="+mn-lt"/>
                <a:ea typeface="+mn-ea"/>
                <a:cs typeface="+mn-cs"/>
              </a:rPr>
              <a:t> Prepare a list of questions beforehand and ask at the appropriate moment!</a:t>
            </a:r>
          </a:p>
        </p:txBody>
      </p:sp>
      <p:sp>
        <p:nvSpPr>
          <p:cNvPr id="4" name="Espace réservé du numéro de diapositive 3"/>
          <p:cNvSpPr>
            <a:spLocks noGrp="1"/>
          </p:cNvSpPr>
          <p:nvPr>
            <p:ph type="sldNum" sz="quarter" idx="10"/>
          </p:nvPr>
        </p:nvSpPr>
        <p:spPr/>
        <p:txBody>
          <a:bodyPr/>
          <a:lstStyle/>
          <a:p>
            <a:fld id="{A3A3EB5A-0BAB-447B-ABAE-4CCC50E5768E}" type="slidenum">
              <a:rPr lang="fr-FR" smtClean="0"/>
              <a:t>37</a:t>
            </a:fld>
            <a:endParaRPr lang="fr-FR"/>
          </a:p>
        </p:txBody>
      </p:sp>
    </p:spTree>
    <p:extLst>
      <p:ext uri="{BB962C8B-B14F-4D97-AF65-F5344CB8AC3E}">
        <p14:creationId xmlns:p14="http://schemas.microsoft.com/office/powerpoint/2010/main" val="1490685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900" b="1" i="0" kern="1200" dirty="0" smtClean="0">
                <a:solidFill>
                  <a:schemeClr val="tx1"/>
                </a:solidFill>
                <a:effectLst/>
                <a:latin typeface="+mn-lt"/>
                <a:ea typeface="+mn-ea"/>
                <a:cs typeface="+mn-cs"/>
              </a:rPr>
              <a:t>1. Know yourself and your Unique Selling Points (USPs)</a:t>
            </a:r>
          </a:p>
          <a:p>
            <a:r>
              <a:rPr lang="en-US" sz="900" b="0" i="0" u="none" strike="noStrike" kern="1200" dirty="0" smtClean="0">
                <a:solidFill>
                  <a:schemeClr val="tx1"/>
                </a:solidFill>
                <a:effectLst/>
                <a:latin typeface="+mn-lt"/>
                <a:ea typeface="+mn-ea"/>
                <a:cs typeface="+mn-cs"/>
              </a:rPr>
              <a:t>A job interview, in a nutshell, is nothing more than a sales pitch to sell yourself and it is your final opportunity to convince the prospective employer to hire you.</a:t>
            </a:r>
          </a:p>
          <a:p>
            <a:r>
              <a:rPr lang="en-US" sz="900" b="0" i="0" u="none" strike="noStrike" kern="1200" dirty="0" smtClean="0">
                <a:solidFill>
                  <a:schemeClr val="tx1"/>
                </a:solidFill>
                <a:effectLst/>
                <a:latin typeface="+mn-lt"/>
                <a:ea typeface="+mn-ea"/>
                <a:cs typeface="+mn-cs"/>
              </a:rPr>
              <a:t>The first thing you need to do is to </a:t>
            </a:r>
            <a:r>
              <a:rPr lang="en-US" sz="900" b="1" i="0" u="none" strike="noStrike" kern="1200" dirty="0" smtClean="0">
                <a:solidFill>
                  <a:schemeClr val="tx1"/>
                </a:solidFill>
                <a:effectLst/>
                <a:latin typeface="+mn-lt"/>
                <a:ea typeface="+mn-ea"/>
                <a:cs typeface="+mn-cs"/>
              </a:rPr>
              <a:t>know yourself</a:t>
            </a:r>
            <a:r>
              <a:rPr lang="en-US" sz="900" b="0" i="0" u="none" strike="noStrike" kern="1200" dirty="0" smtClean="0">
                <a:solidFill>
                  <a:schemeClr val="tx1"/>
                </a:solidFill>
                <a:effectLst/>
                <a:latin typeface="+mn-lt"/>
                <a:ea typeface="+mn-ea"/>
                <a:cs typeface="+mn-cs"/>
              </a:rPr>
              <a:t> and </a:t>
            </a:r>
            <a:r>
              <a:rPr lang="en-US" sz="900" b="1" i="0" u="none" strike="noStrike" kern="1200" dirty="0" smtClean="0">
                <a:solidFill>
                  <a:schemeClr val="tx1"/>
                </a:solidFill>
                <a:effectLst/>
                <a:latin typeface="+mn-lt"/>
                <a:ea typeface="+mn-ea"/>
                <a:cs typeface="+mn-cs"/>
              </a:rPr>
              <a:t>know your USPs</a:t>
            </a:r>
            <a:r>
              <a:rPr lang="en-US" sz="900" b="0" i="0" u="none" strike="noStrike" kern="1200" dirty="0" smtClean="0">
                <a:solidFill>
                  <a:schemeClr val="tx1"/>
                </a:solidFill>
                <a:effectLst/>
                <a:latin typeface="+mn-lt"/>
                <a:ea typeface="+mn-ea"/>
                <a:cs typeface="+mn-cs"/>
              </a:rPr>
              <a:t>.</a:t>
            </a:r>
          </a:p>
          <a:p>
            <a:r>
              <a:rPr lang="en-US" sz="900" b="0" i="0" u="none" strike="noStrike" kern="1200" dirty="0" smtClean="0">
                <a:solidFill>
                  <a:schemeClr val="tx1"/>
                </a:solidFill>
                <a:effectLst/>
                <a:latin typeface="+mn-lt"/>
                <a:ea typeface="+mn-ea"/>
                <a:cs typeface="+mn-cs"/>
              </a:rPr>
              <a:t>This does not mean that you should go and embark on a </a:t>
            </a:r>
            <a:r>
              <a:rPr lang="en-US" sz="900" b="0" i="1" u="none" strike="noStrike" kern="1200" dirty="0" smtClean="0">
                <a:solidFill>
                  <a:schemeClr val="tx1"/>
                </a:solidFill>
                <a:effectLst/>
                <a:latin typeface="+mn-lt"/>
                <a:ea typeface="+mn-ea"/>
                <a:cs typeface="+mn-cs"/>
              </a:rPr>
              <a:t>long</a:t>
            </a:r>
            <a:r>
              <a:rPr lang="en-US" sz="900" b="0" i="0" u="none" strike="noStrike" kern="1200" dirty="0" smtClean="0">
                <a:solidFill>
                  <a:schemeClr val="tx1"/>
                </a:solidFill>
                <a:effectLst/>
                <a:latin typeface="+mn-lt"/>
                <a:ea typeface="+mn-ea"/>
                <a:cs typeface="+mn-cs"/>
              </a:rPr>
              <a:t> journey of self discovery to answer ancient-old philosophical questions such as “</a:t>
            </a:r>
            <a:r>
              <a:rPr lang="en-US" sz="900" b="0" i="1" u="none" strike="noStrike" kern="1200" dirty="0" smtClean="0">
                <a:solidFill>
                  <a:schemeClr val="tx1"/>
                </a:solidFill>
                <a:effectLst/>
                <a:latin typeface="+mn-lt"/>
                <a:ea typeface="+mn-ea"/>
                <a:cs typeface="+mn-cs"/>
              </a:rPr>
              <a:t>What is my purpose in life</a:t>
            </a:r>
            <a:r>
              <a:rPr lang="en-US" sz="900" b="0" i="1" u="none" strike="noStrike" kern="1200" dirty="0" smtClean="0">
                <a:solidFill>
                  <a:schemeClr val="tx1"/>
                </a:solidFill>
                <a:effectLst/>
                <a:latin typeface="+mn-lt"/>
                <a:ea typeface="+mn-ea"/>
                <a:cs typeface="+mn-cs"/>
              </a:rPr>
              <a:t>?</a:t>
            </a:r>
            <a:r>
              <a:rPr lang="en-US" sz="900" b="0" i="0" u="none" strike="noStrike" kern="1200" dirty="0" smtClean="0">
                <a:solidFill>
                  <a:schemeClr val="tx1"/>
                </a:solidFill>
                <a:effectLst/>
                <a:latin typeface="+mn-lt"/>
                <a:ea typeface="+mn-ea"/>
                <a:cs typeface="+mn-cs"/>
              </a:rPr>
              <a:t>”</a:t>
            </a:r>
            <a:endParaRPr lang="en-US" sz="900" b="0" i="0" u="none" strike="noStrike" kern="1200" dirty="0" smtClean="0">
              <a:solidFill>
                <a:schemeClr val="tx1"/>
              </a:solidFill>
              <a:effectLst/>
              <a:latin typeface="+mn-lt"/>
              <a:ea typeface="+mn-ea"/>
              <a:cs typeface="+mn-cs"/>
            </a:endParaRPr>
          </a:p>
          <a:p>
            <a:r>
              <a:rPr lang="en-US" sz="900" b="0" i="0" kern="1200" dirty="0" smtClean="0">
                <a:solidFill>
                  <a:schemeClr val="tx1"/>
                </a:solidFill>
                <a:effectLst/>
                <a:latin typeface="+mn-lt"/>
                <a:ea typeface="+mn-ea"/>
                <a:cs typeface="+mn-cs"/>
              </a:rPr>
              <a:t>What skills / abilities do I bring to the table?</a:t>
            </a:r>
          </a:p>
          <a:p>
            <a:r>
              <a:rPr lang="en-US" sz="900" b="0" i="0" kern="1200" dirty="0" smtClean="0">
                <a:solidFill>
                  <a:schemeClr val="tx1"/>
                </a:solidFill>
                <a:effectLst/>
                <a:latin typeface="+mn-lt"/>
                <a:ea typeface="+mn-ea"/>
                <a:cs typeface="+mn-cs"/>
              </a:rPr>
              <a:t>What work experience do I have?</a:t>
            </a:r>
          </a:p>
          <a:p>
            <a:r>
              <a:rPr lang="en-US" sz="900" b="0" i="0" kern="1200" dirty="0" smtClean="0">
                <a:solidFill>
                  <a:schemeClr val="tx1"/>
                </a:solidFill>
                <a:effectLst/>
                <a:latin typeface="+mn-lt"/>
                <a:ea typeface="+mn-ea"/>
                <a:cs typeface="+mn-cs"/>
              </a:rPr>
              <a:t>What am I really good at?</a:t>
            </a:r>
          </a:p>
          <a:p>
            <a:r>
              <a:rPr lang="en-US" sz="900" b="0" i="0" kern="1200" dirty="0" smtClean="0">
                <a:solidFill>
                  <a:schemeClr val="tx1"/>
                </a:solidFill>
                <a:effectLst/>
                <a:latin typeface="+mn-lt"/>
                <a:ea typeface="+mn-ea"/>
                <a:cs typeface="+mn-cs"/>
              </a:rPr>
              <a:t>How can I make a real and tangible difference to the company?</a:t>
            </a:r>
          </a:p>
          <a:p>
            <a:r>
              <a:rPr lang="en-US" sz="900" b="0" i="0" u="none" strike="noStrike" kern="1200" dirty="0" smtClean="0">
                <a:solidFill>
                  <a:schemeClr val="tx1"/>
                </a:solidFill>
                <a:effectLst/>
                <a:latin typeface="+mn-lt"/>
                <a:ea typeface="+mn-ea"/>
                <a:cs typeface="+mn-cs"/>
              </a:rPr>
              <a:t>You need to be absolutely clear on the answers to the above-mentioned questions.</a:t>
            </a:r>
          </a:p>
          <a:p>
            <a:endParaRPr lang="fr-FR" dirty="0"/>
          </a:p>
        </p:txBody>
      </p:sp>
      <p:sp>
        <p:nvSpPr>
          <p:cNvPr id="4" name="Espace réservé du numéro de diapositive 3"/>
          <p:cNvSpPr>
            <a:spLocks noGrp="1"/>
          </p:cNvSpPr>
          <p:nvPr>
            <p:ph type="sldNum" sz="quarter" idx="10"/>
          </p:nvPr>
        </p:nvSpPr>
        <p:spPr/>
        <p:txBody>
          <a:bodyPr/>
          <a:lstStyle/>
          <a:p>
            <a:fld id="{A3A3EB5A-0BAB-447B-ABAE-4CCC50E5768E}" type="slidenum">
              <a:rPr lang="fr-FR" smtClean="0"/>
              <a:t>5</a:t>
            </a:fld>
            <a:endParaRPr lang="fr-FR"/>
          </a:p>
        </p:txBody>
      </p:sp>
    </p:spTree>
    <p:extLst>
      <p:ext uri="{BB962C8B-B14F-4D97-AF65-F5344CB8AC3E}">
        <p14:creationId xmlns:p14="http://schemas.microsoft.com/office/powerpoint/2010/main" val="3300249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1" i="0" kern="1200" dirty="0" smtClean="0">
                <a:solidFill>
                  <a:schemeClr val="tx1"/>
                </a:solidFill>
                <a:effectLst/>
                <a:latin typeface="+mn-lt"/>
                <a:ea typeface="+mn-ea"/>
                <a:cs typeface="+mn-cs"/>
              </a:rPr>
              <a:t>19.     Be confident but not arrogant</a:t>
            </a:r>
          </a:p>
          <a:p>
            <a:r>
              <a:rPr lang="en-US" sz="1200" b="0" i="0" u="none" strike="noStrike" kern="1200" dirty="0" smtClean="0">
                <a:solidFill>
                  <a:schemeClr val="tx1"/>
                </a:solidFill>
                <a:effectLst/>
                <a:latin typeface="+mn-lt"/>
                <a:ea typeface="+mn-ea"/>
                <a:cs typeface="+mn-cs"/>
              </a:rPr>
              <a:t>Confidence is a good trait because it reassures the interviewer that you believe in yourself and your abilities and in turn they will have reason to believe that you can do the job.</a:t>
            </a:r>
          </a:p>
          <a:p>
            <a:r>
              <a:rPr lang="en-US" sz="1200" b="0" i="0" u="none" strike="noStrike" kern="1200" dirty="0" smtClean="0">
                <a:solidFill>
                  <a:schemeClr val="tx1"/>
                </a:solidFill>
                <a:effectLst/>
                <a:latin typeface="+mn-lt"/>
                <a:ea typeface="+mn-ea"/>
                <a:cs typeface="+mn-cs"/>
              </a:rPr>
              <a:t>There is, however, a fine line between confidence and arrogance.</a:t>
            </a:r>
          </a:p>
          <a:p>
            <a:r>
              <a:rPr lang="en-US" sz="1200" b="0" i="0" u="none" strike="noStrike" kern="1200" dirty="0" smtClean="0">
                <a:solidFill>
                  <a:schemeClr val="tx1"/>
                </a:solidFill>
                <a:effectLst/>
                <a:latin typeface="+mn-lt"/>
                <a:ea typeface="+mn-ea"/>
                <a:cs typeface="+mn-cs"/>
              </a:rPr>
              <a:t>You do not want to go into an interview, put your feet on the table in front of the interviewer and say: “I’m </a:t>
            </a:r>
            <a:r>
              <a:rPr lang="en-US" sz="1200" b="0" i="0" u="none" strike="noStrike" kern="1200" dirty="0" err="1" smtClean="0">
                <a:solidFill>
                  <a:schemeClr val="tx1"/>
                </a:solidFill>
                <a:effectLst/>
                <a:latin typeface="+mn-lt"/>
                <a:ea typeface="+mn-ea"/>
                <a:cs typeface="+mn-cs"/>
              </a:rPr>
              <a:t>gonna</a:t>
            </a:r>
            <a:r>
              <a:rPr lang="en-US" sz="1200" b="0" i="0" u="none" strike="noStrike" kern="1200" dirty="0" smtClean="0">
                <a:solidFill>
                  <a:schemeClr val="tx1"/>
                </a:solidFill>
                <a:effectLst/>
                <a:latin typeface="+mn-lt"/>
                <a:ea typeface="+mn-ea"/>
                <a:cs typeface="+mn-cs"/>
              </a:rPr>
              <a:t> make you an offer you can’t refuse.” [Famous line from The Godfather movie]</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A3A3EB5A-0BAB-447B-ABAE-4CCC50E5768E}" type="slidenum">
              <a:rPr lang="fr-FR" smtClean="0"/>
              <a:t>39</a:t>
            </a:fld>
            <a:endParaRPr lang="fr-FR"/>
          </a:p>
        </p:txBody>
      </p:sp>
    </p:spTree>
    <p:extLst>
      <p:ext uri="{BB962C8B-B14F-4D97-AF65-F5344CB8AC3E}">
        <p14:creationId xmlns:p14="http://schemas.microsoft.com/office/powerpoint/2010/main" val="3164594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1" i="0" kern="1200" dirty="0" smtClean="0">
                <a:solidFill>
                  <a:schemeClr val="tx1"/>
                </a:solidFill>
                <a:effectLst/>
                <a:latin typeface="+mn-lt"/>
                <a:ea typeface="+mn-ea"/>
                <a:cs typeface="+mn-cs"/>
              </a:rPr>
              <a:t>20.  Be friendly but don’t overdo it!</a:t>
            </a:r>
          </a:p>
          <a:p>
            <a:r>
              <a:rPr lang="en-US" sz="1200" b="0" i="0" u="none" strike="noStrike" kern="1200" dirty="0" smtClean="0">
                <a:solidFill>
                  <a:schemeClr val="tx1"/>
                </a:solidFill>
                <a:effectLst/>
                <a:latin typeface="+mn-lt"/>
                <a:ea typeface="+mn-ea"/>
                <a:cs typeface="+mn-cs"/>
              </a:rPr>
              <a:t>Be polite, well-mannered and friendly through the interview but do not show any signs of desperation, neediness or cheesiness by taking it a few steps too far.</a:t>
            </a:r>
          </a:p>
          <a:p>
            <a:r>
              <a:rPr lang="en-US" sz="1200" b="0" i="0" u="none" strike="noStrike" kern="1200" dirty="0" smtClean="0">
                <a:solidFill>
                  <a:schemeClr val="tx1"/>
                </a:solidFill>
                <a:effectLst/>
                <a:latin typeface="+mn-lt"/>
                <a:ea typeface="+mn-ea"/>
                <a:cs typeface="+mn-cs"/>
              </a:rPr>
              <a:t>You are not there to keep try to keep the interviewer happy by manipulation.</a:t>
            </a:r>
          </a:p>
          <a:p>
            <a:r>
              <a:rPr lang="en-US" sz="1200" b="0" i="0" u="none" strike="noStrike" kern="1200" dirty="0" smtClean="0">
                <a:solidFill>
                  <a:schemeClr val="tx1"/>
                </a:solidFill>
                <a:effectLst/>
                <a:latin typeface="+mn-lt"/>
                <a:ea typeface="+mn-ea"/>
                <a:cs typeface="+mn-cs"/>
              </a:rPr>
              <a:t>The </a:t>
            </a:r>
            <a:r>
              <a:rPr lang="en-US" sz="1200" b="1" i="0" u="none" strike="noStrike" kern="1200" dirty="0" smtClean="0">
                <a:solidFill>
                  <a:schemeClr val="tx1"/>
                </a:solidFill>
                <a:effectLst/>
                <a:latin typeface="+mn-lt"/>
                <a:ea typeface="+mn-ea"/>
                <a:cs typeface="+mn-cs"/>
              </a:rPr>
              <a:t>message</a:t>
            </a:r>
            <a:r>
              <a:rPr lang="en-US" sz="1200" b="0" i="0" u="none" strike="noStrike" kern="1200" dirty="0" smtClean="0">
                <a:solidFill>
                  <a:schemeClr val="tx1"/>
                </a:solidFill>
                <a:effectLst/>
                <a:latin typeface="+mn-lt"/>
                <a:ea typeface="+mn-ea"/>
                <a:cs typeface="+mn-cs"/>
              </a:rPr>
              <a:t> that you want to send out is:</a:t>
            </a:r>
          </a:p>
          <a:p>
            <a:r>
              <a:rPr lang="en-US" sz="1200" b="0" i="0" u="none" strike="noStrike" kern="1200" dirty="0" smtClean="0">
                <a:solidFill>
                  <a:schemeClr val="tx1"/>
                </a:solidFill>
                <a:effectLst/>
                <a:latin typeface="+mn-lt"/>
                <a:ea typeface="+mn-ea"/>
                <a:cs typeface="+mn-cs"/>
              </a:rPr>
              <a:t>“Here I am, this is what I can do, I believe that I am the perfect candidate for the job and I can make a real difference. If you hire me; I’ll be glad. If you don’t; it’s okay because I am in high demand and I can always find a job somewhere else.”</a:t>
            </a:r>
          </a:p>
          <a:p>
            <a:r>
              <a:rPr lang="en-US" sz="1200" b="1" i="0" u="none" strike="noStrike" kern="1200" dirty="0" smtClean="0">
                <a:solidFill>
                  <a:schemeClr val="tx1"/>
                </a:solidFill>
                <a:effectLst/>
                <a:latin typeface="+mn-lt"/>
                <a:ea typeface="+mn-ea"/>
                <a:cs typeface="+mn-cs"/>
              </a:rPr>
              <a:t>Important:</a:t>
            </a:r>
            <a:r>
              <a:rPr lang="en-US" sz="1200" b="0" i="0" u="none" strike="noStrike" kern="1200" dirty="0" smtClean="0">
                <a:solidFill>
                  <a:schemeClr val="tx1"/>
                </a:solidFill>
                <a:effectLst/>
                <a:latin typeface="+mn-lt"/>
                <a:ea typeface="+mn-ea"/>
                <a:cs typeface="+mn-cs"/>
              </a:rPr>
              <a:t> you do NOT want to say the above. You have to </a:t>
            </a:r>
            <a:r>
              <a:rPr lang="en-US" sz="1200" b="1" i="0" u="none" strike="noStrike" kern="1200" dirty="0" smtClean="0">
                <a:solidFill>
                  <a:schemeClr val="tx1"/>
                </a:solidFill>
                <a:effectLst/>
                <a:latin typeface="+mn-lt"/>
                <a:ea typeface="+mn-ea"/>
                <a:cs typeface="+mn-cs"/>
              </a:rPr>
              <a:t>believe</a:t>
            </a:r>
            <a:r>
              <a:rPr lang="en-US" sz="1200" b="0" i="0" u="none" strike="noStrike" kern="1200" dirty="0" smtClean="0">
                <a:solidFill>
                  <a:schemeClr val="tx1"/>
                </a:solidFill>
                <a:effectLst/>
                <a:latin typeface="+mn-lt"/>
                <a:ea typeface="+mn-ea"/>
                <a:cs typeface="+mn-cs"/>
              </a:rPr>
              <a:t> it – no matter how much you need/want this job you should never show any signs of weakness.</a:t>
            </a:r>
          </a:p>
          <a:p>
            <a:r>
              <a:rPr lang="en-US" sz="1200" b="0" i="0" u="none" strike="noStrike" kern="1200" dirty="0" smtClean="0">
                <a:solidFill>
                  <a:schemeClr val="tx1"/>
                </a:solidFill>
                <a:effectLst/>
                <a:latin typeface="+mn-lt"/>
                <a:ea typeface="+mn-ea"/>
                <a:cs typeface="+mn-cs"/>
              </a:rPr>
              <a:t>But… we’re not done yet! Check out below the final section of this article for some more tips:</a:t>
            </a:r>
          </a:p>
          <a:p>
            <a:r>
              <a:rPr lang="en-US" sz="1200" b="1" i="0" kern="1200" dirty="0" smtClean="0">
                <a:solidFill>
                  <a:schemeClr val="tx1"/>
                </a:solidFill>
                <a:effectLst/>
                <a:latin typeface="+mn-lt"/>
                <a:ea typeface="+mn-ea"/>
                <a:cs typeface="+mn-cs"/>
              </a:rPr>
              <a:t>What to do after the interview</a:t>
            </a:r>
          </a:p>
          <a:p>
            <a:endParaRPr lang="fr-FR" dirty="0"/>
          </a:p>
        </p:txBody>
      </p:sp>
      <p:sp>
        <p:nvSpPr>
          <p:cNvPr id="4" name="Espace réservé du numéro de diapositive 3"/>
          <p:cNvSpPr>
            <a:spLocks noGrp="1"/>
          </p:cNvSpPr>
          <p:nvPr>
            <p:ph type="sldNum" sz="quarter" idx="10"/>
          </p:nvPr>
        </p:nvSpPr>
        <p:spPr/>
        <p:txBody>
          <a:bodyPr/>
          <a:lstStyle/>
          <a:p>
            <a:fld id="{A3A3EB5A-0BAB-447B-ABAE-4CCC50E5768E}" type="slidenum">
              <a:rPr lang="fr-FR" smtClean="0"/>
              <a:t>41</a:t>
            </a:fld>
            <a:endParaRPr lang="fr-FR"/>
          </a:p>
        </p:txBody>
      </p:sp>
    </p:spTree>
    <p:extLst>
      <p:ext uri="{BB962C8B-B14F-4D97-AF65-F5344CB8AC3E}">
        <p14:creationId xmlns:p14="http://schemas.microsoft.com/office/powerpoint/2010/main" val="7069352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i="0" kern="1200" dirty="0" smtClean="0">
                <a:solidFill>
                  <a:schemeClr val="tx1"/>
                </a:solidFill>
                <a:effectLst/>
                <a:latin typeface="+mn-lt"/>
                <a:ea typeface="+mn-ea"/>
                <a:cs typeface="+mn-cs"/>
              </a:rPr>
              <a:t>21. Relax</a:t>
            </a:r>
          </a:p>
          <a:p>
            <a:r>
              <a:rPr lang="en-US" sz="1200" b="0" i="0" u="none" strike="noStrike" kern="1200" dirty="0" smtClean="0">
                <a:solidFill>
                  <a:schemeClr val="tx1"/>
                </a:solidFill>
                <a:effectLst/>
                <a:latin typeface="+mn-lt"/>
                <a:ea typeface="+mn-ea"/>
                <a:cs typeface="+mn-cs"/>
              </a:rPr>
              <a:t>The interview process is specifically designed to rigorously test a candidate’s competences and is quite a tough experience for most people. That is why the first thing that you need to do after an intense job interview is to take a small break and </a:t>
            </a:r>
            <a:r>
              <a:rPr lang="en-US" sz="1200" b="1" i="0" u="none" strike="noStrike" kern="1200" dirty="0" smtClean="0">
                <a:solidFill>
                  <a:schemeClr val="tx1"/>
                </a:solidFill>
                <a:effectLst/>
                <a:latin typeface="+mn-lt"/>
                <a:ea typeface="+mn-ea"/>
                <a:cs typeface="+mn-cs"/>
              </a:rPr>
              <a:t>just relax</a:t>
            </a:r>
            <a:r>
              <a:rPr lang="en-US" sz="1200" b="0" i="0" u="none" strike="noStrike" kern="1200" dirty="0" smtClean="0">
                <a:solidFill>
                  <a:schemeClr val="tx1"/>
                </a:solidFill>
                <a:effectLst/>
                <a:latin typeface="+mn-lt"/>
                <a:ea typeface="+mn-ea"/>
                <a:cs typeface="+mn-cs"/>
              </a:rPr>
              <a:t>.</a:t>
            </a:r>
          </a:p>
          <a:p>
            <a:r>
              <a:rPr lang="en-US" sz="1200" b="0" i="0" u="none" strike="noStrike" kern="1200" dirty="0" smtClean="0">
                <a:solidFill>
                  <a:schemeClr val="tx1"/>
                </a:solidFill>
                <a:effectLst/>
                <a:latin typeface="+mn-lt"/>
                <a:ea typeface="+mn-ea"/>
                <a:cs typeface="+mn-cs"/>
              </a:rPr>
              <a:t>The hardest part is over now, you’ve done it!</a:t>
            </a:r>
          </a:p>
          <a:p>
            <a:endParaRPr lang="fr-FR" dirty="0"/>
          </a:p>
        </p:txBody>
      </p:sp>
      <p:sp>
        <p:nvSpPr>
          <p:cNvPr id="4" name="Espace réservé du numéro de diapositive 3"/>
          <p:cNvSpPr>
            <a:spLocks noGrp="1"/>
          </p:cNvSpPr>
          <p:nvPr>
            <p:ph type="sldNum" sz="quarter" idx="10"/>
          </p:nvPr>
        </p:nvSpPr>
        <p:spPr/>
        <p:txBody>
          <a:bodyPr/>
          <a:lstStyle/>
          <a:p>
            <a:fld id="{A3A3EB5A-0BAB-447B-ABAE-4CCC50E5768E}" type="slidenum">
              <a:rPr lang="fr-FR" smtClean="0"/>
              <a:t>43</a:t>
            </a:fld>
            <a:endParaRPr lang="fr-FR"/>
          </a:p>
        </p:txBody>
      </p:sp>
    </p:spTree>
    <p:extLst>
      <p:ext uri="{BB962C8B-B14F-4D97-AF65-F5344CB8AC3E}">
        <p14:creationId xmlns:p14="http://schemas.microsoft.com/office/powerpoint/2010/main" val="1436461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22. Send a Thank-you letter</a:t>
            </a:r>
          </a:p>
          <a:p>
            <a:r>
              <a:rPr lang="en-US" sz="1200" b="0" i="0" u="none" strike="noStrike" kern="1200" dirty="0" smtClean="0">
                <a:solidFill>
                  <a:schemeClr val="tx1"/>
                </a:solidFill>
                <a:effectLst/>
                <a:latin typeface="+mn-lt"/>
                <a:ea typeface="+mn-ea"/>
                <a:cs typeface="+mn-cs"/>
              </a:rPr>
              <a:t>After having collected your thoughts for a moment it is now time for you to send a quick Thank-you letter to the person/panel who interviewed you.</a:t>
            </a:r>
          </a:p>
          <a:p>
            <a:r>
              <a:rPr lang="en-US" sz="1200" b="0" i="0" u="none" strike="noStrike" kern="1200" dirty="0" smtClean="0">
                <a:solidFill>
                  <a:schemeClr val="tx1"/>
                </a:solidFill>
                <a:effectLst/>
                <a:latin typeface="+mn-lt"/>
                <a:ea typeface="+mn-ea"/>
                <a:cs typeface="+mn-cs"/>
              </a:rPr>
              <a:t>This needs to happen straight-away for it to have the best impact.</a:t>
            </a:r>
          </a:p>
          <a:p>
            <a:r>
              <a:rPr lang="en-US" sz="1200" b="1" i="0" u="none" strike="noStrike" kern="1200" dirty="0" smtClean="0">
                <a:solidFill>
                  <a:schemeClr val="tx1"/>
                </a:solidFill>
                <a:effectLst/>
                <a:latin typeface="+mn-lt"/>
                <a:ea typeface="+mn-ea"/>
                <a:cs typeface="+mn-cs"/>
              </a:rPr>
              <a:t>There are a number of benefits to sending a Thank-you letter:</a:t>
            </a:r>
            <a:endParaRPr lang="en-US" sz="1200" b="0" i="0" u="none" strike="noStrike"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You thank the employer for making time to see you – this demonstrates good manners!</a:t>
            </a:r>
          </a:p>
          <a:p>
            <a:r>
              <a:rPr lang="en-US" sz="1200" b="0" i="0" kern="1200" dirty="0" smtClean="0">
                <a:solidFill>
                  <a:schemeClr val="tx1"/>
                </a:solidFill>
                <a:effectLst/>
                <a:latin typeface="+mn-lt"/>
                <a:ea typeface="+mn-ea"/>
                <a:cs typeface="+mn-cs"/>
              </a:rPr>
              <a:t>You put yourself back on the mind of the prospective employer again;</a:t>
            </a:r>
          </a:p>
          <a:p>
            <a:r>
              <a:rPr lang="en-US" sz="1200" b="0" i="0" kern="1200" dirty="0" smtClean="0">
                <a:solidFill>
                  <a:schemeClr val="tx1"/>
                </a:solidFill>
                <a:effectLst/>
                <a:latin typeface="+mn-lt"/>
                <a:ea typeface="+mn-ea"/>
                <a:cs typeface="+mn-cs"/>
              </a:rPr>
              <a:t>You iterate that you’re still 100% interested in the job position (a message which might have become diluted in the interview process itself), and;</a:t>
            </a:r>
          </a:p>
          <a:p>
            <a:r>
              <a:rPr lang="en-US" sz="1200" b="0" i="0" kern="1200" dirty="0" smtClean="0">
                <a:solidFill>
                  <a:schemeClr val="tx1"/>
                </a:solidFill>
                <a:effectLst/>
                <a:latin typeface="+mn-lt"/>
                <a:ea typeface="+mn-ea"/>
                <a:cs typeface="+mn-cs"/>
              </a:rPr>
              <a:t>You can mention a few more selling points, strengths or comments which you had missed out or forgotten to mention during the interview.</a:t>
            </a:r>
          </a:p>
          <a:p>
            <a:endParaRPr lang="fr-FR" dirty="0"/>
          </a:p>
        </p:txBody>
      </p:sp>
      <p:sp>
        <p:nvSpPr>
          <p:cNvPr id="4" name="Espace réservé du numéro de diapositive 3"/>
          <p:cNvSpPr>
            <a:spLocks noGrp="1"/>
          </p:cNvSpPr>
          <p:nvPr>
            <p:ph type="sldNum" sz="quarter" idx="10"/>
          </p:nvPr>
        </p:nvSpPr>
        <p:spPr/>
        <p:txBody>
          <a:bodyPr/>
          <a:lstStyle/>
          <a:p>
            <a:fld id="{A3A3EB5A-0BAB-447B-ABAE-4CCC50E5768E}" type="slidenum">
              <a:rPr lang="fr-FR" smtClean="0"/>
              <a:t>45</a:t>
            </a:fld>
            <a:endParaRPr lang="fr-FR"/>
          </a:p>
        </p:txBody>
      </p:sp>
    </p:spTree>
    <p:extLst>
      <p:ext uri="{BB962C8B-B14F-4D97-AF65-F5344CB8AC3E}">
        <p14:creationId xmlns:p14="http://schemas.microsoft.com/office/powerpoint/2010/main" val="116037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23. Review your performance</a:t>
            </a:r>
          </a:p>
          <a:p>
            <a:r>
              <a:rPr lang="en-US" sz="1200" b="0" i="0" u="none" strike="noStrike" kern="1200" dirty="0" smtClean="0">
                <a:solidFill>
                  <a:schemeClr val="tx1"/>
                </a:solidFill>
                <a:effectLst/>
                <a:latin typeface="+mn-lt"/>
                <a:ea typeface="+mn-ea"/>
                <a:cs typeface="+mn-cs"/>
              </a:rPr>
              <a:t>Reviewing your performance is probably the most important thing you can do after an interview. Everything you have said and done – whether good or bad – will be fresh on your mind.</a:t>
            </a:r>
          </a:p>
          <a:p>
            <a:r>
              <a:rPr lang="en-US" sz="1200" b="0" i="0" u="none" strike="noStrike" kern="1200" dirty="0" smtClean="0">
                <a:solidFill>
                  <a:schemeClr val="tx1"/>
                </a:solidFill>
                <a:effectLst/>
                <a:latin typeface="+mn-lt"/>
                <a:ea typeface="+mn-ea"/>
                <a:cs typeface="+mn-cs"/>
              </a:rPr>
              <a:t>Make some analytical notes on:</a:t>
            </a:r>
          </a:p>
          <a:p>
            <a:r>
              <a:rPr lang="en-US" sz="1200" b="0" i="0" kern="1200" dirty="0" smtClean="0">
                <a:solidFill>
                  <a:schemeClr val="tx1"/>
                </a:solidFill>
                <a:effectLst/>
                <a:latin typeface="+mn-lt"/>
                <a:ea typeface="+mn-ea"/>
                <a:cs typeface="+mn-cs"/>
              </a:rPr>
              <a:t>What you had done right;</a:t>
            </a:r>
          </a:p>
          <a:p>
            <a:r>
              <a:rPr lang="en-US" sz="1200" b="0" i="0" kern="1200" dirty="0" smtClean="0">
                <a:solidFill>
                  <a:schemeClr val="tx1"/>
                </a:solidFill>
                <a:effectLst/>
                <a:latin typeface="+mn-lt"/>
                <a:ea typeface="+mn-ea"/>
                <a:cs typeface="+mn-cs"/>
              </a:rPr>
              <a:t>What you had done wrong, incorrect or missed out, and;</a:t>
            </a:r>
          </a:p>
          <a:p>
            <a:r>
              <a:rPr lang="en-US" sz="1200" b="0" i="0" kern="1200" dirty="0" smtClean="0">
                <a:solidFill>
                  <a:schemeClr val="tx1"/>
                </a:solidFill>
                <a:effectLst/>
                <a:latin typeface="+mn-lt"/>
                <a:ea typeface="+mn-ea"/>
                <a:cs typeface="+mn-cs"/>
              </a:rPr>
              <a:t>Any improvements for future interviews.</a:t>
            </a:r>
          </a:p>
          <a:p>
            <a:r>
              <a:rPr lang="en-US" sz="1200" b="0" i="0" u="none" strike="noStrike" kern="1200" dirty="0" smtClean="0">
                <a:solidFill>
                  <a:schemeClr val="tx1"/>
                </a:solidFill>
                <a:effectLst/>
                <a:latin typeface="+mn-lt"/>
                <a:ea typeface="+mn-ea"/>
                <a:cs typeface="+mn-cs"/>
              </a:rPr>
              <a:t>These notes will be very useful interview preparation material for any future interviews you might have and you’re bound to have dozens of them during the lifespan of your career.</a:t>
            </a:r>
            <a:endParaRPr lang="en-US" dirty="0"/>
          </a:p>
        </p:txBody>
      </p:sp>
      <p:sp>
        <p:nvSpPr>
          <p:cNvPr id="4" name="Espace réservé du numéro de diapositive 3"/>
          <p:cNvSpPr>
            <a:spLocks noGrp="1"/>
          </p:cNvSpPr>
          <p:nvPr>
            <p:ph type="sldNum" sz="quarter" idx="10"/>
          </p:nvPr>
        </p:nvSpPr>
        <p:spPr/>
        <p:txBody>
          <a:bodyPr/>
          <a:lstStyle/>
          <a:p>
            <a:fld id="{A3A3EB5A-0BAB-447B-ABAE-4CCC50E5768E}" type="slidenum">
              <a:rPr lang="fr-FR" smtClean="0"/>
              <a:t>47</a:t>
            </a:fld>
            <a:endParaRPr lang="fr-FR"/>
          </a:p>
        </p:txBody>
      </p:sp>
    </p:spTree>
    <p:extLst>
      <p:ext uri="{BB962C8B-B14F-4D97-AF65-F5344CB8AC3E}">
        <p14:creationId xmlns:p14="http://schemas.microsoft.com/office/powerpoint/2010/main" val="1712870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24. Follow-up (but not too early!)</a:t>
            </a:r>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It is only natural that you would like to know as soon as possible (read: NOW!) whether you have been accepted or rejected for the job… but please don’t be tempted to call too early.</a:t>
            </a:r>
          </a:p>
          <a:p>
            <a:r>
              <a:rPr lang="en-US" sz="1200" b="0" i="0" u="none" strike="noStrike" kern="1200" dirty="0" smtClean="0">
                <a:solidFill>
                  <a:schemeClr val="tx1"/>
                </a:solidFill>
                <a:effectLst/>
                <a:latin typeface="+mn-lt"/>
                <a:ea typeface="+mn-ea"/>
                <a:cs typeface="+mn-cs"/>
              </a:rPr>
              <a:t>After an interview is finished it is a common practice for interviewers to indicate a time-frame in which they will get back to you with their final decision.</a:t>
            </a:r>
          </a:p>
          <a:p>
            <a:r>
              <a:rPr lang="en-US" sz="1200" b="0" i="0" u="none" strike="noStrike" kern="1200" dirty="0" smtClean="0">
                <a:solidFill>
                  <a:schemeClr val="tx1"/>
                </a:solidFill>
                <a:effectLst/>
                <a:latin typeface="+mn-lt"/>
                <a:ea typeface="+mn-ea"/>
                <a:cs typeface="+mn-cs"/>
              </a:rPr>
              <a:t>This could be on the same day, a few days from now or even in the next couple of weeks.</a:t>
            </a:r>
          </a:p>
          <a:p>
            <a:r>
              <a:rPr lang="en-US" sz="1200" b="0" i="0" u="none" strike="noStrike" kern="1200" dirty="0" smtClean="0">
                <a:solidFill>
                  <a:schemeClr val="tx1"/>
                </a:solidFill>
                <a:effectLst/>
                <a:latin typeface="+mn-lt"/>
                <a:ea typeface="+mn-ea"/>
                <a:cs typeface="+mn-cs"/>
              </a:rPr>
              <a:t>It is important that you remember what the interviewer told </a:t>
            </a:r>
            <a:r>
              <a:rPr lang="en-US" sz="1200" b="1" i="0" u="none" strike="noStrike" kern="1200" dirty="0" smtClean="0">
                <a:solidFill>
                  <a:schemeClr val="tx1"/>
                </a:solidFill>
                <a:effectLst/>
                <a:latin typeface="+mn-lt"/>
                <a:ea typeface="+mn-ea"/>
                <a:cs typeface="+mn-cs"/>
              </a:rPr>
              <a:t>you</a:t>
            </a:r>
            <a:r>
              <a:rPr lang="en-US" sz="1200" b="0" i="0" u="none" strike="noStrike" kern="1200" dirty="0" smtClean="0">
                <a:solidFill>
                  <a:schemeClr val="tx1"/>
                </a:solidFill>
                <a:effectLst/>
                <a:latin typeface="+mn-lt"/>
                <a:ea typeface="+mn-ea"/>
                <a:cs typeface="+mn-cs"/>
              </a:rPr>
              <a:t>.</a:t>
            </a:r>
          </a:p>
          <a:p>
            <a:r>
              <a:rPr lang="en-US" sz="1200" b="0" i="0" u="none" strike="noStrike" kern="1200" dirty="0" smtClean="0">
                <a:solidFill>
                  <a:schemeClr val="tx1"/>
                </a:solidFill>
                <a:effectLst/>
                <a:latin typeface="+mn-lt"/>
                <a:ea typeface="+mn-ea"/>
                <a:cs typeface="+mn-cs"/>
              </a:rPr>
              <a:t>If they have told you that they will get back to you in a </a:t>
            </a:r>
            <a:r>
              <a:rPr lang="en-US" sz="1200" b="0" i="0" u="sng" strike="noStrike" kern="1200" dirty="0" smtClean="0">
                <a:solidFill>
                  <a:schemeClr val="tx1"/>
                </a:solidFill>
                <a:effectLst/>
                <a:latin typeface="+mn-lt"/>
                <a:ea typeface="+mn-ea"/>
                <a:cs typeface="+mn-cs"/>
              </a:rPr>
              <a:t>week’s time</a:t>
            </a:r>
            <a:r>
              <a:rPr lang="en-US" sz="1200" b="0" i="0" u="none" strike="noStrike" kern="1200" dirty="0" smtClean="0">
                <a:solidFill>
                  <a:schemeClr val="tx1"/>
                </a:solidFill>
                <a:effectLst/>
                <a:latin typeface="+mn-lt"/>
                <a:ea typeface="+mn-ea"/>
                <a:cs typeface="+mn-cs"/>
              </a:rPr>
              <a:t> you </a:t>
            </a:r>
            <a:r>
              <a:rPr lang="en-US" sz="1200" b="1" i="0" u="none" strike="noStrike" kern="1200" dirty="0" smtClean="0">
                <a:solidFill>
                  <a:schemeClr val="tx1"/>
                </a:solidFill>
                <a:effectLst/>
                <a:latin typeface="+mn-lt"/>
                <a:ea typeface="+mn-ea"/>
                <a:cs typeface="+mn-cs"/>
              </a:rPr>
              <a:t>do not</a:t>
            </a:r>
            <a:r>
              <a:rPr lang="en-US" sz="1200" b="0" i="0" u="none" strike="noStrike" kern="1200" dirty="0" smtClean="0">
                <a:solidFill>
                  <a:schemeClr val="tx1"/>
                </a:solidFill>
                <a:effectLst/>
                <a:latin typeface="+mn-lt"/>
                <a:ea typeface="+mn-ea"/>
                <a:cs typeface="+mn-cs"/>
              </a:rPr>
              <a:t> want to be calling in </a:t>
            </a:r>
            <a:r>
              <a:rPr lang="en-US" sz="1200" b="0" i="0" u="sng" strike="noStrike" kern="1200" dirty="0" smtClean="0">
                <a:solidFill>
                  <a:schemeClr val="tx1"/>
                </a:solidFill>
                <a:effectLst/>
                <a:latin typeface="+mn-lt"/>
                <a:ea typeface="+mn-ea"/>
                <a:cs typeface="+mn-cs"/>
              </a:rPr>
              <a:t>tomorrow</a:t>
            </a:r>
            <a:r>
              <a:rPr lang="en-US" sz="1200" b="0" i="0" u="none" strike="noStrike" kern="1200" dirty="0" smtClean="0">
                <a:solidFill>
                  <a:schemeClr val="tx1"/>
                </a:solidFill>
                <a:effectLst/>
                <a:latin typeface="+mn-lt"/>
                <a:ea typeface="+mn-ea"/>
                <a:cs typeface="+mn-cs"/>
              </a:rPr>
              <a:t> to see whether they have made a decision yet! This shows a lack of listening skills, patience and common sense.</a:t>
            </a:r>
          </a:p>
          <a:p>
            <a:r>
              <a:rPr lang="en-US" sz="1200" b="1" i="0" u="none" strike="noStrike" kern="1200" dirty="0" smtClean="0">
                <a:solidFill>
                  <a:schemeClr val="tx1"/>
                </a:solidFill>
                <a:effectLst/>
                <a:latin typeface="+mn-lt"/>
                <a:ea typeface="+mn-ea"/>
                <a:cs typeface="+mn-cs"/>
              </a:rPr>
              <a:t>Remember:</a:t>
            </a:r>
            <a:r>
              <a:rPr lang="en-US" sz="1200" b="0" i="0" u="none" strike="noStrike" kern="1200" dirty="0" smtClean="0">
                <a:solidFill>
                  <a:schemeClr val="tx1"/>
                </a:solidFill>
                <a:effectLst/>
                <a:latin typeface="+mn-lt"/>
                <a:ea typeface="+mn-ea"/>
                <a:cs typeface="+mn-cs"/>
              </a:rPr>
              <a:t> Don’t be a stalker or pester when following up – always stay professional!</a:t>
            </a:r>
          </a:p>
          <a:p>
            <a:endParaRPr lang="fr-FR" dirty="0"/>
          </a:p>
        </p:txBody>
      </p:sp>
      <p:sp>
        <p:nvSpPr>
          <p:cNvPr id="4" name="Espace réservé du numéro de diapositive 3"/>
          <p:cNvSpPr>
            <a:spLocks noGrp="1"/>
          </p:cNvSpPr>
          <p:nvPr>
            <p:ph type="sldNum" sz="quarter" idx="10"/>
          </p:nvPr>
        </p:nvSpPr>
        <p:spPr/>
        <p:txBody>
          <a:bodyPr/>
          <a:lstStyle/>
          <a:p>
            <a:fld id="{A3A3EB5A-0BAB-447B-ABAE-4CCC50E5768E}" type="slidenum">
              <a:rPr lang="fr-FR" smtClean="0"/>
              <a:t>49</a:t>
            </a:fld>
            <a:endParaRPr lang="fr-FR"/>
          </a:p>
        </p:txBody>
      </p:sp>
    </p:spTree>
    <p:extLst>
      <p:ext uri="{BB962C8B-B14F-4D97-AF65-F5344CB8AC3E}">
        <p14:creationId xmlns:p14="http://schemas.microsoft.com/office/powerpoint/2010/main" val="3816323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1" i="0" kern="1200" dirty="0" smtClean="0">
                <a:solidFill>
                  <a:schemeClr val="tx1"/>
                </a:solidFill>
                <a:effectLst/>
                <a:latin typeface="+mn-lt"/>
                <a:ea typeface="+mn-ea"/>
                <a:cs typeface="+mn-cs"/>
              </a:rPr>
              <a:t>25. Apply for other jobs (but don’t lose hope)</a:t>
            </a:r>
          </a:p>
          <a:p>
            <a:r>
              <a:rPr lang="en-US" sz="1200" b="0" i="0" u="none" strike="noStrike" kern="1200" dirty="0" smtClean="0">
                <a:solidFill>
                  <a:schemeClr val="tx1"/>
                </a:solidFill>
                <a:effectLst/>
                <a:latin typeface="+mn-lt"/>
                <a:ea typeface="+mn-ea"/>
                <a:cs typeface="+mn-cs"/>
              </a:rPr>
              <a:t>It is time to get out your laptop, newspapers and everything else you need to apply for jobs.</a:t>
            </a:r>
          </a:p>
          <a:p>
            <a:r>
              <a:rPr lang="en-US" sz="1200" b="0" i="0" u="none" strike="noStrike" kern="1200" dirty="0" smtClean="0">
                <a:solidFill>
                  <a:schemeClr val="tx1"/>
                </a:solidFill>
                <a:effectLst/>
                <a:latin typeface="+mn-lt"/>
                <a:ea typeface="+mn-ea"/>
                <a:cs typeface="+mn-cs"/>
              </a:rPr>
              <a:t>No matter how well you </a:t>
            </a:r>
            <a:r>
              <a:rPr lang="en-US" sz="1200" b="0" i="1" u="none" strike="noStrike" kern="1200" dirty="0" smtClean="0">
                <a:solidFill>
                  <a:schemeClr val="tx1"/>
                </a:solidFill>
                <a:effectLst/>
                <a:latin typeface="+mn-lt"/>
                <a:ea typeface="+mn-ea"/>
                <a:cs typeface="+mn-cs"/>
              </a:rPr>
              <a:t>think</a:t>
            </a:r>
            <a:r>
              <a:rPr lang="en-US" sz="1200" b="0" i="0" u="none" strike="noStrike" kern="1200" dirty="0" smtClean="0">
                <a:solidFill>
                  <a:schemeClr val="tx1"/>
                </a:solidFill>
                <a:effectLst/>
                <a:latin typeface="+mn-lt"/>
                <a:ea typeface="+mn-ea"/>
                <a:cs typeface="+mn-cs"/>
              </a:rPr>
              <a:t> you have done you cannot afford to sit there and wait without </a:t>
            </a:r>
            <a:r>
              <a:rPr lang="en-US" sz="1200" b="0" i="0" u="none" strike="noStrike" kern="1200" dirty="0" err="1" smtClean="0">
                <a:solidFill>
                  <a:schemeClr val="tx1"/>
                </a:solidFill>
                <a:effectLst/>
                <a:latin typeface="+mn-lt"/>
                <a:ea typeface="+mn-ea"/>
                <a:cs typeface="+mn-cs"/>
              </a:rPr>
              <a:t>utilising</a:t>
            </a:r>
            <a:r>
              <a:rPr lang="en-US" sz="1200" b="0" i="0" u="none" strike="noStrike" kern="1200" dirty="0" smtClean="0">
                <a:solidFill>
                  <a:schemeClr val="tx1"/>
                </a:solidFill>
                <a:effectLst/>
                <a:latin typeface="+mn-lt"/>
                <a:ea typeface="+mn-ea"/>
                <a:cs typeface="+mn-cs"/>
              </a:rPr>
              <a:t> your time properly.</a:t>
            </a:r>
          </a:p>
          <a:p>
            <a:r>
              <a:rPr lang="en-US" sz="1200" b="0" i="0" u="none" strike="noStrike" kern="1200" dirty="0" smtClean="0">
                <a:solidFill>
                  <a:schemeClr val="tx1"/>
                </a:solidFill>
                <a:effectLst/>
                <a:latin typeface="+mn-lt"/>
                <a:ea typeface="+mn-ea"/>
                <a:cs typeface="+mn-cs"/>
              </a:rPr>
              <a:t>Imagine for a minute that you wait a week and they decide to give the job to another candidate or they pull the vacancy from the market all together. What have you achieved? Nothing!</a:t>
            </a:r>
          </a:p>
          <a:p>
            <a:r>
              <a:rPr lang="en-US" sz="1200" b="0" i="0" u="none" strike="noStrike" kern="1200" dirty="0" smtClean="0">
                <a:solidFill>
                  <a:schemeClr val="tx1"/>
                </a:solidFill>
                <a:effectLst/>
                <a:latin typeface="+mn-lt"/>
                <a:ea typeface="+mn-ea"/>
                <a:cs typeface="+mn-cs"/>
              </a:rPr>
              <a:t>In the meantime, that one week was properly </a:t>
            </a:r>
            <a:r>
              <a:rPr lang="en-US" sz="1200" b="0" i="0" u="none" strike="noStrike" kern="1200" dirty="0" err="1" smtClean="0">
                <a:solidFill>
                  <a:schemeClr val="tx1"/>
                </a:solidFill>
                <a:effectLst/>
                <a:latin typeface="+mn-lt"/>
                <a:ea typeface="+mn-ea"/>
                <a:cs typeface="+mn-cs"/>
              </a:rPr>
              <a:t>utilised</a:t>
            </a:r>
            <a:r>
              <a:rPr lang="en-US" sz="1200" b="0" i="0" u="none" strike="noStrike" kern="1200" dirty="0" smtClean="0">
                <a:solidFill>
                  <a:schemeClr val="tx1"/>
                </a:solidFill>
                <a:effectLst/>
                <a:latin typeface="+mn-lt"/>
                <a:ea typeface="+mn-ea"/>
                <a:cs typeface="+mn-cs"/>
              </a:rPr>
              <a:t> by thousands of other job seekers and consequently they stand a much better chance of securing a job than you.</a:t>
            </a:r>
          </a:p>
          <a:p>
            <a:r>
              <a:rPr lang="en-US" sz="1200" b="0" i="0" u="none" strike="noStrike" kern="1200" dirty="0" smtClean="0">
                <a:solidFill>
                  <a:schemeClr val="tx1"/>
                </a:solidFill>
                <a:effectLst/>
                <a:latin typeface="+mn-lt"/>
                <a:ea typeface="+mn-ea"/>
                <a:cs typeface="+mn-cs"/>
              </a:rPr>
              <a:t>The only time you stop applying for other jobs is when the phone rings and the person who interviewed you says: “</a:t>
            </a:r>
            <a:r>
              <a:rPr lang="en-US" sz="1200" b="0" i="1" u="none" strike="noStrike" kern="1200" dirty="0" smtClean="0">
                <a:solidFill>
                  <a:schemeClr val="tx1"/>
                </a:solidFill>
                <a:effectLst/>
                <a:latin typeface="+mn-lt"/>
                <a:ea typeface="+mn-ea"/>
                <a:cs typeface="+mn-cs"/>
              </a:rPr>
              <a:t>Congratulations [name], we would like to offer the job to you. Would you still be interested to accept our offer?”</a:t>
            </a:r>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It is only then that you know for certain that </a:t>
            </a:r>
            <a:r>
              <a:rPr lang="en-US" sz="1200" b="1" i="0" u="none" strike="noStrike" kern="1200" dirty="0" smtClean="0">
                <a:solidFill>
                  <a:schemeClr val="tx1"/>
                </a:solidFill>
                <a:effectLst/>
                <a:latin typeface="+mn-lt"/>
                <a:ea typeface="+mn-ea"/>
                <a:cs typeface="+mn-cs"/>
              </a:rPr>
              <a:t>you have made it</a:t>
            </a:r>
            <a:r>
              <a:rPr lang="en-US" sz="1200" b="0" i="0" u="none" strike="noStrike" kern="1200" dirty="0" smtClean="0">
                <a:solidFill>
                  <a:schemeClr val="tx1"/>
                </a:solidFill>
                <a:effectLst/>
                <a:latin typeface="+mn-lt"/>
                <a:ea typeface="+mn-ea"/>
                <a:cs typeface="+mn-cs"/>
              </a:rPr>
              <a:t>.</a:t>
            </a:r>
          </a:p>
          <a:p>
            <a:r>
              <a:rPr lang="en-US" sz="1200" b="0" i="0" u="none" strike="noStrike" kern="1200" dirty="0" smtClean="0">
                <a:solidFill>
                  <a:schemeClr val="tx1"/>
                </a:solidFill>
                <a:effectLst/>
                <a:latin typeface="+mn-lt"/>
                <a:ea typeface="+mn-ea"/>
                <a:cs typeface="+mn-cs"/>
              </a:rPr>
              <a:t>It is one of the best feelings in the world.</a:t>
            </a:r>
          </a:p>
          <a:p>
            <a:r>
              <a:rPr lang="en-US" sz="1200" b="0" i="0" u="none" strike="noStrike" kern="1200" dirty="0" smtClean="0">
                <a:solidFill>
                  <a:schemeClr val="tx1"/>
                </a:solidFill>
                <a:effectLst/>
                <a:latin typeface="+mn-lt"/>
                <a:ea typeface="+mn-ea"/>
                <a:cs typeface="+mn-cs"/>
              </a:rPr>
              <a:t>But until that happens you should keep applying and increase your chances of securing a job.</a:t>
            </a:r>
          </a:p>
          <a:p>
            <a:r>
              <a:rPr lang="en-US" sz="1200" b="1" i="0" u="none" strike="noStrike" kern="1200" dirty="0" smtClean="0">
                <a:solidFill>
                  <a:schemeClr val="tx1"/>
                </a:solidFill>
                <a:effectLst/>
                <a:latin typeface="+mn-lt"/>
                <a:ea typeface="+mn-ea"/>
                <a:cs typeface="+mn-cs"/>
              </a:rPr>
              <a:t>Ps:</a:t>
            </a:r>
            <a:r>
              <a:rPr lang="en-US" sz="1200" b="0" i="0" u="none" strike="noStrike" kern="1200" dirty="0" smtClean="0">
                <a:solidFill>
                  <a:schemeClr val="tx1"/>
                </a:solidFill>
                <a:effectLst/>
                <a:latin typeface="+mn-lt"/>
                <a:ea typeface="+mn-ea"/>
                <a:cs typeface="+mn-cs"/>
              </a:rPr>
              <a:t> Don’t forget to pick up your phone when it rings…</a:t>
            </a:r>
          </a:p>
          <a:p>
            <a:endParaRPr lang="fr-FR" dirty="0"/>
          </a:p>
        </p:txBody>
      </p:sp>
      <p:sp>
        <p:nvSpPr>
          <p:cNvPr id="4" name="Espace réservé du numéro de diapositive 3"/>
          <p:cNvSpPr>
            <a:spLocks noGrp="1"/>
          </p:cNvSpPr>
          <p:nvPr>
            <p:ph type="sldNum" sz="quarter" idx="10"/>
          </p:nvPr>
        </p:nvSpPr>
        <p:spPr/>
        <p:txBody>
          <a:bodyPr/>
          <a:lstStyle/>
          <a:p>
            <a:fld id="{A3A3EB5A-0BAB-447B-ABAE-4CCC50E5768E}" type="slidenum">
              <a:rPr lang="fr-FR" smtClean="0"/>
              <a:t>51</a:t>
            </a:fld>
            <a:endParaRPr lang="fr-FR"/>
          </a:p>
        </p:txBody>
      </p:sp>
    </p:spTree>
    <p:extLst>
      <p:ext uri="{BB962C8B-B14F-4D97-AF65-F5344CB8AC3E}">
        <p14:creationId xmlns:p14="http://schemas.microsoft.com/office/powerpoint/2010/main" val="37478713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Si j’apprends c’est</a:t>
            </a:r>
            <a:r>
              <a:rPr lang="fr-FR" baseline="0" dirty="0" smtClean="0"/>
              <a:t> </a:t>
            </a:r>
            <a:r>
              <a:rPr lang="fr-FR" dirty="0" smtClean="0"/>
              <a:t>pour partager et si je partage c’est pour apprendre une </a:t>
            </a:r>
            <a:r>
              <a:rPr lang="fr-FR" dirty="0" err="1" smtClean="0"/>
              <a:t>deuxieme</a:t>
            </a:r>
            <a:r>
              <a:rPr lang="fr-FR" dirty="0" smtClean="0"/>
              <a:t> fois.</a:t>
            </a:r>
          </a:p>
          <a:p>
            <a:r>
              <a:rPr lang="en-US" dirty="0" smtClean="0"/>
              <a:t/>
            </a:r>
            <a:br>
              <a:rPr lang="en-US" dirty="0" smtClean="0"/>
            </a:br>
            <a:r>
              <a:rPr lang="en-US" sz="1200" b="0" i="0" kern="1200" dirty="0" smtClean="0">
                <a:solidFill>
                  <a:schemeClr val="tx1"/>
                </a:solidFill>
                <a:effectLst/>
                <a:latin typeface="+mn-lt"/>
                <a:ea typeface="+mn-ea"/>
                <a:cs typeface="+mn-cs"/>
              </a:rPr>
              <a:t>If I learn this is to share and if I share it is to learn a second time</a:t>
            </a:r>
            <a:endParaRPr lang="fr-FR" dirty="0"/>
          </a:p>
        </p:txBody>
      </p:sp>
      <p:sp>
        <p:nvSpPr>
          <p:cNvPr id="4" name="Espace réservé du numéro de diapositive 3"/>
          <p:cNvSpPr>
            <a:spLocks noGrp="1"/>
          </p:cNvSpPr>
          <p:nvPr>
            <p:ph type="sldNum" sz="quarter" idx="10"/>
          </p:nvPr>
        </p:nvSpPr>
        <p:spPr/>
        <p:txBody>
          <a:bodyPr/>
          <a:lstStyle/>
          <a:p>
            <a:fld id="{A3A3EB5A-0BAB-447B-ABAE-4CCC50E5768E}" type="slidenum">
              <a:rPr lang="fr-FR" smtClean="0"/>
              <a:t>53</a:t>
            </a:fld>
            <a:endParaRPr lang="fr-FR"/>
          </a:p>
        </p:txBody>
      </p:sp>
    </p:spTree>
    <p:extLst>
      <p:ext uri="{BB962C8B-B14F-4D97-AF65-F5344CB8AC3E}">
        <p14:creationId xmlns:p14="http://schemas.microsoft.com/office/powerpoint/2010/main" val="855494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2. Research the company and the job role</a:t>
            </a:r>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Researching the company and all its aspects such as sector, management, customers, competitors and its mission and values, has many benefits. It enables you to:</a:t>
            </a:r>
          </a:p>
          <a:p>
            <a:r>
              <a:rPr lang="en-US" sz="1200" b="0" i="0" kern="1200" dirty="0" smtClean="0">
                <a:solidFill>
                  <a:schemeClr val="tx1"/>
                </a:solidFill>
                <a:effectLst/>
                <a:latin typeface="+mn-lt"/>
                <a:ea typeface="+mn-ea"/>
                <a:cs typeface="+mn-cs"/>
              </a:rPr>
              <a:t>Assess whether the company is the right place for you to work in;</a:t>
            </a:r>
          </a:p>
          <a:p>
            <a:r>
              <a:rPr lang="en-US" sz="1200" b="0" i="0" kern="1200" dirty="0" smtClean="0">
                <a:solidFill>
                  <a:schemeClr val="tx1"/>
                </a:solidFill>
                <a:effectLst/>
                <a:latin typeface="+mn-lt"/>
                <a:ea typeface="+mn-ea"/>
                <a:cs typeface="+mn-cs"/>
              </a:rPr>
              <a:t>Tailor your interview answers to the needs of the company, and;</a:t>
            </a:r>
          </a:p>
          <a:p>
            <a:r>
              <a:rPr lang="en-US" sz="1200" b="0" i="0" kern="1200" dirty="0" smtClean="0">
                <a:solidFill>
                  <a:schemeClr val="tx1"/>
                </a:solidFill>
                <a:effectLst/>
                <a:latin typeface="+mn-lt"/>
                <a:ea typeface="+mn-ea"/>
                <a:cs typeface="+mn-cs"/>
              </a:rPr>
              <a:t>Demonstrate that you have done your homework and that you are really interested in and enthusiastic about working in the company.</a:t>
            </a:r>
          </a:p>
          <a:p>
            <a:r>
              <a:rPr lang="en-US" sz="1200" b="0" i="0" u="none" strike="noStrike" kern="1200" dirty="0" smtClean="0">
                <a:solidFill>
                  <a:schemeClr val="tx1"/>
                </a:solidFill>
                <a:effectLst/>
                <a:latin typeface="+mn-lt"/>
                <a:ea typeface="+mn-ea"/>
                <a:cs typeface="+mn-cs"/>
              </a:rPr>
              <a:t>Part of this research should be focused on the job role advertised. Do not turn your head to the interviewer and say: “</a:t>
            </a:r>
            <a:r>
              <a:rPr lang="en-US" sz="1200" b="0" i="1" u="none" strike="noStrike" kern="1200" dirty="0" smtClean="0">
                <a:solidFill>
                  <a:schemeClr val="tx1"/>
                </a:solidFill>
                <a:effectLst/>
                <a:latin typeface="+mn-lt"/>
                <a:ea typeface="+mn-ea"/>
                <a:cs typeface="+mn-cs"/>
              </a:rPr>
              <a:t>I didn’t </a:t>
            </a:r>
            <a:r>
              <a:rPr lang="en-US" sz="1200" b="0" i="1" u="none" strike="noStrike" kern="1200" dirty="0" err="1" smtClean="0">
                <a:solidFill>
                  <a:schemeClr val="tx1"/>
                </a:solidFill>
                <a:effectLst/>
                <a:latin typeface="+mn-lt"/>
                <a:ea typeface="+mn-ea"/>
                <a:cs typeface="+mn-cs"/>
              </a:rPr>
              <a:t>realise</a:t>
            </a:r>
            <a:r>
              <a:rPr lang="en-US" sz="1200" b="0" i="1" u="none" strike="noStrike" kern="1200" dirty="0" smtClean="0">
                <a:solidFill>
                  <a:schemeClr val="tx1"/>
                </a:solidFill>
                <a:effectLst/>
                <a:latin typeface="+mn-lt"/>
                <a:ea typeface="+mn-ea"/>
                <a:cs typeface="+mn-cs"/>
              </a:rPr>
              <a:t> that I was expected to know about this!”</a:t>
            </a:r>
            <a:endParaRPr lang="en-US" sz="1200" b="0" i="0" u="none" strike="noStrike"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A3A3EB5A-0BAB-447B-ABAE-4CCC50E5768E}" type="slidenum">
              <a:rPr lang="fr-FR" smtClean="0"/>
              <a:t>6</a:t>
            </a:fld>
            <a:endParaRPr lang="fr-FR"/>
          </a:p>
        </p:txBody>
      </p:sp>
    </p:spTree>
    <p:extLst>
      <p:ext uri="{BB962C8B-B14F-4D97-AF65-F5344CB8AC3E}">
        <p14:creationId xmlns:p14="http://schemas.microsoft.com/office/powerpoint/2010/main" val="2752414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1" i="0" kern="1200" dirty="0" smtClean="0">
                <a:solidFill>
                  <a:schemeClr val="tx1"/>
                </a:solidFill>
                <a:effectLst/>
                <a:latin typeface="+mn-lt"/>
                <a:ea typeface="+mn-ea"/>
                <a:cs typeface="+mn-cs"/>
              </a:rPr>
              <a:t>3. Practice, practice, practice!</a:t>
            </a:r>
          </a:p>
          <a:p>
            <a:r>
              <a:rPr lang="en-US" sz="1200" b="0" i="0" u="none" strike="noStrike" kern="1200" dirty="0" smtClean="0">
                <a:solidFill>
                  <a:schemeClr val="tx1"/>
                </a:solidFill>
                <a:effectLst/>
                <a:latin typeface="+mn-lt"/>
                <a:ea typeface="+mn-ea"/>
                <a:cs typeface="+mn-cs"/>
              </a:rPr>
              <a:t>Winning an interview is a skill and an ability that you have to learn.</a:t>
            </a:r>
          </a:p>
          <a:p>
            <a:r>
              <a:rPr lang="en-US" sz="1200" b="0" i="0" u="none" strike="noStrike" kern="1200" dirty="0" smtClean="0">
                <a:solidFill>
                  <a:schemeClr val="tx1"/>
                </a:solidFill>
                <a:effectLst/>
                <a:latin typeface="+mn-lt"/>
                <a:ea typeface="+mn-ea"/>
                <a:cs typeface="+mn-cs"/>
              </a:rPr>
              <a:t>Believe it or not, an interview is not just a “meeting” where you just sit and answer a few questions! There is a lot involved such as; conveying the right messages through body language, having the correct sitting posture and maintaining good eye contact at all times.</a:t>
            </a:r>
          </a:p>
          <a:p>
            <a:r>
              <a:rPr lang="en-US" sz="1200" b="0" i="0" u="none" strike="noStrike" kern="1200" dirty="0" smtClean="0">
                <a:solidFill>
                  <a:schemeClr val="tx1"/>
                </a:solidFill>
                <a:effectLst/>
                <a:latin typeface="+mn-lt"/>
                <a:ea typeface="+mn-ea"/>
                <a:cs typeface="+mn-cs"/>
              </a:rPr>
              <a:t>“Practice makes perfect” is a famous saying that is applicable to all things, including job interviews.</a:t>
            </a:r>
          </a:p>
          <a:p>
            <a:r>
              <a:rPr lang="en-US" sz="1200" b="0" i="0" u="none" strike="noStrike" kern="1200" dirty="0" smtClean="0">
                <a:solidFill>
                  <a:schemeClr val="tx1"/>
                </a:solidFill>
                <a:effectLst/>
                <a:latin typeface="+mn-lt"/>
                <a:ea typeface="+mn-ea"/>
                <a:cs typeface="+mn-cs"/>
              </a:rPr>
              <a:t>Practice interviews are an excellent way to refine your skills.</a:t>
            </a:r>
          </a:p>
          <a:p>
            <a:r>
              <a:rPr lang="en-US" sz="1200" b="1" i="0" u="none" strike="noStrike" kern="1200" dirty="0" smtClean="0">
                <a:solidFill>
                  <a:schemeClr val="tx1"/>
                </a:solidFill>
                <a:effectLst/>
                <a:latin typeface="+mn-lt"/>
                <a:ea typeface="+mn-ea"/>
                <a:cs typeface="+mn-cs"/>
              </a:rPr>
              <a:t>Try it out:</a:t>
            </a:r>
            <a:r>
              <a:rPr lang="en-US" sz="1200" b="0" i="0" u="none" strike="noStrike" kern="1200" dirty="0" smtClean="0">
                <a:solidFill>
                  <a:schemeClr val="tx1"/>
                </a:solidFill>
                <a:effectLst/>
                <a:latin typeface="+mn-lt"/>
                <a:ea typeface="+mn-ea"/>
                <a:cs typeface="+mn-cs"/>
              </a:rPr>
              <a:t> ask a friend or a family member to ask you a few questions and see how well you respond to those questions. You’ll be surprised to see the dramatic improvement you make after a few tries.</a:t>
            </a:r>
          </a:p>
          <a:p>
            <a:r>
              <a:rPr lang="en-US" sz="1200" b="0" i="0" u="none" strike="noStrike" kern="1200" dirty="0" smtClean="0">
                <a:solidFill>
                  <a:schemeClr val="tx1"/>
                </a:solidFill>
                <a:effectLst/>
                <a:latin typeface="+mn-lt"/>
                <a:ea typeface="+mn-ea"/>
                <a:cs typeface="+mn-cs"/>
              </a:rPr>
              <a:t>If you’re a student you could go to the careers </a:t>
            </a:r>
            <a:r>
              <a:rPr lang="en-US" sz="1200" b="0" i="0" u="none" strike="noStrike" kern="1200" dirty="0" err="1" smtClean="0">
                <a:solidFill>
                  <a:schemeClr val="tx1"/>
                </a:solidFill>
                <a:effectLst/>
                <a:latin typeface="+mn-lt"/>
                <a:ea typeface="+mn-ea"/>
                <a:cs typeface="+mn-cs"/>
              </a:rPr>
              <a:t>centre</a:t>
            </a:r>
            <a:r>
              <a:rPr lang="en-US" sz="1200" b="0" i="0" u="none" strike="noStrike" kern="1200" dirty="0" smtClean="0">
                <a:solidFill>
                  <a:schemeClr val="tx1"/>
                </a:solidFill>
                <a:effectLst/>
                <a:latin typeface="+mn-lt"/>
                <a:ea typeface="+mn-ea"/>
                <a:cs typeface="+mn-cs"/>
              </a:rPr>
              <a:t> at your college or university and the Careers advisors will be able to assist you with job interview tips, preparation and will also arrange mock interview sessions with you.</a:t>
            </a:r>
          </a:p>
          <a:p>
            <a:endParaRPr lang="fr-FR" dirty="0"/>
          </a:p>
        </p:txBody>
      </p:sp>
      <p:sp>
        <p:nvSpPr>
          <p:cNvPr id="4" name="Espace réservé du numéro de diapositive 3"/>
          <p:cNvSpPr>
            <a:spLocks noGrp="1"/>
          </p:cNvSpPr>
          <p:nvPr>
            <p:ph type="sldNum" sz="quarter" idx="10"/>
          </p:nvPr>
        </p:nvSpPr>
        <p:spPr/>
        <p:txBody>
          <a:bodyPr/>
          <a:lstStyle/>
          <a:p>
            <a:fld id="{A3A3EB5A-0BAB-447B-ABAE-4CCC50E5768E}" type="slidenum">
              <a:rPr lang="fr-FR" smtClean="0"/>
              <a:t>7</a:t>
            </a:fld>
            <a:endParaRPr lang="fr-FR"/>
          </a:p>
        </p:txBody>
      </p:sp>
    </p:spTree>
    <p:extLst>
      <p:ext uri="{BB962C8B-B14F-4D97-AF65-F5344CB8AC3E}">
        <p14:creationId xmlns:p14="http://schemas.microsoft.com/office/powerpoint/2010/main" val="2703292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1" i="0" kern="1200" dirty="0" smtClean="0">
                <a:solidFill>
                  <a:schemeClr val="tx1"/>
                </a:solidFill>
                <a:effectLst/>
                <a:latin typeface="+mn-lt"/>
                <a:ea typeface="+mn-ea"/>
                <a:cs typeface="+mn-cs"/>
              </a:rPr>
              <a:t>4. Anticipate questions and prepare sample answers for them</a:t>
            </a:r>
          </a:p>
          <a:p>
            <a:r>
              <a:rPr lang="en-US" sz="1200" b="0" i="0" u="none" strike="noStrike" kern="1200" dirty="0" smtClean="0">
                <a:solidFill>
                  <a:schemeClr val="tx1"/>
                </a:solidFill>
                <a:effectLst/>
                <a:latin typeface="+mn-lt"/>
                <a:ea typeface="+mn-ea"/>
                <a:cs typeface="+mn-cs"/>
              </a:rPr>
              <a:t>No matter who you are, what your profession is, which company you are going to work for or who is interviewing you; the basic questions of a traditional job interview will always be the same.</a:t>
            </a:r>
          </a:p>
          <a:p>
            <a:r>
              <a:rPr lang="en-US" sz="1200" b="0" i="0" u="none" strike="noStrike" kern="1200" dirty="0" smtClean="0">
                <a:solidFill>
                  <a:schemeClr val="tx1"/>
                </a:solidFill>
                <a:effectLst/>
                <a:latin typeface="+mn-lt"/>
                <a:ea typeface="+mn-ea"/>
                <a:cs typeface="+mn-cs"/>
              </a:rPr>
              <a:t>You can bet your life that you will be asked a mixture of the following </a:t>
            </a:r>
            <a:r>
              <a:rPr lang="en-US" sz="1200" b="0" i="0" u="none" strike="noStrike" kern="1200" dirty="0" smtClean="0">
                <a:solidFill>
                  <a:schemeClr val="tx1"/>
                </a:solidFill>
                <a:effectLst/>
                <a:latin typeface="+mn-lt"/>
                <a:ea typeface="+mn-ea"/>
                <a:cs typeface="+mn-cs"/>
                <a:hlinkClick r:id="rId3"/>
              </a:rPr>
              <a:t>common questions</a:t>
            </a:r>
            <a:r>
              <a:rPr lang="en-US" sz="1200" b="0" i="0" u="none" strike="noStrike"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Tell me about yourself… (This one is not really question but it is one of the most common things you’ll be asked to do at the start of interview!)</a:t>
            </a:r>
          </a:p>
          <a:p>
            <a:r>
              <a:rPr lang="en-US" sz="1200" b="0" i="0" kern="1200" dirty="0" smtClean="0">
                <a:solidFill>
                  <a:schemeClr val="tx1"/>
                </a:solidFill>
                <a:effectLst/>
                <a:latin typeface="+mn-lt"/>
                <a:ea typeface="+mn-ea"/>
                <a:cs typeface="+mn-cs"/>
              </a:rPr>
              <a:t>Tell me about your previous or current job role…</a:t>
            </a:r>
          </a:p>
          <a:p>
            <a:r>
              <a:rPr lang="en-US" sz="1200" b="0" i="0" kern="1200" dirty="0" smtClean="0">
                <a:solidFill>
                  <a:schemeClr val="tx1"/>
                </a:solidFill>
                <a:effectLst/>
                <a:latin typeface="+mn-lt"/>
                <a:ea typeface="+mn-ea"/>
                <a:cs typeface="+mn-cs"/>
              </a:rPr>
              <a:t>Why should we hire you?</a:t>
            </a:r>
          </a:p>
          <a:p>
            <a:r>
              <a:rPr lang="en-US" sz="1200" b="0" i="0" kern="1200" dirty="0" smtClean="0">
                <a:solidFill>
                  <a:schemeClr val="tx1"/>
                </a:solidFill>
                <a:effectLst/>
                <a:latin typeface="+mn-lt"/>
                <a:ea typeface="+mn-ea"/>
                <a:cs typeface="+mn-cs"/>
              </a:rPr>
              <a:t>What skills and abilities do you have to do the job well?</a:t>
            </a:r>
          </a:p>
          <a:p>
            <a:r>
              <a:rPr lang="en-US" sz="1200" b="0" i="0" kern="1200" dirty="0" smtClean="0">
                <a:solidFill>
                  <a:schemeClr val="tx1"/>
                </a:solidFill>
                <a:effectLst/>
                <a:latin typeface="+mn-lt"/>
                <a:ea typeface="+mn-ea"/>
                <a:cs typeface="+mn-cs"/>
              </a:rPr>
              <a:t>What motivates and drives you …</a:t>
            </a:r>
          </a:p>
          <a:p>
            <a:r>
              <a:rPr lang="en-US" sz="1200" b="0" i="0" kern="1200" dirty="0" smtClean="0">
                <a:solidFill>
                  <a:schemeClr val="tx1"/>
                </a:solidFill>
                <a:effectLst/>
                <a:latin typeface="+mn-lt"/>
                <a:ea typeface="+mn-ea"/>
                <a:cs typeface="+mn-cs"/>
              </a:rPr>
              <a:t>Where do you see yourself in 1, 2, 5 years time?</a:t>
            </a:r>
          </a:p>
          <a:p>
            <a:r>
              <a:rPr lang="en-US" sz="1200" b="0" i="0" u="none" strike="noStrike" kern="1200" dirty="0" smtClean="0">
                <a:solidFill>
                  <a:schemeClr val="tx1"/>
                </a:solidFill>
                <a:effectLst/>
                <a:latin typeface="+mn-lt"/>
                <a:ea typeface="+mn-ea"/>
                <a:cs typeface="+mn-cs"/>
              </a:rPr>
              <a:t>You should write mock answers to these questions and </a:t>
            </a:r>
            <a:r>
              <a:rPr lang="en-US" sz="1200" b="0" i="0" u="none" strike="noStrike" kern="1200" dirty="0" err="1" smtClean="0">
                <a:solidFill>
                  <a:schemeClr val="tx1"/>
                </a:solidFill>
                <a:effectLst/>
                <a:latin typeface="+mn-lt"/>
                <a:ea typeface="+mn-ea"/>
                <a:cs typeface="+mn-cs"/>
              </a:rPr>
              <a:t>practise</a:t>
            </a:r>
            <a:r>
              <a:rPr lang="en-US" sz="1200" b="0" i="0" u="none" strike="noStrike" kern="1200" dirty="0" smtClean="0">
                <a:solidFill>
                  <a:schemeClr val="tx1"/>
                </a:solidFill>
                <a:effectLst/>
                <a:latin typeface="+mn-lt"/>
                <a:ea typeface="+mn-ea"/>
                <a:cs typeface="+mn-cs"/>
              </a:rPr>
              <a:t> them beforehand.</a:t>
            </a:r>
          </a:p>
          <a:p>
            <a:endParaRPr lang="fr-FR" dirty="0"/>
          </a:p>
        </p:txBody>
      </p:sp>
      <p:sp>
        <p:nvSpPr>
          <p:cNvPr id="4" name="Espace réservé du numéro de diapositive 3"/>
          <p:cNvSpPr>
            <a:spLocks noGrp="1"/>
          </p:cNvSpPr>
          <p:nvPr>
            <p:ph type="sldNum" sz="quarter" idx="10"/>
          </p:nvPr>
        </p:nvSpPr>
        <p:spPr/>
        <p:txBody>
          <a:bodyPr/>
          <a:lstStyle/>
          <a:p>
            <a:fld id="{A3A3EB5A-0BAB-447B-ABAE-4CCC50E5768E}" type="slidenum">
              <a:rPr lang="fr-FR" smtClean="0"/>
              <a:t>9</a:t>
            </a:fld>
            <a:endParaRPr lang="fr-FR"/>
          </a:p>
        </p:txBody>
      </p:sp>
    </p:spTree>
    <p:extLst>
      <p:ext uri="{BB962C8B-B14F-4D97-AF65-F5344CB8AC3E}">
        <p14:creationId xmlns:p14="http://schemas.microsoft.com/office/powerpoint/2010/main" val="2175222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1" i="0" kern="1200" dirty="0" smtClean="0">
                <a:solidFill>
                  <a:schemeClr val="tx1"/>
                </a:solidFill>
                <a:effectLst/>
                <a:latin typeface="+mn-lt"/>
                <a:ea typeface="+mn-ea"/>
                <a:cs typeface="+mn-cs"/>
              </a:rPr>
              <a:t>5. Prepare a list of questions</a:t>
            </a:r>
          </a:p>
          <a:p>
            <a:r>
              <a:rPr lang="en-US" sz="1200" b="0" i="0" u="none" strike="noStrike" kern="1200" dirty="0" smtClean="0">
                <a:solidFill>
                  <a:schemeClr val="tx1"/>
                </a:solidFill>
                <a:effectLst/>
                <a:latin typeface="+mn-lt"/>
                <a:ea typeface="+mn-ea"/>
                <a:cs typeface="+mn-cs"/>
              </a:rPr>
              <a:t>Remember, an interview is a two-way process.</a:t>
            </a:r>
          </a:p>
          <a:p>
            <a:r>
              <a:rPr lang="en-US" sz="1200" b="0" i="0" u="none" strike="noStrike" kern="1200" dirty="0" smtClean="0">
                <a:solidFill>
                  <a:schemeClr val="tx1"/>
                </a:solidFill>
                <a:effectLst/>
                <a:latin typeface="+mn-lt"/>
                <a:ea typeface="+mn-ea"/>
                <a:cs typeface="+mn-cs"/>
              </a:rPr>
              <a:t>You will have ample opportunity to ask questions yourself, particularly towards the end of an interview when the interviewer will ask you: “Do you have any questions?”</a:t>
            </a:r>
          </a:p>
          <a:p>
            <a:r>
              <a:rPr lang="en-US" sz="1200" b="0" i="0" u="none" strike="noStrike" kern="1200" dirty="0" smtClean="0">
                <a:solidFill>
                  <a:schemeClr val="tx1"/>
                </a:solidFill>
                <a:effectLst/>
                <a:latin typeface="+mn-lt"/>
                <a:ea typeface="+mn-ea"/>
                <a:cs typeface="+mn-cs"/>
              </a:rPr>
              <a:t>The not-so-good answer would be: “No… I don’t think so… You have answered all my questions.”</a:t>
            </a:r>
          </a:p>
          <a:p>
            <a:r>
              <a:rPr lang="en-US" sz="1200" b="0" i="0" u="none" strike="noStrike" kern="1200" dirty="0" smtClean="0">
                <a:solidFill>
                  <a:schemeClr val="tx1"/>
                </a:solidFill>
                <a:effectLst/>
                <a:latin typeface="+mn-lt"/>
                <a:ea typeface="+mn-ea"/>
                <a:cs typeface="+mn-cs"/>
              </a:rPr>
              <a:t>Instead make a list of intelligent questions to ask about the </a:t>
            </a:r>
            <a:r>
              <a:rPr lang="en-US" sz="1200" b="0" i="0" u="none" strike="noStrike" kern="1200" dirty="0" err="1" smtClean="0">
                <a:solidFill>
                  <a:schemeClr val="tx1"/>
                </a:solidFill>
                <a:effectLst/>
                <a:latin typeface="+mn-lt"/>
                <a:ea typeface="+mn-ea"/>
                <a:cs typeface="+mn-cs"/>
              </a:rPr>
              <a:t>organisation</a:t>
            </a:r>
            <a:r>
              <a:rPr lang="en-US" sz="1200" b="0" i="0" u="none" strike="noStrike" kern="1200" dirty="0" smtClean="0">
                <a:solidFill>
                  <a:schemeClr val="tx1"/>
                </a:solidFill>
                <a:effectLst/>
                <a:latin typeface="+mn-lt"/>
                <a:ea typeface="+mn-ea"/>
                <a:cs typeface="+mn-cs"/>
              </a:rPr>
              <a:t> (its future plans for example), your day-to-day activities, how performance will be measured, etc.</a:t>
            </a:r>
          </a:p>
          <a:p>
            <a:r>
              <a:rPr lang="en-US" sz="1200" b="0" i="0" u="none" strike="noStrike" kern="1200" dirty="0" smtClean="0">
                <a:solidFill>
                  <a:schemeClr val="tx1"/>
                </a:solidFill>
                <a:effectLst/>
                <a:latin typeface="+mn-lt"/>
                <a:ea typeface="+mn-ea"/>
                <a:cs typeface="+mn-cs"/>
              </a:rPr>
              <a:t>This will not only make you look eager and enthusiastic about the job but it will also save you the</a:t>
            </a:r>
            <a:r>
              <a:rPr lang="en-US" sz="1200" b="0" i="1" u="none" strike="noStrike" kern="1200" dirty="0" smtClean="0">
                <a:solidFill>
                  <a:schemeClr val="tx1"/>
                </a:solidFill>
                <a:effectLst/>
                <a:latin typeface="+mn-lt"/>
                <a:ea typeface="+mn-ea"/>
                <a:cs typeface="+mn-cs"/>
              </a:rPr>
              <a:t> I-wish-I-had-asked-that</a:t>
            </a:r>
            <a:r>
              <a:rPr lang="en-US" sz="1200" b="0" i="0" u="none" strike="noStrike" kern="1200" dirty="0" smtClean="0">
                <a:solidFill>
                  <a:schemeClr val="tx1"/>
                </a:solidFill>
                <a:effectLst/>
                <a:latin typeface="+mn-lt"/>
                <a:ea typeface="+mn-ea"/>
                <a:cs typeface="+mn-cs"/>
              </a:rPr>
              <a:t>-moment after the interview.</a:t>
            </a:r>
          </a:p>
          <a:p>
            <a:endParaRPr lang="fr-FR" dirty="0"/>
          </a:p>
        </p:txBody>
      </p:sp>
      <p:sp>
        <p:nvSpPr>
          <p:cNvPr id="4" name="Espace réservé du numéro de diapositive 3"/>
          <p:cNvSpPr>
            <a:spLocks noGrp="1"/>
          </p:cNvSpPr>
          <p:nvPr>
            <p:ph type="sldNum" sz="quarter" idx="10"/>
          </p:nvPr>
        </p:nvSpPr>
        <p:spPr/>
        <p:txBody>
          <a:bodyPr/>
          <a:lstStyle/>
          <a:p>
            <a:fld id="{A3A3EB5A-0BAB-447B-ABAE-4CCC50E5768E}" type="slidenum">
              <a:rPr lang="fr-FR" smtClean="0"/>
              <a:t>12</a:t>
            </a:fld>
            <a:endParaRPr lang="fr-FR"/>
          </a:p>
        </p:txBody>
      </p:sp>
    </p:spTree>
    <p:extLst>
      <p:ext uri="{BB962C8B-B14F-4D97-AF65-F5344CB8AC3E}">
        <p14:creationId xmlns:p14="http://schemas.microsoft.com/office/powerpoint/2010/main" val="1438106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i="0" kern="1200" dirty="0" smtClean="0">
                <a:solidFill>
                  <a:schemeClr val="tx1"/>
                </a:solidFill>
                <a:effectLst/>
                <a:latin typeface="+mn-lt"/>
                <a:ea typeface="+mn-ea"/>
                <a:cs typeface="+mn-cs"/>
              </a:rPr>
              <a:t>6. </a:t>
            </a:r>
            <a:r>
              <a:rPr lang="fr-FR" sz="1200" b="1" i="0" kern="1200" dirty="0" err="1" smtClean="0">
                <a:solidFill>
                  <a:schemeClr val="tx1"/>
                </a:solidFill>
                <a:effectLst/>
                <a:latin typeface="+mn-lt"/>
                <a:ea typeface="+mn-ea"/>
                <a:cs typeface="+mn-cs"/>
              </a:rPr>
              <a:t>Dress</a:t>
            </a:r>
            <a:r>
              <a:rPr lang="fr-FR" sz="1200" b="1" i="0" kern="1200" dirty="0" smtClean="0">
                <a:solidFill>
                  <a:schemeClr val="tx1"/>
                </a:solidFill>
                <a:effectLst/>
                <a:latin typeface="+mn-lt"/>
                <a:ea typeface="+mn-ea"/>
                <a:cs typeface="+mn-cs"/>
              </a:rPr>
              <a:t> to </a:t>
            </a:r>
            <a:r>
              <a:rPr lang="fr-FR" sz="1200" b="1" i="0" kern="1200" dirty="0" err="1" smtClean="0">
                <a:solidFill>
                  <a:schemeClr val="tx1"/>
                </a:solidFill>
                <a:effectLst/>
                <a:latin typeface="+mn-lt"/>
                <a:ea typeface="+mn-ea"/>
                <a:cs typeface="+mn-cs"/>
              </a:rPr>
              <a:t>impress</a:t>
            </a:r>
            <a:endParaRPr lang="fr-FR" sz="1200" b="1" i="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Whether we like it or not, it’s a fact that people are – consciously or subconsciously – very </a:t>
            </a:r>
            <a:r>
              <a:rPr lang="en-US" sz="1200" b="0" i="0" u="none" strike="noStrike" kern="1200" dirty="0" err="1" smtClean="0">
                <a:solidFill>
                  <a:schemeClr val="tx1"/>
                </a:solidFill>
                <a:effectLst/>
                <a:latin typeface="+mn-lt"/>
                <a:ea typeface="+mn-ea"/>
                <a:cs typeface="+mn-cs"/>
              </a:rPr>
              <a:t>judgemental</a:t>
            </a:r>
            <a:r>
              <a:rPr lang="en-US" sz="1200" b="0" i="0" u="none" strike="noStrike" kern="1200" dirty="0" smtClean="0">
                <a:solidFill>
                  <a:schemeClr val="tx1"/>
                </a:solidFill>
                <a:effectLst/>
                <a:latin typeface="+mn-lt"/>
                <a:ea typeface="+mn-ea"/>
                <a:cs typeface="+mn-cs"/>
              </a:rPr>
              <a:t> and they’ll form an opinion about you within seconds of meeting you.</a:t>
            </a:r>
          </a:p>
          <a:p>
            <a:r>
              <a:rPr lang="en-US" sz="1200" b="0" i="0" u="none" strike="noStrike" kern="1200" dirty="0" smtClean="0">
                <a:solidFill>
                  <a:schemeClr val="tx1"/>
                </a:solidFill>
                <a:effectLst/>
                <a:latin typeface="+mn-lt"/>
                <a:ea typeface="+mn-ea"/>
                <a:cs typeface="+mn-cs"/>
              </a:rPr>
              <a:t>It is for this reason that you have to </a:t>
            </a:r>
            <a:r>
              <a:rPr lang="en-US" sz="1200" b="1" i="0" u="none" strike="noStrike" kern="1200" dirty="0" smtClean="0">
                <a:solidFill>
                  <a:schemeClr val="tx1"/>
                </a:solidFill>
                <a:effectLst/>
                <a:latin typeface="+mn-lt"/>
                <a:ea typeface="+mn-ea"/>
                <a:cs typeface="+mn-cs"/>
              </a:rPr>
              <a:t>get your image right</a:t>
            </a:r>
            <a:r>
              <a:rPr lang="en-US" sz="1200" b="0" i="0" u="none" strike="noStrike" kern="1200" dirty="0" smtClean="0">
                <a:solidFill>
                  <a:schemeClr val="tx1"/>
                </a:solidFill>
                <a:effectLst/>
                <a:latin typeface="+mn-lt"/>
                <a:ea typeface="+mn-ea"/>
                <a:cs typeface="+mn-cs"/>
              </a:rPr>
              <a:t>.</a:t>
            </a:r>
          </a:p>
          <a:p>
            <a:r>
              <a:rPr lang="en-US" sz="1200" b="0" i="0" u="none" strike="noStrike" kern="1200" dirty="0" smtClean="0">
                <a:solidFill>
                  <a:schemeClr val="tx1"/>
                </a:solidFill>
                <a:effectLst/>
                <a:latin typeface="+mn-lt"/>
                <a:ea typeface="+mn-ea"/>
                <a:cs typeface="+mn-cs"/>
              </a:rPr>
              <a:t>Here are some tips:</a:t>
            </a:r>
          </a:p>
          <a:p>
            <a:r>
              <a:rPr lang="en-US" sz="1200" b="0" i="0" kern="1200" dirty="0" smtClean="0">
                <a:solidFill>
                  <a:schemeClr val="tx1"/>
                </a:solidFill>
                <a:effectLst/>
                <a:latin typeface="+mn-lt"/>
                <a:ea typeface="+mn-ea"/>
                <a:cs typeface="+mn-cs"/>
              </a:rPr>
              <a:t>Have a shower in the morning;</a:t>
            </a:r>
          </a:p>
          <a:p>
            <a:r>
              <a:rPr lang="en-US" sz="1200" b="0" i="0" kern="1200" dirty="0" smtClean="0">
                <a:solidFill>
                  <a:schemeClr val="tx1"/>
                </a:solidFill>
                <a:effectLst/>
                <a:latin typeface="+mn-lt"/>
                <a:ea typeface="+mn-ea"/>
                <a:cs typeface="+mn-cs"/>
              </a:rPr>
              <a:t>Apply body spray and some </a:t>
            </a:r>
            <a:r>
              <a:rPr lang="en-US" sz="1200" b="0" i="0" u="sng" kern="1200" dirty="0" smtClean="0">
                <a:solidFill>
                  <a:schemeClr val="tx1"/>
                </a:solidFill>
                <a:effectLst/>
                <a:latin typeface="+mn-lt"/>
                <a:ea typeface="+mn-ea"/>
                <a:cs typeface="+mn-cs"/>
              </a:rPr>
              <a:t>minimal amount</a:t>
            </a:r>
            <a:r>
              <a:rPr lang="en-US" sz="1200" b="0" i="0" kern="1200" dirty="0" smtClean="0">
                <a:solidFill>
                  <a:schemeClr val="tx1"/>
                </a:solidFill>
                <a:effectLst/>
                <a:latin typeface="+mn-lt"/>
                <a:ea typeface="+mn-ea"/>
                <a:cs typeface="+mn-cs"/>
              </a:rPr>
              <a:t> of aftershave/perfume;</a:t>
            </a:r>
          </a:p>
          <a:p>
            <a:r>
              <a:rPr lang="en-US" sz="1200" b="0" i="0" kern="1200" dirty="0" smtClean="0">
                <a:solidFill>
                  <a:schemeClr val="tx1"/>
                </a:solidFill>
                <a:effectLst/>
                <a:latin typeface="+mn-lt"/>
                <a:ea typeface="+mn-ea"/>
                <a:cs typeface="+mn-cs"/>
              </a:rPr>
              <a:t>Wear your best suit and polished shoes;</a:t>
            </a:r>
          </a:p>
          <a:p>
            <a:r>
              <a:rPr lang="en-US" sz="1200" b="0" i="0" kern="1200" dirty="0" smtClean="0">
                <a:solidFill>
                  <a:schemeClr val="tx1"/>
                </a:solidFill>
                <a:effectLst/>
                <a:latin typeface="+mn-lt"/>
                <a:ea typeface="+mn-ea"/>
                <a:cs typeface="+mn-cs"/>
              </a:rPr>
              <a:t>Brush and/or style your hair neatly.</a:t>
            </a:r>
          </a:p>
          <a:p>
            <a:endParaRPr lang="fr-FR" dirty="0"/>
          </a:p>
        </p:txBody>
      </p:sp>
      <p:sp>
        <p:nvSpPr>
          <p:cNvPr id="4" name="Espace réservé du numéro de diapositive 3"/>
          <p:cNvSpPr>
            <a:spLocks noGrp="1"/>
          </p:cNvSpPr>
          <p:nvPr>
            <p:ph type="sldNum" sz="quarter" idx="10"/>
          </p:nvPr>
        </p:nvSpPr>
        <p:spPr/>
        <p:txBody>
          <a:bodyPr/>
          <a:lstStyle/>
          <a:p>
            <a:fld id="{A3A3EB5A-0BAB-447B-ABAE-4CCC50E5768E}" type="slidenum">
              <a:rPr lang="fr-FR" smtClean="0"/>
              <a:t>14</a:t>
            </a:fld>
            <a:endParaRPr lang="fr-FR"/>
          </a:p>
        </p:txBody>
      </p:sp>
    </p:spTree>
    <p:extLst>
      <p:ext uri="{BB962C8B-B14F-4D97-AF65-F5344CB8AC3E}">
        <p14:creationId xmlns:p14="http://schemas.microsoft.com/office/powerpoint/2010/main" val="3753632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1" i="0" kern="1200" dirty="0" smtClean="0">
                <a:solidFill>
                  <a:schemeClr val="tx1"/>
                </a:solidFill>
                <a:effectLst/>
                <a:latin typeface="+mn-lt"/>
                <a:ea typeface="+mn-ea"/>
                <a:cs typeface="+mn-cs"/>
              </a:rPr>
              <a:t>7. Gather all your materials together</a:t>
            </a:r>
          </a:p>
          <a:p>
            <a:r>
              <a:rPr lang="en-US" sz="1200" b="0" i="0" u="none" strike="noStrike" kern="1200" dirty="0" smtClean="0">
                <a:solidFill>
                  <a:schemeClr val="tx1"/>
                </a:solidFill>
                <a:effectLst/>
                <a:latin typeface="+mn-lt"/>
                <a:ea typeface="+mn-ea"/>
                <a:cs typeface="+mn-cs"/>
              </a:rPr>
              <a:t>One of the worst things job seekers can do is coming empty-handed to an interview!</a:t>
            </a:r>
          </a:p>
          <a:p>
            <a:r>
              <a:rPr lang="en-US" sz="1200" b="0" i="0" u="none" strike="noStrike" kern="1200" dirty="0" smtClean="0">
                <a:solidFill>
                  <a:schemeClr val="tx1"/>
                </a:solidFill>
                <a:effectLst/>
                <a:latin typeface="+mn-lt"/>
                <a:ea typeface="+mn-ea"/>
                <a:cs typeface="+mn-cs"/>
              </a:rPr>
              <a:t>Remember: This is your only chance to </a:t>
            </a:r>
            <a:r>
              <a:rPr lang="en-US" sz="1200" b="1" i="0" u="none" strike="noStrike" kern="1200" dirty="0" smtClean="0">
                <a:solidFill>
                  <a:schemeClr val="tx1"/>
                </a:solidFill>
                <a:effectLst/>
                <a:latin typeface="+mn-lt"/>
                <a:ea typeface="+mn-ea"/>
                <a:cs typeface="+mn-cs"/>
              </a:rPr>
              <a:t>sell yourself</a:t>
            </a:r>
            <a:r>
              <a:rPr lang="en-US" sz="1200" b="0" i="0" u="none" strike="noStrike" kern="1200" dirty="0" smtClean="0">
                <a:solidFill>
                  <a:schemeClr val="tx1"/>
                </a:solidFill>
                <a:effectLst/>
                <a:latin typeface="+mn-lt"/>
                <a:ea typeface="+mn-ea"/>
                <a:cs typeface="+mn-cs"/>
              </a:rPr>
              <a:t> and make a good impression.</a:t>
            </a:r>
          </a:p>
          <a:p>
            <a:r>
              <a:rPr lang="en-US" sz="1200" b="0" i="0" u="none" strike="noStrike" kern="1200" dirty="0" smtClean="0">
                <a:solidFill>
                  <a:schemeClr val="tx1"/>
                </a:solidFill>
                <a:effectLst/>
                <a:latin typeface="+mn-lt"/>
                <a:ea typeface="+mn-ea"/>
                <a:cs typeface="+mn-cs"/>
              </a:rPr>
              <a:t>Make sure you bring with you:</a:t>
            </a:r>
          </a:p>
          <a:p>
            <a:r>
              <a:rPr lang="en-US" sz="1200" b="0" i="0" kern="1200" dirty="0" smtClean="0">
                <a:solidFill>
                  <a:schemeClr val="tx1"/>
                </a:solidFill>
                <a:effectLst/>
                <a:latin typeface="+mn-lt"/>
                <a:ea typeface="+mn-ea"/>
                <a:cs typeface="+mn-cs"/>
              </a:rPr>
              <a:t>Two copies of your CV, Cover Letter and recommendation letters;</a:t>
            </a:r>
          </a:p>
          <a:p>
            <a:r>
              <a:rPr lang="en-US" sz="1200" b="0" i="0" kern="1200" dirty="0" smtClean="0">
                <a:solidFill>
                  <a:schemeClr val="tx1"/>
                </a:solidFill>
                <a:effectLst/>
                <a:latin typeface="+mn-lt"/>
                <a:ea typeface="+mn-ea"/>
                <a:cs typeface="+mn-cs"/>
              </a:rPr>
              <a:t>Examples of past projects/works, and;</a:t>
            </a:r>
          </a:p>
          <a:p>
            <a:r>
              <a:rPr lang="en-US" sz="1200" b="0" i="0" kern="1200" dirty="0" smtClean="0">
                <a:solidFill>
                  <a:schemeClr val="tx1"/>
                </a:solidFill>
                <a:effectLst/>
                <a:latin typeface="+mn-lt"/>
                <a:ea typeface="+mn-ea"/>
                <a:cs typeface="+mn-cs"/>
              </a:rPr>
              <a:t>A pen and a notepad.</a:t>
            </a:r>
          </a:p>
          <a:p>
            <a:endParaRPr lang="fr-FR" dirty="0"/>
          </a:p>
        </p:txBody>
      </p:sp>
      <p:sp>
        <p:nvSpPr>
          <p:cNvPr id="4" name="Espace réservé du numéro de diapositive 3"/>
          <p:cNvSpPr>
            <a:spLocks noGrp="1"/>
          </p:cNvSpPr>
          <p:nvPr>
            <p:ph type="sldNum" sz="quarter" idx="10"/>
          </p:nvPr>
        </p:nvSpPr>
        <p:spPr/>
        <p:txBody>
          <a:bodyPr/>
          <a:lstStyle/>
          <a:p>
            <a:fld id="{A3A3EB5A-0BAB-447B-ABAE-4CCC50E5768E}" type="slidenum">
              <a:rPr lang="fr-FR" smtClean="0"/>
              <a:t>16</a:t>
            </a:fld>
            <a:endParaRPr lang="fr-FR"/>
          </a:p>
        </p:txBody>
      </p:sp>
    </p:spTree>
    <p:extLst>
      <p:ext uri="{BB962C8B-B14F-4D97-AF65-F5344CB8AC3E}">
        <p14:creationId xmlns:p14="http://schemas.microsoft.com/office/powerpoint/2010/main" val="3609044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8. Plan your journey [A to Z]</a:t>
            </a:r>
            <a:endParaRPr lang="en-US" dirty="0" smtClean="0"/>
          </a:p>
          <a:p>
            <a:r>
              <a:rPr lang="en-US" dirty="0" smtClean="0"/>
              <a:t>Whether the interview location is 1 mile or 20 miles away it is important that you properly plan your journey and do not rush things. Where is the place? How can I get there?</a:t>
            </a:r>
          </a:p>
          <a:p>
            <a:r>
              <a:rPr lang="en-US" b="1" dirty="0" smtClean="0"/>
              <a:t>Tips:</a:t>
            </a:r>
            <a:endParaRPr lang="en-US" dirty="0" smtClean="0"/>
          </a:p>
          <a:p>
            <a:r>
              <a:rPr lang="en-US" dirty="0" smtClean="0"/>
              <a:t>Print out any maps / routes that you may need;</a:t>
            </a:r>
          </a:p>
          <a:p>
            <a:r>
              <a:rPr lang="en-US" dirty="0" smtClean="0"/>
              <a:t>Prepare the navigation (if applicable) the night before;</a:t>
            </a:r>
          </a:p>
          <a:p>
            <a:r>
              <a:rPr lang="en-US" dirty="0" smtClean="0"/>
              <a:t>Ensure your phone is fully charged, and;</a:t>
            </a:r>
          </a:p>
          <a:p>
            <a:r>
              <a:rPr lang="en-US" dirty="0" smtClean="0"/>
              <a:t>Leave plenty of time for your journey and arrive </a:t>
            </a:r>
            <a:r>
              <a:rPr lang="en-US" i="1" dirty="0" smtClean="0"/>
              <a:t>at least</a:t>
            </a:r>
            <a:r>
              <a:rPr lang="en-US" dirty="0" smtClean="0"/>
              <a:t> half an hour early.</a:t>
            </a:r>
          </a:p>
          <a:p>
            <a:r>
              <a:rPr lang="en-US" b="1" dirty="0" smtClean="0"/>
              <a:t>Remember:</a:t>
            </a:r>
            <a:r>
              <a:rPr lang="en-US" dirty="0" smtClean="0"/>
              <a:t> nothing could be worse in the world than being late for your interview!</a:t>
            </a:r>
          </a:p>
          <a:p>
            <a:endParaRPr lang="fr-FR" dirty="0"/>
          </a:p>
        </p:txBody>
      </p:sp>
      <p:sp>
        <p:nvSpPr>
          <p:cNvPr id="4" name="Espace réservé du numéro de diapositive 3"/>
          <p:cNvSpPr>
            <a:spLocks noGrp="1"/>
          </p:cNvSpPr>
          <p:nvPr>
            <p:ph type="sldNum" sz="quarter" idx="10"/>
          </p:nvPr>
        </p:nvSpPr>
        <p:spPr/>
        <p:txBody>
          <a:bodyPr/>
          <a:lstStyle/>
          <a:p>
            <a:fld id="{A3A3EB5A-0BAB-447B-ABAE-4CCC50E5768E}" type="slidenum">
              <a:rPr lang="fr-FR" smtClean="0"/>
              <a:t>18</a:t>
            </a:fld>
            <a:endParaRPr lang="fr-FR"/>
          </a:p>
        </p:txBody>
      </p:sp>
    </p:spTree>
    <p:extLst>
      <p:ext uri="{BB962C8B-B14F-4D97-AF65-F5344CB8AC3E}">
        <p14:creationId xmlns:p14="http://schemas.microsoft.com/office/powerpoint/2010/main" val="2101726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fr-FR" smtClean="0"/>
              <a:t>Modifiez le style du titre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7" name="Date Placeholder 6"/>
          <p:cNvSpPr>
            <a:spLocks noGrp="1"/>
          </p:cNvSpPr>
          <p:nvPr>
            <p:ph type="dt" sz="half" idx="10"/>
          </p:nvPr>
        </p:nvSpPr>
        <p:spPr/>
        <p:txBody>
          <a:bodyPr/>
          <a:lstStyle/>
          <a:p>
            <a:fld id="{50F46FC0-4B3C-4328-9BD0-FE3EA5D281AC}" type="datetimeFigureOut">
              <a:rPr lang="fr-FR" smtClean="0"/>
              <a:t>06/01/2019</a:t>
            </a:fld>
            <a:endParaRPr lang="fr-FR"/>
          </a:p>
        </p:txBody>
      </p:sp>
      <p:sp>
        <p:nvSpPr>
          <p:cNvPr id="8" name="Slide Number Placeholder 7"/>
          <p:cNvSpPr>
            <a:spLocks noGrp="1"/>
          </p:cNvSpPr>
          <p:nvPr>
            <p:ph type="sldNum" sz="quarter" idx="11"/>
          </p:nvPr>
        </p:nvSpPr>
        <p:spPr/>
        <p:txBody>
          <a:bodyPr/>
          <a:lstStyle/>
          <a:p>
            <a:fld id="{34AE1E2A-5836-422B-9C78-57D5F3166466}" type="slidenum">
              <a:rPr lang="fr-FR" smtClean="0"/>
              <a:t>‹N°›</a:t>
            </a:fld>
            <a:endParaRPr lang="fr-FR"/>
          </a:p>
        </p:txBody>
      </p:sp>
      <p:sp>
        <p:nvSpPr>
          <p:cNvPr id="9" name="Footer Placeholder 8"/>
          <p:cNvSpPr>
            <a:spLocks noGrp="1"/>
          </p:cNvSpPr>
          <p:nvPr>
            <p:ph type="ftr" sz="quarter" idx="12"/>
          </p:nvPr>
        </p:nvSpPr>
        <p:spPr/>
        <p:txBody>
          <a:bodyPr/>
          <a:lstStyle/>
          <a:p>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50F46FC0-4B3C-4328-9BD0-FE3EA5D281AC}" type="datetimeFigureOut">
              <a:rPr lang="fr-FR" smtClean="0"/>
              <a:t>06/01/2019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4AE1E2A-5836-422B-9C78-57D5F3166466}"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50F46FC0-4B3C-4328-9BD0-FE3EA5D281AC}" type="datetimeFigureOut">
              <a:rPr lang="fr-FR" smtClean="0"/>
              <a:t>06/01/2019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4AE1E2A-5836-422B-9C78-57D5F3166466}"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10"/>
          </p:nvPr>
        </p:nvSpPr>
        <p:spPr/>
        <p:txBody>
          <a:bodyPr/>
          <a:lstStyle/>
          <a:p>
            <a:fld id="{50F46FC0-4B3C-4328-9BD0-FE3EA5D281AC}" type="datetimeFigureOut">
              <a:rPr lang="fr-FR" smtClean="0"/>
              <a:t>06/01/2019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4AE1E2A-5836-422B-9C78-57D5F3166466}"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fr-FR" smtClean="0"/>
              <a:t>Modifiez le style du titre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0F46FC0-4B3C-4328-9BD0-FE3EA5D281AC}" type="datetimeFigureOut">
              <a:rPr lang="fr-FR" smtClean="0"/>
              <a:t>06/01/2019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4AE1E2A-5836-422B-9C78-57D5F3166466}" type="slidenum">
              <a:rPr lang="fr-FR" smtClean="0"/>
              <a:t>‹N°›</a:t>
            </a:fld>
            <a:endParaRPr lang="fr-F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5" name="Date Placeholder 4"/>
          <p:cNvSpPr>
            <a:spLocks noGrp="1"/>
          </p:cNvSpPr>
          <p:nvPr>
            <p:ph type="dt" sz="half" idx="10"/>
          </p:nvPr>
        </p:nvSpPr>
        <p:spPr/>
        <p:txBody>
          <a:bodyPr/>
          <a:lstStyle/>
          <a:p>
            <a:fld id="{50F46FC0-4B3C-4328-9BD0-FE3EA5D281AC}" type="datetimeFigureOut">
              <a:rPr lang="fr-FR" smtClean="0"/>
              <a:t>06/01/2019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4AE1E2A-5836-422B-9C78-57D5F3166466}" type="slidenum">
              <a:rPr lang="fr-FR" smtClean="0"/>
              <a:t>‹N°›</a:t>
            </a:fld>
            <a:endParaRPr lang="fr-FR"/>
          </a:p>
        </p:txBody>
      </p:sp>
      <p:sp>
        <p:nvSpPr>
          <p:cNvPr id="9" name="Content Placeholder 8"/>
          <p:cNvSpPr>
            <a:spLocks noGrp="1"/>
          </p:cNvSpPr>
          <p:nvPr>
            <p:ph sz="quarter" idx="13"/>
          </p:nvPr>
        </p:nvSpPr>
        <p:spPr>
          <a:xfrm>
            <a:off x="365760" y="1600200"/>
            <a:ext cx="4041648" cy="452628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fld id="{50F46FC0-4B3C-4328-9BD0-FE3EA5D281AC}" type="datetimeFigureOut">
              <a:rPr lang="fr-FR" smtClean="0"/>
              <a:t>06/01/2019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4AE1E2A-5836-422B-9C78-57D5F3166466}" type="slidenum">
              <a:rPr lang="fr-FR" smtClean="0"/>
              <a:t>‹N°›</a:t>
            </a:fld>
            <a:endParaRPr lang="fr-FR"/>
          </a:p>
        </p:txBody>
      </p:sp>
      <p:sp>
        <p:nvSpPr>
          <p:cNvPr id="11" name="Content Placeholder 10"/>
          <p:cNvSpPr>
            <a:spLocks noGrp="1"/>
          </p:cNvSpPr>
          <p:nvPr>
            <p:ph sz="quarter" idx="13"/>
          </p:nvPr>
        </p:nvSpPr>
        <p:spPr>
          <a:xfrm>
            <a:off x="457200" y="2212848"/>
            <a:ext cx="4041648" cy="391363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50F46FC0-4B3C-4328-9BD0-FE3EA5D281AC}" type="datetimeFigureOut">
              <a:rPr lang="fr-FR" smtClean="0"/>
              <a:t>06/01/2019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4AE1E2A-5836-422B-9C78-57D5F3166466}"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F46FC0-4B3C-4328-9BD0-FE3EA5D281AC}" type="datetimeFigureOut">
              <a:rPr lang="fr-FR" smtClean="0"/>
              <a:t>06/01/2019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4AE1E2A-5836-422B-9C78-57D5F3166466}"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fr-FR" smtClean="0"/>
              <a:t>Modifiez le style du titre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0F46FC0-4B3C-4328-9BD0-FE3EA5D281AC}" type="datetimeFigureOut">
              <a:rPr lang="fr-FR" smtClean="0"/>
              <a:t>06/01/2019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4AE1E2A-5836-422B-9C78-57D5F3166466}"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fr-FR" smtClean="0"/>
              <a:t>Modifiez le style du titre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0F46FC0-4B3C-4328-9BD0-FE3EA5D281AC}" type="datetimeFigureOut">
              <a:rPr lang="fr-FR" smtClean="0"/>
              <a:t>06/01/2019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4AE1E2A-5836-422B-9C78-57D5F3166466}"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50F46FC0-4B3C-4328-9BD0-FE3EA5D281AC}" type="datetimeFigureOut">
              <a:rPr lang="fr-FR" smtClean="0"/>
              <a:t>06/01/2019</a:t>
            </a:fld>
            <a:endParaRPr lang="fr-F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fr-F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34AE1E2A-5836-422B-9C78-57D5F3166466}" type="slidenum">
              <a:rPr lang="fr-FR" smtClean="0"/>
              <a:t>‹N°›</a:t>
            </a:fld>
            <a:endParaRPr lang="fr-F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nationalcareersservice.direct.gov.uk/advice/getajob/interviews/Pages/top10interviewquestions.asp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How to </a:t>
            </a:r>
            <a:r>
              <a:rPr lang="fr-FR" dirty="0" err="1" smtClean="0"/>
              <a:t>prepare</a:t>
            </a:r>
            <a:r>
              <a:rPr lang="fr-FR" dirty="0" smtClean="0"/>
              <a:t> for an </a:t>
            </a:r>
            <a:r>
              <a:rPr lang="fr-FR" dirty="0" smtClean="0"/>
              <a:t>interview ?</a:t>
            </a:r>
            <a:endParaRPr lang="fr-FR" dirty="0"/>
          </a:p>
        </p:txBody>
      </p:sp>
      <p:sp>
        <p:nvSpPr>
          <p:cNvPr id="3" name="Sous-titre 2"/>
          <p:cNvSpPr>
            <a:spLocks noGrp="1"/>
          </p:cNvSpPr>
          <p:nvPr>
            <p:ph type="subTitle" idx="1"/>
          </p:nvPr>
        </p:nvSpPr>
        <p:spPr/>
        <p:txBody>
          <a:bodyPr/>
          <a:lstStyle/>
          <a:p>
            <a:r>
              <a:rPr lang="fr-FR" dirty="0" smtClean="0">
                <a:solidFill>
                  <a:srgbClr val="FF0000"/>
                </a:solidFill>
              </a:rPr>
              <a:t>Professional communication</a:t>
            </a:r>
          </a:p>
          <a:p>
            <a:r>
              <a:rPr lang="fr-FR" dirty="0" smtClean="0">
                <a:solidFill>
                  <a:srgbClr val="FF0000"/>
                </a:solidFill>
              </a:rPr>
              <a:t>By : Pr. </a:t>
            </a:r>
            <a:r>
              <a:rPr lang="fr-FR" dirty="0" err="1" smtClean="0">
                <a:solidFill>
                  <a:srgbClr val="FF0000"/>
                </a:solidFill>
              </a:rPr>
              <a:t>Lamiae</a:t>
            </a:r>
            <a:r>
              <a:rPr lang="fr-FR" smtClean="0">
                <a:solidFill>
                  <a:srgbClr val="FF0000"/>
                </a:solidFill>
              </a:rPr>
              <a:t> AZZOUZI</a:t>
            </a:r>
            <a:endParaRPr lang="fr-FR" dirty="0">
              <a:solidFill>
                <a:srgbClr val="FF0000"/>
              </a:solidFill>
            </a:endParaRPr>
          </a:p>
        </p:txBody>
      </p:sp>
    </p:spTree>
    <p:extLst>
      <p:ext uri="{BB962C8B-B14F-4D97-AF65-F5344CB8AC3E}">
        <p14:creationId xmlns:p14="http://schemas.microsoft.com/office/powerpoint/2010/main" val="2605111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r>
              <a:rPr lang="en-US" dirty="0">
                <a:solidFill>
                  <a:schemeClr val="tx1"/>
                </a:solidFill>
              </a:rPr>
              <a:t>No matter who you are, what your profession is, which company you are going to work for or who is interviewing you; the basic questions of a traditional job interview will always be the same.</a:t>
            </a:r>
          </a:p>
          <a:p>
            <a:r>
              <a:rPr lang="en-US" dirty="0">
                <a:solidFill>
                  <a:schemeClr val="tx1"/>
                </a:solidFill>
              </a:rPr>
              <a:t>You can bet your life that you will be asked a mixture of the following </a:t>
            </a:r>
            <a:r>
              <a:rPr lang="en-US" dirty="0">
                <a:solidFill>
                  <a:schemeClr val="tx1"/>
                </a:solidFill>
                <a:hlinkClick r:id="rId2"/>
              </a:rPr>
              <a:t>common questions</a:t>
            </a:r>
            <a:r>
              <a:rPr lang="en-US" dirty="0">
                <a:solidFill>
                  <a:schemeClr val="tx1"/>
                </a:solidFill>
              </a:rPr>
              <a:t>:</a:t>
            </a:r>
          </a:p>
          <a:p>
            <a:endParaRPr lang="fr-FR" dirty="0"/>
          </a:p>
          <a:p>
            <a:endParaRPr lang="fr-FR" dirty="0"/>
          </a:p>
        </p:txBody>
      </p:sp>
    </p:spTree>
    <p:extLst>
      <p:ext uri="{BB962C8B-B14F-4D97-AF65-F5344CB8AC3E}">
        <p14:creationId xmlns:p14="http://schemas.microsoft.com/office/powerpoint/2010/main" val="535616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r>
              <a:rPr lang="en-US" dirty="0">
                <a:solidFill>
                  <a:schemeClr val="tx1"/>
                </a:solidFill>
              </a:rPr>
              <a:t>Tell me about yourself… (This one is not really question but it is one of the most common things you’ll be asked to do at the start of interview!)</a:t>
            </a:r>
          </a:p>
          <a:p>
            <a:r>
              <a:rPr lang="en-US" dirty="0">
                <a:solidFill>
                  <a:schemeClr val="tx1"/>
                </a:solidFill>
              </a:rPr>
              <a:t>Tell me about your previous or current job role…</a:t>
            </a:r>
          </a:p>
          <a:p>
            <a:r>
              <a:rPr lang="en-US" dirty="0">
                <a:solidFill>
                  <a:schemeClr val="tx1"/>
                </a:solidFill>
              </a:rPr>
              <a:t>Why should we hire you?</a:t>
            </a:r>
          </a:p>
          <a:p>
            <a:r>
              <a:rPr lang="en-US" dirty="0">
                <a:solidFill>
                  <a:schemeClr val="tx1"/>
                </a:solidFill>
              </a:rPr>
              <a:t>What skills and abilities do you have to do the job well?</a:t>
            </a:r>
          </a:p>
          <a:p>
            <a:r>
              <a:rPr lang="en-US" dirty="0">
                <a:solidFill>
                  <a:schemeClr val="tx1"/>
                </a:solidFill>
              </a:rPr>
              <a:t>What motivates and drives you …</a:t>
            </a:r>
          </a:p>
          <a:p>
            <a:r>
              <a:rPr lang="en-US" dirty="0">
                <a:solidFill>
                  <a:schemeClr val="tx1"/>
                </a:solidFill>
              </a:rPr>
              <a:t>Where do you see yourself in 1, 2, 5 years time?</a:t>
            </a:r>
          </a:p>
          <a:p>
            <a:r>
              <a:rPr lang="en-US" dirty="0">
                <a:solidFill>
                  <a:schemeClr val="tx1"/>
                </a:solidFill>
              </a:rPr>
              <a:t>You should write mock answers to these questions and </a:t>
            </a:r>
            <a:r>
              <a:rPr lang="en-US" dirty="0" err="1">
                <a:solidFill>
                  <a:schemeClr val="tx1"/>
                </a:solidFill>
              </a:rPr>
              <a:t>practise</a:t>
            </a:r>
            <a:r>
              <a:rPr lang="en-US" dirty="0">
                <a:solidFill>
                  <a:schemeClr val="tx1"/>
                </a:solidFill>
              </a:rPr>
              <a:t> them beforehand.</a:t>
            </a:r>
            <a:endParaRPr lang="en-US" dirty="0">
              <a:solidFill>
                <a:schemeClr val="tx1"/>
              </a:solidFill>
            </a:endParaRPr>
          </a:p>
        </p:txBody>
      </p:sp>
    </p:spTree>
    <p:extLst>
      <p:ext uri="{BB962C8B-B14F-4D97-AF65-F5344CB8AC3E}">
        <p14:creationId xmlns:p14="http://schemas.microsoft.com/office/powerpoint/2010/main" val="700507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a:t>Preparation</a:t>
            </a:r>
            <a:r>
              <a:rPr lang="fr-FR" b="1" dirty="0"/>
              <a:t> </a:t>
            </a:r>
            <a:r>
              <a:rPr lang="fr-FR" b="1" dirty="0" err="1"/>
              <a:t>before</a:t>
            </a:r>
            <a:r>
              <a:rPr lang="fr-FR" b="1" dirty="0"/>
              <a:t> the interview</a:t>
            </a:r>
            <a:endParaRPr lang="fr-FR" dirty="0"/>
          </a:p>
        </p:txBody>
      </p:sp>
      <p:sp>
        <p:nvSpPr>
          <p:cNvPr id="3" name="Espace réservé du contenu 2"/>
          <p:cNvSpPr>
            <a:spLocks noGrp="1"/>
          </p:cNvSpPr>
          <p:nvPr>
            <p:ph idx="1"/>
          </p:nvPr>
        </p:nvSpPr>
        <p:spPr/>
        <p:txBody>
          <a:bodyPr/>
          <a:lstStyle/>
          <a:p>
            <a:r>
              <a:rPr lang="en-US" dirty="0" smtClean="0"/>
              <a:t>5</a:t>
            </a:r>
            <a:r>
              <a:rPr lang="en-US" dirty="0"/>
              <a:t>. Prepare a list of questions</a:t>
            </a:r>
          </a:p>
          <a:p>
            <a:endParaRPr lang="fr-FR" dirty="0"/>
          </a:p>
        </p:txBody>
      </p:sp>
      <p:pic>
        <p:nvPicPr>
          <p:cNvPr id="5122" name="Picture 2" descr="D:\4A\Anglai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060848"/>
            <a:ext cx="7560840"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866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20000"/>
          </a:bodyPr>
          <a:lstStyle/>
          <a:p>
            <a:r>
              <a:rPr lang="en-US" dirty="0">
                <a:solidFill>
                  <a:schemeClr val="tx1"/>
                </a:solidFill>
              </a:rPr>
              <a:t>Remember, an interview is a two-way process.</a:t>
            </a:r>
          </a:p>
          <a:p>
            <a:r>
              <a:rPr lang="en-US" dirty="0">
                <a:solidFill>
                  <a:schemeClr val="tx1"/>
                </a:solidFill>
              </a:rPr>
              <a:t>You will have ample opportunity to ask questions yourself, particularly towards the end of an interview when the interviewer will ask you: “Do you have any questions?”</a:t>
            </a:r>
          </a:p>
          <a:p>
            <a:r>
              <a:rPr lang="en-US" dirty="0">
                <a:solidFill>
                  <a:schemeClr val="tx1"/>
                </a:solidFill>
              </a:rPr>
              <a:t>The not-so-good answer would be: “No… I don’t think so… You have answered all my questions.”</a:t>
            </a:r>
          </a:p>
          <a:p>
            <a:r>
              <a:rPr lang="en-US" dirty="0">
                <a:solidFill>
                  <a:schemeClr val="tx1"/>
                </a:solidFill>
              </a:rPr>
              <a:t>Instead make a list of intelligent questions to ask about the </a:t>
            </a:r>
            <a:r>
              <a:rPr lang="en-US" dirty="0" err="1">
                <a:solidFill>
                  <a:schemeClr val="tx1"/>
                </a:solidFill>
              </a:rPr>
              <a:t>organisation</a:t>
            </a:r>
            <a:r>
              <a:rPr lang="en-US" dirty="0">
                <a:solidFill>
                  <a:schemeClr val="tx1"/>
                </a:solidFill>
              </a:rPr>
              <a:t> (its future plans for example), your day-to-day activities, how performance will be measured, etc.</a:t>
            </a:r>
          </a:p>
          <a:p>
            <a:r>
              <a:rPr lang="en-US" dirty="0">
                <a:solidFill>
                  <a:schemeClr val="tx1"/>
                </a:solidFill>
              </a:rPr>
              <a:t>This will not only make you look eager and enthusiastic about the job but it will also save you the</a:t>
            </a:r>
            <a:r>
              <a:rPr lang="en-US" i="1" dirty="0">
                <a:solidFill>
                  <a:schemeClr val="tx1"/>
                </a:solidFill>
              </a:rPr>
              <a:t> I-wish-I-had-asked-that</a:t>
            </a:r>
            <a:r>
              <a:rPr lang="en-US" dirty="0">
                <a:solidFill>
                  <a:schemeClr val="tx1"/>
                </a:solidFill>
              </a:rPr>
              <a:t>-moment after the interview.</a:t>
            </a:r>
          </a:p>
          <a:p>
            <a:endParaRPr lang="fr-FR" dirty="0"/>
          </a:p>
          <a:p>
            <a:endParaRPr lang="fr-FR" dirty="0"/>
          </a:p>
        </p:txBody>
      </p:sp>
    </p:spTree>
    <p:extLst>
      <p:ext uri="{BB962C8B-B14F-4D97-AF65-F5344CB8AC3E}">
        <p14:creationId xmlns:p14="http://schemas.microsoft.com/office/powerpoint/2010/main" val="1373858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a:t>Preparation</a:t>
            </a:r>
            <a:r>
              <a:rPr lang="fr-FR" b="1" dirty="0"/>
              <a:t> </a:t>
            </a:r>
            <a:r>
              <a:rPr lang="fr-FR" b="1" dirty="0" err="1"/>
              <a:t>before</a:t>
            </a:r>
            <a:r>
              <a:rPr lang="fr-FR" b="1" dirty="0"/>
              <a:t> the interview</a:t>
            </a:r>
            <a:endParaRPr lang="fr-FR" dirty="0"/>
          </a:p>
        </p:txBody>
      </p:sp>
      <p:sp>
        <p:nvSpPr>
          <p:cNvPr id="3" name="Espace réservé du contenu 2"/>
          <p:cNvSpPr>
            <a:spLocks noGrp="1"/>
          </p:cNvSpPr>
          <p:nvPr>
            <p:ph idx="1"/>
          </p:nvPr>
        </p:nvSpPr>
        <p:spPr/>
        <p:txBody>
          <a:bodyPr/>
          <a:lstStyle/>
          <a:p>
            <a:r>
              <a:rPr lang="fr-FR" b="1" dirty="0"/>
              <a:t>6. </a:t>
            </a:r>
            <a:r>
              <a:rPr lang="fr-FR" b="1" dirty="0" err="1"/>
              <a:t>Dress</a:t>
            </a:r>
            <a:r>
              <a:rPr lang="fr-FR" b="1" dirty="0"/>
              <a:t> to </a:t>
            </a:r>
            <a:r>
              <a:rPr lang="fr-FR" b="1" dirty="0" err="1"/>
              <a:t>impress</a:t>
            </a:r>
            <a:endParaRPr lang="fr-FR" b="1" dirty="0"/>
          </a:p>
          <a:p>
            <a:pPr marL="0" indent="0">
              <a:buNone/>
            </a:pPr>
            <a:endParaRPr lang="fr-FR" dirty="0"/>
          </a:p>
        </p:txBody>
      </p:sp>
      <p:pic>
        <p:nvPicPr>
          <p:cNvPr id="6146" name="Picture 2" descr="D:\4A\Anglais\1391708272dress-impr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938" y="2492896"/>
            <a:ext cx="7704856"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507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r>
              <a:rPr lang="en-US" dirty="0">
                <a:solidFill>
                  <a:schemeClr val="tx1"/>
                </a:solidFill>
              </a:rPr>
              <a:t>Whether we like it or not, it’s a fact that people are – consciously or subconsciously – very </a:t>
            </a:r>
            <a:r>
              <a:rPr lang="en-US" dirty="0" err="1">
                <a:solidFill>
                  <a:schemeClr val="tx1"/>
                </a:solidFill>
              </a:rPr>
              <a:t>judgemental</a:t>
            </a:r>
            <a:r>
              <a:rPr lang="en-US" dirty="0">
                <a:solidFill>
                  <a:schemeClr val="tx1"/>
                </a:solidFill>
              </a:rPr>
              <a:t> and they’ll form an opinion about you within seconds of meeting you.</a:t>
            </a:r>
          </a:p>
          <a:p>
            <a:r>
              <a:rPr lang="en-US" dirty="0">
                <a:solidFill>
                  <a:schemeClr val="tx1"/>
                </a:solidFill>
              </a:rPr>
              <a:t>It is for this reason that you have to </a:t>
            </a:r>
            <a:r>
              <a:rPr lang="en-US" b="1" dirty="0">
                <a:solidFill>
                  <a:schemeClr val="tx1"/>
                </a:solidFill>
              </a:rPr>
              <a:t>get your image right</a:t>
            </a:r>
            <a:r>
              <a:rPr lang="en-US" dirty="0">
                <a:solidFill>
                  <a:schemeClr val="tx1"/>
                </a:solidFill>
              </a:rPr>
              <a:t>.</a:t>
            </a:r>
          </a:p>
          <a:p>
            <a:r>
              <a:rPr lang="en-US" dirty="0">
                <a:solidFill>
                  <a:schemeClr val="tx1"/>
                </a:solidFill>
              </a:rPr>
              <a:t>Here are some tips:</a:t>
            </a:r>
          </a:p>
          <a:p>
            <a:r>
              <a:rPr lang="en-US" dirty="0">
                <a:solidFill>
                  <a:schemeClr val="tx1"/>
                </a:solidFill>
              </a:rPr>
              <a:t>Have a shower in the morning;</a:t>
            </a:r>
          </a:p>
          <a:p>
            <a:r>
              <a:rPr lang="en-US" dirty="0">
                <a:solidFill>
                  <a:schemeClr val="tx1"/>
                </a:solidFill>
              </a:rPr>
              <a:t>Apply body spray and some </a:t>
            </a:r>
            <a:r>
              <a:rPr lang="en-US" u="sng" dirty="0">
                <a:solidFill>
                  <a:schemeClr val="tx1"/>
                </a:solidFill>
              </a:rPr>
              <a:t>minimal amount</a:t>
            </a:r>
            <a:r>
              <a:rPr lang="en-US" dirty="0">
                <a:solidFill>
                  <a:schemeClr val="tx1"/>
                </a:solidFill>
              </a:rPr>
              <a:t> of aftershave/perfume;</a:t>
            </a:r>
          </a:p>
          <a:p>
            <a:r>
              <a:rPr lang="en-US" dirty="0">
                <a:solidFill>
                  <a:schemeClr val="tx1"/>
                </a:solidFill>
              </a:rPr>
              <a:t>Wear your best suit and polished shoes;</a:t>
            </a:r>
          </a:p>
          <a:p>
            <a:r>
              <a:rPr lang="en-US" dirty="0">
                <a:solidFill>
                  <a:schemeClr val="tx1"/>
                </a:solidFill>
              </a:rPr>
              <a:t>Brush and/or style your hair neatly.</a:t>
            </a:r>
          </a:p>
          <a:p>
            <a:endParaRPr lang="fr-FR" dirty="0"/>
          </a:p>
        </p:txBody>
      </p:sp>
    </p:spTree>
    <p:extLst>
      <p:ext uri="{BB962C8B-B14F-4D97-AF65-F5344CB8AC3E}">
        <p14:creationId xmlns:p14="http://schemas.microsoft.com/office/powerpoint/2010/main" val="41250741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a:t>Preparation</a:t>
            </a:r>
            <a:r>
              <a:rPr lang="fr-FR" b="1" dirty="0"/>
              <a:t> </a:t>
            </a:r>
            <a:r>
              <a:rPr lang="fr-FR" b="1" dirty="0" err="1"/>
              <a:t>before</a:t>
            </a:r>
            <a:r>
              <a:rPr lang="fr-FR" b="1" dirty="0"/>
              <a:t> the interview</a:t>
            </a:r>
            <a:endParaRPr lang="fr-FR" dirty="0"/>
          </a:p>
        </p:txBody>
      </p:sp>
      <p:sp>
        <p:nvSpPr>
          <p:cNvPr id="3" name="Espace réservé du contenu 2"/>
          <p:cNvSpPr>
            <a:spLocks noGrp="1"/>
          </p:cNvSpPr>
          <p:nvPr>
            <p:ph idx="1"/>
          </p:nvPr>
        </p:nvSpPr>
        <p:spPr/>
        <p:txBody>
          <a:bodyPr/>
          <a:lstStyle/>
          <a:p>
            <a:r>
              <a:rPr lang="en-US" b="1" dirty="0"/>
              <a:t>7. Gather all your materials </a:t>
            </a:r>
            <a:r>
              <a:rPr lang="en-US" b="1" dirty="0" smtClean="0"/>
              <a:t>together</a:t>
            </a:r>
            <a:endParaRPr lang="en-US" b="1" dirty="0"/>
          </a:p>
        </p:txBody>
      </p:sp>
      <p:pic>
        <p:nvPicPr>
          <p:cNvPr id="7170" name="Picture 2" descr="D:\4A\Anglais\Take_Notes_Glasses_Notebook_Pen_R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204864"/>
            <a:ext cx="7776864" cy="4095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1165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en-US" dirty="0">
                <a:solidFill>
                  <a:schemeClr val="tx1"/>
                </a:solidFill>
              </a:rPr>
              <a:t>One of the worst things job seekers can do is coming empty-handed to an interview!</a:t>
            </a:r>
          </a:p>
          <a:p>
            <a:r>
              <a:rPr lang="en-US" dirty="0">
                <a:solidFill>
                  <a:schemeClr val="tx1"/>
                </a:solidFill>
              </a:rPr>
              <a:t>Remember: This is your only chance to </a:t>
            </a:r>
            <a:r>
              <a:rPr lang="en-US" b="1" dirty="0">
                <a:solidFill>
                  <a:schemeClr val="tx1"/>
                </a:solidFill>
              </a:rPr>
              <a:t>sell yourself</a:t>
            </a:r>
            <a:r>
              <a:rPr lang="en-US" dirty="0">
                <a:solidFill>
                  <a:schemeClr val="tx1"/>
                </a:solidFill>
              </a:rPr>
              <a:t> and make a good impression.</a:t>
            </a:r>
          </a:p>
          <a:p>
            <a:r>
              <a:rPr lang="en-US" dirty="0">
                <a:solidFill>
                  <a:schemeClr val="tx1"/>
                </a:solidFill>
              </a:rPr>
              <a:t>Make sure you bring with you:</a:t>
            </a:r>
          </a:p>
          <a:p>
            <a:r>
              <a:rPr lang="en-US" dirty="0">
                <a:solidFill>
                  <a:schemeClr val="tx1"/>
                </a:solidFill>
              </a:rPr>
              <a:t>Two copies of your CV, Cover Letter and recommendation letters;</a:t>
            </a:r>
          </a:p>
          <a:p>
            <a:r>
              <a:rPr lang="en-US" dirty="0">
                <a:solidFill>
                  <a:schemeClr val="tx1"/>
                </a:solidFill>
              </a:rPr>
              <a:t>Examples of past projects/works, and;</a:t>
            </a:r>
          </a:p>
          <a:p>
            <a:r>
              <a:rPr lang="en-US" dirty="0">
                <a:solidFill>
                  <a:schemeClr val="tx1"/>
                </a:solidFill>
              </a:rPr>
              <a:t>A pen and a notepad.</a:t>
            </a:r>
          </a:p>
          <a:p>
            <a:endParaRPr lang="fr-FR" dirty="0"/>
          </a:p>
          <a:p>
            <a:endParaRPr lang="fr-FR" dirty="0"/>
          </a:p>
        </p:txBody>
      </p:sp>
    </p:spTree>
    <p:extLst>
      <p:ext uri="{BB962C8B-B14F-4D97-AF65-F5344CB8AC3E}">
        <p14:creationId xmlns:p14="http://schemas.microsoft.com/office/powerpoint/2010/main" val="891554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a:t>Preparation</a:t>
            </a:r>
            <a:r>
              <a:rPr lang="fr-FR" b="1" dirty="0"/>
              <a:t> </a:t>
            </a:r>
            <a:r>
              <a:rPr lang="fr-FR" b="1" dirty="0" err="1"/>
              <a:t>before</a:t>
            </a:r>
            <a:r>
              <a:rPr lang="fr-FR" b="1" dirty="0"/>
              <a:t> the interview</a:t>
            </a:r>
            <a:endParaRPr lang="fr-FR" dirty="0"/>
          </a:p>
        </p:txBody>
      </p:sp>
      <p:sp>
        <p:nvSpPr>
          <p:cNvPr id="3" name="Espace réservé du contenu 2"/>
          <p:cNvSpPr>
            <a:spLocks noGrp="1"/>
          </p:cNvSpPr>
          <p:nvPr>
            <p:ph idx="1"/>
          </p:nvPr>
        </p:nvSpPr>
        <p:spPr/>
        <p:txBody>
          <a:bodyPr>
            <a:normAutofit/>
          </a:bodyPr>
          <a:lstStyle/>
          <a:p>
            <a:r>
              <a:rPr lang="en-US" b="1" dirty="0"/>
              <a:t>8. Plan your journey [A to Z</a:t>
            </a:r>
            <a:r>
              <a:rPr lang="en-US" b="1" dirty="0" smtClean="0"/>
              <a:t>]</a:t>
            </a:r>
            <a:endParaRPr lang="en-US" b="1" dirty="0"/>
          </a:p>
        </p:txBody>
      </p:sp>
      <p:pic>
        <p:nvPicPr>
          <p:cNvPr id="8196" name="Picture 4" descr="D:\4A\Anglais\Trip-Plan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276872"/>
            <a:ext cx="7752184"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231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a:bodyPr>
          <a:lstStyle/>
          <a:p>
            <a:r>
              <a:rPr lang="en-US" dirty="0"/>
              <a:t>Whether the interview location is 1 mile or 20 miles away it is important that you properly plan your journey and do not rush things. Where is the place? How can I get there?</a:t>
            </a:r>
          </a:p>
          <a:p>
            <a:r>
              <a:rPr lang="en-US" b="1" dirty="0"/>
              <a:t>Tips:</a:t>
            </a:r>
            <a:endParaRPr lang="en-US" dirty="0"/>
          </a:p>
          <a:p>
            <a:r>
              <a:rPr lang="en-US" dirty="0"/>
              <a:t>Print out any maps / routes that you may need;</a:t>
            </a:r>
          </a:p>
          <a:p>
            <a:r>
              <a:rPr lang="en-US" dirty="0"/>
              <a:t>Prepare the navigation (if applicable) the night before;</a:t>
            </a:r>
          </a:p>
          <a:p>
            <a:r>
              <a:rPr lang="en-US" dirty="0"/>
              <a:t>Ensure your phone is fully charged, and;</a:t>
            </a:r>
          </a:p>
          <a:p>
            <a:r>
              <a:rPr lang="en-US" dirty="0"/>
              <a:t>Leave plenty of time for your journey and arrive </a:t>
            </a:r>
            <a:r>
              <a:rPr lang="en-US" i="1" dirty="0"/>
              <a:t>at least</a:t>
            </a:r>
            <a:r>
              <a:rPr lang="en-US" dirty="0"/>
              <a:t> half an hour early.</a:t>
            </a:r>
          </a:p>
          <a:p>
            <a:r>
              <a:rPr lang="en-US" b="1" dirty="0"/>
              <a:t>Remember:</a:t>
            </a:r>
            <a:r>
              <a:rPr lang="en-US" dirty="0"/>
              <a:t> nothing could be worse in the world than being late for your interview!</a:t>
            </a:r>
          </a:p>
          <a:p>
            <a:endParaRPr lang="fr-FR" dirty="0"/>
          </a:p>
          <a:p>
            <a:endParaRPr lang="fr-FR" dirty="0"/>
          </a:p>
        </p:txBody>
      </p:sp>
    </p:spTree>
    <p:extLst>
      <p:ext uri="{BB962C8B-B14F-4D97-AF65-F5344CB8AC3E}">
        <p14:creationId xmlns:p14="http://schemas.microsoft.com/office/powerpoint/2010/main" val="2889279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a:t>
            </a:r>
            <a:endParaRPr lang="fr-FR" dirty="0"/>
          </a:p>
        </p:txBody>
      </p:sp>
      <p:sp>
        <p:nvSpPr>
          <p:cNvPr id="3" name="Espace réservé du contenu 2"/>
          <p:cNvSpPr>
            <a:spLocks noGrp="1"/>
          </p:cNvSpPr>
          <p:nvPr>
            <p:ph idx="1"/>
          </p:nvPr>
        </p:nvSpPr>
        <p:spPr>
          <a:xfrm>
            <a:off x="457200" y="1600200"/>
            <a:ext cx="8229600" cy="4853136"/>
          </a:xfrm>
        </p:spPr>
        <p:txBody>
          <a:bodyPr>
            <a:normAutofit fontScale="62500" lnSpcReduction="20000"/>
          </a:bodyPr>
          <a:lstStyle/>
          <a:p>
            <a:r>
              <a:rPr lang="fr-FR" b="1" dirty="0"/>
              <a:t>Introduction</a:t>
            </a:r>
          </a:p>
          <a:p>
            <a:r>
              <a:rPr lang="fr-FR" b="1" dirty="0" err="1"/>
              <a:t>Preparation</a:t>
            </a:r>
            <a:r>
              <a:rPr lang="fr-FR" b="1" dirty="0"/>
              <a:t> </a:t>
            </a:r>
            <a:r>
              <a:rPr lang="fr-FR" b="1" dirty="0" err="1"/>
              <a:t>before</a:t>
            </a:r>
            <a:r>
              <a:rPr lang="fr-FR" b="1" dirty="0"/>
              <a:t> the </a:t>
            </a:r>
            <a:r>
              <a:rPr lang="fr-FR" b="1" dirty="0" smtClean="0"/>
              <a:t>interview:</a:t>
            </a:r>
          </a:p>
          <a:p>
            <a:pPr lvl="1"/>
            <a:r>
              <a:rPr lang="en-US" b="1" dirty="0"/>
              <a:t>1. Know yourself and your Unique Selling Points (USPs</a:t>
            </a:r>
            <a:r>
              <a:rPr lang="en-US" b="1" dirty="0" smtClean="0"/>
              <a:t>)</a:t>
            </a:r>
            <a:endParaRPr lang="en-US" b="1" dirty="0"/>
          </a:p>
          <a:p>
            <a:pPr lvl="1"/>
            <a:r>
              <a:rPr lang="en-US" b="1" dirty="0"/>
              <a:t>2. Research the company and the job </a:t>
            </a:r>
            <a:r>
              <a:rPr lang="en-US" b="1" dirty="0" smtClean="0"/>
              <a:t>role</a:t>
            </a:r>
          </a:p>
          <a:p>
            <a:pPr lvl="1"/>
            <a:r>
              <a:rPr lang="fr-FR" b="1" dirty="0"/>
              <a:t>3. </a:t>
            </a:r>
            <a:r>
              <a:rPr lang="fr-FR" b="1" dirty="0" smtClean="0"/>
              <a:t>Practice</a:t>
            </a:r>
            <a:endParaRPr lang="fr-FR" b="1" dirty="0"/>
          </a:p>
          <a:p>
            <a:pPr lvl="1"/>
            <a:r>
              <a:rPr lang="en-US" b="1" dirty="0"/>
              <a:t>4. Anticipate questions and prepare sample answers for them</a:t>
            </a:r>
          </a:p>
          <a:p>
            <a:pPr lvl="1"/>
            <a:r>
              <a:rPr lang="en-US" b="1" dirty="0"/>
              <a:t>5. Prepare a list of questions</a:t>
            </a:r>
          </a:p>
          <a:p>
            <a:pPr lvl="1"/>
            <a:r>
              <a:rPr lang="fr-FR" b="1" dirty="0"/>
              <a:t>6. </a:t>
            </a:r>
            <a:r>
              <a:rPr lang="fr-FR" b="1" dirty="0" err="1"/>
              <a:t>Dress</a:t>
            </a:r>
            <a:r>
              <a:rPr lang="fr-FR" b="1" dirty="0"/>
              <a:t> to </a:t>
            </a:r>
            <a:r>
              <a:rPr lang="fr-FR" b="1" dirty="0" err="1"/>
              <a:t>impress</a:t>
            </a:r>
            <a:endParaRPr lang="fr-FR" b="1" dirty="0"/>
          </a:p>
          <a:p>
            <a:pPr lvl="1"/>
            <a:r>
              <a:rPr lang="en-US" b="1" dirty="0"/>
              <a:t>7. Gather all your materials together</a:t>
            </a:r>
          </a:p>
          <a:p>
            <a:pPr lvl="1"/>
            <a:r>
              <a:rPr lang="en-US" b="1" dirty="0"/>
              <a:t>8. Plan your journey [A to Z]</a:t>
            </a:r>
          </a:p>
          <a:p>
            <a:pPr lvl="1"/>
            <a:r>
              <a:rPr lang="en-US" b="1" dirty="0"/>
              <a:t>9. Get plenty of sleep! </a:t>
            </a:r>
            <a:endParaRPr lang="en-US" b="1" dirty="0" smtClean="0"/>
          </a:p>
          <a:p>
            <a:pPr lvl="1"/>
            <a:r>
              <a:rPr lang="en-US" b="1" dirty="0" smtClean="0"/>
              <a:t>10</a:t>
            </a:r>
            <a:r>
              <a:rPr lang="en-US" b="1" dirty="0"/>
              <a:t>. Last but not least… Envision yourself acing the </a:t>
            </a:r>
            <a:r>
              <a:rPr lang="en-US" b="1" dirty="0" smtClean="0"/>
              <a:t>interview</a:t>
            </a:r>
            <a:endParaRPr lang="fr-FR" b="1" dirty="0"/>
          </a:p>
          <a:p>
            <a:r>
              <a:rPr lang="en-US" b="1" dirty="0"/>
              <a:t>What do (or not to do!) during the </a:t>
            </a:r>
            <a:r>
              <a:rPr lang="en-US" b="1" dirty="0" smtClean="0"/>
              <a:t>interview</a:t>
            </a:r>
          </a:p>
          <a:p>
            <a:pPr lvl="1"/>
            <a:r>
              <a:rPr lang="en-US" b="1" dirty="0"/>
              <a:t>11.     Maintain a good body posture and body language</a:t>
            </a:r>
          </a:p>
          <a:p>
            <a:pPr lvl="1"/>
            <a:r>
              <a:rPr lang="fr-FR" b="1" dirty="0"/>
              <a:t>12.     </a:t>
            </a:r>
            <a:r>
              <a:rPr lang="fr-FR" b="1" dirty="0" err="1"/>
              <a:t>Maintain</a:t>
            </a:r>
            <a:r>
              <a:rPr lang="fr-FR" b="1" dirty="0"/>
              <a:t> </a:t>
            </a:r>
            <a:r>
              <a:rPr lang="fr-FR" b="1" dirty="0" err="1"/>
              <a:t>eye</a:t>
            </a:r>
            <a:r>
              <a:rPr lang="fr-FR" b="1" dirty="0"/>
              <a:t> contact</a:t>
            </a:r>
          </a:p>
          <a:p>
            <a:pPr lvl="1"/>
            <a:r>
              <a:rPr lang="en-US" b="1" dirty="0"/>
              <a:t>13.    Think and pause before you answer</a:t>
            </a:r>
          </a:p>
          <a:p>
            <a:pPr lvl="1"/>
            <a:r>
              <a:rPr lang="en-US" b="1" dirty="0"/>
              <a:t>14.     Answer the questions (and nothing but the questions</a:t>
            </a:r>
            <a:r>
              <a:rPr lang="en-US" b="1" dirty="0" smtClean="0"/>
              <a:t>!)*</a:t>
            </a:r>
          </a:p>
          <a:p>
            <a:pPr lvl="1"/>
            <a:r>
              <a:rPr lang="fr-FR" b="1" dirty="0"/>
              <a:t>15.   </a:t>
            </a:r>
            <a:r>
              <a:rPr lang="fr-FR" b="1" dirty="0" err="1"/>
              <a:t>Listen</a:t>
            </a:r>
            <a:endParaRPr lang="fr-FR" b="1" dirty="0"/>
          </a:p>
          <a:p>
            <a:pPr lvl="1"/>
            <a:r>
              <a:rPr lang="fr-FR" b="1" dirty="0"/>
              <a:t>16.     Be Visual!</a:t>
            </a:r>
          </a:p>
          <a:p>
            <a:pPr lvl="1"/>
            <a:r>
              <a:rPr lang="fr-FR" b="1" dirty="0"/>
              <a:t>17.     </a:t>
            </a:r>
            <a:r>
              <a:rPr lang="fr-FR" b="1" dirty="0" err="1"/>
              <a:t>Take</a:t>
            </a:r>
            <a:r>
              <a:rPr lang="fr-FR" b="1" dirty="0"/>
              <a:t> notes</a:t>
            </a:r>
          </a:p>
          <a:p>
            <a:pPr lvl="1"/>
            <a:r>
              <a:rPr lang="en-US" b="1" dirty="0"/>
              <a:t>18.     Don’t be afraid to ask</a:t>
            </a:r>
          </a:p>
          <a:p>
            <a:pPr lvl="1"/>
            <a:r>
              <a:rPr lang="en-US" b="1" dirty="0"/>
              <a:t>19.     Be confident but not arrogant</a:t>
            </a:r>
          </a:p>
          <a:p>
            <a:pPr lvl="1"/>
            <a:r>
              <a:rPr lang="en-US" b="1" dirty="0"/>
              <a:t>20.  Be friendly but don’t overdo it</a:t>
            </a:r>
            <a:r>
              <a:rPr lang="en-US" b="1" dirty="0" smtClean="0"/>
              <a:t>!</a:t>
            </a:r>
            <a:endParaRPr lang="en-US" b="1" dirty="0"/>
          </a:p>
          <a:p>
            <a:r>
              <a:rPr lang="en-US" b="1" dirty="0"/>
              <a:t>What to do after the </a:t>
            </a:r>
            <a:r>
              <a:rPr lang="en-US" b="1" dirty="0" smtClean="0"/>
              <a:t>interview</a:t>
            </a:r>
          </a:p>
          <a:p>
            <a:pPr lvl="1"/>
            <a:r>
              <a:rPr lang="fr-FR" b="1" dirty="0"/>
              <a:t>21. Relax</a:t>
            </a:r>
          </a:p>
          <a:p>
            <a:pPr lvl="1"/>
            <a:r>
              <a:rPr lang="en-US" b="1" dirty="0"/>
              <a:t>22. Send a Thank-you letter</a:t>
            </a:r>
          </a:p>
          <a:p>
            <a:pPr lvl="1"/>
            <a:r>
              <a:rPr lang="fr-FR" b="1" dirty="0"/>
              <a:t>23. </a:t>
            </a:r>
            <a:r>
              <a:rPr lang="fr-FR" b="1" dirty="0" err="1"/>
              <a:t>Review</a:t>
            </a:r>
            <a:r>
              <a:rPr lang="fr-FR" b="1" dirty="0"/>
              <a:t> </a:t>
            </a:r>
            <a:r>
              <a:rPr lang="fr-FR" b="1" dirty="0" err="1"/>
              <a:t>your</a:t>
            </a:r>
            <a:r>
              <a:rPr lang="fr-FR" b="1" dirty="0"/>
              <a:t> performance</a:t>
            </a:r>
          </a:p>
          <a:p>
            <a:pPr lvl="1"/>
            <a:r>
              <a:rPr lang="en-US" b="1" dirty="0"/>
              <a:t>24. Follow-up (but not too early!)</a:t>
            </a:r>
          </a:p>
          <a:p>
            <a:pPr lvl="1"/>
            <a:r>
              <a:rPr lang="en-US" b="1" dirty="0"/>
              <a:t>25. Apply for other jobs (but don’t lose hope)</a:t>
            </a:r>
          </a:p>
          <a:p>
            <a:pPr lvl="1"/>
            <a:endParaRPr lang="en-US" b="1" dirty="0"/>
          </a:p>
          <a:p>
            <a:endParaRPr lang="fr-FR" dirty="0" smtClean="0"/>
          </a:p>
          <a:p>
            <a:endParaRPr lang="fr-FR" dirty="0"/>
          </a:p>
        </p:txBody>
      </p:sp>
    </p:spTree>
    <p:extLst>
      <p:ext uri="{BB962C8B-B14F-4D97-AF65-F5344CB8AC3E}">
        <p14:creationId xmlns:p14="http://schemas.microsoft.com/office/powerpoint/2010/main" val="400931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a:t>Preparation</a:t>
            </a:r>
            <a:r>
              <a:rPr lang="fr-FR" b="1" dirty="0"/>
              <a:t> </a:t>
            </a:r>
            <a:r>
              <a:rPr lang="fr-FR" b="1" dirty="0" err="1"/>
              <a:t>before</a:t>
            </a:r>
            <a:r>
              <a:rPr lang="fr-FR" b="1" dirty="0"/>
              <a:t> the interview</a:t>
            </a:r>
            <a:endParaRPr lang="fr-FR" dirty="0"/>
          </a:p>
        </p:txBody>
      </p:sp>
      <p:sp>
        <p:nvSpPr>
          <p:cNvPr id="3" name="Espace réservé du contenu 2"/>
          <p:cNvSpPr>
            <a:spLocks noGrp="1"/>
          </p:cNvSpPr>
          <p:nvPr>
            <p:ph idx="1"/>
          </p:nvPr>
        </p:nvSpPr>
        <p:spPr/>
        <p:txBody>
          <a:bodyPr/>
          <a:lstStyle/>
          <a:p>
            <a:r>
              <a:rPr lang="en-US" b="1" dirty="0"/>
              <a:t>9. Get plenty of sleep! *</a:t>
            </a:r>
            <a:r>
              <a:rPr lang="en-US" b="1" dirty="0" err="1"/>
              <a:t>ZzZzzZZzzz</a:t>
            </a:r>
            <a:r>
              <a:rPr lang="en-US" b="1" dirty="0" smtClean="0"/>
              <a:t>*</a:t>
            </a:r>
            <a:endParaRPr lang="fr-FR" dirty="0"/>
          </a:p>
        </p:txBody>
      </p:sp>
      <p:pic>
        <p:nvPicPr>
          <p:cNvPr id="9218" name="Picture 2" descr="D:\4A\Anglais\Young-attractive-man-sleeping-on-b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348880"/>
            <a:ext cx="7586638" cy="4072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927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a:t>Preparation</a:t>
            </a:r>
            <a:r>
              <a:rPr lang="fr-FR" b="1" dirty="0"/>
              <a:t> </a:t>
            </a:r>
            <a:r>
              <a:rPr lang="fr-FR" b="1" dirty="0" err="1"/>
              <a:t>before</a:t>
            </a:r>
            <a:r>
              <a:rPr lang="fr-FR" b="1" dirty="0"/>
              <a:t> the interview</a:t>
            </a:r>
            <a:endParaRPr lang="fr-FR" dirty="0"/>
          </a:p>
        </p:txBody>
      </p:sp>
      <p:sp>
        <p:nvSpPr>
          <p:cNvPr id="3" name="Espace réservé du contenu 2"/>
          <p:cNvSpPr>
            <a:spLocks noGrp="1"/>
          </p:cNvSpPr>
          <p:nvPr>
            <p:ph idx="1"/>
          </p:nvPr>
        </p:nvSpPr>
        <p:spPr/>
        <p:txBody>
          <a:bodyPr>
            <a:normAutofit/>
          </a:bodyPr>
          <a:lstStyle/>
          <a:p>
            <a:r>
              <a:rPr lang="en-US" b="1" dirty="0"/>
              <a:t>10. Last but not least… Envision yourself acing the </a:t>
            </a:r>
            <a:r>
              <a:rPr lang="en-US" b="1" dirty="0" smtClean="0"/>
              <a:t>interview</a:t>
            </a:r>
            <a:endParaRPr lang="fr-FR" dirty="0"/>
          </a:p>
        </p:txBody>
      </p:sp>
      <p:pic>
        <p:nvPicPr>
          <p:cNvPr id="10242" name="Picture 2" descr="D:\4A\Anglais\1413830260-interview-ques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481600"/>
            <a:ext cx="6984776" cy="3971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2170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20000"/>
          </a:bodyPr>
          <a:lstStyle/>
          <a:p>
            <a:r>
              <a:rPr lang="en-US" dirty="0">
                <a:solidFill>
                  <a:schemeClr val="tx1"/>
                </a:solidFill>
              </a:rPr>
              <a:t>Creative </a:t>
            </a:r>
            <a:r>
              <a:rPr lang="en-US" dirty="0" err="1">
                <a:solidFill>
                  <a:schemeClr val="tx1"/>
                </a:solidFill>
              </a:rPr>
              <a:t>visualisation</a:t>
            </a:r>
            <a:r>
              <a:rPr lang="en-US" dirty="0">
                <a:solidFill>
                  <a:schemeClr val="tx1"/>
                </a:solidFill>
              </a:rPr>
              <a:t> (or positive thinking) is a technique in which a person envisions himself successfully achieving a goal or task with great excellence.</a:t>
            </a:r>
          </a:p>
          <a:p>
            <a:r>
              <a:rPr lang="en-US" dirty="0">
                <a:solidFill>
                  <a:schemeClr val="tx1"/>
                </a:solidFill>
              </a:rPr>
              <a:t>This powerful mental-rehearsal technique first became famous when it was implemented by the Russians athletes in the 1980s Olympic Games with great success.</a:t>
            </a:r>
          </a:p>
          <a:p>
            <a:r>
              <a:rPr lang="en-US" dirty="0">
                <a:solidFill>
                  <a:schemeClr val="tx1"/>
                </a:solidFill>
              </a:rPr>
              <a:t>Hence you have to go to an interview with the following certainty:</a:t>
            </a:r>
          </a:p>
          <a:p>
            <a:r>
              <a:rPr lang="en-US" dirty="0">
                <a:solidFill>
                  <a:schemeClr val="tx1"/>
                </a:solidFill>
              </a:rPr>
              <a:t>Today </a:t>
            </a:r>
            <a:r>
              <a:rPr lang="en-US" b="1" dirty="0">
                <a:solidFill>
                  <a:schemeClr val="tx1"/>
                </a:solidFill>
              </a:rPr>
              <a:t>is</a:t>
            </a:r>
            <a:r>
              <a:rPr lang="en-US" dirty="0">
                <a:solidFill>
                  <a:schemeClr val="tx1"/>
                </a:solidFill>
              </a:rPr>
              <a:t> my day to shine!</a:t>
            </a:r>
          </a:p>
          <a:p>
            <a:r>
              <a:rPr lang="en-US" dirty="0">
                <a:solidFill>
                  <a:schemeClr val="tx1"/>
                </a:solidFill>
              </a:rPr>
              <a:t>I </a:t>
            </a:r>
            <a:r>
              <a:rPr lang="en-US" b="1" dirty="0">
                <a:solidFill>
                  <a:schemeClr val="tx1"/>
                </a:solidFill>
              </a:rPr>
              <a:t>will</a:t>
            </a:r>
            <a:r>
              <a:rPr lang="en-US" dirty="0">
                <a:solidFill>
                  <a:schemeClr val="tx1"/>
                </a:solidFill>
              </a:rPr>
              <a:t> absolutely impress the prospective employer and answer EVERY question perfectly!</a:t>
            </a:r>
          </a:p>
          <a:p>
            <a:r>
              <a:rPr lang="en-US" dirty="0">
                <a:solidFill>
                  <a:schemeClr val="tx1"/>
                </a:solidFill>
              </a:rPr>
              <a:t>I </a:t>
            </a:r>
            <a:r>
              <a:rPr lang="en-US" b="1" dirty="0">
                <a:solidFill>
                  <a:schemeClr val="tx1"/>
                </a:solidFill>
              </a:rPr>
              <a:t>will</a:t>
            </a:r>
            <a:r>
              <a:rPr lang="en-US" dirty="0">
                <a:solidFill>
                  <a:schemeClr val="tx1"/>
                </a:solidFill>
              </a:rPr>
              <a:t> be made a job offer before the end of the day!</a:t>
            </a:r>
          </a:p>
          <a:p>
            <a:r>
              <a:rPr lang="en-US" b="1" dirty="0">
                <a:solidFill>
                  <a:schemeClr val="tx1"/>
                </a:solidFill>
              </a:rPr>
              <a:t>Believing in yourself</a:t>
            </a:r>
            <a:r>
              <a:rPr lang="en-US" dirty="0">
                <a:solidFill>
                  <a:schemeClr val="tx1"/>
                </a:solidFill>
              </a:rPr>
              <a:t> and by following the tips mentioned in this article there is absolutely nothing standing between you and your dream job.</a:t>
            </a:r>
          </a:p>
          <a:p>
            <a:r>
              <a:rPr lang="en-US" dirty="0">
                <a:solidFill>
                  <a:schemeClr val="tx1"/>
                </a:solidFill>
              </a:rPr>
              <a:t>Phew, that is the first section done! Moving on to the next:</a:t>
            </a:r>
          </a:p>
          <a:p>
            <a:endParaRPr lang="en-US" dirty="0">
              <a:solidFill>
                <a:schemeClr val="tx1"/>
              </a:solidFill>
            </a:endParaRPr>
          </a:p>
          <a:p>
            <a:endParaRPr lang="fr-FR" dirty="0"/>
          </a:p>
          <a:p>
            <a:endParaRPr lang="fr-FR" dirty="0"/>
          </a:p>
        </p:txBody>
      </p:sp>
    </p:spTree>
    <p:extLst>
      <p:ext uri="{BB962C8B-B14F-4D97-AF65-F5344CB8AC3E}">
        <p14:creationId xmlns:p14="http://schemas.microsoft.com/office/powerpoint/2010/main" val="4049798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a:t>What do </a:t>
            </a:r>
            <a:r>
              <a:rPr lang="en-US" b="1" dirty="0" smtClean="0"/>
              <a:t>or </a:t>
            </a:r>
            <a:r>
              <a:rPr lang="en-US" b="1" dirty="0"/>
              <a:t>not to </a:t>
            </a:r>
            <a:r>
              <a:rPr lang="en-US" b="1" dirty="0" smtClean="0"/>
              <a:t>do! during</a:t>
            </a:r>
            <a:r>
              <a:rPr lang="en-US" b="1" dirty="0"/>
              <a:t> the interview</a:t>
            </a:r>
          </a:p>
        </p:txBody>
      </p:sp>
      <p:sp>
        <p:nvSpPr>
          <p:cNvPr id="3" name="Espace réservé du contenu 2"/>
          <p:cNvSpPr>
            <a:spLocks noGrp="1"/>
          </p:cNvSpPr>
          <p:nvPr>
            <p:ph idx="1"/>
          </p:nvPr>
        </p:nvSpPr>
        <p:spPr/>
        <p:txBody>
          <a:bodyPr>
            <a:normAutofit/>
          </a:bodyPr>
          <a:lstStyle/>
          <a:p>
            <a:r>
              <a:rPr lang="en-US" b="1" dirty="0"/>
              <a:t>11.     Maintain a good body posture and body </a:t>
            </a:r>
            <a:r>
              <a:rPr lang="en-US" b="1" dirty="0" smtClean="0"/>
              <a:t>language</a:t>
            </a:r>
            <a:r>
              <a:rPr lang="en-US" dirty="0" smtClean="0"/>
              <a:t>.</a:t>
            </a:r>
            <a:endParaRPr lang="en-US" dirty="0"/>
          </a:p>
        </p:txBody>
      </p:sp>
      <p:pic>
        <p:nvPicPr>
          <p:cNvPr id="11266" name="Picture 2" descr="D:\4A\Anglais\4004339_f5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1900" y="2564904"/>
            <a:ext cx="6604000" cy="3868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5735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10000"/>
          </a:bodyPr>
          <a:lstStyle/>
          <a:p>
            <a:r>
              <a:rPr lang="en-US" dirty="0">
                <a:solidFill>
                  <a:schemeClr val="tx1"/>
                </a:solidFill>
              </a:rPr>
              <a:t>Maintaining a good posture at all times is an important aspect of the interview process.</a:t>
            </a:r>
          </a:p>
          <a:p>
            <a:r>
              <a:rPr lang="en-US" dirty="0">
                <a:solidFill>
                  <a:schemeClr val="tx1"/>
                </a:solidFill>
              </a:rPr>
              <a:t>Your body language “says” a lot about you before you open your mouth to say your first few words.</a:t>
            </a:r>
          </a:p>
          <a:p>
            <a:r>
              <a:rPr lang="en-US" dirty="0">
                <a:solidFill>
                  <a:schemeClr val="tx1"/>
                </a:solidFill>
              </a:rPr>
              <a:t>Be respectful and do not be too casual or slouch…</a:t>
            </a:r>
          </a:p>
          <a:p>
            <a:r>
              <a:rPr lang="en-US" dirty="0">
                <a:solidFill>
                  <a:schemeClr val="tx1"/>
                </a:solidFill>
              </a:rPr>
              <a:t>On the other hand, you do not want to come over as a first prototype robot delivered straight from the manufacturer’s warehouse!</a:t>
            </a:r>
          </a:p>
          <a:p>
            <a:r>
              <a:rPr lang="en-US" b="1" dirty="0">
                <a:solidFill>
                  <a:schemeClr val="tx1"/>
                </a:solidFill>
              </a:rPr>
              <a:t>Best practice:</a:t>
            </a:r>
            <a:endParaRPr lang="en-US" dirty="0">
              <a:solidFill>
                <a:schemeClr val="tx1"/>
              </a:solidFill>
            </a:endParaRPr>
          </a:p>
          <a:p>
            <a:r>
              <a:rPr lang="en-US" dirty="0">
                <a:solidFill>
                  <a:schemeClr val="tx1"/>
                </a:solidFill>
              </a:rPr>
              <a:t>Sit up straight;</a:t>
            </a:r>
          </a:p>
          <a:p>
            <a:r>
              <a:rPr lang="en-US" dirty="0">
                <a:solidFill>
                  <a:schemeClr val="tx1"/>
                </a:solidFill>
              </a:rPr>
              <a:t>Lean slightly forward, and;</a:t>
            </a:r>
          </a:p>
          <a:p>
            <a:r>
              <a:rPr lang="en-US" dirty="0">
                <a:solidFill>
                  <a:schemeClr val="tx1"/>
                </a:solidFill>
              </a:rPr>
              <a:t>Place your hands naturally in front of you on the table.</a:t>
            </a:r>
          </a:p>
          <a:p>
            <a:endParaRPr lang="fr-FR" dirty="0"/>
          </a:p>
          <a:p>
            <a:endParaRPr lang="fr-FR" dirty="0"/>
          </a:p>
        </p:txBody>
      </p:sp>
    </p:spTree>
    <p:extLst>
      <p:ext uri="{BB962C8B-B14F-4D97-AF65-F5344CB8AC3E}">
        <p14:creationId xmlns:p14="http://schemas.microsoft.com/office/powerpoint/2010/main" val="13622955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a:t>What do or not to do! during the interview</a:t>
            </a:r>
            <a:endParaRPr lang="fr-FR" dirty="0"/>
          </a:p>
        </p:txBody>
      </p:sp>
      <p:sp>
        <p:nvSpPr>
          <p:cNvPr id="3" name="Espace réservé du contenu 2"/>
          <p:cNvSpPr>
            <a:spLocks noGrp="1"/>
          </p:cNvSpPr>
          <p:nvPr>
            <p:ph idx="1"/>
          </p:nvPr>
        </p:nvSpPr>
        <p:spPr/>
        <p:txBody>
          <a:bodyPr/>
          <a:lstStyle/>
          <a:p>
            <a:r>
              <a:rPr lang="fr-FR" b="1" dirty="0"/>
              <a:t>12.     </a:t>
            </a:r>
            <a:r>
              <a:rPr lang="fr-FR" b="1" dirty="0" err="1"/>
              <a:t>Maintain</a:t>
            </a:r>
            <a:r>
              <a:rPr lang="fr-FR" b="1" dirty="0"/>
              <a:t> </a:t>
            </a:r>
            <a:r>
              <a:rPr lang="fr-FR" b="1" dirty="0" err="1"/>
              <a:t>eye</a:t>
            </a:r>
            <a:r>
              <a:rPr lang="fr-FR" b="1" dirty="0"/>
              <a:t> contact</a:t>
            </a:r>
          </a:p>
          <a:p>
            <a:pPr marL="0" indent="0">
              <a:buNone/>
            </a:pPr>
            <a:endParaRPr lang="fr-FR" dirty="0"/>
          </a:p>
        </p:txBody>
      </p:sp>
      <p:pic>
        <p:nvPicPr>
          <p:cNvPr id="12290" name="Picture 2" descr="D:\4A\Anglais\160120-eyecontact-sto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158222"/>
            <a:ext cx="7378774" cy="4295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4393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20000"/>
          </a:bodyPr>
          <a:lstStyle/>
          <a:p>
            <a:r>
              <a:rPr lang="en-US" dirty="0">
                <a:solidFill>
                  <a:schemeClr val="tx1"/>
                </a:solidFill>
              </a:rPr>
              <a:t>They say the eyes are the windows to the soul and by looking into someone else’s you can tell their level of sincerity and truthfulness when they are speaking. Therefore, eye contact is a must… unless you don’t have a soul, of course.</a:t>
            </a:r>
          </a:p>
          <a:p>
            <a:r>
              <a:rPr lang="en-US" dirty="0">
                <a:solidFill>
                  <a:schemeClr val="tx1"/>
                </a:solidFill>
              </a:rPr>
              <a:t>There is nothing more annoying for an interviewer to try to communicate with a candidate whose eyes are bouncing all over the room except on his eyes!</a:t>
            </a:r>
          </a:p>
          <a:p>
            <a:r>
              <a:rPr lang="en-US" dirty="0">
                <a:solidFill>
                  <a:schemeClr val="tx1"/>
                </a:solidFill>
              </a:rPr>
              <a:t>How can they trust you if you do not look them in the eyes?</a:t>
            </a:r>
          </a:p>
          <a:p>
            <a:r>
              <a:rPr lang="en-US" dirty="0">
                <a:solidFill>
                  <a:schemeClr val="tx1"/>
                </a:solidFill>
              </a:rPr>
              <a:t>Are you hiding something?</a:t>
            </a:r>
          </a:p>
          <a:p>
            <a:r>
              <a:rPr lang="en-US" dirty="0">
                <a:solidFill>
                  <a:schemeClr val="tx1"/>
                </a:solidFill>
              </a:rPr>
              <a:t>Are you lying?</a:t>
            </a:r>
          </a:p>
          <a:p>
            <a:r>
              <a:rPr lang="en-US" dirty="0">
                <a:solidFill>
                  <a:schemeClr val="tx1"/>
                </a:solidFill>
              </a:rPr>
              <a:t>Maybe not, but that’s the impression you will be sending according to leading psychologists.</a:t>
            </a:r>
          </a:p>
          <a:p>
            <a:endParaRPr lang="fr-FR" dirty="0"/>
          </a:p>
          <a:p>
            <a:endParaRPr lang="fr-FR" dirty="0"/>
          </a:p>
        </p:txBody>
      </p:sp>
    </p:spTree>
    <p:extLst>
      <p:ext uri="{BB962C8B-B14F-4D97-AF65-F5344CB8AC3E}">
        <p14:creationId xmlns:p14="http://schemas.microsoft.com/office/powerpoint/2010/main" val="2510164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a:t>What do or not to do! during the interview</a:t>
            </a:r>
            <a:endParaRPr lang="fr-FR" dirty="0"/>
          </a:p>
        </p:txBody>
      </p:sp>
      <p:sp>
        <p:nvSpPr>
          <p:cNvPr id="3" name="Espace réservé du contenu 2"/>
          <p:cNvSpPr>
            <a:spLocks noGrp="1"/>
          </p:cNvSpPr>
          <p:nvPr>
            <p:ph idx="1"/>
          </p:nvPr>
        </p:nvSpPr>
        <p:spPr/>
        <p:txBody>
          <a:bodyPr>
            <a:normAutofit/>
          </a:bodyPr>
          <a:lstStyle/>
          <a:p>
            <a:r>
              <a:rPr lang="en-US" b="1" dirty="0"/>
              <a:t>13.    Think and pause before you </a:t>
            </a:r>
            <a:r>
              <a:rPr lang="en-US" b="1" dirty="0" smtClean="0"/>
              <a:t>answer</a:t>
            </a:r>
            <a:endParaRPr lang="en-US" b="1" dirty="0"/>
          </a:p>
        </p:txBody>
      </p:sp>
      <p:pic>
        <p:nvPicPr>
          <p:cNvPr id="13314" name="Picture 2" descr="D:\4A\Anglais\howtotellifheslyingtoyou-hehesitatesbeforeanswer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243138"/>
            <a:ext cx="7211516" cy="4138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3672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r>
              <a:rPr lang="en-US" dirty="0">
                <a:solidFill>
                  <a:schemeClr val="tx1"/>
                </a:solidFill>
              </a:rPr>
              <a:t>An interview is NOT a race where the candidate that answers the questions the quickest will get the job!  Please, please, take your time when answering questions. It’s okay.</a:t>
            </a:r>
          </a:p>
          <a:p>
            <a:r>
              <a:rPr lang="en-US" dirty="0">
                <a:solidFill>
                  <a:schemeClr val="tx1"/>
                </a:solidFill>
              </a:rPr>
              <a:t>Deliberating and thinking before you speak is a positive trait of an intelligent, serious and considered individual. It also shows the prospective employer that you care a lot about answering the question correctly.</a:t>
            </a:r>
          </a:p>
          <a:p>
            <a:r>
              <a:rPr lang="en-US" b="1" dirty="0">
                <a:solidFill>
                  <a:schemeClr val="tx1"/>
                </a:solidFill>
              </a:rPr>
              <a:t>Remember:</a:t>
            </a:r>
            <a:endParaRPr lang="en-US" dirty="0">
              <a:solidFill>
                <a:schemeClr val="tx1"/>
              </a:solidFill>
            </a:endParaRPr>
          </a:p>
          <a:p>
            <a:r>
              <a:rPr lang="en-US" dirty="0">
                <a:solidFill>
                  <a:schemeClr val="tx1"/>
                </a:solidFill>
              </a:rPr>
              <a:t>Don’t overdo this tip by going into a mini, unresponsive coma after each question…!</a:t>
            </a:r>
          </a:p>
          <a:p>
            <a:endParaRPr lang="fr-FR" dirty="0"/>
          </a:p>
          <a:p>
            <a:endParaRPr lang="fr-FR" dirty="0"/>
          </a:p>
        </p:txBody>
      </p:sp>
    </p:spTree>
    <p:extLst>
      <p:ext uri="{BB962C8B-B14F-4D97-AF65-F5344CB8AC3E}">
        <p14:creationId xmlns:p14="http://schemas.microsoft.com/office/powerpoint/2010/main" val="42502792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a:t>What do or not to do! during the interview</a:t>
            </a:r>
            <a:endParaRPr lang="fr-FR" dirty="0"/>
          </a:p>
        </p:txBody>
      </p:sp>
      <p:sp>
        <p:nvSpPr>
          <p:cNvPr id="3" name="Espace réservé du contenu 2"/>
          <p:cNvSpPr>
            <a:spLocks noGrp="1"/>
          </p:cNvSpPr>
          <p:nvPr>
            <p:ph idx="1"/>
          </p:nvPr>
        </p:nvSpPr>
        <p:spPr/>
        <p:txBody>
          <a:bodyPr>
            <a:normAutofit/>
          </a:bodyPr>
          <a:lstStyle/>
          <a:p>
            <a:r>
              <a:rPr lang="en-US" b="1" dirty="0"/>
              <a:t>14.     Answer the questions (and nothing but the questions</a:t>
            </a:r>
            <a:r>
              <a:rPr lang="en-US" b="1" dirty="0" smtClean="0"/>
              <a:t>!)</a:t>
            </a:r>
            <a:endParaRPr lang="en-US" b="1" dirty="0"/>
          </a:p>
        </p:txBody>
      </p:sp>
      <p:pic>
        <p:nvPicPr>
          <p:cNvPr id="14338" name="Picture 2" descr="D:\4A\Anglais\Q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348880"/>
            <a:ext cx="7632848" cy="4102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61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Inroduction</a:t>
            </a:r>
            <a:endParaRPr lang="fr-FR" dirty="0"/>
          </a:p>
        </p:txBody>
      </p:sp>
      <p:sp>
        <p:nvSpPr>
          <p:cNvPr id="3" name="Espace réservé du contenu 2"/>
          <p:cNvSpPr>
            <a:spLocks noGrp="1"/>
          </p:cNvSpPr>
          <p:nvPr>
            <p:ph idx="1"/>
          </p:nvPr>
        </p:nvSpPr>
        <p:spPr/>
        <p:txBody>
          <a:bodyPr>
            <a:normAutofit/>
          </a:bodyPr>
          <a:lstStyle/>
          <a:p>
            <a:r>
              <a:rPr lang="en-US" dirty="0"/>
              <a:t>Job interviews are some of the most intimidating experiences and it get worse when one is not prepared; on the other hand if you had an excellent preparation, your interview result will help you distinct from other candidates even your resume were better than yours</a:t>
            </a:r>
            <a:r>
              <a:rPr lang="en-US" dirty="0" smtClean="0"/>
              <a:t>.</a:t>
            </a:r>
            <a:endParaRPr lang="en-US" dirty="0"/>
          </a:p>
        </p:txBody>
      </p:sp>
    </p:spTree>
    <p:extLst>
      <p:ext uri="{BB962C8B-B14F-4D97-AF65-F5344CB8AC3E}">
        <p14:creationId xmlns:p14="http://schemas.microsoft.com/office/powerpoint/2010/main" val="37221210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10000"/>
          </a:bodyPr>
          <a:lstStyle/>
          <a:p>
            <a:r>
              <a:rPr lang="en-US" dirty="0">
                <a:solidFill>
                  <a:schemeClr val="tx1"/>
                </a:solidFill>
              </a:rPr>
              <a:t>One of the biggest mistakes that candidates make during the interview is not answering the question in a concise manner but rather go off-topic or drift off into irrelevant chatter.</a:t>
            </a:r>
          </a:p>
          <a:p>
            <a:r>
              <a:rPr lang="en-US" dirty="0">
                <a:solidFill>
                  <a:schemeClr val="tx1"/>
                </a:solidFill>
              </a:rPr>
              <a:t>For example: let us say I ask you the question: What is 2 + 2?</a:t>
            </a:r>
          </a:p>
          <a:p>
            <a:r>
              <a:rPr lang="en-US" b="1" dirty="0">
                <a:solidFill>
                  <a:schemeClr val="tx1"/>
                </a:solidFill>
              </a:rPr>
              <a:t>The answer that I am looking for is:</a:t>
            </a:r>
            <a:r>
              <a:rPr lang="en-US" dirty="0">
                <a:solidFill>
                  <a:schemeClr val="tx1"/>
                </a:solidFill>
              </a:rPr>
              <a:t> “2 + 2 = </a:t>
            </a:r>
            <a:r>
              <a:rPr lang="en-US" b="1" u="sng" dirty="0">
                <a:solidFill>
                  <a:schemeClr val="tx1"/>
                </a:solidFill>
              </a:rPr>
              <a:t>4</a:t>
            </a:r>
            <a:r>
              <a:rPr lang="en-US" dirty="0">
                <a:solidFill>
                  <a:schemeClr val="tx1"/>
                </a:solidFill>
              </a:rPr>
              <a:t>”.</a:t>
            </a:r>
          </a:p>
          <a:p>
            <a:r>
              <a:rPr lang="en-US" b="1" dirty="0">
                <a:solidFill>
                  <a:schemeClr val="tx1"/>
                </a:solidFill>
              </a:rPr>
              <a:t>The answer that I am NOT looking for is:</a:t>
            </a:r>
            <a:r>
              <a:rPr lang="en-US" dirty="0">
                <a:solidFill>
                  <a:schemeClr val="tx1"/>
                </a:solidFill>
              </a:rPr>
              <a:t> “Well… 2 is a number, so is the other 2… and in order to get the answer to the question I need these two numbers to be simplified and then added together. That means: 1 + 1 + 1 + 1 = 4.”</a:t>
            </a:r>
          </a:p>
          <a:p>
            <a:r>
              <a:rPr lang="en-US" dirty="0">
                <a:solidFill>
                  <a:schemeClr val="tx1"/>
                </a:solidFill>
              </a:rPr>
              <a:t>Similarly when the prospective employer asks you: “</a:t>
            </a:r>
            <a:r>
              <a:rPr lang="en-US" i="1" dirty="0">
                <a:solidFill>
                  <a:schemeClr val="tx1"/>
                </a:solidFill>
              </a:rPr>
              <a:t>tell me about yourself…</a:t>
            </a:r>
            <a:r>
              <a:rPr lang="en-US" dirty="0">
                <a:solidFill>
                  <a:schemeClr val="tx1"/>
                </a:solidFill>
              </a:rPr>
              <a:t>”</a:t>
            </a:r>
          </a:p>
          <a:p>
            <a:r>
              <a:rPr lang="en-US" dirty="0">
                <a:solidFill>
                  <a:schemeClr val="tx1"/>
                </a:solidFill>
              </a:rPr>
              <a:t>Don’t go off topic</a:t>
            </a:r>
          </a:p>
          <a:p>
            <a:r>
              <a:rPr lang="en-US" dirty="0">
                <a:solidFill>
                  <a:schemeClr val="tx1"/>
                </a:solidFill>
              </a:rPr>
              <a:t>Try to keep the answer as relevant, short and to the point as possible</a:t>
            </a:r>
          </a:p>
          <a:p>
            <a:endParaRPr lang="fr-FR" dirty="0"/>
          </a:p>
          <a:p>
            <a:endParaRPr lang="fr-FR" dirty="0"/>
          </a:p>
        </p:txBody>
      </p:sp>
    </p:spTree>
    <p:extLst>
      <p:ext uri="{BB962C8B-B14F-4D97-AF65-F5344CB8AC3E}">
        <p14:creationId xmlns:p14="http://schemas.microsoft.com/office/powerpoint/2010/main" val="16297652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a:t>What do or not to do! during the interview</a:t>
            </a:r>
            <a:endParaRPr lang="fr-FR" dirty="0"/>
          </a:p>
        </p:txBody>
      </p:sp>
      <p:sp>
        <p:nvSpPr>
          <p:cNvPr id="3" name="Espace réservé du contenu 2"/>
          <p:cNvSpPr>
            <a:spLocks noGrp="1"/>
          </p:cNvSpPr>
          <p:nvPr>
            <p:ph idx="1"/>
          </p:nvPr>
        </p:nvSpPr>
        <p:spPr/>
        <p:txBody>
          <a:bodyPr/>
          <a:lstStyle/>
          <a:p>
            <a:r>
              <a:rPr lang="fr-FR" b="1" dirty="0"/>
              <a:t>15.   </a:t>
            </a:r>
            <a:r>
              <a:rPr lang="fr-FR" b="1" dirty="0" err="1"/>
              <a:t>Listen</a:t>
            </a:r>
            <a:endParaRPr lang="fr-FR" b="1" dirty="0"/>
          </a:p>
          <a:p>
            <a:endParaRPr lang="fr-FR" dirty="0"/>
          </a:p>
        </p:txBody>
      </p:sp>
      <p:pic>
        <p:nvPicPr>
          <p:cNvPr id="15362" name="Picture 2" descr="D:\4A\Anglais\o-LISTEN-faceboo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2356892"/>
            <a:ext cx="7560840" cy="3780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9925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70000" lnSpcReduction="20000"/>
          </a:bodyPr>
          <a:lstStyle/>
          <a:p>
            <a:r>
              <a:rPr lang="en-US" dirty="0">
                <a:solidFill>
                  <a:schemeClr val="tx1"/>
                </a:solidFill>
              </a:rPr>
              <a:t>Epictetus the Greek philosopher once said:</a:t>
            </a:r>
          </a:p>
          <a:p>
            <a:r>
              <a:rPr lang="en-US" dirty="0">
                <a:solidFill>
                  <a:schemeClr val="tx1"/>
                </a:solidFill>
              </a:rPr>
              <a:t>“</a:t>
            </a:r>
            <a:r>
              <a:rPr lang="en-US" i="1" dirty="0">
                <a:solidFill>
                  <a:schemeClr val="tx1"/>
                </a:solidFill>
              </a:rPr>
              <a:t>We have two ears and one mouth so that we can listen twice as much as we speak</a:t>
            </a:r>
            <a:r>
              <a:rPr lang="en-US" dirty="0">
                <a:solidFill>
                  <a:schemeClr val="tx1"/>
                </a:solidFill>
              </a:rPr>
              <a:t>.”</a:t>
            </a:r>
          </a:p>
          <a:p>
            <a:r>
              <a:rPr lang="en-US" dirty="0">
                <a:solidFill>
                  <a:schemeClr val="tx1"/>
                </a:solidFill>
              </a:rPr>
              <a:t>When it comes to a job interview you want to make double the effort at listening to the questions.</a:t>
            </a:r>
          </a:p>
          <a:p>
            <a:r>
              <a:rPr lang="en-US" dirty="0">
                <a:solidFill>
                  <a:schemeClr val="tx1"/>
                </a:solidFill>
              </a:rPr>
              <a:t>Here are some of the types of questions you might be asked:</a:t>
            </a:r>
          </a:p>
          <a:p>
            <a:r>
              <a:rPr lang="en-US" dirty="0">
                <a:solidFill>
                  <a:schemeClr val="tx1"/>
                </a:solidFill>
              </a:rPr>
              <a:t>Simple, open and straightforward questions</a:t>
            </a:r>
          </a:p>
          <a:p>
            <a:r>
              <a:rPr lang="en-US" dirty="0">
                <a:solidFill>
                  <a:schemeClr val="tx1"/>
                </a:solidFill>
              </a:rPr>
              <a:t>Difficult and complex questions</a:t>
            </a:r>
          </a:p>
          <a:p>
            <a:r>
              <a:rPr lang="en-US" dirty="0">
                <a:solidFill>
                  <a:schemeClr val="tx1"/>
                </a:solidFill>
              </a:rPr>
              <a:t>Red-herring and trick questions (something that distracts from the relevant issue)</a:t>
            </a:r>
          </a:p>
          <a:p>
            <a:r>
              <a:rPr lang="en-US" dirty="0">
                <a:solidFill>
                  <a:schemeClr val="tx1"/>
                </a:solidFill>
              </a:rPr>
              <a:t>Attentively listening to the questions has a number of benefits:</a:t>
            </a:r>
          </a:p>
          <a:p>
            <a:r>
              <a:rPr lang="en-US" dirty="0">
                <a:solidFill>
                  <a:schemeClr val="tx1"/>
                </a:solidFill>
              </a:rPr>
              <a:t>You are in a much better position to answer the questions;</a:t>
            </a:r>
          </a:p>
          <a:p>
            <a:r>
              <a:rPr lang="en-US" dirty="0">
                <a:solidFill>
                  <a:schemeClr val="tx1"/>
                </a:solidFill>
              </a:rPr>
              <a:t>It demonstrates that you value what the interviewer has got to say, and;</a:t>
            </a:r>
          </a:p>
          <a:p>
            <a:r>
              <a:rPr lang="en-US" dirty="0">
                <a:solidFill>
                  <a:schemeClr val="tx1"/>
                </a:solidFill>
              </a:rPr>
              <a:t>It shows that you have listening skills (an essential requirement in employment).</a:t>
            </a:r>
          </a:p>
          <a:p>
            <a:r>
              <a:rPr lang="en-US" b="1" dirty="0">
                <a:solidFill>
                  <a:schemeClr val="tx1"/>
                </a:solidFill>
              </a:rPr>
              <a:t>Remember:</a:t>
            </a:r>
            <a:r>
              <a:rPr lang="en-US" dirty="0">
                <a:solidFill>
                  <a:schemeClr val="tx1"/>
                </a:solidFill>
              </a:rPr>
              <a:t> 2 ears. 1 mouth.</a:t>
            </a:r>
          </a:p>
          <a:p>
            <a:endParaRPr lang="fr-FR" dirty="0"/>
          </a:p>
          <a:p>
            <a:endParaRPr lang="fr-FR" dirty="0"/>
          </a:p>
        </p:txBody>
      </p:sp>
    </p:spTree>
    <p:extLst>
      <p:ext uri="{BB962C8B-B14F-4D97-AF65-F5344CB8AC3E}">
        <p14:creationId xmlns:p14="http://schemas.microsoft.com/office/powerpoint/2010/main" val="18428763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a:t>What do or not to do! during the interview</a:t>
            </a:r>
            <a:endParaRPr lang="fr-FR" dirty="0"/>
          </a:p>
        </p:txBody>
      </p:sp>
      <p:sp>
        <p:nvSpPr>
          <p:cNvPr id="3" name="Espace réservé du contenu 2"/>
          <p:cNvSpPr>
            <a:spLocks noGrp="1"/>
          </p:cNvSpPr>
          <p:nvPr>
            <p:ph idx="1"/>
          </p:nvPr>
        </p:nvSpPr>
        <p:spPr/>
        <p:txBody>
          <a:bodyPr>
            <a:normAutofit/>
          </a:bodyPr>
          <a:lstStyle/>
          <a:p>
            <a:r>
              <a:rPr lang="en-US" b="1" dirty="0"/>
              <a:t>16.     Be </a:t>
            </a:r>
            <a:r>
              <a:rPr lang="en-US" b="1" dirty="0" smtClean="0"/>
              <a:t>Visual</a:t>
            </a:r>
            <a:endParaRPr lang="fr-FR" dirty="0"/>
          </a:p>
        </p:txBody>
      </p:sp>
      <p:pic>
        <p:nvPicPr>
          <p:cNvPr id="16386" name="Picture 2" descr="D:\4A\Anglais\820425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7860" y="2113013"/>
            <a:ext cx="4258356"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2885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20000"/>
          </a:bodyPr>
          <a:lstStyle/>
          <a:p>
            <a:r>
              <a:rPr lang="en-US" b="1" dirty="0">
                <a:solidFill>
                  <a:schemeClr val="tx1"/>
                </a:solidFill>
              </a:rPr>
              <a:t>16.     Be Visual!</a:t>
            </a:r>
          </a:p>
          <a:p>
            <a:r>
              <a:rPr lang="en-US" dirty="0">
                <a:solidFill>
                  <a:schemeClr val="tx1"/>
                </a:solidFill>
              </a:rPr>
              <a:t>The old-fashioned method is to just sit there and answer a bunch of questions.</a:t>
            </a:r>
          </a:p>
          <a:p>
            <a:r>
              <a:rPr lang="en-US" b="1" dirty="0">
                <a:solidFill>
                  <a:schemeClr val="tx1"/>
                </a:solidFill>
              </a:rPr>
              <a:t>But remember:</a:t>
            </a:r>
            <a:r>
              <a:rPr lang="en-US" dirty="0">
                <a:solidFill>
                  <a:schemeClr val="tx1"/>
                </a:solidFill>
              </a:rPr>
              <a:t> an interview is your opportunity to </a:t>
            </a:r>
            <a:r>
              <a:rPr lang="en-US" b="1" dirty="0">
                <a:solidFill>
                  <a:schemeClr val="tx1"/>
                </a:solidFill>
              </a:rPr>
              <a:t>sell yourself</a:t>
            </a:r>
            <a:r>
              <a:rPr lang="en-US" dirty="0">
                <a:solidFill>
                  <a:schemeClr val="tx1"/>
                </a:solidFill>
              </a:rPr>
              <a:t>.</a:t>
            </a:r>
          </a:p>
          <a:p>
            <a:r>
              <a:rPr lang="en-US" dirty="0">
                <a:solidFill>
                  <a:schemeClr val="tx1"/>
                </a:solidFill>
              </a:rPr>
              <a:t>You need to use everything at your disposal to do so, not just the things you say.</a:t>
            </a:r>
          </a:p>
          <a:p>
            <a:r>
              <a:rPr lang="en-US" dirty="0">
                <a:solidFill>
                  <a:schemeClr val="tx1"/>
                </a:solidFill>
              </a:rPr>
              <a:t>Show past works and projects undertaken;</a:t>
            </a:r>
          </a:p>
          <a:p>
            <a:r>
              <a:rPr lang="en-US" dirty="0">
                <a:solidFill>
                  <a:schemeClr val="tx1"/>
                </a:solidFill>
              </a:rPr>
              <a:t>Show any significant awards or certificates, and;</a:t>
            </a:r>
          </a:p>
          <a:p>
            <a:r>
              <a:rPr lang="en-US" dirty="0">
                <a:solidFill>
                  <a:schemeClr val="tx1"/>
                </a:solidFill>
              </a:rPr>
              <a:t>Demonstrate achievements (e.g. 120% increase in website traffic or 20% increase in sales) through impressive charts for maximum impact.</a:t>
            </a:r>
          </a:p>
          <a:p>
            <a:r>
              <a:rPr lang="en-US" dirty="0">
                <a:solidFill>
                  <a:schemeClr val="tx1"/>
                </a:solidFill>
              </a:rPr>
              <a:t>This will make YOUR interview more engaging, interesting and memorable compared to others.</a:t>
            </a:r>
          </a:p>
          <a:p>
            <a:endParaRPr lang="fr-FR" dirty="0"/>
          </a:p>
          <a:p>
            <a:endParaRPr lang="fr-FR" dirty="0"/>
          </a:p>
        </p:txBody>
      </p:sp>
    </p:spTree>
    <p:extLst>
      <p:ext uri="{BB962C8B-B14F-4D97-AF65-F5344CB8AC3E}">
        <p14:creationId xmlns:p14="http://schemas.microsoft.com/office/powerpoint/2010/main" val="20492910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a:t>What do or not to do! during the interview</a:t>
            </a:r>
            <a:endParaRPr lang="fr-FR" dirty="0"/>
          </a:p>
        </p:txBody>
      </p:sp>
      <p:sp>
        <p:nvSpPr>
          <p:cNvPr id="3" name="Espace réservé du contenu 2"/>
          <p:cNvSpPr>
            <a:spLocks noGrp="1"/>
          </p:cNvSpPr>
          <p:nvPr>
            <p:ph idx="1"/>
          </p:nvPr>
        </p:nvSpPr>
        <p:spPr/>
        <p:txBody>
          <a:bodyPr>
            <a:normAutofit/>
          </a:bodyPr>
          <a:lstStyle/>
          <a:p>
            <a:r>
              <a:rPr lang="en-US" b="1" dirty="0"/>
              <a:t>17.     Take </a:t>
            </a:r>
            <a:r>
              <a:rPr lang="en-US" b="1" dirty="0" smtClean="0"/>
              <a:t>notes</a:t>
            </a:r>
            <a:endParaRPr lang="fr-FR" dirty="0"/>
          </a:p>
        </p:txBody>
      </p:sp>
      <p:pic>
        <p:nvPicPr>
          <p:cNvPr id="17410" name="Picture 2" descr="D:\4A\Anglais\aid319398-728px-Take-Notes-Step-6-Versio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184" y="2204864"/>
            <a:ext cx="6934200"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4027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20000"/>
          </a:bodyPr>
          <a:lstStyle/>
          <a:p>
            <a:r>
              <a:rPr lang="en-US" b="1" dirty="0">
                <a:solidFill>
                  <a:schemeClr val="tx1"/>
                </a:solidFill>
              </a:rPr>
              <a:t>17.     Take notes</a:t>
            </a:r>
          </a:p>
          <a:p>
            <a:r>
              <a:rPr lang="en-US" dirty="0">
                <a:solidFill>
                  <a:schemeClr val="tx1"/>
                </a:solidFill>
              </a:rPr>
              <a:t>It is perfectly acceptable to bring a small notebook and pen with you to make some notes.</a:t>
            </a:r>
          </a:p>
          <a:p>
            <a:r>
              <a:rPr lang="en-US" dirty="0">
                <a:solidFill>
                  <a:schemeClr val="tx1"/>
                </a:solidFill>
              </a:rPr>
              <a:t>You could politely ask the person interviewing you: “</a:t>
            </a:r>
            <a:r>
              <a:rPr lang="en-US" i="1" dirty="0">
                <a:solidFill>
                  <a:schemeClr val="tx1"/>
                </a:solidFill>
              </a:rPr>
              <a:t>Is it all right if I take some notes during the interview?</a:t>
            </a:r>
            <a:r>
              <a:rPr lang="en-US" dirty="0">
                <a:solidFill>
                  <a:schemeClr val="tx1"/>
                </a:solidFill>
              </a:rPr>
              <a:t>”</a:t>
            </a:r>
          </a:p>
          <a:p>
            <a:r>
              <a:rPr lang="en-US" dirty="0">
                <a:solidFill>
                  <a:schemeClr val="tx1"/>
                </a:solidFill>
              </a:rPr>
              <a:t>We have yet to come across an interviewer who would object to this.</a:t>
            </a:r>
          </a:p>
          <a:p>
            <a:r>
              <a:rPr lang="en-US" dirty="0">
                <a:solidFill>
                  <a:schemeClr val="tx1"/>
                </a:solidFill>
              </a:rPr>
              <a:t>You could also use notes to remind you of some of the things to mention in case you forget them.</a:t>
            </a:r>
          </a:p>
          <a:p>
            <a:r>
              <a:rPr lang="en-US" dirty="0">
                <a:solidFill>
                  <a:schemeClr val="tx1"/>
                </a:solidFill>
              </a:rPr>
              <a:t>But, please, do not write a script and read it out to the interviewer! Unless you’re auditioning for a play. The purpose of the notes should be just to refresh your memory when you have a quick glance through them as you speak.</a:t>
            </a:r>
          </a:p>
          <a:p>
            <a:endParaRPr lang="fr-FR" dirty="0"/>
          </a:p>
          <a:p>
            <a:endParaRPr lang="fr-FR" dirty="0"/>
          </a:p>
        </p:txBody>
      </p:sp>
    </p:spTree>
    <p:extLst>
      <p:ext uri="{BB962C8B-B14F-4D97-AF65-F5344CB8AC3E}">
        <p14:creationId xmlns:p14="http://schemas.microsoft.com/office/powerpoint/2010/main" val="25958985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a:t>What do or not to do! during the interview</a:t>
            </a:r>
            <a:endParaRPr lang="fr-FR" dirty="0"/>
          </a:p>
        </p:txBody>
      </p:sp>
      <p:sp>
        <p:nvSpPr>
          <p:cNvPr id="3" name="Espace réservé du contenu 2"/>
          <p:cNvSpPr>
            <a:spLocks noGrp="1"/>
          </p:cNvSpPr>
          <p:nvPr>
            <p:ph idx="1"/>
          </p:nvPr>
        </p:nvSpPr>
        <p:spPr/>
        <p:txBody>
          <a:bodyPr/>
          <a:lstStyle/>
          <a:p>
            <a:r>
              <a:rPr lang="en-US" b="1" dirty="0"/>
              <a:t>18.     Don’t be afraid to ask</a:t>
            </a:r>
          </a:p>
          <a:p>
            <a:pPr marL="0" indent="0">
              <a:buNone/>
            </a:pPr>
            <a:endParaRPr lang="fr-FR" dirty="0"/>
          </a:p>
        </p:txBody>
      </p:sp>
      <p:pic>
        <p:nvPicPr>
          <p:cNvPr id="18434" name="Picture 2" descr="D:\4A\Anglais\AAEAAQAAAAAAAAdkAAAAJGY1OTYyOGI3LWQ5NjMtNDg1My04ZDUxLTI0MmU1OWM3NWZkNQ.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204864"/>
            <a:ext cx="7364413" cy="4220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0845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r>
              <a:rPr lang="en-US" dirty="0">
                <a:solidFill>
                  <a:schemeClr val="tx1"/>
                </a:solidFill>
              </a:rPr>
              <a:t>A job interview is a </a:t>
            </a:r>
            <a:r>
              <a:rPr lang="en-US" b="1" dirty="0">
                <a:solidFill>
                  <a:schemeClr val="tx1"/>
                </a:solidFill>
              </a:rPr>
              <a:t>two-way process</a:t>
            </a:r>
            <a:r>
              <a:rPr lang="en-US" dirty="0">
                <a:solidFill>
                  <a:schemeClr val="tx1"/>
                </a:solidFill>
              </a:rPr>
              <a:t>.</a:t>
            </a:r>
          </a:p>
          <a:p>
            <a:r>
              <a:rPr lang="en-US" dirty="0">
                <a:solidFill>
                  <a:schemeClr val="tx1"/>
                </a:solidFill>
              </a:rPr>
              <a:t>It is as much about them looking for a suitable candidate to hire as it is about you looking for a suitable company and position to work in.</a:t>
            </a:r>
          </a:p>
          <a:p>
            <a:r>
              <a:rPr lang="en-US" dirty="0">
                <a:solidFill>
                  <a:schemeClr val="tx1"/>
                </a:solidFill>
              </a:rPr>
              <a:t>For this reason, do not be afraid to ask questions or clarifications if you want to find out something or if something is on your mind.</a:t>
            </a:r>
          </a:p>
          <a:p>
            <a:r>
              <a:rPr lang="en-US" dirty="0">
                <a:solidFill>
                  <a:schemeClr val="tx1"/>
                </a:solidFill>
              </a:rPr>
              <a:t>Especially, at the end when the prospective employer will most likely ask you:</a:t>
            </a:r>
          </a:p>
          <a:p>
            <a:r>
              <a:rPr lang="en-US" dirty="0">
                <a:solidFill>
                  <a:schemeClr val="tx1"/>
                </a:solidFill>
              </a:rPr>
              <a:t>“</a:t>
            </a:r>
            <a:r>
              <a:rPr lang="en-US" i="1" dirty="0">
                <a:solidFill>
                  <a:schemeClr val="tx1"/>
                </a:solidFill>
              </a:rPr>
              <a:t>So… do you have any questions?</a:t>
            </a:r>
            <a:r>
              <a:rPr lang="en-US" dirty="0">
                <a:solidFill>
                  <a:schemeClr val="tx1"/>
                </a:solidFill>
              </a:rPr>
              <a:t>”</a:t>
            </a:r>
          </a:p>
          <a:p>
            <a:r>
              <a:rPr lang="en-US" b="1" dirty="0">
                <a:solidFill>
                  <a:schemeClr val="tx1"/>
                </a:solidFill>
              </a:rPr>
              <a:t>Top Tip:</a:t>
            </a:r>
            <a:r>
              <a:rPr lang="en-US" dirty="0">
                <a:solidFill>
                  <a:schemeClr val="tx1"/>
                </a:solidFill>
              </a:rPr>
              <a:t> Prepare a list of questions beforehand and ask at the appropriate moment!</a:t>
            </a:r>
          </a:p>
          <a:p>
            <a:endParaRPr lang="fr-FR" dirty="0"/>
          </a:p>
        </p:txBody>
      </p:sp>
    </p:spTree>
    <p:extLst>
      <p:ext uri="{BB962C8B-B14F-4D97-AF65-F5344CB8AC3E}">
        <p14:creationId xmlns:p14="http://schemas.microsoft.com/office/powerpoint/2010/main" val="37563886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a:t>What do or not to do! during the interview</a:t>
            </a:r>
            <a:endParaRPr lang="fr-FR" dirty="0"/>
          </a:p>
        </p:txBody>
      </p:sp>
      <p:sp>
        <p:nvSpPr>
          <p:cNvPr id="3" name="Espace réservé du contenu 2"/>
          <p:cNvSpPr>
            <a:spLocks noGrp="1"/>
          </p:cNvSpPr>
          <p:nvPr>
            <p:ph idx="1"/>
          </p:nvPr>
        </p:nvSpPr>
        <p:spPr/>
        <p:txBody>
          <a:bodyPr/>
          <a:lstStyle/>
          <a:p>
            <a:pPr lvl="0"/>
            <a:r>
              <a:rPr lang="fr-FR" dirty="0"/>
              <a:t>1</a:t>
            </a:r>
            <a:r>
              <a:rPr lang="en-US" dirty="0" smtClean="0"/>
              <a:t>9</a:t>
            </a:r>
            <a:r>
              <a:rPr lang="en-US" dirty="0"/>
              <a:t>.    </a:t>
            </a:r>
            <a:r>
              <a:rPr lang="en-US" dirty="0" smtClean="0"/>
              <a:t> Be confident but not arrogant</a:t>
            </a:r>
            <a:endParaRPr lang="en-US" dirty="0"/>
          </a:p>
          <a:p>
            <a:endParaRPr lang="fr-FR" dirty="0" smtClean="0"/>
          </a:p>
          <a:p>
            <a:endParaRPr lang="fr-FR" dirty="0"/>
          </a:p>
        </p:txBody>
      </p:sp>
      <p:pic>
        <p:nvPicPr>
          <p:cNvPr id="2050" name="Picture 2" descr="D:\4A\Anglais\Confid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692" y="2132856"/>
            <a:ext cx="7468716" cy="4281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558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a:bodyPr>
          <a:lstStyle/>
          <a:p>
            <a:r>
              <a:rPr lang="en-US" dirty="0"/>
              <a:t>There are a series of steps that you must follow: practicing the questions and answers, </a:t>
            </a:r>
            <a:endParaRPr lang="en-US" dirty="0" smtClean="0"/>
          </a:p>
          <a:p>
            <a:r>
              <a:rPr lang="en-US" dirty="0" smtClean="0"/>
              <a:t>preparing </a:t>
            </a:r>
            <a:r>
              <a:rPr lang="en-US" dirty="0"/>
              <a:t>a list of things that you must bring with you, </a:t>
            </a:r>
            <a:endParaRPr lang="en-US" dirty="0" smtClean="0"/>
          </a:p>
          <a:p>
            <a:r>
              <a:rPr lang="en-US" dirty="0" smtClean="0"/>
              <a:t>researching </a:t>
            </a:r>
            <a:r>
              <a:rPr lang="en-US" dirty="0"/>
              <a:t>your job title and the organization itself. It's true that you already know yourself, </a:t>
            </a:r>
            <a:endParaRPr lang="en-US" dirty="0" smtClean="0"/>
          </a:p>
          <a:p>
            <a:r>
              <a:rPr lang="en-US" dirty="0" smtClean="0"/>
              <a:t>your </a:t>
            </a:r>
            <a:r>
              <a:rPr lang="en-US" dirty="0"/>
              <a:t>experience, </a:t>
            </a:r>
            <a:endParaRPr lang="en-US" dirty="0" smtClean="0"/>
          </a:p>
          <a:p>
            <a:r>
              <a:rPr lang="en-US" dirty="0" smtClean="0"/>
              <a:t>your </a:t>
            </a:r>
            <a:r>
              <a:rPr lang="en-US" dirty="0"/>
              <a:t>profession</a:t>
            </a:r>
            <a:r>
              <a:rPr lang="en-US" dirty="0" smtClean="0"/>
              <a:t>,</a:t>
            </a:r>
          </a:p>
          <a:p>
            <a:r>
              <a:rPr lang="en-US" dirty="0" smtClean="0">
                <a:solidFill>
                  <a:srgbClr val="FF0000"/>
                </a:solidFill>
              </a:rPr>
              <a:t> </a:t>
            </a:r>
            <a:r>
              <a:rPr lang="en-US" dirty="0">
                <a:solidFill>
                  <a:srgbClr val="FF0000"/>
                </a:solidFill>
              </a:rPr>
              <a:t>but all the other candidates know it also then you might make a difference because each job has different assignments and each company has different goals, in fact each interview is also quite different. </a:t>
            </a:r>
            <a:endParaRPr lang="fr-FR" dirty="0">
              <a:solidFill>
                <a:srgbClr val="FF0000"/>
              </a:solidFill>
            </a:endParaRPr>
          </a:p>
        </p:txBody>
      </p:sp>
    </p:spTree>
    <p:extLst>
      <p:ext uri="{BB962C8B-B14F-4D97-AF65-F5344CB8AC3E}">
        <p14:creationId xmlns:p14="http://schemas.microsoft.com/office/powerpoint/2010/main" val="15723756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en-US" dirty="0">
                <a:solidFill>
                  <a:schemeClr val="tx1"/>
                </a:solidFill>
              </a:rPr>
              <a:t>Confidence is a good trait because it reassures the interviewer that you believe in yourself and your abilities and in turn they will have reason to believe that you can do the job.</a:t>
            </a:r>
          </a:p>
          <a:p>
            <a:r>
              <a:rPr lang="en-US" dirty="0">
                <a:solidFill>
                  <a:schemeClr val="tx1"/>
                </a:solidFill>
              </a:rPr>
              <a:t>There is, however, a fine line between confidence and arrogance.</a:t>
            </a:r>
          </a:p>
          <a:p>
            <a:r>
              <a:rPr lang="en-US" dirty="0">
                <a:solidFill>
                  <a:schemeClr val="tx1"/>
                </a:solidFill>
              </a:rPr>
              <a:t>You do not want to go into an interview, put your feet on the table in front of the interviewer and say: “I’m </a:t>
            </a:r>
            <a:r>
              <a:rPr lang="en-US" dirty="0" err="1">
                <a:solidFill>
                  <a:schemeClr val="tx1"/>
                </a:solidFill>
              </a:rPr>
              <a:t>gonna</a:t>
            </a:r>
            <a:r>
              <a:rPr lang="en-US" dirty="0">
                <a:solidFill>
                  <a:schemeClr val="tx1"/>
                </a:solidFill>
              </a:rPr>
              <a:t> make you an offer you can’t refuse.” [Famous line from The Godfather movie]</a:t>
            </a:r>
          </a:p>
          <a:p>
            <a:endParaRPr lang="fr-FR" dirty="0"/>
          </a:p>
          <a:p>
            <a:endParaRPr lang="fr-FR" dirty="0"/>
          </a:p>
          <a:p>
            <a:endParaRPr lang="fr-FR" dirty="0"/>
          </a:p>
        </p:txBody>
      </p:sp>
    </p:spTree>
    <p:extLst>
      <p:ext uri="{BB962C8B-B14F-4D97-AF65-F5344CB8AC3E}">
        <p14:creationId xmlns:p14="http://schemas.microsoft.com/office/powerpoint/2010/main" val="39773702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a:t>What do or not to do! during the interview</a:t>
            </a:r>
            <a:endParaRPr lang="fr-FR" dirty="0"/>
          </a:p>
        </p:txBody>
      </p:sp>
      <p:sp>
        <p:nvSpPr>
          <p:cNvPr id="3" name="Espace réservé du contenu 2"/>
          <p:cNvSpPr>
            <a:spLocks noGrp="1"/>
          </p:cNvSpPr>
          <p:nvPr>
            <p:ph idx="1"/>
          </p:nvPr>
        </p:nvSpPr>
        <p:spPr/>
        <p:txBody>
          <a:bodyPr>
            <a:normAutofit/>
          </a:bodyPr>
          <a:lstStyle/>
          <a:p>
            <a:r>
              <a:rPr lang="en-US" b="1" dirty="0"/>
              <a:t>20.  Be friendly but don’t overdo it</a:t>
            </a:r>
            <a:r>
              <a:rPr lang="en-US" b="1" dirty="0" smtClean="0"/>
              <a:t>!</a:t>
            </a:r>
            <a:endParaRPr lang="fr-FR" dirty="0"/>
          </a:p>
        </p:txBody>
      </p:sp>
      <p:pic>
        <p:nvPicPr>
          <p:cNvPr id="3074" name="Picture 2" descr="D:\4A\Anglais\e8b86d10-1146-0134-e760-0a315da82319.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184519"/>
            <a:ext cx="7031682" cy="4196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6572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20000"/>
          </a:bodyPr>
          <a:lstStyle/>
          <a:p>
            <a:r>
              <a:rPr lang="en-US" dirty="0">
                <a:solidFill>
                  <a:schemeClr val="tx1"/>
                </a:solidFill>
              </a:rPr>
              <a:t>Be polite, well-mannered and friendly through the interview but do not show any signs of desperation, neediness or cheesiness by taking it a few steps too far.</a:t>
            </a:r>
          </a:p>
          <a:p>
            <a:r>
              <a:rPr lang="en-US" dirty="0">
                <a:solidFill>
                  <a:schemeClr val="tx1"/>
                </a:solidFill>
              </a:rPr>
              <a:t>You are not there to keep try to keep the interviewer happy by manipulation.</a:t>
            </a:r>
          </a:p>
          <a:p>
            <a:r>
              <a:rPr lang="en-US" dirty="0">
                <a:solidFill>
                  <a:schemeClr val="tx1"/>
                </a:solidFill>
              </a:rPr>
              <a:t>The </a:t>
            </a:r>
            <a:r>
              <a:rPr lang="en-US" b="1" dirty="0">
                <a:solidFill>
                  <a:schemeClr val="tx1"/>
                </a:solidFill>
              </a:rPr>
              <a:t>message</a:t>
            </a:r>
            <a:r>
              <a:rPr lang="en-US" dirty="0">
                <a:solidFill>
                  <a:schemeClr val="tx1"/>
                </a:solidFill>
              </a:rPr>
              <a:t> that you want to send out is:</a:t>
            </a:r>
          </a:p>
          <a:p>
            <a:r>
              <a:rPr lang="en-US" dirty="0">
                <a:solidFill>
                  <a:schemeClr val="tx1"/>
                </a:solidFill>
              </a:rPr>
              <a:t>“Here I am, this is what I can do, I believe that I am the perfect candidate for the job and I can make a real difference. If you hire me; I’ll be glad. If you don’t; it’s okay because I am in high demand and I can always find a job somewhere else.”</a:t>
            </a:r>
          </a:p>
          <a:p>
            <a:r>
              <a:rPr lang="en-US" b="1" dirty="0">
                <a:solidFill>
                  <a:schemeClr val="tx1"/>
                </a:solidFill>
              </a:rPr>
              <a:t>Important:</a:t>
            </a:r>
            <a:r>
              <a:rPr lang="en-US" dirty="0">
                <a:solidFill>
                  <a:schemeClr val="tx1"/>
                </a:solidFill>
              </a:rPr>
              <a:t> you do NOT want to say the above. You have to </a:t>
            </a:r>
            <a:r>
              <a:rPr lang="en-US" b="1" dirty="0">
                <a:solidFill>
                  <a:schemeClr val="tx1"/>
                </a:solidFill>
              </a:rPr>
              <a:t>believe</a:t>
            </a:r>
            <a:r>
              <a:rPr lang="en-US" dirty="0">
                <a:solidFill>
                  <a:schemeClr val="tx1"/>
                </a:solidFill>
              </a:rPr>
              <a:t> it – no matter how much you need/want this job you should never show any signs of weakness.</a:t>
            </a:r>
          </a:p>
          <a:p>
            <a:r>
              <a:rPr lang="en-US" dirty="0">
                <a:solidFill>
                  <a:schemeClr val="tx1"/>
                </a:solidFill>
              </a:rPr>
              <a:t>But… we’re not done yet! Check out below the final section of this article for some more tips:</a:t>
            </a:r>
          </a:p>
          <a:p>
            <a:r>
              <a:rPr lang="en-US" b="1" dirty="0">
                <a:solidFill>
                  <a:schemeClr val="tx1"/>
                </a:solidFill>
              </a:rPr>
              <a:t>What to do after the interview</a:t>
            </a:r>
          </a:p>
          <a:p>
            <a:endParaRPr lang="fr-FR" dirty="0"/>
          </a:p>
          <a:p>
            <a:endParaRPr lang="fr-FR" dirty="0"/>
          </a:p>
        </p:txBody>
      </p:sp>
    </p:spTree>
    <p:extLst>
      <p:ext uri="{BB962C8B-B14F-4D97-AF65-F5344CB8AC3E}">
        <p14:creationId xmlns:p14="http://schemas.microsoft.com/office/powerpoint/2010/main" val="503414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a:effectLst/>
              </a:rPr>
              <a:t>What to do after the </a:t>
            </a:r>
            <a:r>
              <a:rPr lang="en-US" b="1" dirty="0" smtClean="0">
                <a:effectLst/>
              </a:rPr>
              <a:t>interview</a:t>
            </a:r>
            <a:endParaRPr lang="fr-FR" dirty="0"/>
          </a:p>
        </p:txBody>
      </p:sp>
      <p:sp>
        <p:nvSpPr>
          <p:cNvPr id="3" name="Espace réservé du contenu 2"/>
          <p:cNvSpPr>
            <a:spLocks noGrp="1"/>
          </p:cNvSpPr>
          <p:nvPr>
            <p:ph idx="1"/>
          </p:nvPr>
        </p:nvSpPr>
        <p:spPr/>
        <p:txBody>
          <a:bodyPr/>
          <a:lstStyle/>
          <a:p>
            <a:r>
              <a:rPr lang="fr-FR" b="1" dirty="0"/>
              <a:t>21. </a:t>
            </a:r>
            <a:r>
              <a:rPr lang="fr-FR" b="1" dirty="0" smtClean="0"/>
              <a:t>Relax</a:t>
            </a:r>
            <a:endParaRPr lang="fr-FR" b="1" dirty="0"/>
          </a:p>
        </p:txBody>
      </p:sp>
      <p:pic>
        <p:nvPicPr>
          <p:cNvPr id="4098" name="Picture 2" descr="D:\4A\Anglais\relax-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2207121"/>
            <a:ext cx="7704856" cy="4030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6145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en-US" dirty="0">
                <a:solidFill>
                  <a:schemeClr val="tx1"/>
                </a:solidFill>
              </a:rPr>
              <a:t>The interview process is specifically designed to rigorously test a candidate’s competences and is quite a tough experience for most people. That is why the first thing that you need to do after an intense job interview is to take a small break and </a:t>
            </a:r>
            <a:r>
              <a:rPr lang="en-US" b="1" dirty="0">
                <a:solidFill>
                  <a:schemeClr val="tx1"/>
                </a:solidFill>
              </a:rPr>
              <a:t>just relax</a:t>
            </a:r>
            <a:r>
              <a:rPr lang="en-US" dirty="0">
                <a:solidFill>
                  <a:schemeClr val="tx1"/>
                </a:solidFill>
              </a:rPr>
              <a:t>.</a:t>
            </a:r>
          </a:p>
          <a:p>
            <a:r>
              <a:rPr lang="en-US" dirty="0">
                <a:solidFill>
                  <a:schemeClr val="tx1"/>
                </a:solidFill>
              </a:rPr>
              <a:t>The hardest part is over now, you’ve done it!</a:t>
            </a:r>
          </a:p>
          <a:p>
            <a:endParaRPr lang="fr-FR" dirty="0"/>
          </a:p>
        </p:txBody>
      </p:sp>
    </p:spTree>
    <p:extLst>
      <p:ext uri="{BB962C8B-B14F-4D97-AF65-F5344CB8AC3E}">
        <p14:creationId xmlns:p14="http://schemas.microsoft.com/office/powerpoint/2010/main" val="26675080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a:effectLst/>
              </a:rPr>
              <a:t>What to do after the interview</a:t>
            </a:r>
            <a:endParaRPr lang="fr-FR" dirty="0"/>
          </a:p>
        </p:txBody>
      </p:sp>
      <p:sp>
        <p:nvSpPr>
          <p:cNvPr id="3" name="Espace réservé du contenu 2"/>
          <p:cNvSpPr>
            <a:spLocks noGrp="1"/>
          </p:cNvSpPr>
          <p:nvPr>
            <p:ph idx="1"/>
          </p:nvPr>
        </p:nvSpPr>
        <p:spPr/>
        <p:txBody>
          <a:bodyPr/>
          <a:lstStyle/>
          <a:p>
            <a:r>
              <a:rPr lang="en-US" b="1" dirty="0"/>
              <a:t>22. Send a Thank-you letter</a:t>
            </a:r>
          </a:p>
          <a:p>
            <a:pPr marL="0" indent="0">
              <a:buNone/>
            </a:pPr>
            <a:endParaRPr lang="fr-FR" dirty="0"/>
          </a:p>
        </p:txBody>
      </p:sp>
      <p:pic>
        <p:nvPicPr>
          <p:cNvPr id="5122" name="Picture 2" descr="D:\4A\Anglais\Thank-you-let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204864"/>
            <a:ext cx="7272808"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5488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20000"/>
          </a:bodyPr>
          <a:lstStyle/>
          <a:p>
            <a:r>
              <a:rPr lang="en-US" dirty="0">
                <a:solidFill>
                  <a:schemeClr val="tx1"/>
                </a:solidFill>
              </a:rPr>
              <a:t>After having collected your thoughts for a moment it is now time for you to send a quick Thank-you letter to the person/panel who interviewed you.</a:t>
            </a:r>
          </a:p>
          <a:p>
            <a:r>
              <a:rPr lang="en-US" dirty="0">
                <a:solidFill>
                  <a:schemeClr val="tx1"/>
                </a:solidFill>
              </a:rPr>
              <a:t>This needs to happen straight-away for it to have the best impact.</a:t>
            </a:r>
          </a:p>
          <a:p>
            <a:r>
              <a:rPr lang="en-US" b="1" dirty="0">
                <a:solidFill>
                  <a:schemeClr val="tx1"/>
                </a:solidFill>
              </a:rPr>
              <a:t>There are a number of benefits to sending a Thank-you letter:</a:t>
            </a:r>
            <a:endParaRPr lang="en-US" dirty="0">
              <a:solidFill>
                <a:schemeClr val="tx1"/>
              </a:solidFill>
            </a:endParaRPr>
          </a:p>
          <a:p>
            <a:r>
              <a:rPr lang="en-US" dirty="0">
                <a:solidFill>
                  <a:schemeClr val="tx1"/>
                </a:solidFill>
              </a:rPr>
              <a:t>You thank the employer for making time to see you – this demonstrates good manners!</a:t>
            </a:r>
          </a:p>
          <a:p>
            <a:r>
              <a:rPr lang="en-US" dirty="0">
                <a:solidFill>
                  <a:schemeClr val="tx1"/>
                </a:solidFill>
              </a:rPr>
              <a:t>You put yourself back on the mind of the prospective employer again;</a:t>
            </a:r>
          </a:p>
          <a:p>
            <a:r>
              <a:rPr lang="en-US" dirty="0">
                <a:solidFill>
                  <a:schemeClr val="tx1"/>
                </a:solidFill>
              </a:rPr>
              <a:t>You iterate that you’re still 100% interested in the job position (a message which might have become diluted in the interview process itself), and;</a:t>
            </a:r>
          </a:p>
          <a:p>
            <a:r>
              <a:rPr lang="en-US" dirty="0">
                <a:solidFill>
                  <a:schemeClr val="tx1"/>
                </a:solidFill>
              </a:rPr>
              <a:t>You can mention a few more selling points, strengths or comments which you had missed out or forgotten to mention during the interview.</a:t>
            </a:r>
          </a:p>
          <a:p>
            <a:endParaRPr lang="fr-FR" dirty="0"/>
          </a:p>
          <a:p>
            <a:endParaRPr lang="fr-FR" dirty="0"/>
          </a:p>
        </p:txBody>
      </p:sp>
    </p:spTree>
    <p:extLst>
      <p:ext uri="{BB962C8B-B14F-4D97-AF65-F5344CB8AC3E}">
        <p14:creationId xmlns:p14="http://schemas.microsoft.com/office/powerpoint/2010/main" val="20314495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a:effectLst/>
              </a:rPr>
              <a:t>What to do after the interview</a:t>
            </a:r>
            <a:endParaRPr lang="fr-FR" dirty="0"/>
          </a:p>
        </p:txBody>
      </p:sp>
      <p:sp>
        <p:nvSpPr>
          <p:cNvPr id="3" name="Espace réservé du contenu 2"/>
          <p:cNvSpPr>
            <a:spLocks noGrp="1"/>
          </p:cNvSpPr>
          <p:nvPr>
            <p:ph idx="1"/>
          </p:nvPr>
        </p:nvSpPr>
        <p:spPr/>
        <p:txBody>
          <a:bodyPr/>
          <a:lstStyle/>
          <a:p>
            <a:r>
              <a:rPr lang="en-US" dirty="0"/>
              <a:t>23. Review your </a:t>
            </a:r>
            <a:r>
              <a:rPr lang="en-US" dirty="0" smtClean="0"/>
              <a:t>performance</a:t>
            </a:r>
            <a:endParaRPr lang="en-US" dirty="0"/>
          </a:p>
        </p:txBody>
      </p:sp>
      <p:pic>
        <p:nvPicPr>
          <p:cNvPr id="6146" name="Picture 2" descr="D:\4A\Anglais\1884d467xqrla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105875"/>
            <a:ext cx="7601556" cy="427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062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a:bodyPr>
          <a:lstStyle/>
          <a:p>
            <a:r>
              <a:rPr lang="en-US" dirty="0">
                <a:solidFill>
                  <a:schemeClr val="tx1"/>
                </a:solidFill>
              </a:rPr>
              <a:t>Reviewing your performance is probably the most important thing you can do after an interview. Everything you have said and done – whether good or bad – will be fresh on your mind.</a:t>
            </a:r>
          </a:p>
          <a:p>
            <a:r>
              <a:rPr lang="en-US" dirty="0">
                <a:solidFill>
                  <a:schemeClr val="tx1"/>
                </a:solidFill>
              </a:rPr>
              <a:t>Make some analytical notes on:</a:t>
            </a:r>
          </a:p>
          <a:p>
            <a:r>
              <a:rPr lang="en-US" dirty="0">
                <a:solidFill>
                  <a:schemeClr val="tx1"/>
                </a:solidFill>
              </a:rPr>
              <a:t>What you had done right;</a:t>
            </a:r>
          </a:p>
          <a:p>
            <a:r>
              <a:rPr lang="en-US" dirty="0">
                <a:solidFill>
                  <a:schemeClr val="tx1"/>
                </a:solidFill>
              </a:rPr>
              <a:t>What you had done wrong, incorrect or missed out, and;</a:t>
            </a:r>
          </a:p>
          <a:p>
            <a:r>
              <a:rPr lang="en-US" dirty="0">
                <a:solidFill>
                  <a:schemeClr val="tx1"/>
                </a:solidFill>
              </a:rPr>
              <a:t>Any improvements for future interviews.</a:t>
            </a:r>
          </a:p>
          <a:p>
            <a:r>
              <a:rPr lang="en-US" dirty="0">
                <a:solidFill>
                  <a:schemeClr val="tx1"/>
                </a:solidFill>
              </a:rPr>
              <a:t>These notes will be very useful interview preparation material for any future interviews you might have and you’re bound to have dozens of them during the lifespan of your career.</a:t>
            </a:r>
            <a:endParaRPr lang="en-US" dirty="0"/>
          </a:p>
          <a:p>
            <a:endParaRPr lang="fr-FR" dirty="0"/>
          </a:p>
        </p:txBody>
      </p:sp>
    </p:spTree>
    <p:extLst>
      <p:ext uri="{BB962C8B-B14F-4D97-AF65-F5344CB8AC3E}">
        <p14:creationId xmlns:p14="http://schemas.microsoft.com/office/powerpoint/2010/main" val="18529930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a:effectLst/>
              </a:rPr>
              <a:t>What to do after the interview</a:t>
            </a:r>
            <a:endParaRPr lang="fr-FR" dirty="0"/>
          </a:p>
        </p:txBody>
      </p:sp>
      <p:sp>
        <p:nvSpPr>
          <p:cNvPr id="3" name="Espace réservé du contenu 2"/>
          <p:cNvSpPr>
            <a:spLocks noGrp="1"/>
          </p:cNvSpPr>
          <p:nvPr>
            <p:ph idx="1"/>
          </p:nvPr>
        </p:nvSpPr>
        <p:spPr/>
        <p:txBody>
          <a:bodyPr>
            <a:normAutofit/>
          </a:bodyPr>
          <a:lstStyle/>
          <a:p>
            <a:r>
              <a:rPr lang="en-US" dirty="0"/>
              <a:t>24. Follow-up (but not too early!)</a:t>
            </a:r>
          </a:p>
        </p:txBody>
      </p:sp>
      <p:pic>
        <p:nvPicPr>
          <p:cNvPr id="1026" name="Picture 2" descr="D:\4A\Anglais\Follow-U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204864"/>
            <a:ext cx="7056784" cy="4246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411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a:t>Preparation</a:t>
            </a:r>
            <a:r>
              <a:rPr lang="fr-FR" b="1" dirty="0"/>
              <a:t> </a:t>
            </a:r>
            <a:r>
              <a:rPr lang="fr-FR" b="1" dirty="0" err="1"/>
              <a:t>before</a:t>
            </a:r>
            <a:r>
              <a:rPr lang="fr-FR" b="1" dirty="0"/>
              <a:t> the </a:t>
            </a:r>
            <a:r>
              <a:rPr lang="fr-FR" b="1" dirty="0" smtClean="0"/>
              <a:t>interview</a:t>
            </a:r>
            <a:endParaRPr lang="fr-FR" dirty="0"/>
          </a:p>
        </p:txBody>
      </p:sp>
      <p:sp>
        <p:nvSpPr>
          <p:cNvPr id="3" name="Espace réservé du contenu 2"/>
          <p:cNvSpPr>
            <a:spLocks noGrp="1"/>
          </p:cNvSpPr>
          <p:nvPr>
            <p:ph idx="1"/>
          </p:nvPr>
        </p:nvSpPr>
        <p:spPr/>
        <p:txBody>
          <a:bodyPr/>
          <a:lstStyle/>
          <a:p>
            <a:r>
              <a:rPr lang="en-US" b="1" dirty="0"/>
              <a:t>1. Know yourself and your Unique Selling Points (USPs</a:t>
            </a:r>
            <a:r>
              <a:rPr lang="en-US" b="1" dirty="0" smtClean="0"/>
              <a:t>) :</a:t>
            </a:r>
          </a:p>
          <a:p>
            <a:r>
              <a:rPr lang="en-US" dirty="0">
                <a:solidFill>
                  <a:schemeClr val="tx1"/>
                </a:solidFill>
              </a:rPr>
              <a:t>What skills / abilities do I bring to the table?</a:t>
            </a:r>
          </a:p>
          <a:p>
            <a:r>
              <a:rPr lang="en-US" dirty="0">
                <a:solidFill>
                  <a:schemeClr val="tx1"/>
                </a:solidFill>
              </a:rPr>
              <a:t>What work experience do I have?</a:t>
            </a:r>
          </a:p>
          <a:p>
            <a:r>
              <a:rPr lang="en-US" dirty="0">
                <a:solidFill>
                  <a:schemeClr val="tx1"/>
                </a:solidFill>
              </a:rPr>
              <a:t>What am I really good at?</a:t>
            </a:r>
          </a:p>
          <a:p>
            <a:r>
              <a:rPr lang="en-US" dirty="0">
                <a:solidFill>
                  <a:schemeClr val="tx1"/>
                </a:solidFill>
              </a:rPr>
              <a:t>How can I make a real and tangible difference to the company?</a:t>
            </a:r>
          </a:p>
          <a:p>
            <a:r>
              <a:rPr lang="en-US" dirty="0">
                <a:solidFill>
                  <a:schemeClr val="tx1"/>
                </a:solidFill>
              </a:rPr>
              <a:t>You need to be absolutely clear on the answers to the above-mentioned questions.</a:t>
            </a:r>
          </a:p>
          <a:p>
            <a:endParaRPr lang="en-US" b="1" dirty="0" smtClean="0"/>
          </a:p>
          <a:p>
            <a:endParaRPr lang="en-US" b="1" dirty="0"/>
          </a:p>
          <a:p>
            <a:endParaRPr lang="en-US" b="1" dirty="0" smtClean="0"/>
          </a:p>
          <a:p>
            <a:endParaRPr lang="en-US" b="1" dirty="0"/>
          </a:p>
          <a:p>
            <a:pPr marL="0" indent="0">
              <a:buNone/>
            </a:pPr>
            <a:endParaRPr lang="fr-FR" dirty="0"/>
          </a:p>
        </p:txBody>
      </p:sp>
    </p:spTree>
    <p:extLst>
      <p:ext uri="{BB962C8B-B14F-4D97-AF65-F5344CB8AC3E}">
        <p14:creationId xmlns:p14="http://schemas.microsoft.com/office/powerpoint/2010/main" val="8543844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77500" lnSpcReduction="20000"/>
          </a:bodyPr>
          <a:lstStyle/>
          <a:p>
            <a:pPr marL="0" indent="0">
              <a:spcBef>
                <a:spcPts val="0"/>
              </a:spcBef>
              <a:buNone/>
              <a:defRPr/>
            </a:pPr>
            <a:r>
              <a:rPr lang="en-US" dirty="0"/>
              <a:t>24. Follow-up (but not too early!)</a:t>
            </a:r>
            <a:endParaRPr lang="en-US" dirty="0">
              <a:solidFill>
                <a:schemeClr val="tx1"/>
              </a:solidFill>
            </a:endParaRPr>
          </a:p>
          <a:p>
            <a:r>
              <a:rPr lang="en-US" dirty="0">
                <a:solidFill>
                  <a:schemeClr val="tx1"/>
                </a:solidFill>
              </a:rPr>
              <a:t>It is only natural that you would like to know as soon as possible (read: NOW!) whether you have been accepted or rejected for the job… but please don’t be tempted to call too early.</a:t>
            </a:r>
          </a:p>
          <a:p>
            <a:r>
              <a:rPr lang="en-US" dirty="0">
                <a:solidFill>
                  <a:schemeClr val="tx1"/>
                </a:solidFill>
              </a:rPr>
              <a:t>After an interview is finished it is a common practice for interviewers to indicate a time-frame in which they will get back to you with their final decision.</a:t>
            </a:r>
          </a:p>
          <a:p>
            <a:r>
              <a:rPr lang="en-US" dirty="0">
                <a:solidFill>
                  <a:schemeClr val="tx1"/>
                </a:solidFill>
              </a:rPr>
              <a:t>This could be on the same day, a few days from now or even in the next couple of weeks.</a:t>
            </a:r>
          </a:p>
          <a:p>
            <a:r>
              <a:rPr lang="en-US" dirty="0">
                <a:solidFill>
                  <a:schemeClr val="tx1"/>
                </a:solidFill>
              </a:rPr>
              <a:t>It is important that you remember what the interviewer told </a:t>
            </a:r>
            <a:r>
              <a:rPr lang="en-US" b="1" dirty="0">
                <a:solidFill>
                  <a:schemeClr val="tx1"/>
                </a:solidFill>
              </a:rPr>
              <a:t>you</a:t>
            </a:r>
            <a:r>
              <a:rPr lang="en-US" dirty="0">
                <a:solidFill>
                  <a:schemeClr val="tx1"/>
                </a:solidFill>
              </a:rPr>
              <a:t>.</a:t>
            </a:r>
          </a:p>
          <a:p>
            <a:r>
              <a:rPr lang="en-US" dirty="0">
                <a:solidFill>
                  <a:schemeClr val="tx1"/>
                </a:solidFill>
              </a:rPr>
              <a:t>If they have told you that they will get back to you in a </a:t>
            </a:r>
            <a:r>
              <a:rPr lang="en-US" u="sng" dirty="0">
                <a:solidFill>
                  <a:schemeClr val="tx1"/>
                </a:solidFill>
              </a:rPr>
              <a:t>week’s time</a:t>
            </a:r>
            <a:r>
              <a:rPr lang="en-US" dirty="0">
                <a:solidFill>
                  <a:schemeClr val="tx1"/>
                </a:solidFill>
              </a:rPr>
              <a:t> you </a:t>
            </a:r>
            <a:r>
              <a:rPr lang="en-US" b="1" dirty="0">
                <a:solidFill>
                  <a:schemeClr val="tx1"/>
                </a:solidFill>
              </a:rPr>
              <a:t>do not</a:t>
            </a:r>
            <a:r>
              <a:rPr lang="en-US" dirty="0">
                <a:solidFill>
                  <a:schemeClr val="tx1"/>
                </a:solidFill>
              </a:rPr>
              <a:t> want to be calling in </a:t>
            </a:r>
            <a:r>
              <a:rPr lang="en-US" u="sng" dirty="0">
                <a:solidFill>
                  <a:schemeClr val="tx1"/>
                </a:solidFill>
              </a:rPr>
              <a:t>tomorrow</a:t>
            </a:r>
            <a:r>
              <a:rPr lang="en-US" dirty="0">
                <a:solidFill>
                  <a:schemeClr val="tx1"/>
                </a:solidFill>
              </a:rPr>
              <a:t> to see whether they have made a decision yet! This shows a lack of listening skills, patience and common sense.</a:t>
            </a:r>
          </a:p>
          <a:p>
            <a:r>
              <a:rPr lang="en-US" b="1" dirty="0">
                <a:solidFill>
                  <a:schemeClr val="tx1"/>
                </a:solidFill>
              </a:rPr>
              <a:t>Remember:</a:t>
            </a:r>
            <a:r>
              <a:rPr lang="en-US" dirty="0">
                <a:solidFill>
                  <a:schemeClr val="tx1"/>
                </a:solidFill>
              </a:rPr>
              <a:t> Don’t be a stalker or pester when following up – always stay professional!</a:t>
            </a:r>
          </a:p>
          <a:p>
            <a:endParaRPr lang="fr-FR" dirty="0"/>
          </a:p>
          <a:p>
            <a:endParaRPr lang="fr-FR" dirty="0"/>
          </a:p>
        </p:txBody>
      </p:sp>
    </p:spTree>
    <p:extLst>
      <p:ext uri="{BB962C8B-B14F-4D97-AF65-F5344CB8AC3E}">
        <p14:creationId xmlns:p14="http://schemas.microsoft.com/office/powerpoint/2010/main" val="19956826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a:effectLst/>
              </a:rPr>
              <a:t>What to do after the interview</a:t>
            </a:r>
            <a:endParaRPr lang="fr-FR" dirty="0"/>
          </a:p>
        </p:txBody>
      </p:sp>
      <p:sp>
        <p:nvSpPr>
          <p:cNvPr id="3" name="Espace réservé du contenu 2"/>
          <p:cNvSpPr>
            <a:spLocks noGrp="1"/>
          </p:cNvSpPr>
          <p:nvPr>
            <p:ph idx="1"/>
          </p:nvPr>
        </p:nvSpPr>
        <p:spPr/>
        <p:txBody>
          <a:bodyPr>
            <a:normAutofit/>
          </a:bodyPr>
          <a:lstStyle/>
          <a:p>
            <a:r>
              <a:rPr lang="en-US" dirty="0"/>
              <a:t>25. Apply for other jobs (but don’t lose hope</a:t>
            </a:r>
            <a:r>
              <a:rPr lang="en-US" dirty="0" smtClean="0"/>
              <a:t>)</a:t>
            </a:r>
            <a:endParaRPr lang="en-US" dirty="0"/>
          </a:p>
        </p:txBody>
      </p:sp>
      <p:pic>
        <p:nvPicPr>
          <p:cNvPr id="2050" name="Picture 2" descr="D:\4A\Anglais\12310907_f5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052" y="2276872"/>
            <a:ext cx="7007324" cy="4248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8488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70000" lnSpcReduction="20000"/>
          </a:bodyPr>
          <a:lstStyle/>
          <a:p>
            <a:r>
              <a:rPr lang="en-US" dirty="0">
                <a:solidFill>
                  <a:schemeClr val="tx1"/>
                </a:solidFill>
              </a:rPr>
              <a:t>It is time to get out your laptop, newspapers and everything else you need to apply for jobs.</a:t>
            </a:r>
          </a:p>
          <a:p>
            <a:r>
              <a:rPr lang="en-US" dirty="0">
                <a:solidFill>
                  <a:schemeClr val="tx1"/>
                </a:solidFill>
              </a:rPr>
              <a:t>No matter how well you </a:t>
            </a:r>
            <a:r>
              <a:rPr lang="en-US" i="1" dirty="0">
                <a:solidFill>
                  <a:schemeClr val="tx1"/>
                </a:solidFill>
              </a:rPr>
              <a:t>think</a:t>
            </a:r>
            <a:r>
              <a:rPr lang="en-US" dirty="0">
                <a:solidFill>
                  <a:schemeClr val="tx1"/>
                </a:solidFill>
              </a:rPr>
              <a:t> you have done you cannot afford to sit there and wait without </a:t>
            </a:r>
            <a:r>
              <a:rPr lang="en-US" dirty="0" err="1">
                <a:solidFill>
                  <a:schemeClr val="tx1"/>
                </a:solidFill>
              </a:rPr>
              <a:t>utilising</a:t>
            </a:r>
            <a:r>
              <a:rPr lang="en-US" dirty="0">
                <a:solidFill>
                  <a:schemeClr val="tx1"/>
                </a:solidFill>
              </a:rPr>
              <a:t> your time properly.</a:t>
            </a:r>
          </a:p>
          <a:p>
            <a:r>
              <a:rPr lang="en-US" dirty="0">
                <a:solidFill>
                  <a:schemeClr val="tx1"/>
                </a:solidFill>
              </a:rPr>
              <a:t>Imagine for a minute that you wait a week and they decide to give the job to another candidate or they pull the vacancy from the market all together. What have you achieved? Nothing!</a:t>
            </a:r>
          </a:p>
          <a:p>
            <a:r>
              <a:rPr lang="en-US" dirty="0">
                <a:solidFill>
                  <a:schemeClr val="tx1"/>
                </a:solidFill>
              </a:rPr>
              <a:t>In the meantime, that one week was properly </a:t>
            </a:r>
            <a:r>
              <a:rPr lang="en-US" dirty="0" err="1">
                <a:solidFill>
                  <a:schemeClr val="tx1"/>
                </a:solidFill>
              </a:rPr>
              <a:t>utilised</a:t>
            </a:r>
            <a:r>
              <a:rPr lang="en-US" dirty="0">
                <a:solidFill>
                  <a:schemeClr val="tx1"/>
                </a:solidFill>
              </a:rPr>
              <a:t> by thousands of other job seekers and consequently they stand a much better chance of securing a job than you.</a:t>
            </a:r>
          </a:p>
          <a:p>
            <a:r>
              <a:rPr lang="en-US" dirty="0">
                <a:solidFill>
                  <a:schemeClr val="tx1"/>
                </a:solidFill>
              </a:rPr>
              <a:t>The only time you stop applying for other jobs is when the phone rings and the person who interviewed you says: “</a:t>
            </a:r>
            <a:r>
              <a:rPr lang="en-US" i="1" dirty="0">
                <a:solidFill>
                  <a:schemeClr val="tx1"/>
                </a:solidFill>
              </a:rPr>
              <a:t>Congratulations [name], we would like to offer the job to you. Would you still be interested to accept our offer?”</a:t>
            </a:r>
            <a:endParaRPr lang="en-US" dirty="0">
              <a:solidFill>
                <a:schemeClr val="tx1"/>
              </a:solidFill>
            </a:endParaRPr>
          </a:p>
          <a:p>
            <a:r>
              <a:rPr lang="en-US" dirty="0">
                <a:solidFill>
                  <a:schemeClr val="tx1"/>
                </a:solidFill>
              </a:rPr>
              <a:t>It is only then that you know for certain that </a:t>
            </a:r>
            <a:r>
              <a:rPr lang="en-US" b="1" dirty="0">
                <a:solidFill>
                  <a:schemeClr val="tx1"/>
                </a:solidFill>
              </a:rPr>
              <a:t>you have made it</a:t>
            </a:r>
            <a:r>
              <a:rPr lang="en-US" dirty="0">
                <a:solidFill>
                  <a:schemeClr val="tx1"/>
                </a:solidFill>
              </a:rPr>
              <a:t>.</a:t>
            </a:r>
          </a:p>
          <a:p>
            <a:r>
              <a:rPr lang="en-US" dirty="0">
                <a:solidFill>
                  <a:schemeClr val="tx1"/>
                </a:solidFill>
              </a:rPr>
              <a:t>It is one of the best feelings in the world.</a:t>
            </a:r>
          </a:p>
          <a:p>
            <a:r>
              <a:rPr lang="en-US" dirty="0">
                <a:solidFill>
                  <a:schemeClr val="tx1"/>
                </a:solidFill>
              </a:rPr>
              <a:t>But until that happens you should keep applying and increase your chances of securing a job.</a:t>
            </a:r>
          </a:p>
          <a:p>
            <a:r>
              <a:rPr lang="en-US" b="1" dirty="0">
                <a:solidFill>
                  <a:schemeClr val="tx1"/>
                </a:solidFill>
              </a:rPr>
              <a:t>Ps:</a:t>
            </a:r>
            <a:r>
              <a:rPr lang="en-US" dirty="0">
                <a:solidFill>
                  <a:schemeClr val="tx1"/>
                </a:solidFill>
              </a:rPr>
              <a:t> Don’t forget to pick up your phone when it rings…</a:t>
            </a:r>
          </a:p>
          <a:p>
            <a:endParaRPr lang="fr-FR" dirty="0"/>
          </a:p>
          <a:p>
            <a:endParaRPr lang="fr-FR" dirty="0"/>
          </a:p>
        </p:txBody>
      </p:sp>
    </p:spTree>
    <p:extLst>
      <p:ext uri="{BB962C8B-B14F-4D97-AF65-F5344CB8AC3E}">
        <p14:creationId xmlns:p14="http://schemas.microsoft.com/office/powerpoint/2010/main" val="14451717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3074" name="Picture 2" descr="D:\4A\Anglais\FGST0013-modern-presentation-pitch-template-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9311602" cy="688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419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a:t>Preparation</a:t>
            </a:r>
            <a:r>
              <a:rPr lang="fr-FR" b="1" dirty="0"/>
              <a:t> </a:t>
            </a:r>
            <a:r>
              <a:rPr lang="fr-FR" b="1" dirty="0" err="1"/>
              <a:t>before</a:t>
            </a:r>
            <a:r>
              <a:rPr lang="fr-FR" b="1" dirty="0"/>
              <a:t> the interview</a:t>
            </a:r>
            <a:endParaRPr lang="fr-FR" dirty="0"/>
          </a:p>
        </p:txBody>
      </p:sp>
      <p:sp>
        <p:nvSpPr>
          <p:cNvPr id="3" name="Espace réservé du contenu 2"/>
          <p:cNvSpPr>
            <a:spLocks noGrp="1"/>
          </p:cNvSpPr>
          <p:nvPr>
            <p:ph idx="1"/>
          </p:nvPr>
        </p:nvSpPr>
        <p:spPr/>
        <p:txBody>
          <a:bodyPr>
            <a:normAutofit fontScale="92500" lnSpcReduction="20000"/>
          </a:bodyPr>
          <a:lstStyle/>
          <a:p>
            <a:r>
              <a:rPr lang="en-US" b="1" dirty="0"/>
              <a:t>2. Research the company and the job </a:t>
            </a:r>
            <a:r>
              <a:rPr lang="en-US" b="1" dirty="0" smtClean="0"/>
              <a:t>role : </a:t>
            </a:r>
          </a:p>
          <a:p>
            <a:r>
              <a:rPr lang="en-US" dirty="0">
                <a:solidFill>
                  <a:schemeClr val="tx1"/>
                </a:solidFill>
              </a:rPr>
              <a:t>Researching the company and all its aspects such as sector, management, customers, competitors and its mission and values, has many benefits. It enables you to:</a:t>
            </a:r>
          </a:p>
          <a:p>
            <a:r>
              <a:rPr lang="en-US" dirty="0">
                <a:solidFill>
                  <a:schemeClr val="tx1"/>
                </a:solidFill>
              </a:rPr>
              <a:t>Assess whether the company is the right place for you to work in;</a:t>
            </a:r>
          </a:p>
          <a:p>
            <a:r>
              <a:rPr lang="en-US" dirty="0">
                <a:solidFill>
                  <a:schemeClr val="tx1"/>
                </a:solidFill>
              </a:rPr>
              <a:t>Tailor your interview answers to the needs of the company, and;</a:t>
            </a:r>
          </a:p>
          <a:p>
            <a:r>
              <a:rPr lang="en-US" dirty="0">
                <a:solidFill>
                  <a:schemeClr val="tx1"/>
                </a:solidFill>
              </a:rPr>
              <a:t>Demonstrate that you have done your homework and that you are really interested in and enthusiastic about working in the company.</a:t>
            </a:r>
          </a:p>
          <a:p>
            <a:r>
              <a:rPr lang="en-US" dirty="0">
                <a:solidFill>
                  <a:schemeClr val="tx1"/>
                </a:solidFill>
              </a:rPr>
              <a:t>Part of this research should be focused on the job role advertised. Do not turn your head to the interviewer and say: “</a:t>
            </a:r>
            <a:r>
              <a:rPr lang="en-US" i="1" dirty="0">
                <a:solidFill>
                  <a:schemeClr val="tx1"/>
                </a:solidFill>
              </a:rPr>
              <a:t>I didn’t </a:t>
            </a:r>
            <a:r>
              <a:rPr lang="en-US" i="1" dirty="0" err="1">
                <a:solidFill>
                  <a:schemeClr val="tx1"/>
                </a:solidFill>
              </a:rPr>
              <a:t>realise</a:t>
            </a:r>
            <a:r>
              <a:rPr lang="en-US" i="1" dirty="0">
                <a:solidFill>
                  <a:schemeClr val="tx1"/>
                </a:solidFill>
              </a:rPr>
              <a:t> that I was expected to know about this!”</a:t>
            </a:r>
            <a:endParaRPr lang="en-US" dirty="0">
              <a:solidFill>
                <a:schemeClr val="tx1"/>
              </a:solidFill>
            </a:endParaRPr>
          </a:p>
          <a:p>
            <a:endParaRPr lang="fr-FR" dirty="0"/>
          </a:p>
          <a:p>
            <a:endParaRPr lang="en-US" b="1" dirty="0"/>
          </a:p>
          <a:p>
            <a:pPr marL="0" indent="0">
              <a:buNone/>
            </a:pPr>
            <a:endParaRPr lang="fr-FR" dirty="0"/>
          </a:p>
        </p:txBody>
      </p:sp>
    </p:spTree>
    <p:extLst>
      <p:ext uri="{BB962C8B-B14F-4D97-AF65-F5344CB8AC3E}">
        <p14:creationId xmlns:p14="http://schemas.microsoft.com/office/powerpoint/2010/main" val="143960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a:t>Preparation</a:t>
            </a:r>
            <a:r>
              <a:rPr lang="fr-FR" b="1" dirty="0"/>
              <a:t> </a:t>
            </a:r>
            <a:r>
              <a:rPr lang="fr-FR" b="1" dirty="0" err="1"/>
              <a:t>before</a:t>
            </a:r>
            <a:r>
              <a:rPr lang="fr-FR" b="1" dirty="0"/>
              <a:t> the interview</a:t>
            </a:r>
            <a:endParaRPr lang="fr-FR" dirty="0"/>
          </a:p>
        </p:txBody>
      </p:sp>
      <p:sp>
        <p:nvSpPr>
          <p:cNvPr id="3" name="Espace réservé du contenu 2"/>
          <p:cNvSpPr>
            <a:spLocks noGrp="1"/>
          </p:cNvSpPr>
          <p:nvPr>
            <p:ph idx="1"/>
          </p:nvPr>
        </p:nvSpPr>
        <p:spPr/>
        <p:txBody>
          <a:bodyPr/>
          <a:lstStyle/>
          <a:p>
            <a:r>
              <a:rPr lang="fr-FR" b="1" dirty="0"/>
              <a:t>3. Practice, practice, practice!</a:t>
            </a:r>
          </a:p>
          <a:p>
            <a:pPr marL="0" indent="0">
              <a:buNone/>
            </a:pPr>
            <a:endParaRPr lang="fr-FR" dirty="0"/>
          </a:p>
        </p:txBody>
      </p:sp>
      <p:pic>
        <p:nvPicPr>
          <p:cNvPr id="3075" name="Picture 3" descr="D:\4A\Anglais\6d87ea0a44d1d7552cce3f7351218b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237006"/>
            <a:ext cx="7704856" cy="4072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431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en-US" dirty="0">
                <a:solidFill>
                  <a:schemeClr val="tx1"/>
                </a:solidFill>
              </a:rPr>
              <a:t>Winning an interview is a skill and an ability that you have to learn.</a:t>
            </a:r>
          </a:p>
          <a:p>
            <a:r>
              <a:rPr lang="en-US" dirty="0">
                <a:solidFill>
                  <a:schemeClr val="tx1"/>
                </a:solidFill>
              </a:rPr>
              <a:t>Believe it or not, an interview is not just a “meeting” where you just sit and answer a few questions! There is a lot involved such as; conveying the right messages through body language, having the correct sitting posture and maintaining good eye contact at all times.</a:t>
            </a:r>
          </a:p>
          <a:p>
            <a:r>
              <a:rPr lang="en-US" dirty="0">
                <a:solidFill>
                  <a:srgbClr val="FF0000"/>
                </a:solidFill>
              </a:rPr>
              <a:t>“Practice makes perfect” is a famous saying that is applicable to all things, including job interviews.</a:t>
            </a:r>
          </a:p>
          <a:p>
            <a:endParaRPr lang="fr-FR" dirty="0">
              <a:solidFill>
                <a:srgbClr val="FF0000"/>
              </a:solidFill>
            </a:endParaRPr>
          </a:p>
        </p:txBody>
      </p:sp>
    </p:spTree>
    <p:extLst>
      <p:ext uri="{BB962C8B-B14F-4D97-AF65-F5344CB8AC3E}">
        <p14:creationId xmlns:p14="http://schemas.microsoft.com/office/powerpoint/2010/main" val="1738948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a:t>Preparation</a:t>
            </a:r>
            <a:r>
              <a:rPr lang="fr-FR" b="1" dirty="0"/>
              <a:t> </a:t>
            </a:r>
            <a:r>
              <a:rPr lang="fr-FR" b="1" dirty="0" err="1"/>
              <a:t>before</a:t>
            </a:r>
            <a:r>
              <a:rPr lang="fr-FR" b="1" dirty="0"/>
              <a:t> the interview</a:t>
            </a:r>
            <a:endParaRPr lang="fr-FR" dirty="0"/>
          </a:p>
        </p:txBody>
      </p:sp>
      <p:sp>
        <p:nvSpPr>
          <p:cNvPr id="3" name="Espace réservé du contenu 2"/>
          <p:cNvSpPr>
            <a:spLocks noGrp="1"/>
          </p:cNvSpPr>
          <p:nvPr>
            <p:ph idx="1"/>
          </p:nvPr>
        </p:nvSpPr>
        <p:spPr/>
        <p:txBody>
          <a:bodyPr/>
          <a:lstStyle/>
          <a:p>
            <a:r>
              <a:rPr lang="en-US" dirty="0"/>
              <a:t>4. Anticipate questions and prepare sample answers for </a:t>
            </a:r>
            <a:r>
              <a:rPr lang="en-US" dirty="0" smtClean="0"/>
              <a:t>them</a:t>
            </a:r>
            <a:endParaRPr lang="en-US" dirty="0"/>
          </a:p>
        </p:txBody>
      </p:sp>
      <p:pic>
        <p:nvPicPr>
          <p:cNvPr id="4098" name="Picture 2" descr="D:\4A\Anglais\viva-ques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564904"/>
            <a:ext cx="7878216" cy="3936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7298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écutif">
  <a:themeElements>
    <a:clrScheme name="Exécutif">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écutif">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écutif">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468</TotalTime>
  <Words>3493</Words>
  <Application>Microsoft Office PowerPoint</Application>
  <PresentationFormat>Affichage à l'écran (4:3)</PresentationFormat>
  <Paragraphs>468</Paragraphs>
  <Slides>53</Slides>
  <Notes>27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53</vt:i4>
      </vt:variant>
    </vt:vector>
  </HeadingPairs>
  <TitlesOfParts>
    <vt:vector size="59" baseType="lpstr">
      <vt:lpstr>Arial</vt:lpstr>
      <vt:lpstr>Calibri</vt:lpstr>
      <vt:lpstr>Century Gothic</vt:lpstr>
      <vt:lpstr>Courier New</vt:lpstr>
      <vt:lpstr>Palatino Linotype</vt:lpstr>
      <vt:lpstr>Exécutif</vt:lpstr>
      <vt:lpstr>How to prepare for an interview ?</vt:lpstr>
      <vt:lpstr>Plan</vt:lpstr>
      <vt:lpstr>Inroduction</vt:lpstr>
      <vt:lpstr>Présentation PowerPoint</vt:lpstr>
      <vt:lpstr>Preparation before the interview</vt:lpstr>
      <vt:lpstr>Preparation before the interview</vt:lpstr>
      <vt:lpstr>Preparation before the interview</vt:lpstr>
      <vt:lpstr>Présentation PowerPoint</vt:lpstr>
      <vt:lpstr>Preparation before the interview</vt:lpstr>
      <vt:lpstr>Présentation PowerPoint</vt:lpstr>
      <vt:lpstr>Présentation PowerPoint</vt:lpstr>
      <vt:lpstr>Preparation before the interview</vt:lpstr>
      <vt:lpstr>Présentation PowerPoint</vt:lpstr>
      <vt:lpstr>Preparation before the interview</vt:lpstr>
      <vt:lpstr>Présentation PowerPoint</vt:lpstr>
      <vt:lpstr>Preparation before the interview</vt:lpstr>
      <vt:lpstr>Présentation PowerPoint</vt:lpstr>
      <vt:lpstr>Preparation before the interview</vt:lpstr>
      <vt:lpstr>Présentation PowerPoint</vt:lpstr>
      <vt:lpstr>Preparation before the interview</vt:lpstr>
      <vt:lpstr>Preparation before the interview</vt:lpstr>
      <vt:lpstr>Présentation PowerPoint</vt:lpstr>
      <vt:lpstr>What do or not to do! during the interview</vt:lpstr>
      <vt:lpstr>Présentation PowerPoint</vt:lpstr>
      <vt:lpstr>What do or not to do! during the interview</vt:lpstr>
      <vt:lpstr>Présentation PowerPoint</vt:lpstr>
      <vt:lpstr>What do or not to do! during the interview</vt:lpstr>
      <vt:lpstr>Présentation PowerPoint</vt:lpstr>
      <vt:lpstr>What do or not to do! during the interview</vt:lpstr>
      <vt:lpstr>Présentation PowerPoint</vt:lpstr>
      <vt:lpstr>What do or not to do! during the interview</vt:lpstr>
      <vt:lpstr>Présentation PowerPoint</vt:lpstr>
      <vt:lpstr>What do or not to do! during the interview</vt:lpstr>
      <vt:lpstr>Présentation PowerPoint</vt:lpstr>
      <vt:lpstr>What do or not to do! during the interview</vt:lpstr>
      <vt:lpstr>Présentation PowerPoint</vt:lpstr>
      <vt:lpstr>What do or not to do! during the interview</vt:lpstr>
      <vt:lpstr>Présentation PowerPoint</vt:lpstr>
      <vt:lpstr>What do or not to do! during the interview</vt:lpstr>
      <vt:lpstr>Présentation PowerPoint</vt:lpstr>
      <vt:lpstr>What do or not to do! during the interview</vt:lpstr>
      <vt:lpstr>Présentation PowerPoint</vt:lpstr>
      <vt:lpstr>What to do after the interview</vt:lpstr>
      <vt:lpstr>Présentation PowerPoint</vt:lpstr>
      <vt:lpstr>What to do after the interview</vt:lpstr>
      <vt:lpstr>Présentation PowerPoint</vt:lpstr>
      <vt:lpstr>What to do after the interview</vt:lpstr>
      <vt:lpstr>Présentation PowerPoint</vt:lpstr>
      <vt:lpstr>What to do after the interview</vt:lpstr>
      <vt:lpstr>Présentation PowerPoint</vt:lpstr>
      <vt:lpstr>What to do after the interview</vt:lpstr>
      <vt:lpstr>Présentation PowerPoint</vt:lpstr>
      <vt:lpstr>Présentation PowerPoint</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prepare for an interview</dc:title>
  <dc:creator>pro</dc:creator>
  <cp:lastModifiedBy>AZZOUZI</cp:lastModifiedBy>
  <cp:revision>130</cp:revision>
  <dcterms:created xsi:type="dcterms:W3CDTF">2016-10-24T20:36:27Z</dcterms:created>
  <dcterms:modified xsi:type="dcterms:W3CDTF">2019-01-06T20:41:44Z</dcterms:modified>
</cp:coreProperties>
</file>