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339" r:id="rId2"/>
    <p:sldId id="340" r:id="rId3"/>
    <p:sldId id="332" r:id="rId4"/>
    <p:sldId id="256" r:id="rId5"/>
    <p:sldId id="358" r:id="rId6"/>
    <p:sldId id="258" r:id="rId7"/>
    <p:sldId id="342" r:id="rId8"/>
    <p:sldId id="259" r:id="rId9"/>
    <p:sldId id="304" r:id="rId10"/>
    <p:sldId id="262" r:id="rId11"/>
    <p:sldId id="343" r:id="rId12"/>
    <p:sldId id="303" r:id="rId13"/>
    <p:sldId id="336" r:id="rId14"/>
    <p:sldId id="308" r:id="rId15"/>
    <p:sldId id="345" r:id="rId16"/>
    <p:sldId id="264" r:id="rId17"/>
    <p:sldId id="266" r:id="rId18"/>
    <p:sldId id="348" r:id="rId19"/>
    <p:sldId id="349" r:id="rId20"/>
    <p:sldId id="267" r:id="rId21"/>
    <p:sldId id="350" r:id="rId22"/>
    <p:sldId id="268" r:id="rId23"/>
    <p:sldId id="269" r:id="rId24"/>
    <p:sldId id="273" r:id="rId25"/>
    <p:sldId id="277" r:id="rId26"/>
    <p:sldId id="278" r:id="rId27"/>
    <p:sldId id="283" r:id="rId28"/>
    <p:sldId id="351" r:id="rId29"/>
    <p:sldId id="360" r:id="rId30"/>
    <p:sldId id="285" r:id="rId31"/>
    <p:sldId id="352" r:id="rId32"/>
    <p:sldId id="310" r:id="rId33"/>
    <p:sldId id="286" r:id="rId34"/>
    <p:sldId id="289" r:id="rId35"/>
    <p:sldId id="359" r:id="rId36"/>
    <p:sldId id="353" r:id="rId37"/>
    <p:sldId id="354" r:id="rId38"/>
    <p:sldId id="355" r:id="rId39"/>
    <p:sldId id="356" r:id="rId40"/>
    <p:sldId id="357" r:id="rId41"/>
    <p:sldId id="319" r:id="rId42"/>
    <p:sldId id="322" r:id="rId43"/>
    <p:sldId id="331" r:id="rId4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FF99FF"/>
    <a:srgbClr val="66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3" d="100"/>
          <a:sy n="73" d="100"/>
        </p:scale>
        <p:origin x="-9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61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Graphique%20dans%20Microsoft%20Office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view3D>
      <c:rotX val="30"/>
      <c:perspective val="30"/>
    </c:view3D>
    <c:plotArea>
      <c:layout/>
      <c:pie3DChart>
        <c:varyColors val="1"/>
        <c:ser>
          <c:idx val="0"/>
          <c:order val="0"/>
          <c:dPt>
            <c:idx val="1"/>
            <c:explosion val="21"/>
          </c:dPt>
          <c:cat>
            <c:strRef>
              <c:f>'[Graphique dans Microsoft Office PowerPoint]Feuil1'!$B$11:$B$12</c:f>
              <c:strCache>
                <c:ptCount val="2"/>
                <c:pt idx="0">
                  <c:v>Thermodynamique chimique </c:v>
                </c:pt>
                <c:pt idx="1">
                  <c:v>Atomistique</c:v>
                </c:pt>
              </c:strCache>
            </c:strRef>
          </c:cat>
          <c:val>
            <c:numRef>
              <c:f>'[Graphique dans Microsoft Office PowerPoint]Feuil1'!$C$11:$C$12</c:f>
              <c:numCache>
                <c:formatCode>General</c:formatCode>
                <c:ptCount val="2"/>
                <c:pt idx="0">
                  <c:v>2.5</c:v>
                </c:pt>
                <c:pt idx="1">
                  <c:v>4.5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0358180492611837"/>
          <c:y val="9.919306036219297E-2"/>
          <c:w val="0.48760279714197563"/>
          <c:h val="0.80161387927562788"/>
        </c:manualLayout>
      </c:layout>
      <c:txPr>
        <a:bodyPr/>
        <a:lstStyle/>
        <a:p>
          <a:pPr>
            <a:defRPr sz="2400" b="1">
              <a:latin typeface="Times New Roman" pitchFamily="18" charset="0"/>
              <a:cs typeface="Times New Roman" pitchFamily="18" charset="0"/>
            </a:defRPr>
          </a:pPr>
          <a:endParaRPr lang="fr-FR"/>
        </a:p>
      </c:txPr>
    </c:legend>
    <c:plotVisOnly val="1"/>
  </c:chart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4" Type="http://schemas.openxmlformats.org/officeDocument/2006/relationships/image" Target="../media/image53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0.17355</cdr:x>
      <cdr:y>0.30769</cdr:y>
    </cdr:from>
    <cdr:to>
      <cdr:x>0.29752</cdr:x>
      <cdr:y>0.55625</cdr:y>
    </cdr:to>
    <cdr:sp macro="" textlink="">
      <cdr:nvSpPr>
        <cdr:cNvPr id="2" name="ZoneTexte 8"/>
        <cdr:cNvSpPr txBox="1"/>
      </cdr:nvSpPr>
      <cdr:spPr>
        <a:xfrm xmlns:a="http://schemas.openxmlformats.org/drawingml/2006/main">
          <a:off x="1500198" y="571504"/>
          <a:ext cx="1071570" cy="461665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fr-BE"/>
          </a:defPPr>
          <a:lvl1pPr algn="l" rtl="0" fontAlgn="base">
            <a:spcBef>
              <a:spcPct val="0"/>
            </a:spcBef>
            <a:spcAft>
              <a:spcPct val="0"/>
            </a:spcAft>
            <a:defRPr sz="2400" b="1" kern="1200">
              <a:solidFill>
                <a:sysClr val="windowText" lastClr="000000"/>
              </a:solidFill>
              <a:latin typeface="Arial" pitchFamily="34" charset="0"/>
              <a:cs typeface="Arial" pitchFamily="34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sz="2400" b="1" kern="1200">
              <a:solidFill>
                <a:sysClr val="windowText" lastClr="000000"/>
              </a:solidFill>
              <a:latin typeface="Arial" pitchFamily="34" charset="0"/>
              <a:cs typeface="Arial" pitchFamily="34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sz="2400" b="1" kern="1200">
              <a:solidFill>
                <a:sysClr val="windowText" lastClr="000000"/>
              </a:solidFill>
              <a:latin typeface="Arial" pitchFamily="34" charset="0"/>
              <a:cs typeface="Arial" pitchFamily="34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sz="2400" b="1" kern="1200">
              <a:solidFill>
                <a:sysClr val="windowText" lastClr="000000"/>
              </a:solidFill>
              <a:latin typeface="Arial" pitchFamily="34" charset="0"/>
              <a:cs typeface="Arial" pitchFamily="34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sz="2400" b="1" kern="1200">
              <a:solidFill>
                <a:sysClr val="windowText" lastClr="000000"/>
              </a:solidFill>
              <a:latin typeface="Arial" pitchFamily="34" charset="0"/>
              <a:cs typeface="Arial" pitchFamily="34" charset="0"/>
            </a:defRPr>
          </a:lvl5pPr>
          <a:lvl6pPr marL="2286000" algn="l" defTabSz="914400" rtl="0" eaLnBrk="1" latinLnBrk="0" hangingPunct="1">
            <a:defRPr sz="2400" b="1" kern="1200">
              <a:solidFill>
                <a:sysClr val="windowText" lastClr="000000"/>
              </a:solidFill>
              <a:latin typeface="Arial" pitchFamily="34" charset="0"/>
              <a:cs typeface="Arial" pitchFamily="34" charset="0"/>
            </a:defRPr>
          </a:lvl6pPr>
          <a:lvl7pPr marL="2743200" algn="l" defTabSz="914400" rtl="0" eaLnBrk="1" latinLnBrk="0" hangingPunct="1">
            <a:defRPr sz="2400" b="1" kern="1200">
              <a:solidFill>
                <a:sysClr val="windowText" lastClr="000000"/>
              </a:solidFill>
              <a:latin typeface="Arial" pitchFamily="34" charset="0"/>
              <a:cs typeface="Arial" pitchFamily="34" charset="0"/>
            </a:defRPr>
          </a:lvl7pPr>
          <a:lvl8pPr marL="3200400" algn="l" defTabSz="914400" rtl="0" eaLnBrk="1" latinLnBrk="0" hangingPunct="1">
            <a:defRPr sz="2400" b="1" kern="1200">
              <a:solidFill>
                <a:sysClr val="windowText" lastClr="000000"/>
              </a:solidFill>
              <a:latin typeface="Arial" pitchFamily="34" charset="0"/>
              <a:cs typeface="Arial" pitchFamily="34" charset="0"/>
            </a:defRPr>
          </a:lvl8pPr>
          <a:lvl9pPr marL="3657600" algn="l" defTabSz="914400" rtl="0" eaLnBrk="1" latinLnBrk="0" hangingPunct="1">
            <a:defRPr sz="2400" b="1" kern="1200">
              <a:solidFill>
                <a:sysClr val="windowText" lastClr="000000"/>
              </a:solidFill>
              <a:latin typeface="Arial" pitchFamily="34" charset="0"/>
              <a:cs typeface="Arial" pitchFamily="34" charset="0"/>
            </a:defRPr>
          </a:lvl9pPr>
        </a:lstStyle>
        <a:p xmlns:a="http://schemas.openxmlformats.org/drawingml/2006/main">
          <a:r>
            <a:rPr lang="fr-FR" dirty="0" smtClean="0">
              <a:sym typeface="Symbol"/>
            </a:rPr>
            <a:t> 70%</a:t>
          </a:r>
          <a:endParaRPr lang="fr-FR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7123EE-13CD-4BE8-83B3-FEF8A8B2E1FD}" type="datetimeFigureOut">
              <a:rPr lang="fr-FR" smtClean="0"/>
              <a:pPr/>
              <a:t>16/12/2020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29D09-A5B0-4A3F-AE60-E96F5F4093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F2A455-0E96-4AED-A8A3-227273FF8623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one de texte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0050" cy="4108450"/>
          </a:xfrm>
          <a:noFill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619F78-AD96-4059-8645-357C0C0EE183}" type="slidenum">
              <a:rPr lang="fr-FR" smtClean="0"/>
              <a:pPr/>
              <a:t>15</a:t>
            </a:fld>
            <a:endParaRPr lang="fr-FR" smtClean="0"/>
          </a:p>
        </p:txBody>
      </p:sp>
      <p:sp>
        <p:nvSpPr>
          <p:cNvPr id="156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B25800-5485-412C-833E-2DEA6215B0F9}" type="slidenum">
              <a:rPr lang="fr-FR" smtClean="0"/>
              <a:pPr/>
              <a:t>21</a:t>
            </a:fld>
            <a:endParaRPr lang="fr-FR" smtClean="0"/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one de texte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0050" cy="4108450"/>
          </a:xfrm>
          <a:noFill/>
        </p:spPr>
        <p:txBody>
          <a:bodyPr wrap="none" anchor="ctr"/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E0262-366C-490D-8C1F-D4462AEBCDDE}" type="datetime1">
              <a:rPr lang="fr-FR" smtClean="0"/>
              <a:pPr/>
              <a:t>16/12/2020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CF8D9-60E6-4D34-BFA7-04FD6A22AB7D}" type="datetime1">
              <a:rPr lang="fr-FR" smtClean="0"/>
              <a:pPr/>
              <a:t>16/12/2020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6665-7FB7-4AB0-A326-20652D1ED2F2}" type="datetime1">
              <a:rPr lang="fr-FR" smtClean="0"/>
              <a:pPr/>
              <a:t>16/12/2020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908" y="535670"/>
            <a:ext cx="7766470" cy="1284178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4526E-816C-43B1-B3FF-09FC73D1A54E}" type="datetime1">
              <a:rPr lang="fr-FR" smtClean="0"/>
              <a:pPr>
                <a:defRPr/>
              </a:pPr>
              <a:t>16/12/2020</a:t>
            </a:fld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F109F-3461-4667-ACBF-54AFA0812C0E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0C4CB-CB40-4575-BC01-4D8628213E25}" type="datetime1">
              <a:rPr lang="fr-FR" smtClean="0"/>
              <a:pPr>
                <a:defRPr/>
              </a:pPr>
              <a:t>16/12/2020</a:t>
            </a:fld>
            <a:endParaRPr lang="fr-B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BE1B8-3AF2-4E26-9CCD-CD8409A9C6CE}" type="slidenum">
              <a:rPr lang="fr-BE"/>
              <a:pPr>
                <a:defRPr/>
              </a:pPr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430B9-1034-43B1-BD9B-1128FA3704EE}" type="datetime1">
              <a:rPr lang="fr-FR" smtClean="0"/>
              <a:pPr/>
              <a:t>16/12/2020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B8C4-289A-4E2C-9B08-9B9C8837673E}" type="datetime1">
              <a:rPr lang="fr-FR" smtClean="0"/>
              <a:pPr/>
              <a:t>16/12/2020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AEB3A-8FA3-4B4F-8177-F33D89358ABD}" type="datetime1">
              <a:rPr lang="fr-FR" smtClean="0"/>
              <a:pPr/>
              <a:t>16/12/2020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4ADB-D812-4344-9559-658E094C449E}" type="datetime1">
              <a:rPr lang="fr-FR" smtClean="0"/>
              <a:pPr/>
              <a:t>16/12/2020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345F4-8A8D-4CFB-AD31-908AE753A61A}" type="datetime1">
              <a:rPr lang="fr-FR" smtClean="0"/>
              <a:pPr/>
              <a:t>16/12/2020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12A5-288C-4EE9-9C21-2B84385A5332}" type="datetime1">
              <a:rPr lang="fr-FR" smtClean="0"/>
              <a:pPr/>
              <a:t>16/12/2020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95461-6448-43F6-A9AD-B6DD5E307AC0}" type="datetime1">
              <a:rPr lang="fr-FR" smtClean="0"/>
              <a:pPr/>
              <a:t>16/12/2020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6CFEF-FE41-4BFE-B7CE-E4B82B60830C}" type="datetime1">
              <a:rPr lang="fr-FR" smtClean="0"/>
              <a:pPr/>
              <a:t>16/12/2020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D3679-D4F6-4F85-A90E-A4708AE7BE4C}" type="datetime1">
              <a:rPr lang="fr-FR" smtClean="0"/>
              <a:pPr/>
              <a:t>16/12/2020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2C567-695F-4040-AE51-5862F10DD9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22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30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32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38.png"/><Relationship Id="rId4" Type="http://schemas.openxmlformats.org/officeDocument/2006/relationships/oleObject" Target="../embeddings/oleObject35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7.v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oleObject5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466" y="118847"/>
            <a:ext cx="8929718" cy="62247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endParaRPr lang="fr-FR" sz="28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fr-FR" sz="23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Faculté des Sciences et Techniques d’</a:t>
            </a:r>
            <a:r>
              <a:rPr lang="fr-FR" sz="23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Errachidia</a:t>
            </a:r>
            <a:r>
              <a:rPr lang="fr-FR" sz="23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- Maroc</a:t>
            </a:r>
          </a:p>
          <a:p>
            <a:pPr algn="ctr">
              <a:lnSpc>
                <a:spcPct val="150000"/>
              </a:lnSpc>
            </a:pPr>
            <a:r>
              <a:rPr lang="fr-FR" sz="23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Parcours </a:t>
            </a:r>
            <a:r>
              <a:rPr lang="fr-FR" sz="23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Biologie-Chimie-Géologie-BCG- </a:t>
            </a:r>
            <a:endParaRPr lang="fr-FR" sz="23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fr-FR" sz="23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Semestre 1/ Section 1</a:t>
            </a:r>
          </a:p>
          <a:p>
            <a:pPr algn="ctr">
              <a:lnSpc>
                <a:spcPct val="150000"/>
              </a:lnSpc>
              <a:buNone/>
            </a:pPr>
            <a:r>
              <a:rPr lang="fr-FR" sz="23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Année universitaire : 2020/2021</a:t>
            </a:r>
            <a:r>
              <a:rPr lang="fr-FR" sz="2300" b="1" dirty="0" smtClean="0">
                <a:ln w="1905"/>
                <a:solidFill>
                  <a:schemeClr val="tx2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fr-FR" sz="23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fr-FR" sz="23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Cours à distance du Module C211</a:t>
            </a:r>
            <a:endParaRPr lang="fr-FR" sz="2300" b="1" cap="none" spc="0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  <a:buNone/>
            </a:pPr>
            <a:r>
              <a:rPr lang="fr-FR" sz="23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STRUCTURE </a:t>
            </a:r>
            <a:r>
              <a:rPr lang="fr-FR" sz="23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ET ÉTATS </a:t>
            </a:r>
            <a:r>
              <a:rPr lang="fr-FR" sz="23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DE LA MATIÈRE:</a:t>
            </a:r>
          </a:p>
          <a:p>
            <a:pPr algn="ctr">
              <a:lnSpc>
                <a:spcPct val="150000"/>
              </a:lnSpc>
              <a:buNone/>
            </a:pPr>
            <a:r>
              <a:rPr lang="fr-FR" sz="23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Thermodynamique chimique </a:t>
            </a:r>
          </a:p>
          <a:p>
            <a:pPr algn="ctr">
              <a:lnSpc>
                <a:spcPct val="150000"/>
              </a:lnSpc>
              <a:buNone/>
            </a:pPr>
            <a:r>
              <a:rPr lang="fr-FR" sz="23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Et</a:t>
            </a:r>
          </a:p>
          <a:p>
            <a:pPr algn="ctr">
              <a:lnSpc>
                <a:spcPct val="150000"/>
              </a:lnSpc>
              <a:buNone/>
            </a:pPr>
            <a:r>
              <a:rPr lang="fr-FR" sz="23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23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tomistique</a:t>
            </a:r>
          </a:p>
          <a:p>
            <a:pPr algn="r">
              <a:buNone/>
            </a:pPr>
            <a:endParaRPr lang="fr-FR" sz="2300" b="1" cap="none" spc="0" dirty="0" smtClean="0">
              <a:ln w="1905"/>
              <a:solidFill>
                <a:schemeClr val="tx2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sz="2300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Pr. Abdessamad </a:t>
            </a:r>
            <a:r>
              <a:rPr lang="fr-FR" sz="2300" b="1" cap="none" spc="0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Mezdar</a:t>
            </a:r>
            <a:r>
              <a:rPr lang="fr-FR" sz="23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fr-FR" sz="23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fr-FR" sz="23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23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mezdar@gmail.com</a:t>
            </a:r>
            <a:endParaRPr lang="fr-FR" sz="2300" b="1" cap="none" spc="0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1</a:t>
            </a:fld>
            <a:endParaRPr lang="fr-FR" dirty="0"/>
          </a:p>
        </p:txBody>
      </p:sp>
      <p:pic>
        <p:nvPicPr>
          <p:cNvPr id="5" name="Image 4" descr="LOGO_FST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714612" y="142852"/>
            <a:ext cx="2762250" cy="71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357166"/>
            <a:ext cx="9144000" cy="6509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5354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I-2) Etat d'un système, variables d’état et fonctions d'état</a:t>
            </a: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endParaRPr kumimoji="0" lang="fr-FR" sz="2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L’état d’un système est défini par l’ensemble des valeurs de toutes les grandeurs mesurables ou variables d’état</a:t>
            </a:r>
            <a:r>
              <a:rPr lang="en-GB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(P, V, T, n … )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fr-FR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Variables d'état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extensives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dépendent de la quantité de matière.</a:t>
            </a:r>
          </a:p>
          <a:p>
            <a:pPr algn="just"/>
            <a:endParaRPr lang="fr-BE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	Exemple: </a:t>
            </a:r>
            <a:r>
              <a:rPr kumimoji="0" lang="fr-FR" sz="20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masse, volume, nombre de mole..</a:t>
            </a:r>
            <a:endParaRPr kumimoji="0" lang="fr-FR" sz="2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Variables d’état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intensives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ne dépendent pas de la quantité de matière</a:t>
            </a:r>
            <a:r>
              <a:rPr kumimoji="0" lang="fr-FR" sz="20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endParaRPr lang="fr-BE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	Exemple : </a:t>
            </a:r>
            <a:r>
              <a:rPr lang="fr-FR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Pression, température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, masse volumique</a:t>
            </a:r>
            <a:r>
              <a:rPr lang="fr-FR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</a:t>
            </a:r>
          </a:p>
          <a:p>
            <a:pPr algn="just"/>
            <a:endParaRPr lang="fr-FR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Remarque :</a:t>
            </a:r>
          </a:p>
          <a:p>
            <a:pPr algn="just"/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Les variables extensives prises par unité de volume ou de mole deviennent des variables intensives.</a:t>
            </a:r>
          </a:p>
          <a:p>
            <a:pPr algn="just">
              <a:buFontTx/>
              <a:buChar char="-"/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	Exemples: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 = 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m/V, V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= V/n, M = m/n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4214842" cy="511156"/>
          </a:xfrm>
        </p:spPr>
        <p:txBody>
          <a:bodyPr>
            <a:normAutofit/>
          </a:bodyPr>
          <a:lstStyle/>
          <a:p>
            <a:pPr algn="l"/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Equation d’état</a:t>
            </a:r>
            <a:endParaRPr lang="fr-FR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1406" y="1160465"/>
            <a:ext cx="9072594" cy="519749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BE" sz="2200" dirty="0" smtClean="0">
                <a:latin typeface="Times New Roman" pitchFamily="18" charset="0"/>
                <a:cs typeface="Times New Roman" pitchFamily="18" charset="0"/>
              </a:rPr>
              <a:t>- Les variables d’état sont reliées entre elles par une équation appelée équation d’état.</a:t>
            </a:r>
          </a:p>
          <a:p>
            <a:endParaRPr lang="fr-BE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BE" sz="2200" b="1" dirty="0" smtClean="0">
                <a:latin typeface="Times New Roman" pitchFamily="18" charset="0"/>
                <a:cs typeface="Times New Roman" pitchFamily="18" charset="0"/>
              </a:rPr>
              <a:t>a)-1- Equation d’état des gaz parfaits</a:t>
            </a:r>
          </a:p>
          <a:p>
            <a:endParaRPr lang="fr-BE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BE" sz="2200" dirty="0" smtClean="0">
                <a:latin typeface="Times New Roman" pitchFamily="18" charset="0"/>
                <a:cs typeface="Times New Roman" pitchFamily="18" charset="0"/>
              </a:rPr>
              <a:t>Le modèle du gaz parfait</a:t>
            </a:r>
          </a:p>
          <a:p>
            <a:pPr>
              <a:buNone/>
            </a:pPr>
            <a:endParaRPr lang="fr-BE" sz="2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fr-BE" sz="2200" dirty="0" smtClean="0">
                <a:latin typeface="Times New Roman" pitchFamily="18" charset="0"/>
                <a:cs typeface="Times New Roman" pitchFamily="18" charset="0"/>
              </a:rPr>
              <a:t>Les molécules sont assimilées à des particules ponctuelles sans interaction intermoléculaire.</a:t>
            </a:r>
          </a:p>
          <a:p>
            <a:pPr>
              <a:buFontTx/>
              <a:buChar char="-"/>
            </a:pPr>
            <a:endParaRPr lang="fr-BE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fr-BE" sz="2200" dirty="0" smtClean="0">
                <a:latin typeface="Times New Roman" pitchFamily="18" charset="0"/>
                <a:cs typeface="Times New Roman" pitchFamily="18" charset="0"/>
              </a:rPr>
              <a:t>Les molécules du gaz n’occupent aucun volume par rapport au volume offert au gaz.</a:t>
            </a:r>
          </a:p>
          <a:p>
            <a:pPr>
              <a:buFontTx/>
              <a:buChar char="-"/>
            </a:pPr>
            <a:endParaRPr lang="fr-BE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nl-NL" sz="2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 . V = n . </a:t>
            </a:r>
            <a:r>
              <a:rPr lang="fr-FR" sz="2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 . T</a:t>
            </a:r>
            <a:endParaRPr lang="fr-BE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fr-BE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BE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785794"/>
            <a:ext cx="8929718" cy="6072206"/>
          </a:xfrm>
        </p:spPr>
        <p:txBody>
          <a:bodyPr>
            <a:normAutofit fontScale="25000" lnSpcReduction="20000"/>
          </a:bodyPr>
          <a:lstStyle/>
          <a:p>
            <a:pPr eaLnBrk="1" hangingPunct="1"/>
            <a:r>
              <a:rPr lang="fr-CA" sz="8000" dirty="0" smtClean="0">
                <a:latin typeface="Times New Roman" pitchFamily="18" charset="0"/>
                <a:cs typeface="Times New Roman" pitchFamily="18" charset="0"/>
              </a:rPr>
              <a:t>T : température absolue en </a:t>
            </a:r>
            <a:r>
              <a:rPr lang="fr-CA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Kelvin (K)</a:t>
            </a:r>
          </a:p>
          <a:p>
            <a:pPr algn="ctr">
              <a:buNone/>
            </a:pPr>
            <a:r>
              <a:rPr lang="fr-CA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T(K)= t(°C) + 273</a:t>
            </a:r>
          </a:p>
          <a:p>
            <a:pPr algn="ctr">
              <a:buNone/>
            </a:pPr>
            <a:endParaRPr lang="fr-CA" sz="8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8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Transformation </a:t>
            </a:r>
            <a:r>
              <a:rPr lang="en-GB" sz="80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isotherme</a:t>
            </a:r>
            <a:r>
              <a:rPr lang="en-GB" sz="8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GB" sz="8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fr-FR" sz="8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équilibre</a:t>
            </a:r>
            <a:r>
              <a:rPr lang="en-GB" sz="8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thermique (T = cte)</a:t>
            </a:r>
            <a:r>
              <a:rPr lang="en-GB" sz="8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en-GB" sz="8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fr-CA" sz="8000" dirty="0" smtClean="0">
                <a:latin typeface="Times New Roman" pitchFamily="18" charset="0"/>
                <a:cs typeface="Times New Roman" pitchFamily="18" charset="0"/>
              </a:rPr>
              <a:t>P: pression totale en </a:t>
            </a:r>
            <a:r>
              <a:rPr lang="fr-CA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Pa = N/m</a:t>
            </a:r>
            <a:r>
              <a:rPr lang="fr-CA" sz="8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CA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(Système Internationale) </a:t>
            </a:r>
            <a:r>
              <a:rPr lang="fr-CA" sz="8000" dirty="0" smtClean="0">
                <a:latin typeface="Times New Roman" pitchFamily="18" charset="0"/>
                <a:cs typeface="Times New Roman" pitchFamily="18" charset="0"/>
              </a:rPr>
              <a:t>ou en</a:t>
            </a:r>
            <a:r>
              <a:rPr lang="fr-CA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bar </a:t>
            </a:r>
            <a:r>
              <a:rPr lang="fr-CA" sz="8000" dirty="0" smtClean="0">
                <a:latin typeface="Times New Roman" pitchFamily="18" charset="0"/>
                <a:cs typeface="Times New Roman" pitchFamily="18" charset="0"/>
              </a:rPr>
              <a:t>ou en</a:t>
            </a:r>
            <a:r>
              <a:rPr lang="fr-CA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A" sz="8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atm</a:t>
            </a:r>
            <a:r>
              <a:rPr lang="fr-CA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CA" sz="8000" dirty="0" smtClean="0">
                <a:latin typeface="Times New Roman" pitchFamily="18" charset="0"/>
                <a:cs typeface="Times New Roman" pitchFamily="18" charset="0"/>
              </a:rPr>
              <a:t>ou en</a:t>
            </a:r>
            <a:r>
              <a:rPr lang="fr-CA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Torr </a:t>
            </a:r>
            <a:r>
              <a:rPr lang="fr-CA" sz="8000" dirty="0" smtClean="0">
                <a:latin typeface="Times New Roman" pitchFamily="18" charset="0"/>
                <a:cs typeface="Times New Roman" pitchFamily="18" charset="0"/>
              </a:rPr>
              <a:t>ou en </a:t>
            </a:r>
            <a:r>
              <a:rPr lang="fr-CA" sz="8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mmHg</a:t>
            </a:r>
            <a:r>
              <a:rPr lang="fr-CA" sz="8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CA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None/>
            </a:pPr>
            <a:r>
              <a:rPr lang="fr-CA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CA" sz="8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fr-CA" sz="8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atm</a:t>
            </a:r>
            <a:r>
              <a:rPr lang="fr-CA" sz="8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=101325 Pa = 760 Torr = 760 </a:t>
            </a:r>
            <a:r>
              <a:rPr lang="fr-CA" sz="8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mmHg</a:t>
            </a:r>
            <a:r>
              <a:rPr lang="fr-CA" sz="8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= 1,01325 bar</a:t>
            </a:r>
          </a:p>
          <a:p>
            <a:pPr>
              <a:buNone/>
            </a:pPr>
            <a:endParaRPr lang="fr-CA" sz="80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8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Transformation </a:t>
            </a:r>
            <a:r>
              <a:rPr lang="en-GB" sz="80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isobare</a:t>
            </a:r>
            <a:r>
              <a:rPr lang="en-GB" sz="8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GB" sz="8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fr-FR" sz="8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équilibre</a:t>
            </a:r>
            <a:r>
              <a:rPr lang="en-GB" sz="8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8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mécanique (P = cte)</a:t>
            </a:r>
            <a:r>
              <a:rPr lang="en-GB" sz="8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fr-CA" sz="80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CA" sz="8000" dirty="0" smtClean="0">
                <a:latin typeface="Times New Roman" pitchFamily="18" charset="0"/>
                <a:cs typeface="Times New Roman" pitchFamily="18" charset="0"/>
              </a:rPr>
              <a:t>V : volume du gaz en</a:t>
            </a:r>
            <a:r>
              <a:rPr lang="fr-CA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fr-CA" sz="8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fr-CA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(SI)  </a:t>
            </a:r>
            <a:r>
              <a:rPr lang="fr-CA" sz="8000" dirty="0" smtClean="0">
                <a:latin typeface="Times New Roman" pitchFamily="18" charset="0"/>
                <a:cs typeface="Times New Roman" pitchFamily="18" charset="0"/>
              </a:rPr>
              <a:t>ou en</a:t>
            </a:r>
            <a:r>
              <a:rPr lang="fr-CA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  </a:t>
            </a:r>
          </a:p>
          <a:p>
            <a:pPr lvl="2" eaLnBrk="1" hangingPunct="1">
              <a:buFontTx/>
              <a:buNone/>
            </a:pPr>
            <a:r>
              <a:rPr lang="fr-CA" sz="8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 l =1 dm</a:t>
            </a:r>
            <a:r>
              <a:rPr lang="fr-CA" sz="8000" baseline="30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CA" sz="8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=10</a:t>
            </a:r>
            <a:r>
              <a:rPr lang="fr-CA" sz="8000" baseline="30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-3</a:t>
            </a:r>
            <a:r>
              <a:rPr lang="fr-CA" sz="8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fr-CA" sz="8000" baseline="30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lvl="2" eaLnBrk="1" hangingPunct="1">
              <a:buFontTx/>
              <a:buNone/>
            </a:pPr>
            <a:endParaRPr lang="fr-CA" sz="8000" b="1" baseline="30000" dirty="0" smtClean="0">
              <a:solidFill>
                <a:srgbClr val="0000CC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2" indent="0" eaLnBrk="1" hangingPunct="1">
              <a:buFontTx/>
              <a:buNone/>
            </a:pPr>
            <a:r>
              <a:rPr lang="en-GB" sz="8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Transformation </a:t>
            </a:r>
            <a:r>
              <a:rPr lang="en-GB" sz="80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isochore</a:t>
            </a:r>
            <a:r>
              <a:rPr lang="en-GB" sz="8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GB" sz="8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pas de </a:t>
            </a:r>
            <a:r>
              <a:rPr lang="fr-FR" sz="8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changement</a:t>
            </a:r>
            <a:r>
              <a:rPr lang="en-GB" sz="8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de volume</a:t>
            </a:r>
            <a:r>
              <a:rPr lang="fr-FR" sz="8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(V = cte)</a:t>
            </a:r>
            <a:r>
              <a:rPr lang="en-GB" sz="8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360000" lvl="2" eaLnBrk="1" hangingPunct="1">
              <a:buFontTx/>
              <a:buNone/>
            </a:pPr>
            <a:endParaRPr lang="fr-CA" sz="8000" baseline="300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fr-CA" sz="8000" dirty="0" smtClean="0">
                <a:latin typeface="Times New Roman" pitchFamily="18" charset="0"/>
                <a:cs typeface="Times New Roman" pitchFamily="18" charset="0"/>
              </a:rPr>
              <a:t>n : nombre total de moles gazeuses en </a:t>
            </a:r>
            <a:r>
              <a:rPr lang="fr-CA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mol</a:t>
            </a:r>
          </a:p>
          <a:p>
            <a:pPr>
              <a:buNone/>
            </a:pPr>
            <a:endParaRPr lang="fr-CA" sz="8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fr-CA" sz="8000" dirty="0" smtClean="0">
                <a:latin typeface="Times New Roman" pitchFamily="18" charset="0"/>
                <a:cs typeface="Times New Roman" pitchFamily="18" charset="0"/>
              </a:rPr>
              <a:t>R  constante des gaz parfaits en </a:t>
            </a:r>
            <a:r>
              <a:rPr lang="fr-CA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J.K</a:t>
            </a:r>
            <a:r>
              <a:rPr lang="fr-CA" sz="8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fr-CA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.mol</a:t>
            </a:r>
            <a:r>
              <a:rPr lang="fr-CA" sz="8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fr-CA" sz="8000" dirty="0" smtClean="0">
                <a:latin typeface="Times New Roman" pitchFamily="18" charset="0"/>
                <a:cs typeface="Times New Roman" pitchFamily="18" charset="0"/>
              </a:rPr>
              <a:t> ou </a:t>
            </a:r>
            <a:r>
              <a:rPr lang="fr-CA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l.atm.K</a:t>
            </a:r>
            <a:r>
              <a:rPr lang="fr-CA" sz="8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fr-CA" sz="8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.mol</a:t>
            </a:r>
            <a:r>
              <a:rPr lang="fr-CA" sz="8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</a:p>
          <a:p>
            <a:pPr lvl="2" eaLnBrk="1" hangingPunct="1">
              <a:buFontTx/>
              <a:buNone/>
            </a:pPr>
            <a:r>
              <a:rPr lang="fr-CA" sz="8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R=8,31 J.K</a:t>
            </a:r>
            <a:r>
              <a:rPr lang="fr-CA" sz="8000" baseline="30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fr-CA" sz="8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.mol</a:t>
            </a:r>
            <a:r>
              <a:rPr lang="fr-CA" sz="8000" baseline="30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-1 </a:t>
            </a:r>
            <a:r>
              <a:rPr lang="fr-CA" sz="8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=0,082 l.atm.K</a:t>
            </a:r>
            <a:r>
              <a:rPr lang="fr-CA" sz="8000" baseline="30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fr-CA" sz="8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.mol</a:t>
            </a:r>
            <a:r>
              <a:rPr lang="fr-CA" sz="8000" baseline="30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-1</a:t>
            </a:r>
          </a:p>
          <a:p>
            <a:pPr lvl="2" eaLnBrk="1" hangingPunct="1">
              <a:buFontTx/>
              <a:buNone/>
            </a:pPr>
            <a:endParaRPr lang="fr-FR" sz="1800" dirty="0" smtClean="0">
              <a:solidFill>
                <a:srgbClr val="0000CC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14282" y="-24"/>
            <a:ext cx="857256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 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dalus" pitchFamily="18" charset="-78"/>
              <a:cs typeface="Andalus" pitchFamily="18" charset="-78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P . V = n . 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R . T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571472" y="428604"/>
            <a:ext cx="8358246" cy="209288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2000" b="1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a)-2- P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cs typeface="Times New Roman" pitchFamily="18" charset="0"/>
              </a:rPr>
              <a:t>ression partielle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000" dirty="0" smtClean="0">
              <a:solidFill>
                <a:srgbClr val="252525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000" b="1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La pression partielle P</a:t>
            </a:r>
            <a:r>
              <a:rPr lang="fr-FR" sz="2000" b="1" baseline="-2500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000" b="1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cs typeface="Times New Roman" pitchFamily="18" charset="0"/>
              </a:rPr>
              <a:t>d'un 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gaz parfait </a:t>
            </a:r>
            <a:r>
              <a:rPr lang="fr-FR" sz="200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i est la pression qui aurait ce gaz (i) s’il occupait tout seul le volume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cs typeface="Times New Roman" pitchFamily="18" charset="0"/>
              </a:rPr>
              <a:t>offert au mélange. Elle correspond donc à la contribution de ce gaz </a:t>
            </a:r>
            <a:r>
              <a:rPr kumimoji="0" lang="fr-FR" sz="2000" b="0" i="1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cs typeface="Times New Roman" pitchFamily="18" charset="0"/>
              </a:rPr>
              <a:t> à la pression totale du mélange.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142844" y="2710595"/>
            <a:ext cx="8429684" cy="64696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53920" tIns="45720" rIns="0" bIns="1587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-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b="1" baseline="-2500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b="1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 = x</a:t>
            </a:r>
            <a:r>
              <a:rPr lang="fr-FR" sz="2800" b="1" baseline="-2500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b="1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. P</a:t>
            </a:r>
            <a:r>
              <a:rPr lang="fr-FR" sz="2800" b="1" baseline="-2500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642910" y="3500438"/>
            <a:ext cx="7715304" cy="246925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53920" tIns="31740" rIns="0" bIns="1587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000" b="1" baseline="-250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 est la fraction molaire du constituant considéré dans le mélange 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3200" b="1" dirty="0" smtClean="0">
                <a:solidFill>
                  <a:srgbClr val="252525"/>
                </a:solidFill>
                <a:latin typeface="Andalus" pitchFamily="18" charset="-78"/>
                <a:cs typeface="Andalus" pitchFamily="18" charset="-78"/>
              </a:rPr>
              <a:t>    </a:t>
            </a:r>
            <a:r>
              <a:rPr lang="fr-FR" sz="2800" b="1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fr-FR" sz="2800" b="1" baseline="-2500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fr-FR" sz="2800" b="1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= n</a:t>
            </a:r>
            <a:r>
              <a:rPr lang="fr-FR" sz="2800" b="1" baseline="-2500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b="1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fr-FR" sz="2800" b="1" dirty="0" err="1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2800" b="1" baseline="-25000" dirty="0" err="1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tot</a:t>
            </a:r>
            <a:endParaRPr lang="fr-FR" sz="2800" b="1" baseline="-25000" dirty="0" smtClean="0">
              <a:solidFill>
                <a:srgbClr val="252525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800" b="1" baseline="-25000" dirty="0" smtClean="0">
              <a:solidFill>
                <a:srgbClr val="252525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800" b="1" baseline="-25000" dirty="0" smtClean="0">
              <a:solidFill>
                <a:srgbClr val="252525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AVEC   </a:t>
            </a:r>
            <a:r>
              <a:rPr lang="fr-FR" sz="2800" b="1" baseline="-2500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fr-FR" sz="2800" b="1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∑ x</a:t>
            </a:r>
            <a:r>
              <a:rPr lang="fr-FR" sz="2800" b="1" baseline="-2500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b="1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= 1    </a:t>
            </a:r>
            <a:r>
              <a:rPr kumimoji="0" lang="fr-FR" sz="2000" b="1" i="0" u="none" strike="noStrike" cap="none" normalizeH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cs typeface="Times New Roman" pitchFamily="18" charset="0"/>
              </a:rPr>
              <a:t>Et</a:t>
            </a:r>
            <a:r>
              <a:rPr kumimoji="0" lang="fr-FR" sz="2000" b="1" i="0" u="none" strike="noStrike" cap="none" normalizeH="0" baseline="-2500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1" i="0" u="none" strike="noStrike" cap="none" normalizeH="0" baseline="-2500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fr-FR" sz="2800" b="1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∑ </a:t>
            </a:r>
            <a:r>
              <a:rPr lang="fr-FR" sz="280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800" baseline="-2500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r-FR" sz="2800" b="1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fr-FR" sz="280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fr-FR" sz="2800" baseline="-2500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kumimoji="0" lang="fr-FR" sz="28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ndalus" pitchFamily="18" charset="-78"/>
                <a:cs typeface="Andalus" pitchFamily="18" charset="-78"/>
              </a:rPr>
              <a:t>  </a:t>
            </a:r>
            <a:endParaRPr kumimoji="0" lang="fr-FR" sz="2500" b="0" i="0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latin typeface="Andalus" pitchFamily="18" charset="-78"/>
              <a:cs typeface="Andalus" pitchFamily="18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71414"/>
            <a:ext cx="9286908" cy="62959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253920" tIns="31740" rIns="0" bIns="1587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a)-2- E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quation d'état d’un gaz réel ou</a:t>
            </a:r>
            <a:r>
              <a:rPr kumimoji="0" lang="fr-FR" sz="2000" b="1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de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Van Der </a:t>
            </a:r>
            <a:r>
              <a:rPr kumimoji="0" lang="fr-FR" sz="2000" b="1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Waals</a:t>
            </a:r>
            <a:endParaRPr kumimoji="0" lang="fr-FR" sz="2000" b="1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ndalus" pitchFamily="18" charset="-78"/>
                <a:cs typeface="Andalus" pitchFamily="18" charset="-78"/>
              </a:rPr>
              <a:t>  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000" dirty="0" smtClean="0">
              <a:solidFill>
                <a:srgbClr val="252525"/>
              </a:solidFill>
              <a:latin typeface="Arial" charset="0"/>
              <a:cs typeface="Arial" charset="0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latin typeface="Arial" charset="0"/>
              <a:cs typeface="Arial" charset="0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000" dirty="0" smtClean="0">
              <a:solidFill>
                <a:srgbClr val="252525"/>
              </a:solidFill>
              <a:latin typeface="Arial" charset="0"/>
              <a:cs typeface="Arial" charset="0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000" dirty="0" smtClean="0">
              <a:solidFill>
                <a:srgbClr val="252525"/>
              </a:solidFill>
              <a:latin typeface="Arial" charset="0"/>
              <a:cs typeface="Arial" charset="0"/>
            </a:endParaRPr>
          </a:p>
          <a:p>
            <a:pPr marL="0" lv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400" dirty="0" smtClean="0">
              <a:solidFill>
                <a:srgbClr val="252525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400" dirty="0" smtClean="0">
              <a:solidFill>
                <a:srgbClr val="252525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Le terme            a la dimension d’une pression (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cs typeface="Times New Roman" pitchFamily="18" charset="0"/>
              </a:rPr>
              <a:t>forces intermoléculaires</a:t>
            </a:r>
            <a:r>
              <a:rPr lang="fr-FR" sz="240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1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400" dirty="0" smtClean="0">
              <a:solidFill>
                <a:srgbClr val="252525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20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Le terme (nb) a la dimension d’un volume (volume occupé par les molécules).</a:t>
            </a:r>
            <a:endParaRPr kumimoji="0" lang="fr-FR" sz="2200" b="0" i="0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1" u="none" strike="noStrike" cap="none" normalizeH="0" baseline="0" dirty="0" smtClean="0">
              <a:ln>
                <a:noFill/>
              </a:ln>
              <a:solidFill>
                <a:srgbClr val="252525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cs typeface="Times New Roman" pitchFamily="18" charset="0"/>
              </a:rPr>
              <a:t>V est le volume</a:t>
            </a:r>
            <a:r>
              <a:rPr lang="fr-FR" sz="240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cs typeface="Times New Roman" pitchFamily="18" charset="0"/>
              </a:rPr>
              <a:t>du gaz (en m</a:t>
            </a:r>
            <a:r>
              <a:rPr kumimoji="0" lang="fr-FR" sz="2400" u="none" strike="noStrike" cap="none" normalizeH="0" baseline="3000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0" lang="fr-FR" sz="240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cs typeface="Times New Roman" pitchFamily="18" charset="0"/>
              </a:rPr>
              <a:t>T sa </a:t>
            </a:r>
            <a:r>
              <a:rPr kumimoji="0" lang="fr-FR" sz="240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température</a:t>
            </a:r>
            <a:r>
              <a:rPr lang="fr-FR" sz="240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cs typeface="Times New Roman" pitchFamily="18" charset="0"/>
              </a:rPr>
              <a:t>(en K).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sz="240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kumimoji="0" lang="fr-FR" sz="240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cs typeface="Times New Roman" pitchFamily="18" charset="0"/>
              </a:rPr>
              <a:t> la constante des gaz parfaits.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cs typeface="Times New Roman" pitchFamily="18" charset="0"/>
              </a:rPr>
              <a:t>n </a:t>
            </a:r>
            <a:r>
              <a:rPr lang="fr-FR" sz="240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kumimoji="0" lang="fr-FR" sz="240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cs typeface="Times New Roman" pitchFamily="18" charset="0"/>
              </a:rPr>
              <a:t> la quantité de matière de gaz (en mol).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cs typeface="Times New Roman" pitchFamily="18" charset="0"/>
              </a:rPr>
              <a:t>a et b deux constantes positives.</a:t>
            </a:r>
          </a:p>
          <a:p>
            <a:pPr marL="457200" marR="0" lvl="1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Times New Roman" pitchFamily="18" charset="0"/>
                <a:cs typeface="Times New Roman" pitchFamily="18" charset="0"/>
              </a:rPr>
              <a:t>P : la pression (en Pa).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14</a:t>
            </a:fld>
            <a:endParaRPr lang="fr-FR" dirty="0"/>
          </a:p>
        </p:txBody>
      </p:sp>
      <p:graphicFrame>
        <p:nvGraphicFramePr>
          <p:cNvPr id="144388" name="Object 4"/>
          <p:cNvGraphicFramePr>
            <a:graphicFrameLocks noChangeAspect="1"/>
          </p:cNvGraphicFramePr>
          <p:nvPr/>
        </p:nvGraphicFramePr>
        <p:xfrm>
          <a:off x="1357290" y="2582862"/>
          <a:ext cx="806450" cy="774700"/>
        </p:xfrm>
        <a:graphic>
          <a:graphicData uri="http://schemas.openxmlformats.org/presentationml/2006/ole">
            <p:oleObj spid="_x0000_s144388" r:id="rId3" imgW="806400" imgH="774720" progId="">
              <p:embed/>
            </p:oleObj>
          </a:graphicData>
        </a:graphic>
      </p:graphicFrame>
      <p:graphicFrame>
        <p:nvGraphicFramePr>
          <p:cNvPr id="144389" name="Object 5"/>
          <p:cNvGraphicFramePr>
            <a:graphicFrameLocks noChangeAspect="1"/>
          </p:cNvGraphicFramePr>
          <p:nvPr/>
        </p:nvGraphicFramePr>
        <p:xfrm>
          <a:off x="2214546" y="785794"/>
          <a:ext cx="4643470" cy="1428760"/>
        </p:xfrm>
        <a:graphic>
          <a:graphicData uri="http://schemas.openxmlformats.org/presentationml/2006/ole">
            <p:oleObj spid="_x0000_s144389" r:id="rId4" imgW="3595320" imgH="966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5"/>
          <p:cNvSpPr txBox="1">
            <a:spLocks noChangeArrowheads="1"/>
          </p:cNvSpPr>
          <p:nvPr/>
        </p:nvSpPr>
        <p:spPr bwMode="auto">
          <a:xfrm>
            <a:off x="0" y="142852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Fonction d’état</a:t>
            </a:r>
          </a:p>
          <a:p>
            <a:pPr algn="just"/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C’est une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fonction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F (P, V, T,…) </a:t>
            </a:r>
            <a:r>
              <a:rPr lang="fr-FR" sz="2400">
                <a:latin typeface="Times New Roman" pitchFamily="18" charset="0"/>
                <a:cs typeface="Times New Roman" pitchFamily="18" charset="0"/>
              </a:rPr>
              <a:t>dont </a:t>
            </a:r>
            <a:r>
              <a:rPr lang="fr-FR" sz="2400" smtClean="0">
                <a:latin typeface="Times New Roman" pitchFamily="18" charset="0"/>
                <a:cs typeface="Times New Roman" pitchFamily="18" charset="0"/>
              </a:rPr>
              <a:t>sa </a:t>
            </a:r>
            <a:r>
              <a:rPr lang="fr-FR" sz="2400" dirty="0">
                <a:latin typeface="Times New Roman" pitchFamily="18" charset="0"/>
                <a:cs typeface="Times New Roman" pitchFamily="18" charset="0"/>
              </a:rPr>
              <a:t>variation au cours d’une transformation ne dépend que des états initial et final et non du chemin suivi. </a:t>
            </a:r>
          </a:p>
        </p:txBody>
      </p:sp>
      <p:sp>
        <p:nvSpPr>
          <p:cNvPr id="92163" name="Text Box 6"/>
          <p:cNvSpPr txBox="1">
            <a:spLocks noChangeArrowheads="1"/>
          </p:cNvSpPr>
          <p:nvPr/>
        </p:nvSpPr>
        <p:spPr bwMode="auto">
          <a:xfrm>
            <a:off x="468313" y="2924175"/>
            <a:ext cx="8207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sz="1800" b="0"/>
          </a:p>
        </p:txBody>
      </p:sp>
      <p:sp>
        <p:nvSpPr>
          <p:cNvPr id="6" name="Rectangle 5"/>
          <p:cNvSpPr/>
          <p:nvPr/>
        </p:nvSpPr>
        <p:spPr>
          <a:xfrm>
            <a:off x="71406" y="2657299"/>
            <a:ext cx="42862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quel que soit le chemin suivi, a, b ou c:</a:t>
            </a:r>
          </a:p>
          <a:p>
            <a:pPr algn="just"/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fr-FR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F = F</a:t>
            </a:r>
            <a:r>
              <a:rPr lang="fr-FR" sz="2400" i="1" baseline="-25000" dirty="0" smtClean="0">
                <a:latin typeface="Times New Roman" pitchFamily="18" charset="0"/>
                <a:cs typeface="Times New Roman" pitchFamily="18" charset="0"/>
              </a:rPr>
              <a:t>état final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– F</a:t>
            </a:r>
            <a:r>
              <a:rPr lang="fr-FR" sz="2400" i="1" baseline="-25000" dirty="0" smtClean="0">
                <a:latin typeface="Times New Roman" pitchFamily="18" charset="0"/>
                <a:cs typeface="Times New Roman" pitchFamily="18" charset="0"/>
              </a:rPr>
              <a:t>état initial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514351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F est indépendant de la manière dont la transformation est effectuée (réversible ou irréversible).</a:t>
            </a:r>
          </a:p>
        </p:txBody>
      </p:sp>
      <p:graphicFrame>
        <p:nvGraphicFramePr>
          <p:cNvPr id="187395" name="Object 3"/>
          <p:cNvGraphicFramePr>
            <a:graphicFrameLocks noChangeAspect="1"/>
          </p:cNvGraphicFramePr>
          <p:nvPr/>
        </p:nvGraphicFramePr>
        <p:xfrm>
          <a:off x="4570433" y="2143116"/>
          <a:ext cx="4359285" cy="2500330"/>
        </p:xfrm>
        <a:graphic>
          <a:graphicData uri="http://schemas.openxmlformats.org/presentationml/2006/ole">
            <p:oleObj spid="_x0000_s187395" r:id="rId4" imgW="5716440" imgH="3686760" progId="">
              <p:embed/>
            </p:oleObj>
          </a:graphicData>
        </a:graphic>
      </p:graphicFrame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124669"/>
            <a:ext cx="9144000" cy="1242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5354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BE" altLang="zh-TW" dirty="0" smtClean="0">
                <a:solidFill>
                  <a:srgbClr val="FF0000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I)-3- Transformations d’un système 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BE" altLang="zh-TW" dirty="0" smtClean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- C’est le passage d’un état d’équilibre, l’état initial, à un autre état d’équilibre, l’état final. Ce passage peut s’effectuer de façon réversible ou irréversible. </a:t>
            </a:r>
            <a:endParaRPr kumimoji="0" lang="fr-FR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1523044"/>
            <a:ext cx="9144032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BE" altLang="zh-TW" dirty="0" smtClean="0">
                <a:solidFill>
                  <a:srgbClr val="FF0000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a) Transformations réversible</a:t>
            </a:r>
            <a:endParaRPr lang="fr-FR" altLang="zh-TW" dirty="0" smtClean="0">
              <a:solidFill>
                <a:srgbClr val="FF0000"/>
              </a:solidFill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L</a:t>
            </a:r>
            <a:r>
              <a:rPr kumimoji="0" lang="fr-FR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 système évolue infiniment lentement </a:t>
            </a:r>
            <a:r>
              <a:rPr lang="fr-BE" altLang="zh-TW" dirty="0" smtClean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d’un état d’équilibre, à un autre état d’équilibre</a:t>
            </a:r>
            <a:r>
              <a:rPr lang="fr-FR" altLang="zh-TW" dirty="0" smtClean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(A-B-C).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zh-TW" dirty="0" smtClean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- Cette transformation doit être inversible (C-B-A).</a:t>
            </a:r>
            <a:r>
              <a:rPr lang="fr-BE" altLang="zh-TW" dirty="0" smtClean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BE" dirty="0" smtClean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	Exemple : détente (augmentation du volume et diminution de la pression) et compression (diminution du volume et augmentation de la pression) réversible (</a:t>
            </a:r>
            <a:r>
              <a:rPr lang="fr-BE" b="1" dirty="0" smtClean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P</a:t>
            </a:r>
            <a:r>
              <a:rPr lang="fr-BE" b="1" baseline="-25000" dirty="0" smtClean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int</a:t>
            </a:r>
            <a:r>
              <a:rPr lang="fr-BE" b="1" dirty="0" smtClean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= </a:t>
            </a:r>
            <a:r>
              <a:rPr lang="fr-BE" b="1" dirty="0" err="1" smtClean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P</a:t>
            </a:r>
            <a:r>
              <a:rPr lang="fr-BE" b="1" baseline="-25000" dirty="0" err="1" smtClean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ext</a:t>
            </a:r>
            <a:r>
              <a:rPr lang="fr-BE" dirty="0" smtClean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).</a:t>
            </a:r>
          </a:p>
        </p:txBody>
      </p:sp>
      <p:sp>
        <p:nvSpPr>
          <p:cNvPr id="41" name="Espace réservé du numéro de diapositive 4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0" y="4204652"/>
            <a:ext cx="9144000" cy="1704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BE" altLang="zh-TW" dirty="0" smtClean="0">
                <a:solidFill>
                  <a:srgbClr val="FF0000"/>
                </a:solidFill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b) Transformations irréversible</a:t>
            </a:r>
            <a:endParaRPr lang="fr-FR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Le système évolue brutalement jusqu'à un nouvel état d'équilibre stable.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BE" altLang="zh-TW" dirty="0" smtClean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Le retour à l’état initial est impossible.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BE" dirty="0" smtClean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              Exemple : détente et compression irréversible (P</a:t>
            </a:r>
            <a:r>
              <a:rPr lang="fr-BE" baseline="-25000" dirty="0" smtClean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ext</a:t>
            </a:r>
            <a:r>
              <a:rPr lang="fr-BE" dirty="0" smtClean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= P</a:t>
            </a:r>
            <a:r>
              <a:rPr lang="fr-BE" baseline="-25000" dirty="0" smtClean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final</a:t>
            </a:r>
            <a:r>
              <a:rPr lang="fr-BE" dirty="0" smtClean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).</a:t>
            </a:r>
            <a:endParaRPr lang="fr-BE" altLang="zh-TW" dirty="0" smtClean="0">
              <a:latin typeface="Times New Roman" pitchFamily="18" charset="0"/>
              <a:ea typeface="PMingLiU" pitchFamily="18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214290"/>
            <a:ext cx="91440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49263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I-4) Travail et Chaleur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L’énergie échangée</a:t>
            </a:r>
            <a:r>
              <a:rPr kumimoji="0" lang="fr-FR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entre un système et le milieu extérieur peut être thermique,</a:t>
            </a:r>
            <a:r>
              <a:rPr kumimoji="0" lang="fr-FR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mécanique, électrique,…</a:t>
            </a:r>
          </a:p>
          <a:p>
            <a:pPr lvl="0" indent="449263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Dans ce cours</a:t>
            </a:r>
            <a:r>
              <a:rPr lang="fr-FR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on se limite aux </a:t>
            </a:r>
            <a:r>
              <a:rPr kumimoji="0" lang="fr-FR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échanges de chaleur et de travail mécanique.</a:t>
            </a:r>
          </a:p>
          <a:p>
            <a:pPr lvl="0" indent="449263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Travail mécanique</a:t>
            </a:r>
          </a:p>
          <a:p>
            <a:pPr marL="0" marR="0" lvl="0" indent="449263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L’énergie mécanique est par définition, le travail effectué par les forces de pression extérieure au système au cours de la transformation.</a:t>
            </a:r>
          </a:p>
          <a:p>
            <a:pPr marL="0" marR="0" lvl="0" indent="449263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sz="2400" dirty="0" smtClean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1353237" y="3643314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/>
              </a:rPr>
              <a:t></a:t>
            </a:r>
            <a:r>
              <a:rPr lang="fr-FR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 = - P</a:t>
            </a:r>
            <a:r>
              <a:rPr lang="fr-FR" sz="2400" b="1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ext</a:t>
            </a:r>
            <a:r>
              <a:rPr lang="fr-FR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. </a:t>
            </a:r>
            <a:r>
              <a:rPr lang="fr-FR" sz="2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dv</a:t>
            </a:r>
            <a:endParaRPr lang="fr-FR" sz="2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avec                                                                                </a:t>
            </a:r>
            <a:endParaRPr lang="fr-F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4017" name="Object 1"/>
          <p:cNvGraphicFramePr>
            <a:graphicFrameLocks noChangeAspect="1"/>
          </p:cNvGraphicFramePr>
          <p:nvPr/>
        </p:nvGraphicFramePr>
        <p:xfrm>
          <a:off x="2357422" y="4354513"/>
          <a:ext cx="1285884" cy="717561"/>
        </p:xfrm>
        <a:graphic>
          <a:graphicData uri="http://schemas.openxmlformats.org/presentationml/2006/ole">
            <p:oleObj spid="_x0000_s214017" name="Équation" r:id="rId3" imgW="863280" imgH="558720" progId="Equation.3">
              <p:embed/>
            </p:oleObj>
          </a:graphicData>
        </a:graphic>
      </p:graphicFrame>
      <p:sp>
        <p:nvSpPr>
          <p:cNvPr id="15" name="Rectangle 14"/>
          <p:cNvSpPr/>
          <p:nvPr/>
        </p:nvSpPr>
        <p:spPr>
          <a:xfrm>
            <a:off x="4089923" y="4443771"/>
            <a:ext cx="42458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Travail (énergie) = force x déplacement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Connecteur droit avec flèche 1"/>
          <p:cNvCxnSpPr/>
          <p:nvPr/>
        </p:nvCxnSpPr>
        <p:spPr>
          <a:xfrm rot="5400000" flipH="1" flipV="1">
            <a:off x="648070" y="3386557"/>
            <a:ext cx="307183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cteur droit 2"/>
          <p:cNvCxnSpPr>
            <a:endCxn id="15" idx="3"/>
          </p:cNvCxnSpPr>
          <p:nvPr/>
        </p:nvCxnSpPr>
        <p:spPr>
          <a:xfrm flipV="1">
            <a:off x="2214546" y="4094556"/>
            <a:ext cx="2798964" cy="1760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 droit 3"/>
          <p:cNvCxnSpPr/>
          <p:nvPr/>
        </p:nvCxnSpPr>
        <p:spPr>
          <a:xfrm flipV="1">
            <a:off x="2183590" y="2452703"/>
            <a:ext cx="1427966" cy="79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 rot="5400000">
            <a:off x="3235316" y="2901969"/>
            <a:ext cx="754862" cy="794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3714744" y="2208227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(P</a:t>
            </a:r>
            <a:r>
              <a:rPr lang="fr-FR" baseline="-25000" dirty="0" smtClean="0"/>
              <a:t>1</a:t>
            </a:r>
            <a:r>
              <a:rPr lang="fr-FR" dirty="0" smtClean="0"/>
              <a:t>,V</a:t>
            </a:r>
            <a:r>
              <a:rPr lang="fr-FR" baseline="-25000" dirty="0" smtClean="0"/>
              <a:t>1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5126454" y="3910293"/>
            <a:ext cx="1231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(P</a:t>
            </a:r>
            <a:r>
              <a:rPr lang="fr-FR" baseline="-25000" dirty="0" smtClean="0"/>
              <a:t>2</a:t>
            </a:r>
            <a:r>
              <a:rPr lang="fr-FR" dirty="0" smtClean="0"/>
              <a:t>,V</a:t>
            </a:r>
            <a:r>
              <a:rPr lang="fr-FR" baseline="-25000" dirty="0" smtClean="0"/>
              <a:t>2</a:t>
            </a:r>
            <a:r>
              <a:rPr lang="fr-FR" dirty="0" smtClean="0"/>
              <a:t>)</a:t>
            </a:r>
            <a:endParaRPr lang="fr-FR" dirty="0"/>
          </a:p>
        </p:txBody>
      </p:sp>
      <p:cxnSp>
        <p:nvCxnSpPr>
          <p:cNvPr id="10" name="Connecteur droit 9"/>
          <p:cNvCxnSpPr/>
          <p:nvPr/>
        </p:nvCxnSpPr>
        <p:spPr>
          <a:xfrm rot="5400000">
            <a:off x="3236491" y="3727094"/>
            <a:ext cx="751718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6429388" y="4604082"/>
            <a:ext cx="4286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139346" y="1708161"/>
            <a:ext cx="35719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Forme libre 14"/>
          <p:cNvSpPr/>
          <p:nvPr/>
        </p:nvSpPr>
        <p:spPr>
          <a:xfrm rot="2848979">
            <a:off x="3125418" y="3227558"/>
            <a:ext cx="2173052" cy="415027"/>
          </a:xfrm>
          <a:custGeom>
            <a:avLst/>
            <a:gdLst>
              <a:gd name="connsiteX0" fmla="*/ 0 w 4975411"/>
              <a:gd name="connsiteY0" fmla="*/ 0 h 2147047"/>
              <a:gd name="connsiteX1" fmla="*/ 2743200 w 4975411"/>
              <a:gd name="connsiteY1" fmla="*/ 2070847 h 2147047"/>
              <a:gd name="connsiteX2" fmla="*/ 4625788 w 4975411"/>
              <a:gd name="connsiteY2" fmla="*/ 457200 h 2147047"/>
              <a:gd name="connsiteX3" fmla="*/ 4840941 w 4975411"/>
              <a:gd name="connsiteY3" fmla="*/ 322729 h 2147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75411" h="2147047">
                <a:moveTo>
                  <a:pt x="0" y="0"/>
                </a:moveTo>
                <a:cubicBezTo>
                  <a:pt x="986117" y="997323"/>
                  <a:pt x="1972235" y="1994647"/>
                  <a:pt x="2743200" y="2070847"/>
                </a:cubicBezTo>
                <a:cubicBezTo>
                  <a:pt x="3514165" y="2147047"/>
                  <a:pt x="4276165" y="748553"/>
                  <a:pt x="4625788" y="457200"/>
                </a:cubicBezTo>
                <a:cubicBezTo>
                  <a:pt x="4975411" y="165847"/>
                  <a:pt x="4908176" y="244288"/>
                  <a:pt x="4840941" y="322729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0" name="Connecteur droit 19"/>
          <p:cNvCxnSpPr/>
          <p:nvPr/>
        </p:nvCxnSpPr>
        <p:spPr>
          <a:xfrm rot="5400000">
            <a:off x="3327392" y="4350573"/>
            <a:ext cx="571504" cy="158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rot="5400000">
            <a:off x="4775741" y="4346970"/>
            <a:ext cx="5352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endCxn id="12" idx="0"/>
          </p:cNvCxnSpPr>
          <p:nvPr/>
        </p:nvCxnSpPr>
        <p:spPr>
          <a:xfrm flipV="1">
            <a:off x="1857356" y="4604082"/>
            <a:ext cx="4786346" cy="330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3357554" y="4609002"/>
            <a:ext cx="64294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4643438" y="4622371"/>
            <a:ext cx="78581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2000232" y="3714752"/>
            <a:ext cx="64294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fr-FR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2055462" y="2389504"/>
            <a:ext cx="64294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fr-FR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66946" name="Object 14"/>
          <p:cNvGraphicFramePr>
            <a:graphicFrameLocks noChangeAspect="1"/>
          </p:cNvGraphicFramePr>
          <p:nvPr/>
        </p:nvGraphicFramePr>
        <p:xfrm>
          <a:off x="46070" y="5857892"/>
          <a:ext cx="9169400" cy="890587"/>
        </p:xfrm>
        <a:graphic>
          <a:graphicData uri="http://schemas.openxmlformats.org/presentationml/2006/ole">
            <p:oleObj spid="_x0000_s251906" name="Équation" r:id="rId3" imgW="3949560" imgH="482400" progId="Equation.3">
              <p:embed/>
            </p:oleObj>
          </a:graphicData>
        </a:graphic>
      </p:graphicFrame>
      <p:sp>
        <p:nvSpPr>
          <p:cNvPr id="21" name="ZoneTexte 20"/>
          <p:cNvSpPr txBox="1"/>
          <p:nvPr/>
        </p:nvSpPr>
        <p:spPr>
          <a:xfrm>
            <a:off x="0" y="-6351"/>
            <a:ext cx="914400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a)-1- Détente réversible d’un gaz parfait</a:t>
            </a: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Le système passe de l’état (1) à l’état (2) d’une façon réversible et isotherme c’est à dire P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ext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diminue d’une façon continue et progressive.</a:t>
            </a: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A chaque instant  (P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ext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= P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= P) avec P : pression du gaz  P V = n R T  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2"/>
          </p:nvPr>
        </p:nvSpPr>
        <p:spPr>
          <a:xfrm>
            <a:off x="6553200" y="6278585"/>
            <a:ext cx="2133600" cy="365125"/>
          </a:xfrm>
        </p:spPr>
        <p:txBody>
          <a:bodyPr/>
          <a:lstStyle/>
          <a:p>
            <a:fld id="{1872C567-695F-4040-AE51-5862F10DD9ED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3643306" y="3636987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(a)</a:t>
            </a:r>
            <a:endParaRPr lang="fr-FR" dirty="0"/>
          </a:p>
        </p:txBody>
      </p:sp>
      <p:sp>
        <p:nvSpPr>
          <p:cNvPr id="28" name="Rectangle 27"/>
          <p:cNvSpPr/>
          <p:nvPr/>
        </p:nvSpPr>
        <p:spPr>
          <a:xfrm>
            <a:off x="3695814" y="4196349"/>
            <a:ext cx="4475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(b)</a:t>
            </a:r>
            <a:endParaRPr lang="fr-FR" dirty="0"/>
          </a:p>
        </p:txBody>
      </p:sp>
      <p:sp>
        <p:nvSpPr>
          <p:cNvPr id="29" name="Rectangle 28"/>
          <p:cNvSpPr/>
          <p:nvPr/>
        </p:nvSpPr>
        <p:spPr>
          <a:xfrm>
            <a:off x="3428992" y="5314906"/>
            <a:ext cx="16337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|W</a:t>
            </a:r>
            <a:r>
              <a:rPr lang="fr-FR" sz="2000" b="1" i="1" baseline="-25000" dirty="0" smtClean="0">
                <a:latin typeface="Times New Roman" pitchFamily="18" charset="0"/>
                <a:cs typeface="Times New Roman" pitchFamily="18" charset="0"/>
              </a:rPr>
              <a:t>rév</a:t>
            </a:r>
            <a:r>
              <a:rPr lang="fr-FR" sz="2000" b="1" baseline="-25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| = a + b</a:t>
            </a:r>
            <a:endParaRPr lang="fr-FR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avec flèche 4"/>
          <p:cNvCxnSpPr/>
          <p:nvPr/>
        </p:nvCxnSpPr>
        <p:spPr>
          <a:xfrm>
            <a:off x="1506670" y="5513693"/>
            <a:ext cx="48577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rot="5400000" flipH="1" flipV="1">
            <a:off x="256902" y="4334569"/>
            <a:ext cx="307183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1823378" y="4538961"/>
            <a:ext cx="1427966" cy="79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rot="5400000">
            <a:off x="2722248" y="5030737"/>
            <a:ext cx="1000132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rot="10800000">
            <a:off x="3221182" y="4550554"/>
            <a:ext cx="2571768" cy="1588"/>
          </a:xfrm>
          <a:prstGeom prst="line">
            <a:avLst/>
          </a:prstGeom>
          <a:ln w="28575"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rot="5400000">
            <a:off x="5388020" y="4997326"/>
            <a:ext cx="856462" cy="79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flipV="1">
            <a:off x="1792422" y="3400715"/>
            <a:ext cx="1427966" cy="79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 rot="5400000">
            <a:off x="2984901" y="3650748"/>
            <a:ext cx="50006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ZoneTexte 42"/>
          <p:cNvSpPr txBox="1"/>
          <p:nvPr/>
        </p:nvSpPr>
        <p:spPr>
          <a:xfrm>
            <a:off x="3364058" y="3156239"/>
            <a:ext cx="1500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</a:t>
            </a:r>
            <a:r>
              <a:rPr lang="fr-FR" baseline="-25000" dirty="0" smtClean="0"/>
              <a:t>1</a:t>
            </a:r>
            <a:r>
              <a:rPr lang="fr-FR" dirty="0" smtClean="0"/>
              <a:t>,V</a:t>
            </a:r>
            <a:r>
              <a:rPr lang="fr-FR" baseline="-25000" dirty="0" smtClean="0"/>
              <a:t>1</a:t>
            </a:r>
            <a:endParaRPr lang="fr-FR" baseline="-25000" dirty="0"/>
          </a:p>
        </p:txBody>
      </p:sp>
      <p:sp>
        <p:nvSpPr>
          <p:cNvPr id="44" name="ZoneTexte 43"/>
          <p:cNvSpPr txBox="1"/>
          <p:nvPr/>
        </p:nvSpPr>
        <p:spPr>
          <a:xfrm>
            <a:off x="5078570" y="3227677"/>
            <a:ext cx="2143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</a:t>
            </a:r>
            <a:r>
              <a:rPr lang="fr-FR" baseline="-25000" dirty="0" smtClean="0"/>
              <a:t>2</a:t>
            </a:r>
            <a:r>
              <a:rPr lang="fr-FR" dirty="0" smtClean="0"/>
              <a:t>,V</a:t>
            </a:r>
            <a:r>
              <a:rPr lang="fr-FR" baseline="-25000" dirty="0" smtClean="0"/>
              <a:t>1</a:t>
            </a:r>
            <a:endParaRPr lang="fr-FR" baseline="-25000" dirty="0"/>
          </a:p>
        </p:txBody>
      </p:sp>
      <p:sp>
        <p:nvSpPr>
          <p:cNvPr id="45" name="ZoneTexte 44"/>
          <p:cNvSpPr txBox="1"/>
          <p:nvPr/>
        </p:nvSpPr>
        <p:spPr>
          <a:xfrm>
            <a:off x="5935826" y="4299247"/>
            <a:ext cx="1928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</a:t>
            </a:r>
            <a:r>
              <a:rPr lang="fr-FR" baseline="-25000" dirty="0" smtClean="0"/>
              <a:t>2</a:t>
            </a:r>
            <a:r>
              <a:rPr lang="fr-FR" dirty="0" smtClean="0"/>
              <a:t>,V</a:t>
            </a:r>
            <a:r>
              <a:rPr lang="fr-FR" baseline="-25000" dirty="0" smtClean="0"/>
              <a:t>2</a:t>
            </a:r>
            <a:endParaRPr lang="fr-FR" baseline="-25000" dirty="0"/>
          </a:p>
        </p:txBody>
      </p:sp>
      <p:cxnSp>
        <p:nvCxnSpPr>
          <p:cNvPr id="47" name="Connecteur droit avec flèche 46"/>
          <p:cNvCxnSpPr/>
          <p:nvPr/>
        </p:nvCxnSpPr>
        <p:spPr>
          <a:xfrm rot="10800000" flipV="1">
            <a:off x="3506934" y="3687928"/>
            <a:ext cx="142876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/>
          <p:nvPr/>
        </p:nvCxnSpPr>
        <p:spPr>
          <a:xfrm rot="5400000">
            <a:off x="2850435" y="4181354"/>
            <a:ext cx="745249" cy="369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3221214" y="4559799"/>
            <a:ext cx="2643206" cy="96926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Wirrév</a:t>
            </a:r>
            <a:r>
              <a:rPr lang="fr-F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fr-F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6078702" y="5552094"/>
            <a:ext cx="42862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1863860" y="2656173"/>
            <a:ext cx="50006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42907" y="285728"/>
            <a:ext cx="91440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a)-2- Détente irréversible d’un gaz parfait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La transformation est brutale </a:t>
            </a:r>
            <a:r>
              <a:rPr lang="fr-BE" sz="2000" dirty="0" smtClean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(P</a:t>
            </a:r>
            <a:r>
              <a:rPr lang="fr-BE" sz="2000" baseline="-25000" dirty="0" smtClean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ext</a:t>
            </a:r>
            <a:r>
              <a:rPr lang="fr-BE" sz="2000" dirty="0" smtClean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= P</a:t>
            </a:r>
            <a:r>
              <a:rPr lang="fr-BE" sz="2000" baseline="-25000" dirty="0" smtClean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final</a:t>
            </a:r>
            <a:r>
              <a:rPr lang="fr-BE" sz="2000" dirty="0" smtClean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= P</a:t>
            </a:r>
            <a:r>
              <a:rPr lang="fr-BE" sz="2000" baseline="-25000" dirty="0" smtClean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2</a:t>
            </a:r>
            <a:r>
              <a:rPr lang="fr-BE" sz="2000" dirty="0" smtClean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).</a:t>
            </a:r>
          </a:p>
        </p:txBody>
      </p:sp>
      <p:graphicFrame>
        <p:nvGraphicFramePr>
          <p:cNvPr id="287747" name="Object 4"/>
          <p:cNvGraphicFramePr>
            <a:graphicFrameLocks noChangeAspect="1"/>
          </p:cNvGraphicFramePr>
          <p:nvPr/>
        </p:nvGraphicFramePr>
        <p:xfrm>
          <a:off x="642910" y="1285860"/>
          <a:ext cx="7445375" cy="1114425"/>
        </p:xfrm>
        <a:graphic>
          <a:graphicData uri="http://schemas.openxmlformats.org/presentationml/2006/ole">
            <p:oleObj spid="_x0000_s287747" name="Équation" r:id="rId3" imgW="2958840" imgH="482400" progId="Equation.3">
              <p:embed/>
            </p:oleObj>
          </a:graphicData>
        </a:graphic>
      </p:graphicFrame>
      <p:sp>
        <p:nvSpPr>
          <p:cNvPr id="24" name="Rectangle 23"/>
          <p:cNvSpPr/>
          <p:nvPr/>
        </p:nvSpPr>
        <p:spPr>
          <a:xfrm>
            <a:off x="-32" y="5935824"/>
            <a:ext cx="91440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Le travail n'est pas une fonction d'état</a:t>
            </a:r>
            <a:r>
              <a:rPr lang="fr-FR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: le travail ne dépend pas seulement de l’état initial (1) et de l’état final (2), mais aussi du chemin suivi lors du processus.</a:t>
            </a:r>
            <a:endParaRPr lang="fr-FR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25" name="Espace réservé du numéro de diapositive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948" y="2285992"/>
            <a:ext cx="2099598" cy="428628"/>
          </a:xfrm>
          <a:solidFill>
            <a:schemeClr val="accent3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l"/>
            <a:r>
              <a:rPr lang="fr-FR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Deuxième partie:</a:t>
            </a:r>
            <a:endParaRPr lang="fr-F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948" y="357166"/>
            <a:ext cx="2028160" cy="428628"/>
          </a:xfrm>
          <a:solidFill>
            <a:schemeClr val="accent3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pPr algn="l"/>
            <a:r>
              <a:rPr lang="fr-FR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Première partie:</a:t>
            </a:r>
            <a:endParaRPr lang="fr-FR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sz="4000" b="1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14546" y="2714731"/>
            <a:ext cx="2357454" cy="584775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fr-FR" sz="3200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Atomistique</a:t>
            </a:r>
            <a:endParaRPr lang="fr-FR" sz="18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43108" y="793528"/>
            <a:ext cx="5357850" cy="10772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fr-FR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Thermodynamique chimique </a:t>
            </a:r>
          </a:p>
          <a:p>
            <a:pPr algn="ctr"/>
            <a:r>
              <a:rPr lang="fr-FR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thermochimie-</a:t>
            </a:r>
            <a:endParaRPr lang="fr-FR" sz="3200" dirty="0">
              <a:solidFill>
                <a:schemeClr val="bg1"/>
              </a:solidFill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141712" y="4071942"/>
            <a:ext cx="2215710" cy="5749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FFC000"/>
            </a:solidFill>
          </a:ln>
        </p:spPr>
        <p:txBody>
          <a:bodyPr vert="horz" lIns="91440" tIns="45720" rIns="91440" bIns="45720" rtlCol="0" anchor="ctr">
            <a:normAutofit fontScale="7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Répartition de la charge horaire des deux parties:</a:t>
            </a:r>
            <a:endParaRPr kumimoji="0" lang="fr-FR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" name="Groupe 10"/>
          <p:cNvGrpSpPr/>
          <p:nvPr/>
        </p:nvGrpSpPr>
        <p:grpSpPr>
          <a:xfrm>
            <a:off x="285720" y="4714884"/>
            <a:ext cx="8643966" cy="1857388"/>
            <a:chOff x="285720" y="4714884"/>
            <a:chExt cx="8643966" cy="1857388"/>
          </a:xfrm>
        </p:grpSpPr>
        <p:graphicFrame>
          <p:nvGraphicFramePr>
            <p:cNvPr id="10" name="Graphique 9"/>
            <p:cNvGraphicFramePr/>
            <p:nvPr/>
          </p:nvGraphicFramePr>
          <p:xfrm>
            <a:off x="285720" y="4714884"/>
            <a:ext cx="8643966" cy="185738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9" name="ZoneTexte 8"/>
            <p:cNvSpPr txBox="1"/>
            <p:nvPr/>
          </p:nvSpPr>
          <p:spPr>
            <a:xfrm>
              <a:off x="3143240" y="5110475"/>
              <a:ext cx="10715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>
                  <a:sym typeface="Symbol"/>
                </a:rPr>
                <a:t> 30%</a:t>
              </a:r>
              <a:endParaRPr lang="fr-FR" dirty="0"/>
            </a:p>
          </p:txBody>
        </p:sp>
      </p:grp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214282" y="214290"/>
            <a:ext cx="871543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b) Energie </a:t>
            </a: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thermique (chaleur)</a:t>
            </a:r>
            <a:endParaRPr kumimoji="0" lang="fr-FR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L’énergie thermique ou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calorifique </a:t>
            </a:r>
            <a:r>
              <a:rPr lang="fr-FR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(chaleur Q) est la forme d’énergie qui apparait le plus souvent au cours des réactions chimiques.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Généralement, l'échange de chaleur est la conséquence d'une différence de température (des corps chauds vers les corps froids).</a:t>
            </a: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Remarque</a:t>
            </a:r>
            <a:r>
              <a:rPr lang="fr-FR" sz="2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Un changement de température ne provoque pas nécessairement un échange de chaleur </a:t>
            </a:r>
            <a:r>
              <a:rPr lang="en-GB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avec le milieu extérieur </a:t>
            </a:r>
            <a:r>
              <a:rPr lang="fr-FR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(Transformation adiabatique Q = 0).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Un échange de chaleur ne s’accompagne pas obligatoirement d’une différence de température (transformation isotherme).</a:t>
            </a:r>
          </a:p>
        </p:txBody>
      </p:sp>
      <p:sp>
        <p:nvSpPr>
          <p:cNvPr id="4" name="Rectangle 3"/>
          <p:cNvSpPr/>
          <p:nvPr/>
        </p:nvSpPr>
        <p:spPr>
          <a:xfrm>
            <a:off x="214282" y="3995702"/>
            <a:ext cx="8786874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Expression</a:t>
            </a:r>
          </a:p>
          <a:p>
            <a:pPr algn="just"/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La variation de la chaleur (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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Q) d’un système peut provoquer une variation de sa température (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) et, sont reliées par :</a:t>
            </a:r>
          </a:p>
          <a:p>
            <a:pPr algn="just"/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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Q = </a:t>
            </a:r>
            <a:r>
              <a:rPr lang="fr-FR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 . C</a:t>
            </a:r>
            <a:r>
              <a:rPr lang="fr-FR" sz="2000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fr-FR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. </a:t>
            </a:r>
            <a:r>
              <a:rPr lang="fr-FR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dT</a:t>
            </a:r>
            <a:r>
              <a:rPr lang="fr-FR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(C</a:t>
            </a:r>
            <a:r>
              <a:rPr lang="fr-FR" sz="2000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fr-FR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: capacité calorifique spécifique en </a:t>
            </a:r>
            <a:r>
              <a:rPr lang="fr-FR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J.K</a:t>
            </a:r>
            <a:r>
              <a:rPr lang="fr-FR" sz="2000" b="1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</a:t>
            </a:r>
            <a:r>
              <a:rPr lang="fr-FR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g</a:t>
            </a:r>
            <a:r>
              <a:rPr lang="fr-FR" sz="2000" b="1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</a:t>
            </a:r>
            <a:r>
              <a:rPr lang="fr-FR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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Q = n . C .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dT</a:t>
            </a:r>
            <a:r>
              <a:rPr lang="fr-FR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(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: capacité calorifique molaire en </a:t>
            </a:r>
            <a:r>
              <a:rPr lang="fr-FR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J.K</a:t>
            </a:r>
            <a:r>
              <a:rPr lang="fr-FR" sz="2000" b="1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</a:t>
            </a:r>
            <a:r>
              <a:rPr lang="fr-FR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.mol</a:t>
            </a:r>
            <a:r>
              <a:rPr lang="fr-FR" sz="2000" b="1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-1</a:t>
            </a:r>
            <a:r>
              <a:rPr lang="fr-FR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28860" y="6243600"/>
            <a:ext cx="50720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avec</a:t>
            </a:r>
            <a:r>
              <a:rPr lang="fr-FR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</a:t>
            </a:r>
            <a:r>
              <a:rPr lang="fr-FR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la masse du corps (</a:t>
            </a:r>
            <a:r>
              <a:rPr lang="fr-FR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fr-FR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nombre de mole)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286776" y="6356350"/>
            <a:ext cx="400024" cy="365125"/>
          </a:xfrm>
        </p:spPr>
        <p:txBody>
          <a:bodyPr/>
          <a:lstStyle/>
          <a:p>
            <a:fld id="{1872C567-695F-4040-AE51-5862F10DD9ED}" type="slidenum">
              <a:rPr lang="fr-FR" smtClean="0"/>
              <a:pPr/>
              <a:t>20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214282" y="-24"/>
            <a:ext cx="871543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ct val="50000"/>
              </a:spcBef>
              <a:buFontTx/>
              <a:buChar char="-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ou C :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capacité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calorifique spécifique ou molaire d’une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substance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est la quantité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chaleur par unité de masse ou de mole qu’il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faut fournir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à cette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même substance pour élever sa température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d’un (1°C) 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degré Celsius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ct val="50000"/>
              </a:spcBef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- L’élévation de la température peut se faire à V=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cte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ou à P=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cte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on définit donc C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et C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29398" y="2521230"/>
            <a:ext cx="837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fr-FR" sz="1800" b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D’où </a:t>
            </a:r>
            <a:r>
              <a:rPr lang="fr-FR" b="0" dirty="0" smtClean="0">
                <a:solidFill>
                  <a:prstClr val="black"/>
                </a:solidFill>
              </a:rPr>
              <a:t>:</a:t>
            </a:r>
            <a:endParaRPr lang="fr-FR" b="0" dirty="0">
              <a:solidFill>
                <a:prstClr val="black"/>
              </a:solidFill>
            </a:endParaRPr>
          </a:p>
        </p:txBody>
      </p:sp>
      <p:grpSp>
        <p:nvGrpSpPr>
          <p:cNvPr id="5" name="Groupe 12"/>
          <p:cNvGrpSpPr/>
          <p:nvPr/>
        </p:nvGrpSpPr>
        <p:grpSpPr>
          <a:xfrm>
            <a:off x="2471738" y="2374901"/>
            <a:ext cx="5922968" cy="1482727"/>
            <a:chOff x="1685920" y="3582627"/>
            <a:chExt cx="5922968" cy="1457686"/>
          </a:xfrm>
        </p:grpSpPr>
        <p:grpSp>
          <p:nvGrpSpPr>
            <p:cNvPr id="6" name="Groupe 11"/>
            <p:cNvGrpSpPr/>
            <p:nvPr/>
          </p:nvGrpSpPr>
          <p:grpSpPr>
            <a:xfrm>
              <a:off x="2428875" y="4441825"/>
              <a:ext cx="5180013" cy="598488"/>
              <a:chOff x="2953441" y="4441825"/>
              <a:chExt cx="5180013" cy="598488"/>
            </a:xfrm>
          </p:grpSpPr>
        </p:grpSp>
        <p:graphicFrame>
          <p:nvGraphicFramePr>
            <p:cNvPr id="3" name="Object 8"/>
            <p:cNvGraphicFramePr>
              <a:graphicFrameLocks noChangeAspect="1"/>
            </p:cNvGraphicFramePr>
            <p:nvPr/>
          </p:nvGraphicFramePr>
          <p:xfrm>
            <a:off x="5572132" y="3602915"/>
            <a:ext cx="1576388" cy="873986"/>
          </p:xfrm>
          <a:graphic>
            <a:graphicData uri="http://schemas.openxmlformats.org/presentationml/2006/ole">
              <p:oleObj spid="_x0000_s319493" name="Équation" r:id="rId4" imgW="711000" imgH="355320" progId="Equation.3">
                <p:embed/>
              </p:oleObj>
            </a:graphicData>
          </a:graphic>
        </p:graphicFrame>
        <p:graphicFrame>
          <p:nvGraphicFramePr>
            <p:cNvPr id="2" name="Object 10"/>
            <p:cNvGraphicFramePr>
              <a:graphicFrameLocks noChangeAspect="1"/>
            </p:cNvGraphicFramePr>
            <p:nvPr/>
          </p:nvGraphicFramePr>
          <p:xfrm>
            <a:off x="1685920" y="3582627"/>
            <a:ext cx="1468437" cy="866183"/>
          </p:xfrm>
          <a:graphic>
            <a:graphicData uri="http://schemas.openxmlformats.org/presentationml/2006/ole">
              <p:oleObj spid="_x0000_s319492" name="Équation" r:id="rId5" imgW="711000" imgH="355320" progId="Equation.3">
                <p:embed/>
              </p:oleObj>
            </a:graphicData>
          </a:graphic>
        </p:graphicFrame>
      </p:grpSp>
      <p:sp>
        <p:nvSpPr>
          <p:cNvPr id="18" name="Rectangle 17"/>
          <p:cNvSpPr/>
          <p:nvPr/>
        </p:nvSpPr>
        <p:spPr>
          <a:xfrm>
            <a:off x="1505072" y="2542716"/>
            <a:ext cx="9685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fr-FR" b="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3200" b="0" dirty="0" smtClean="0">
                <a:latin typeface="Times New Roman" pitchFamily="18" charset="0"/>
                <a:cs typeface="Times New Roman" pitchFamily="18" charset="0"/>
              </a:rPr>
              <a:t> =</a:t>
            </a:r>
            <a:endParaRPr lang="fr-FR" sz="32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468869" y="2500306"/>
            <a:ext cx="9605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fr-FR" b="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FR" sz="3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fr-FR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14282" y="4643446"/>
            <a:ext cx="87154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La capacité calorifique C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ou C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d’un corps pur change avec la température suivant une loi de la forme :            C = a + 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bT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+ cT</a:t>
            </a:r>
            <a:r>
              <a:rPr lang="fr-FR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+ ...+ d/T</a:t>
            </a:r>
            <a:r>
              <a:rPr lang="fr-FR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algn="just">
              <a:lnSpc>
                <a:spcPct val="150000"/>
              </a:lnSpc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La capacité calorifique C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ou C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dépend de la nature et de l’état de la substance. </a:t>
            </a:r>
          </a:p>
          <a:p>
            <a:pPr algn="just">
              <a:lnSpc>
                <a:spcPct val="150000"/>
              </a:lnSpc>
            </a:pP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Exemple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: C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glace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= 2,06 J/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g.K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;   C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eau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liquide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= 4,18 J/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g.K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;   C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</a:rPr>
              <a:t>éthanol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= 2,46 J/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g.K</a:t>
            </a:r>
            <a:r>
              <a:rPr lang="fr-FR" sz="200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603201" y="3772919"/>
            <a:ext cx="9685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fr-FR" b="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3200" b="0" dirty="0" smtClean="0">
                <a:latin typeface="Times New Roman" pitchFamily="18" charset="0"/>
                <a:cs typeface="Times New Roman" pitchFamily="18" charset="0"/>
              </a:rPr>
              <a:t> =</a:t>
            </a:r>
            <a:endParaRPr lang="fr-FR" sz="32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397431" y="3643314"/>
            <a:ext cx="9605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fr-FR" b="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fr-FR" sz="36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0" dirty="0" smtClean="0">
                <a:latin typeface="Times New Roman" pitchFamily="18" charset="0"/>
                <a:cs typeface="Times New Roman" pitchFamily="18" charset="0"/>
              </a:rPr>
              <a:t>=</a:t>
            </a:r>
            <a:endParaRPr lang="fr-FR" b="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4" name="Object 10"/>
          <p:cNvGraphicFramePr>
            <a:graphicFrameLocks noChangeAspect="1"/>
          </p:cNvGraphicFramePr>
          <p:nvPr/>
        </p:nvGraphicFramePr>
        <p:xfrm>
          <a:off x="2366963" y="3565525"/>
          <a:ext cx="1844675" cy="881063"/>
        </p:xfrm>
        <a:graphic>
          <a:graphicData uri="http://schemas.openxmlformats.org/presentationml/2006/ole">
            <p:oleObj spid="_x0000_s319496" name="Équation" r:id="rId6" imgW="876240" imgH="355320" progId="Equation.3">
              <p:embed/>
            </p:oleObj>
          </a:graphicData>
        </a:graphic>
      </p:graphicFrame>
      <p:graphicFrame>
        <p:nvGraphicFramePr>
          <p:cNvPr id="25" name="Object 8"/>
          <p:cNvGraphicFramePr>
            <a:graphicFrameLocks noChangeAspect="1"/>
          </p:cNvGraphicFramePr>
          <p:nvPr/>
        </p:nvGraphicFramePr>
        <p:xfrm>
          <a:off x="6143625" y="3563938"/>
          <a:ext cx="1857399" cy="889000"/>
        </p:xfrm>
        <a:graphic>
          <a:graphicData uri="http://schemas.openxmlformats.org/presentationml/2006/ole">
            <p:oleObj spid="_x0000_s319497" name="Équation" r:id="rId7" imgW="901440" imgH="355320" progId="Equation.3">
              <p:embed/>
            </p:oleObj>
          </a:graphicData>
        </a:graphic>
      </p:graphicFrame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CBE1B8-3AF2-4E26-9CCD-CD8409A9C6CE}" type="slidenum">
              <a:rPr lang="fr-BE" smtClean="0"/>
              <a:pPr>
                <a:defRPr/>
              </a:pPr>
              <a:t>21</a:t>
            </a:fld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428596" y="105297"/>
            <a:ext cx="7786742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convention de signe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pour les échanges d’énergie :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- ce qui entre dans le système : positif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- ce qui sort du système : négatif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214282" y="1648414"/>
            <a:ext cx="8715436" cy="10156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* Si le système absorbe de l’énergie thermique (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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0), la transformation est endothermique.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justLow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* </a:t>
            </a:r>
            <a:r>
              <a:rPr lang="fr-FR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Si le système fournit de la chaleur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(Q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0), la transformation est exothermique.</a:t>
            </a:r>
            <a:endParaRPr kumimoji="0" lang="fr-F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22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14282" y="2857496"/>
            <a:ext cx="878687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Changement d’état</a:t>
            </a:r>
          </a:p>
          <a:p>
            <a:pPr algn="just">
              <a:buFontTx/>
              <a:buChar char="-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Un changement d’état d’un corps pur se fait à T = cte.</a:t>
            </a:r>
          </a:p>
          <a:p>
            <a:pPr algn="just"/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- Soit un corps pur en équilibre sous deux états physiques à la température T et à la pression P, on appelle chaleur latente L de changement d’état de ce corps pur, la quantité de chaleur nécessaire pour transformer (une mole ou un kg) de ce corps. </a:t>
            </a:r>
          </a:p>
          <a:p>
            <a:pPr algn="just"/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La quantité de chaleur mise en jeu au cours d’un changement de phase est appelée: </a:t>
            </a:r>
            <a:r>
              <a:rPr lang="fr-F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Chaleur latente (L). 			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		</a:t>
            </a:r>
            <a:r>
              <a:rPr lang="fr-FR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 = n . L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		Q = m . L</a:t>
            </a:r>
            <a:r>
              <a:rPr lang="fr-FR" sz="2000" b="1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</a:t>
            </a:r>
          </a:p>
          <a:p>
            <a:pPr algn="just"/>
            <a:endParaRPr lang="fr-FR" sz="20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214282" y="214290"/>
            <a:ext cx="871543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Les chaleurs latentes de fusion </a:t>
            </a:r>
            <a:r>
              <a:rPr lang="fr-FR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fr-FR" sz="2000" baseline="-25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lang="fr-FR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(transition solide à liquide), de vaporisation </a:t>
            </a:r>
            <a:r>
              <a:rPr lang="fr-FR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fr-FR" sz="2000" baseline="-25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lang="fr-FR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fr-FR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transition liquide à vapeur) et de sublimation L</a:t>
            </a:r>
            <a:r>
              <a:rPr lang="fr-FR" sz="2000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lang="fr-FR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(transition solide à gaz) sont positives c’est à dire qu’il faut fournir de la chaleur pour faire fondre un solide, vaporiser un liquide ou sublimer un solide.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fr-FR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fr-FR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Les chaleurs latentes de solidification, de Liquéfaction à l’état liquide et de condensation à l’état solide sont respectivement opposées à celles de fusion, de vaporisation et de sublimation.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23</a:t>
            </a:fld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428728" y="2928934"/>
          <a:ext cx="6500858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95470"/>
                <a:gridCol w="1857388"/>
              </a:tblGrid>
              <a:tr h="675314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Phase 1</a:t>
                      </a:r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Phase 2</a:t>
                      </a:r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Température</a:t>
                      </a:r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Chaleur</a:t>
                      </a:r>
                      <a:r>
                        <a:rPr lang="fr-FR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latente</a:t>
                      </a:r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Solide</a:t>
                      </a:r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Liquide</a:t>
                      </a:r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fr-FR" sz="20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Fusion</a:t>
                      </a:r>
                      <a:endParaRPr lang="fr-FR" sz="2000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Positive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Liquide</a:t>
                      </a:r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Gaz</a:t>
                      </a:r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fr-FR" sz="20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Vaporisation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Positive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Solide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Gaz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fr-FR" sz="20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Sublimation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Positive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Liquide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Solide</a:t>
                      </a:r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fr-FR" sz="20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Solidification</a:t>
                      </a:r>
                      <a:endParaRPr lang="fr-FR" sz="2000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Négative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Gaz</a:t>
                      </a:r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Liquide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fr-FR" sz="20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Liquéfaction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Négative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Gaz</a:t>
                      </a:r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Solide</a:t>
                      </a:r>
                      <a:endParaRPr lang="fr-FR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fr-FR" sz="20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Condensation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Négative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207395"/>
            <a:ext cx="9144000" cy="2292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5354" tIns="76176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latin typeface="Andalus" pitchFamily="18" charset="-78"/>
                <a:cs typeface="Andalus" pitchFamily="18" charset="-78"/>
              </a:rPr>
              <a:t>CHAPITRE II : LE PREMIER PRINCIPE DE LA THERMODYNAMIQUE</a:t>
            </a: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dalus" pitchFamily="18" charset="-78"/>
              <a:cs typeface="Andalus" pitchFamily="18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II-1) Enoncé du premier principe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Pour tout </a:t>
            </a:r>
            <a:r>
              <a:rPr kumimoji="0" lang="fr-FR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système fermé</a:t>
            </a:r>
            <a:r>
              <a:rPr kumimoji="0" lang="fr-FR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fr-FR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il existe une fonction d’état appelée énergie interne U dont sa variation est égale à la somme algébrique des quantités de chaleur et de travail échangés entre le système et le milieu extérieur au cours de la transformation.</a:t>
            </a: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nl-NL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 = </a:t>
            </a:r>
            <a:r>
              <a:rPr lang="de-DE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de-DE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de-DE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U</a:t>
            </a:r>
            <a:r>
              <a:rPr lang="de-DE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de-DE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W + Q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2459078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Conséquences : </a:t>
            </a:r>
          </a:p>
          <a:p>
            <a:pPr marL="0"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1- La variation de l’énergie interne d’un système qui passe d’un état A à un état B est indépendante du chemin suivi et ne dépend que de l’état initial A et l’état final B.</a:t>
            </a:r>
          </a:p>
          <a:p>
            <a:pPr marL="0" marR="0" lvl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2- Q et W ne sont pas des fonctions d’état.  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3- </a:t>
            </a: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Lorsque le système parcourt un cycle fermé (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état initial = état final).   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			</a:t>
            </a:r>
            <a:endParaRPr kumimoji="0" lang="fr-FR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dalus" pitchFamily="18" charset="-78"/>
                <a:ea typeface="Times New Roman" pitchFamily="18" charset="0"/>
                <a:cs typeface="Andalus" pitchFamily="18" charset="-78"/>
              </a:rPr>
              <a:t>	</a:t>
            </a:r>
            <a:r>
              <a:rPr lang="fr-FR" dirty="0" smtClean="0">
                <a:latin typeface="Andalus" pitchFamily="18" charset="-78"/>
                <a:ea typeface="Times New Roman" pitchFamily="18" charset="0"/>
                <a:cs typeface="Andalus" pitchFamily="18" charset="-78"/>
              </a:rPr>
              <a:t>                   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nl-NL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 = </a:t>
            </a:r>
            <a:r>
              <a:rPr lang="de-DE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de-DE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U</a:t>
            </a:r>
            <a:r>
              <a:rPr lang="de-DE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de-DE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W + Q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0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dalus" pitchFamily="18" charset="-78"/>
              <a:cs typeface="Andalus" pitchFamily="18" charset="-78"/>
            </a:endParaRPr>
          </a:p>
          <a:p>
            <a:pPr algn="just">
              <a:lnSpc>
                <a:spcPct val="150000"/>
              </a:lnSpc>
            </a:pPr>
            <a:endParaRPr lang="fr-BE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fr-BE" dirty="0" smtClean="0">
                <a:latin typeface="Times New Roman" pitchFamily="18" charset="0"/>
                <a:cs typeface="Times New Roman" pitchFamily="18" charset="0"/>
              </a:rPr>
              <a:t>4- Pour un système </a:t>
            </a:r>
            <a:r>
              <a:rPr lang="fr-BE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isolé</a:t>
            </a:r>
            <a:r>
              <a:rPr lang="fr-BE" dirty="0" smtClean="0">
                <a:latin typeface="Times New Roman" pitchFamily="18" charset="0"/>
                <a:cs typeface="Times New Roman" pitchFamily="18" charset="0"/>
              </a:rPr>
              <a:t> qui évolue de l’état A à l’état B (pas d’échange de chaleur et de travail avec le milieu extérieur) :	</a:t>
            </a:r>
            <a:r>
              <a:rPr lang="fr-BE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 = W = 0,      </a:t>
            </a:r>
            <a:r>
              <a:rPr lang="fr-BE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fr-BE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 =  0          U</a:t>
            </a:r>
            <a:r>
              <a:rPr lang="fr-BE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BE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U</a:t>
            </a:r>
            <a:r>
              <a:rPr lang="fr-BE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fr-FR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24</a:t>
            </a:fld>
            <a:endParaRPr lang="fr-FR"/>
          </a:p>
        </p:txBody>
      </p:sp>
      <p:graphicFrame>
        <p:nvGraphicFramePr>
          <p:cNvPr id="337923" name="Object 3"/>
          <p:cNvGraphicFramePr>
            <a:graphicFrameLocks noChangeAspect="1"/>
          </p:cNvGraphicFramePr>
          <p:nvPr/>
        </p:nvGraphicFramePr>
        <p:xfrm>
          <a:off x="5000629" y="4500570"/>
          <a:ext cx="1000131" cy="1071570"/>
        </p:xfrm>
        <a:graphic>
          <a:graphicData uri="http://schemas.openxmlformats.org/presentationml/2006/ole">
            <p:oleObj spid="_x0000_s337923" r:id="rId3" imgW="1293480" imgH="12628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117717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952500" algn="l"/>
              </a:tabLst>
            </a:pP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5- S</a:t>
            </a:r>
            <a:r>
              <a:rPr kumimoji="0" lang="fr-FR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 la transformation est effectuée à </a:t>
            </a:r>
            <a:r>
              <a:rPr kumimoji="0" lang="fr-FR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température constante</a:t>
            </a:r>
            <a:r>
              <a:rPr kumimoji="0" lang="fr-FR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la variation d’énergie interne 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d’un gaz parfait </a:t>
            </a:r>
            <a:r>
              <a:rPr kumimoji="0" lang="fr-FR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est </a:t>
            </a:r>
            <a:r>
              <a:rPr kumimoji="0" lang="fr-FR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nulle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(première</a:t>
            </a:r>
            <a:r>
              <a:rPr kumimoji="0" lang="fr-FR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loi de joule U</a:t>
            </a:r>
            <a:r>
              <a:rPr kumimoji="0" lang="fr-FR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f(T)</a:t>
            </a:r>
            <a:r>
              <a:rPr kumimoji="0" lang="fr-FR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r>
              <a:rPr lang="fr-F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		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nl-NL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U= 0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952500" algn="l"/>
              </a:tabLst>
            </a:pPr>
            <a:r>
              <a:rPr lang="nl-N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6-  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L’énergie</a:t>
            </a:r>
            <a:r>
              <a:rPr lang="nl-N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interne U est 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une</a:t>
            </a:r>
            <a:r>
              <a:rPr lang="nl-N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fr-FR" noProof="1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fonction</a:t>
            </a:r>
            <a:r>
              <a:rPr lang="nl-N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d’état, sa 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différentielle</a:t>
            </a:r>
            <a:r>
              <a:rPr lang="nl-N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nl-NL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dU</a:t>
            </a:r>
            <a:r>
              <a:rPr lang="nl-N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est 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une</a:t>
            </a:r>
            <a:r>
              <a:rPr lang="nl-N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différentielle</a:t>
            </a:r>
            <a:r>
              <a:rPr lang="nl-N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totale exacte.                                          </a:t>
            </a:r>
            <a:r>
              <a:rPr lang="nl-NL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dU</a:t>
            </a:r>
            <a:r>
              <a:rPr lang="nl-NL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lang="nl-NL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/>
              </a:rPr>
              <a:t></a:t>
            </a:r>
            <a:r>
              <a:rPr lang="nl-NL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W+</a:t>
            </a:r>
            <a:r>
              <a:rPr lang="nl-NL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/>
              </a:rPr>
              <a:t></a:t>
            </a:r>
            <a:r>
              <a:rPr lang="nl-NL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Q</a:t>
            </a:r>
          </a:p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52500" algn="l"/>
              </a:tabLst>
            </a:pP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7- S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 la transformation est effectuée à </a:t>
            </a:r>
            <a:r>
              <a:rPr kumimoji="0" lang="fr-FR" b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volume constant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dV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0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et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/>
              </a:rPr>
              <a:t>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 = 0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on a alors : </a:t>
            </a:r>
            <a:r>
              <a:rPr kumimoji="0" lang="fr-FR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dU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/>
              </a:rPr>
              <a:t>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fr-FR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et par conséquent 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kumimoji="0" lang="nl-NL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 = (U</a:t>
            </a:r>
            <a:r>
              <a:rPr kumimoji="0" lang="nl-NL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B</a:t>
            </a:r>
            <a:r>
              <a:rPr kumimoji="0" lang="nl-NL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- U</a:t>
            </a:r>
            <a:r>
              <a:rPr kumimoji="0" lang="nl-NL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A</a:t>
            </a:r>
            <a:r>
              <a:rPr kumimoji="0" lang="nl-NL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) = </a:t>
            </a:r>
            <a:r>
              <a:rPr kumimoji="0" lang="nl-NL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Q</a:t>
            </a:r>
            <a:r>
              <a:rPr kumimoji="0" lang="nl-NL" b="1" i="0" u="none" strike="noStrike" cap="none" normalizeH="0" baseline="-30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v</a:t>
            </a:r>
            <a:r>
              <a:rPr kumimoji="0" lang="nl-NL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</a:t>
            </a:r>
            <a:r>
              <a:rPr kumimoji="0" lang="nl-NL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m.C</a:t>
            </a:r>
            <a:r>
              <a:rPr lang="nl-NL" b="1" baseline="-30000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m</a:t>
            </a:r>
            <a:r>
              <a:rPr kumimoji="0" lang="nl-NL" b="1" i="0" u="none" strike="noStrike" cap="none" normalizeH="0" baseline="-30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V</a:t>
            </a:r>
            <a:r>
              <a:rPr kumimoji="0" lang="nl-NL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.dt</a:t>
            </a:r>
            <a:endParaRPr kumimoji="0" lang="nl-NL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952500" algn="l"/>
              </a:tabLst>
            </a:pPr>
            <a:r>
              <a:rPr lang="nl-NL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8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Si la transformation est adiabatique Q = 0, la variation de l’énergie interne est égale au travail échangé au cours de cette transformation. 	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nl-NL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U= W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952500" algn="l"/>
              </a:tabLst>
            </a:pP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II-2)</a:t>
            </a:r>
            <a:r>
              <a:rPr lang="nl-NL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nl-NL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Transformation</a:t>
            </a:r>
            <a:r>
              <a:rPr lang="nl-NL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isobare</a:t>
            </a:r>
            <a:r>
              <a:rPr lang="nl-NL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lang="fr-FR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ext</a:t>
            </a: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=P=</a:t>
            </a:r>
            <a:r>
              <a:rPr lang="fr-FR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cte</a:t>
            </a:r>
            <a:r>
              <a:rPr lang="nl-NL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lang="fr-FR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952500" algn="l"/>
              </a:tabLst>
            </a:pP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 plupart des réactions chimiques se font à pression constante, la pression atmosphérique. Dans ces conditions, si</a:t>
            </a:r>
            <a:r>
              <a:rPr lang="fr-F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Q</a:t>
            </a:r>
            <a:r>
              <a:rPr lang="fr-FR" b="1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est la chaleur échangée lors de la transformation à pression constante, on peut écrire :</a:t>
            </a:r>
            <a:r>
              <a:rPr lang="fr-F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dW</a:t>
            </a:r>
            <a:r>
              <a:rPr lang="fr-F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- P</a:t>
            </a:r>
            <a:r>
              <a:rPr lang="fr-FR" b="1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ext</a:t>
            </a:r>
            <a:r>
              <a:rPr lang="fr-F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fr-FR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dV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et  </a:t>
            </a:r>
            <a:r>
              <a:rPr lang="fr-FR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dU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/>
              </a:rPr>
              <a:t>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lang="fr-FR" b="1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P</a:t>
            </a:r>
            <a:r>
              <a:rPr lang="fr-FR" b="1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ext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dV</a:t>
            </a:r>
            <a:endParaRPr lang="fr-FR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952500" algn="l"/>
              </a:tabLst>
            </a:pPr>
            <a:endParaRPr lang="fr-FR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952500" algn="l"/>
              </a:tabLst>
            </a:pPr>
            <a:endParaRPr lang="nl-NL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952500" algn="l"/>
              </a:tabLst>
            </a:pPr>
            <a:endParaRPr lang="nl-NL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952500" algn="l"/>
              </a:tabLst>
            </a:pPr>
            <a:endParaRPr lang="nl-NL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25</a:t>
            </a:fld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2214546" y="5286388"/>
            <a:ext cx="16899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fr-F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 = Q</a:t>
            </a:r>
            <a:r>
              <a:rPr lang="fr-FR" b="1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lang="fr-F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P </a:t>
            </a:r>
            <a:r>
              <a:rPr lang="fr-F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fr-F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14546" y="5715016"/>
            <a:ext cx="264213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lang="nl-NL" b="1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nl-NL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– U</a:t>
            </a:r>
            <a:r>
              <a:rPr lang="nl-NL" b="1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nl-NL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 - P (V</a:t>
            </a:r>
            <a:r>
              <a:rPr lang="nl-NL" b="1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nl-NL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-V</a:t>
            </a:r>
            <a:r>
              <a:rPr lang="nl-NL" b="1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nl-NL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) + Q</a:t>
            </a:r>
            <a:r>
              <a:rPr lang="nl-NL" b="1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p</a:t>
            </a:r>
            <a:endParaRPr lang="nl-NL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endParaRPr lang="fr-FR" baseline="-25000" dirty="0"/>
          </a:p>
        </p:txBody>
      </p:sp>
      <p:sp>
        <p:nvSpPr>
          <p:cNvPr id="12" name="Rectangle 11"/>
          <p:cNvSpPr/>
          <p:nvPr/>
        </p:nvSpPr>
        <p:spPr>
          <a:xfrm>
            <a:off x="2214546" y="6143644"/>
            <a:ext cx="26059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</a:t>
            </a:r>
            <a:r>
              <a:rPr lang="nl-NL" b="1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nl-NL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– U</a:t>
            </a:r>
            <a:r>
              <a:rPr lang="nl-NL" b="1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nl-NL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+ P V</a:t>
            </a:r>
            <a:r>
              <a:rPr lang="nl-NL" b="1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nl-NL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- PV</a:t>
            </a:r>
            <a:r>
              <a:rPr lang="nl-NL" b="1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nl-NL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= Q</a:t>
            </a:r>
            <a:r>
              <a:rPr lang="nl-NL" b="1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p</a:t>
            </a:r>
            <a:endParaRPr lang="fr-FR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26</a:t>
            </a:fld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2428860" y="214290"/>
            <a:ext cx="32861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(U</a:t>
            </a:r>
            <a:r>
              <a:rPr lang="nl-NL" b="1" baseline="-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nl-NL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+ P V</a:t>
            </a:r>
            <a:r>
              <a:rPr lang="nl-NL" b="1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nl-NL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r>
              <a:rPr lang="nl-NL" b="1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nl-NL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– (U</a:t>
            </a:r>
            <a:r>
              <a:rPr lang="nl-NL" b="1" baseline="-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nl-NL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+ PV</a:t>
            </a:r>
            <a:r>
              <a:rPr lang="nl-NL" b="1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nl-NL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) = Q</a:t>
            </a:r>
            <a:r>
              <a:rPr lang="nl-NL" b="1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p</a:t>
            </a:r>
            <a:endParaRPr lang="fr-FR" baseline="-250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2918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 chaleur échangée à pression constante se comporte comme la variation d’une fonction d’état, combinaison linéaire des fonctions d’état U et PV. Cette nouvelle fonction d’état s’appelle </a:t>
            </a:r>
            <a:r>
              <a:rPr lang="fr-F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enthalpie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nl-NL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du système 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 se note </a:t>
            </a:r>
            <a:r>
              <a:rPr lang="fr-F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: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nl-NL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lang="nl-NL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avec</a:t>
            </a:r>
            <a:r>
              <a:rPr lang="nl-NL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lang="nl-NL" b="1" dirty="0" smtClean="0">
                <a:latin typeface="Andalus" pitchFamily="18" charset="-78"/>
                <a:ea typeface="Times New Roman" pitchFamily="18" charset="0"/>
                <a:cs typeface="Andalus" pitchFamily="18" charset="-78"/>
              </a:rPr>
              <a:t>H = U + P.V = U + </a:t>
            </a:r>
            <a:r>
              <a:rPr lang="nl-NL" b="1" dirty="0" err="1" smtClean="0">
                <a:latin typeface="Andalus" pitchFamily="18" charset="-78"/>
                <a:ea typeface="Times New Roman" pitchFamily="18" charset="0"/>
                <a:cs typeface="Andalus" pitchFamily="18" charset="-78"/>
              </a:rPr>
              <a:t>n.R.T</a:t>
            </a:r>
            <a:endParaRPr lang="nl-NL" b="1" dirty="0" smtClean="0">
              <a:latin typeface="Andalus" pitchFamily="18" charset="-78"/>
              <a:ea typeface="Times New Roman" pitchFamily="18" charset="0"/>
              <a:cs typeface="Andalus" pitchFamily="18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43306" y="1571612"/>
            <a:ext cx="2571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lang="nl-NL" b="1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 </a:t>
            </a:r>
            <a:r>
              <a:rPr lang="nl-NL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– H</a:t>
            </a:r>
            <a:r>
              <a:rPr lang="nl-NL" b="1" baseline="-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nl-NL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= </a:t>
            </a:r>
            <a:r>
              <a:rPr lang="nl-NL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Q</a:t>
            </a:r>
            <a:r>
              <a:rPr lang="nl-NL" b="1" baseline="-25000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p</a:t>
            </a:r>
            <a:r>
              <a:rPr lang="fr-FR" b="1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nl-NL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 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</a:t>
            </a:r>
            <a:r>
              <a:rPr lang="nl-NL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n.C</a:t>
            </a:r>
            <a:r>
              <a:rPr lang="nl-NL" b="1" baseline="-30000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p</a:t>
            </a:r>
            <a:r>
              <a:rPr lang="nl-NL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.dt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0" y="2500306"/>
            <a:ext cx="914400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676275" algn="l"/>
              </a:tabLst>
            </a:pPr>
            <a:r>
              <a:rPr lang="fr-F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Remarque :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676275" algn="l"/>
              </a:tabLst>
            </a:pP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Pour les transformations à température constante, la variation d’enthalpie d’un gaz parfait est nulle (2</a:t>
            </a:r>
            <a:r>
              <a:rPr lang="fr-FR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ème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loi de joule H = f(T)).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                 </a:t>
            </a:r>
            <a:r>
              <a:rPr lang="nl-NL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H</a:t>
            </a:r>
            <a:r>
              <a:rPr lang="nl-NL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0</a:t>
            </a:r>
            <a:endParaRPr lang="fr-FR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676275" algn="l"/>
              </a:tabLst>
            </a:pP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II-3)</a:t>
            </a:r>
            <a:r>
              <a:rPr lang="nl-NL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Relation entre C</a:t>
            </a:r>
            <a:r>
              <a:rPr lang="fr-FR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et C</a:t>
            </a:r>
            <a:r>
              <a:rPr lang="fr-FR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 Loi de Mayer)</a:t>
            </a: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676275" algn="l"/>
              </a:tabLst>
            </a:pP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 = U + P.V </a:t>
            </a: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676275" algn="l"/>
              </a:tabLst>
            </a:pPr>
            <a:r>
              <a:rPr lang="fr-FR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dH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lang="fr-FR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dU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d(PV)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676275" algn="l"/>
              </a:tabLst>
            </a:pP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D’où                                    n. C</a:t>
            </a:r>
            <a:r>
              <a:rPr lang="fr-FR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 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n C</a:t>
            </a:r>
            <a:r>
              <a:rPr lang="fr-FR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lang="fr-FR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n.R</a:t>
            </a:r>
            <a:endParaRPr lang="fr-FR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676275" algn="l"/>
              </a:tabLst>
            </a:pP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fr-FR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 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C</a:t>
            </a:r>
            <a:r>
              <a:rPr lang="fr-FR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R</a:t>
            </a: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676275" algn="l"/>
              </a:tabLst>
            </a:pP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fr-FR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 </a:t>
            </a: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lang="fr-FR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lang="fr-FR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R ( Loi de Mayer)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144000" cy="6632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5354" tIns="76176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II)-4)</a:t>
            </a:r>
            <a:r>
              <a:rPr kumimoji="0" lang="fr-FR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Quelques applications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fr-FR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Si la transformation est une détente réversible et isotherme d’un gaz parfait (W</a:t>
            </a:r>
            <a:r>
              <a:rPr kumimoji="0" lang="fr-FR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rév.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= - Q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rév.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kumimoji="0" lang="fr-FR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dalus" pitchFamily="18" charset="-78"/>
              <a:cs typeface="Andalus" pitchFamily="18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dalus" pitchFamily="18" charset="-78"/>
              <a:cs typeface="Andalus" pitchFamily="18" charset="-7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2) Si la transformation est réversible et adiabatique d’un gaz parfait (Q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rév.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= 0)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fr-FR" sz="24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24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T V</a:t>
            </a:r>
            <a:r>
              <a:rPr kumimoji="0" lang="fr-FR" sz="2400" u="none" strike="noStrike" cap="none" normalizeH="0" baseline="3000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  <a:sym typeface="Symbol"/>
              </a:rPr>
              <a:t></a:t>
            </a:r>
            <a:r>
              <a:rPr kumimoji="0" lang="fr-FR" sz="2400" i="0" u="none" strike="noStrike" cap="none" normalizeH="0" baseline="3000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-1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= cte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     PV</a:t>
            </a:r>
            <a:r>
              <a:rPr lang="fr-FR" sz="24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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= cte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 T</a:t>
            </a:r>
            <a:r>
              <a:rPr lang="fr-FR" sz="24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 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fr-FR" sz="2400" baseline="30000" dirty="0" smtClean="0"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fr-FR" sz="24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</a:t>
            </a:r>
            <a:r>
              <a:rPr lang="fr-FR" sz="2400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= cte</a:t>
            </a:r>
            <a:r>
              <a:rPr lang="fr-FR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avec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3) Relation entre Q</a:t>
            </a:r>
            <a:r>
              <a:rPr lang="fr-FR" baseline="-30000" dirty="0" smtClean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et Q</a:t>
            </a:r>
            <a:r>
              <a:rPr lang="fr-FR" baseline="-30000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Imaginons une réaction chimique entre gaz parfaits à température constante T.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lang="fr-FR" b="1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lang="fr-F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Q</a:t>
            </a:r>
            <a:r>
              <a:rPr lang="fr-FR" b="1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lang="fr-F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lang="fr-F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fr-F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. R. T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où  </a:t>
            </a:r>
            <a:r>
              <a:rPr lang="fr-F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 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représente la variation du nombre de moles gazeuses entre l’état initial et l’état final.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II)-5) Les chaleurs de réactions</a:t>
            </a:r>
          </a:p>
          <a:p>
            <a:pPr marL="34290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AutoNum type="alphaLcParenR"/>
            </a:pP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Définition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La chaleur d’une réaction à la température T est l’énergie calorifique échangée avec le milieu extérieur,	 lorsque les réactifs ont réagi dans les proportions stœchiométriques pour former les produits selon la réaction totale.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27</a:t>
            </a:fld>
            <a:endParaRPr lang="fr-FR"/>
          </a:p>
        </p:txBody>
      </p:sp>
      <p:graphicFrame>
        <p:nvGraphicFramePr>
          <p:cNvPr id="346113" name="Object 14"/>
          <p:cNvGraphicFramePr>
            <a:graphicFrameLocks noChangeAspect="1"/>
          </p:cNvGraphicFramePr>
          <p:nvPr/>
        </p:nvGraphicFramePr>
        <p:xfrm>
          <a:off x="2714612" y="774687"/>
          <a:ext cx="2860675" cy="796925"/>
        </p:xfrm>
        <a:graphic>
          <a:graphicData uri="http://schemas.openxmlformats.org/presentationml/2006/ole">
            <p:oleObj spid="_x0000_s346113" name="Équation" r:id="rId3" imgW="1231560" imgH="431640" progId="Equation.3">
              <p:embed/>
            </p:oleObj>
          </a:graphicData>
        </a:graphic>
      </p:graphicFrame>
      <p:graphicFrame>
        <p:nvGraphicFramePr>
          <p:cNvPr id="346115" name="Object 14"/>
          <p:cNvGraphicFramePr>
            <a:graphicFrameLocks noChangeAspect="1"/>
          </p:cNvGraphicFramePr>
          <p:nvPr/>
        </p:nvGraphicFramePr>
        <p:xfrm>
          <a:off x="7183438" y="1919273"/>
          <a:ext cx="1103338" cy="866785"/>
        </p:xfrm>
        <a:graphic>
          <a:graphicData uri="http://schemas.openxmlformats.org/presentationml/2006/ole">
            <p:oleObj spid="_x0000_s346115" name="Équation" r:id="rId4" imgW="660240" imgH="634680" progId="Equation.3">
              <p:embed/>
            </p:oleObj>
          </a:graphicData>
        </a:graphic>
      </p:graphicFrame>
      <p:graphicFrame>
        <p:nvGraphicFramePr>
          <p:cNvPr id="346116" name="Object 4"/>
          <p:cNvGraphicFramePr>
            <a:graphicFrameLocks noChangeAspect="1"/>
          </p:cNvGraphicFramePr>
          <p:nvPr/>
        </p:nvGraphicFramePr>
        <p:xfrm>
          <a:off x="3643306" y="5986482"/>
          <a:ext cx="3357563" cy="228600"/>
        </p:xfrm>
        <a:graphic>
          <a:graphicData uri="http://schemas.openxmlformats.org/presentationml/2006/ole">
            <p:oleObj spid="_x0000_s346116" r:id="rId5" imgW="3357720" imgH="2293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28</a:t>
            </a:fld>
            <a:endParaRPr lang="fr-FR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b) Enthalpie de formation d’un composé </a:t>
            </a: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lang="fr-FR" sz="2000" b="1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fr-FR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sz="20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 réaction de formation d’un</a:t>
            </a:r>
            <a:r>
              <a:rPr kumimoji="0" lang="fr-FR" sz="200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composé est la réaction au cours de laquelle ce composé est formé à partir des corps simples (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, C, H</a:t>
            </a:r>
            <a:r>
              <a:rPr lang="pt-BR" sz="2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,...) </a:t>
            </a:r>
            <a:r>
              <a:rPr kumimoji="0" lang="fr-FR" sz="200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nécessaires à sa formation, pris dans leur état le plus stable, à la température T et à la pression P.</a:t>
            </a: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Exemple :</a:t>
            </a:r>
            <a:r>
              <a:rPr kumimoji="0" lang="fr-FR" sz="200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Réaction de formation de l’éthanol</a:t>
            </a:r>
            <a:endParaRPr kumimoji="0" lang="fr-FR" sz="200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c) Enthalpie standard de réaction (</a:t>
            </a: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H°</a:t>
            </a:r>
            <a:r>
              <a:rPr lang="fr-FR" sz="2000" b="1" baseline="-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Pour tout corps pur, 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l’état standard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est l’état physique le plus stable</a:t>
            </a:r>
            <a:r>
              <a:rPr kumimoji="0" lang="fr-FR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dans lequel il se trouve à la pression atmosphérique (</a:t>
            </a:r>
            <a:r>
              <a:rPr kumimoji="0" lang="fr-FR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 = 1 </a:t>
            </a:r>
            <a:r>
              <a:rPr kumimoji="0" lang="fr-FR" sz="20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atm</a:t>
            </a:r>
            <a:r>
              <a:rPr kumimoji="0" lang="fr-FR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et à la température T choisie arbitrairement, généralement 298 K.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O</a:t>
            </a:r>
            <a:r>
              <a:rPr lang="fr-FR" sz="2000" baseline="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appelle enthalpie standard de réaction </a:t>
            </a:r>
            <a:r>
              <a:rPr lang="fr-FR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fr-FR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H°</a:t>
            </a:r>
            <a:r>
              <a:rPr lang="fr-FR" sz="2000" b="1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T</a:t>
            </a:r>
            <a:r>
              <a:rPr lang="fr-FR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l’enthalpie de réaction considéré lorsque toutes les substances sont prises à leur état standard.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Exemple :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53283" name="Object 3"/>
          <p:cNvGraphicFramePr>
            <a:graphicFrameLocks noChangeAspect="1"/>
          </p:cNvGraphicFramePr>
          <p:nvPr/>
        </p:nvGraphicFramePr>
        <p:xfrm>
          <a:off x="2230453" y="2357430"/>
          <a:ext cx="4556125" cy="457200"/>
        </p:xfrm>
        <a:graphic>
          <a:graphicData uri="http://schemas.openxmlformats.org/presentationml/2006/ole">
            <p:oleObj spid="_x0000_s353283" r:id="rId3" imgW="4556160" imgH="457920" progId="">
              <p:embed/>
            </p:oleObj>
          </a:graphicData>
        </a:graphic>
      </p:graphicFrame>
      <p:graphicFrame>
        <p:nvGraphicFramePr>
          <p:cNvPr id="353286" name="Object 6"/>
          <p:cNvGraphicFramePr>
            <a:graphicFrameLocks noChangeAspect="1"/>
          </p:cNvGraphicFramePr>
          <p:nvPr/>
        </p:nvGraphicFramePr>
        <p:xfrm>
          <a:off x="2200295" y="5857892"/>
          <a:ext cx="5229225" cy="276225"/>
        </p:xfrm>
        <a:graphic>
          <a:graphicData uri="http://schemas.openxmlformats.org/presentationml/2006/ole">
            <p:oleObj spid="_x0000_s353286" r:id="rId4" imgW="5228640" imgH="2768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29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14282" y="174476"/>
            <a:ext cx="87154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d) Enthalpie standard de formation d’un composé (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fr-FR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H°</a:t>
            </a:r>
            <a:r>
              <a:rPr lang="fr-FR" b="1" baseline="-30000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f</a:t>
            </a:r>
            <a:r>
              <a:rPr lang="fr-FR" b="1" baseline="-30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C’est l’enthalpie de la réaction de formation d’une 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mole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de ce composé dans les conditions standards </a:t>
            </a:r>
            <a:r>
              <a:rPr lang="fr-FR" dirty="0" smtClean="0">
                <a:latin typeface="Andalus" pitchFamily="18" charset="-78"/>
                <a:ea typeface="Times New Roman" pitchFamily="18" charset="0"/>
                <a:cs typeface="Andalus" pitchFamily="18" charset="-78"/>
              </a:rPr>
              <a:t>, notée </a:t>
            </a:r>
            <a:r>
              <a:rPr lang="fr-FR" dirty="0" smtClean="0">
                <a:latin typeface="Andalus" pitchFamily="18" charset="-78"/>
                <a:ea typeface="Times New Roman" pitchFamily="18" charset="0"/>
                <a:cs typeface="Andalus" pitchFamily="18" charset="-78"/>
                <a:sym typeface="Symbol" pitchFamily="18" charset="2"/>
              </a:rPr>
              <a:t>H</a:t>
            </a:r>
            <a:r>
              <a:rPr lang="fr-FR" baseline="-25000" dirty="0" smtClean="0">
                <a:latin typeface="Andalus" pitchFamily="18" charset="-78"/>
                <a:ea typeface="Times New Roman" pitchFamily="18" charset="0"/>
                <a:cs typeface="Andalus" pitchFamily="18" charset="-78"/>
                <a:sym typeface="Symbol" pitchFamily="18" charset="2"/>
              </a:rPr>
              <a:t>f</a:t>
            </a:r>
            <a:r>
              <a:rPr lang="fr-FR" dirty="0" smtClean="0">
                <a:latin typeface="Andalus" pitchFamily="18" charset="-78"/>
                <a:ea typeface="Times New Roman" pitchFamily="18" charset="0"/>
                <a:cs typeface="Andalus" pitchFamily="18" charset="-78"/>
                <a:sym typeface="Symbol" pitchFamily="18" charset="2"/>
              </a:rPr>
              <a:t>°.</a:t>
            </a:r>
          </a:p>
          <a:p>
            <a:pPr algn="just">
              <a:lnSpc>
                <a:spcPct val="150000"/>
              </a:lnSpc>
            </a:pPr>
            <a:r>
              <a:rPr lang="fr-FR" dirty="0" smtClean="0">
                <a:latin typeface="Andalus" pitchFamily="18" charset="-78"/>
                <a:ea typeface="Times New Roman" pitchFamily="18" charset="0"/>
                <a:cs typeface="Andalus" pitchFamily="18" charset="-78"/>
                <a:sym typeface="Symbol" pitchFamily="18" charset="2"/>
              </a:rPr>
              <a:t>Pour un corps simple 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t-BR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, C, H</a:t>
            </a:r>
            <a:r>
              <a:rPr lang="pt-BR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,...) </a:t>
            </a:r>
            <a:r>
              <a:rPr lang="fr-FR" dirty="0" smtClean="0">
                <a:latin typeface="Andalus" pitchFamily="18" charset="-78"/>
                <a:ea typeface="Times New Roman" pitchFamily="18" charset="0"/>
                <a:cs typeface="Andalus" pitchFamily="18" charset="-78"/>
                <a:sym typeface="Symbol" pitchFamily="18" charset="2"/>
              </a:rPr>
              <a:t>H</a:t>
            </a:r>
            <a:r>
              <a:rPr lang="fr-FR" baseline="-25000" dirty="0" smtClean="0">
                <a:latin typeface="Andalus" pitchFamily="18" charset="-78"/>
                <a:ea typeface="Times New Roman" pitchFamily="18" charset="0"/>
                <a:cs typeface="Andalus" pitchFamily="18" charset="-78"/>
                <a:sym typeface="Symbol" pitchFamily="18" charset="2"/>
              </a:rPr>
              <a:t>f</a:t>
            </a:r>
            <a:r>
              <a:rPr lang="fr-FR" dirty="0" smtClean="0">
                <a:latin typeface="Andalus" pitchFamily="18" charset="-78"/>
                <a:ea typeface="Times New Roman" pitchFamily="18" charset="0"/>
                <a:cs typeface="Andalus" pitchFamily="18" charset="-78"/>
                <a:sym typeface="Symbol" pitchFamily="18" charset="2"/>
              </a:rPr>
              <a:t>° est nulle.</a:t>
            </a:r>
          </a:p>
        </p:txBody>
      </p:sp>
      <p:sp>
        <p:nvSpPr>
          <p:cNvPr id="6" name="Rectangle 5"/>
          <p:cNvSpPr/>
          <p:nvPr/>
        </p:nvSpPr>
        <p:spPr>
          <a:xfrm>
            <a:off x="285720" y="1928802"/>
            <a:ext cx="864399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e) Détermination indirecte des chaleurs de réaction</a:t>
            </a:r>
          </a:p>
          <a:p>
            <a:pPr algn="just">
              <a:lnSpc>
                <a:spcPct val="150000"/>
              </a:lnSpc>
            </a:pP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1- Loi de Hess</a:t>
            </a:r>
          </a:p>
          <a:p>
            <a:pPr algn="just"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La variation d’enthalpie accompagnant une réaction est indépendante du nombre et de la nature des étapes intermédiaires.</a:t>
            </a:r>
          </a:p>
        </p:txBody>
      </p:sp>
      <p:graphicFrame>
        <p:nvGraphicFramePr>
          <p:cNvPr id="411654" name="Object 6"/>
          <p:cNvGraphicFramePr>
            <a:graphicFrameLocks noChangeAspect="1"/>
          </p:cNvGraphicFramePr>
          <p:nvPr/>
        </p:nvGraphicFramePr>
        <p:xfrm>
          <a:off x="2924175" y="4429132"/>
          <a:ext cx="2790825" cy="238125"/>
        </p:xfrm>
        <a:graphic>
          <a:graphicData uri="http://schemas.openxmlformats.org/presentationml/2006/ole">
            <p:oleObj spid="_x0000_s411654" r:id="rId3" imgW="2791440" imgH="237600" progId="">
              <p:embed/>
            </p:oleObj>
          </a:graphicData>
        </a:graphic>
      </p:graphicFrame>
      <p:graphicFrame>
        <p:nvGraphicFramePr>
          <p:cNvPr id="411655" name="Object 7"/>
          <p:cNvGraphicFramePr>
            <a:graphicFrameLocks noChangeAspect="1"/>
          </p:cNvGraphicFramePr>
          <p:nvPr/>
        </p:nvGraphicFramePr>
        <p:xfrm>
          <a:off x="2919413" y="4976825"/>
          <a:ext cx="2509837" cy="238125"/>
        </p:xfrm>
        <a:graphic>
          <a:graphicData uri="http://schemas.openxmlformats.org/presentationml/2006/ole">
            <p:oleObj spid="_x0000_s411655" r:id="rId4" imgW="2509560" imgH="237600" progId="">
              <p:embed/>
            </p:oleObj>
          </a:graphicData>
        </a:graphic>
      </p:graphicFrame>
      <p:graphicFrame>
        <p:nvGraphicFramePr>
          <p:cNvPr id="411656" name="Object 8"/>
          <p:cNvGraphicFramePr>
            <a:graphicFrameLocks noChangeAspect="1"/>
          </p:cNvGraphicFramePr>
          <p:nvPr/>
        </p:nvGraphicFramePr>
        <p:xfrm>
          <a:off x="2928938" y="5572140"/>
          <a:ext cx="2490787" cy="236537"/>
        </p:xfrm>
        <a:graphic>
          <a:graphicData uri="http://schemas.openxmlformats.org/presentationml/2006/ole">
            <p:oleObj spid="_x0000_s411656" r:id="rId5" imgW="2490480" imgH="236880" progId="">
              <p:embed/>
            </p:oleObj>
          </a:graphicData>
        </a:graphic>
      </p:graphicFrame>
      <p:sp>
        <p:nvSpPr>
          <p:cNvPr id="17" name="ZoneTexte 16"/>
          <p:cNvSpPr txBox="1"/>
          <p:nvPr/>
        </p:nvSpPr>
        <p:spPr>
          <a:xfrm>
            <a:off x="2786050" y="3714752"/>
            <a:ext cx="16930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Cycle de Hess</a:t>
            </a:r>
            <a:endParaRPr lang="fr-FR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1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1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1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1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5720" y="785794"/>
            <a:ext cx="857256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endParaRPr lang="fr-FR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800" b="1" dirty="0" smtClean="0">
                <a:latin typeface="Andalus" pitchFamily="18" charset="-78"/>
                <a:cs typeface="Andalus" pitchFamily="18" charset="-78"/>
              </a:rPr>
              <a:t>COURS DE THERMODYNAMIQUE</a:t>
            </a: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endParaRPr lang="fr-FR" sz="2800" b="1" dirty="0" smtClean="0">
              <a:latin typeface="Andalus" pitchFamily="18" charset="-78"/>
              <a:cs typeface="Andalus" pitchFamily="18" charset="-78"/>
            </a:endParaRP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endParaRPr lang="fr-FR" b="1" dirty="0" smtClean="0">
              <a:latin typeface="Andalus" pitchFamily="18" charset="-78"/>
              <a:cs typeface="Andalus" pitchFamily="18" charset="-78"/>
            </a:endParaRP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dirty="0" smtClean="0">
                <a:latin typeface="Andalus" pitchFamily="18" charset="-78"/>
                <a:cs typeface="Andalus" pitchFamily="18" charset="-78"/>
              </a:rPr>
              <a:t>CHAPITRE I : NOTIONS PRELIMINAIRES</a:t>
            </a: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endParaRPr lang="fr-FR" sz="2000" b="1" dirty="0" smtClean="0">
              <a:latin typeface="Andalus" pitchFamily="18" charset="-78"/>
              <a:cs typeface="Andalus" pitchFamily="18" charset="-78"/>
            </a:endParaRP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endParaRPr lang="fr-FR" sz="2000" b="1" dirty="0" smtClean="0">
              <a:latin typeface="Andalus" pitchFamily="18" charset="-78"/>
              <a:cs typeface="Andalus" pitchFamily="18" charset="-78"/>
            </a:endParaRP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dirty="0" smtClean="0">
                <a:latin typeface="Andalus" pitchFamily="18" charset="-78"/>
                <a:cs typeface="Andalus" pitchFamily="18" charset="-78"/>
              </a:rPr>
              <a:t>CHAPITRE II : LE PREMIER PRINCIPE DE LA THERMODYNAMIQUE</a:t>
            </a: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endParaRPr lang="fr-FR" sz="2000" b="1" dirty="0" smtClean="0">
              <a:latin typeface="Andalus" pitchFamily="18" charset="-78"/>
              <a:cs typeface="Andalus" pitchFamily="18" charset="-78"/>
            </a:endParaRP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endParaRPr lang="fr-FR" sz="2000" b="1" dirty="0" smtClean="0">
              <a:latin typeface="Andalus" pitchFamily="18" charset="-78"/>
              <a:cs typeface="Andalus" pitchFamily="18" charset="-78"/>
            </a:endParaRP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dirty="0" smtClean="0">
                <a:latin typeface="Andalus" pitchFamily="18" charset="-78"/>
                <a:cs typeface="Andalus" pitchFamily="18" charset="-78"/>
              </a:rPr>
              <a:t>CHAPITRE III : LE DEUXIEME PRINCIPE DE LA THERMODYNAMIQUE</a:t>
            </a: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endParaRPr lang="fr-FR" sz="2000" b="1" dirty="0" smtClean="0">
              <a:latin typeface="Andalus" pitchFamily="18" charset="-78"/>
              <a:cs typeface="Andalus" pitchFamily="18" charset="-78"/>
            </a:endParaRP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endParaRPr lang="fr-FR" b="1" dirty="0" smtClean="0">
              <a:latin typeface="Andalus" pitchFamily="18" charset="-78"/>
              <a:cs typeface="Andalus" pitchFamily="18" charset="-78"/>
            </a:endParaRP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endParaRPr lang="fr-FR" b="1" dirty="0" smtClean="0">
              <a:latin typeface="Andalus" pitchFamily="18" charset="-78"/>
              <a:cs typeface="Andalus" pitchFamily="18" charset="-78"/>
            </a:endParaRPr>
          </a:p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endParaRPr lang="fr-FR" b="1" dirty="0" smtClean="0">
              <a:latin typeface="Andalus" pitchFamily="18" charset="-78"/>
              <a:cs typeface="Andalus" pitchFamily="18" charset="-78"/>
            </a:endParaRPr>
          </a:p>
          <a:p>
            <a:pPr lvl="0" indent="449263" algn="r" fontAlgn="base">
              <a:spcBef>
                <a:spcPct val="0"/>
              </a:spcBef>
              <a:spcAft>
                <a:spcPct val="0"/>
              </a:spcAft>
            </a:pPr>
            <a:endParaRPr lang="fr-FR" b="1" dirty="0" smtClean="0">
              <a:latin typeface="Andalus" pitchFamily="18" charset="-78"/>
              <a:cs typeface="Andalus" pitchFamily="18" charset="-78"/>
            </a:endParaRPr>
          </a:p>
          <a:p>
            <a:pPr lvl="0" indent="449263" algn="r" fontAlgn="base">
              <a:spcBef>
                <a:spcPct val="0"/>
              </a:spcBef>
              <a:spcAft>
                <a:spcPct val="0"/>
              </a:spcAft>
            </a:pPr>
            <a:endParaRPr lang="fr-FR" b="1" dirty="0" smtClean="0">
              <a:latin typeface="Andalus" pitchFamily="18" charset="-78"/>
              <a:cs typeface="Andalus" pitchFamily="18" charset="-78"/>
            </a:endParaRPr>
          </a:p>
          <a:p>
            <a:pPr indent="449263" fontAlgn="base">
              <a:spcBef>
                <a:spcPct val="0"/>
              </a:spcBef>
              <a:spcAft>
                <a:spcPct val="0"/>
              </a:spcAft>
            </a:pPr>
            <a:endParaRPr lang="fr-FR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49263" algn="ctr" fontAlgn="base">
              <a:spcBef>
                <a:spcPct val="0"/>
              </a:spcBef>
              <a:spcAft>
                <a:spcPct val="0"/>
              </a:spcAft>
            </a:pPr>
            <a:endParaRPr lang="fr-FR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30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214290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fr-FR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just">
              <a:lnSpc>
                <a:spcPct val="150000"/>
              </a:lnSpc>
            </a:pPr>
            <a:endParaRPr lang="fr-FR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just">
              <a:lnSpc>
                <a:spcPct val="150000"/>
              </a:lnSpc>
            </a:pPr>
            <a:endParaRPr lang="fr-FR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just">
              <a:lnSpc>
                <a:spcPct val="150000"/>
              </a:lnSpc>
            </a:pPr>
            <a:endParaRPr lang="fr-FR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just">
              <a:lnSpc>
                <a:spcPct val="150000"/>
              </a:lnSpc>
            </a:pPr>
            <a:endParaRPr lang="fr-FR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just">
              <a:lnSpc>
                <a:spcPct val="150000"/>
              </a:lnSpc>
            </a:pPr>
            <a:endParaRPr lang="fr-FR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just"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Application : Calcul de H</a:t>
            </a:r>
            <a:r>
              <a:rPr lang="fr-FR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 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?</a:t>
            </a:r>
          </a:p>
          <a:p>
            <a:pPr algn="just"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Soit la réaction    </a:t>
            </a:r>
          </a:p>
          <a:p>
            <a:pPr algn="just"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La mesure de 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H</a:t>
            </a:r>
            <a:r>
              <a:rPr lang="fr-FR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est </a:t>
            </a: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impossible 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expérimentalement car au cours de la combustion du carbone en présence de l’oxygène il se forme aussi CO</a:t>
            </a:r>
            <a:r>
              <a:rPr lang="fr-FR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 </a:t>
            </a:r>
          </a:p>
          <a:p>
            <a:pPr algn="just">
              <a:lnSpc>
                <a:spcPct val="150000"/>
              </a:lnSpc>
            </a:pPr>
            <a:endParaRPr lang="fr-FR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just"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</a:p>
          <a:p>
            <a:pPr algn="just">
              <a:lnSpc>
                <a:spcPct val="150000"/>
              </a:lnSpc>
            </a:pPr>
            <a:endParaRPr lang="fr-FR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just">
              <a:lnSpc>
                <a:spcPct val="150000"/>
              </a:lnSpc>
            </a:pPr>
            <a:endParaRPr lang="fr-FR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357381" name="Object 5"/>
          <p:cNvGraphicFramePr>
            <a:graphicFrameLocks noChangeAspect="1"/>
          </p:cNvGraphicFramePr>
          <p:nvPr/>
        </p:nvGraphicFramePr>
        <p:xfrm>
          <a:off x="2571736" y="3186114"/>
          <a:ext cx="4338637" cy="457200"/>
        </p:xfrm>
        <a:graphic>
          <a:graphicData uri="http://schemas.openxmlformats.org/presentationml/2006/ole">
            <p:oleObj spid="_x0000_s357381" r:id="rId3" imgW="4339080" imgH="457920" progId="">
              <p:embed/>
            </p:oleObj>
          </a:graphicData>
        </a:graphic>
      </p:graphicFrame>
      <p:graphicFrame>
        <p:nvGraphicFramePr>
          <p:cNvPr id="357384" name="Object 8"/>
          <p:cNvGraphicFramePr>
            <a:graphicFrameLocks noChangeAspect="1"/>
          </p:cNvGraphicFramePr>
          <p:nvPr/>
        </p:nvGraphicFramePr>
        <p:xfrm>
          <a:off x="2357422" y="4718066"/>
          <a:ext cx="5654675" cy="996950"/>
        </p:xfrm>
        <a:graphic>
          <a:graphicData uri="http://schemas.openxmlformats.org/presentationml/2006/ole">
            <p:oleObj spid="_x0000_s357384" r:id="rId4" imgW="5655240" imgH="996480" progId="">
              <p:embed/>
            </p:oleObj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3000364" y="207949"/>
          <a:ext cx="1754187" cy="1363663"/>
        </p:xfrm>
        <a:graphic>
          <a:graphicData uri="http://schemas.openxmlformats.org/presentationml/2006/ole">
            <p:oleObj spid="_x0000_s357385" r:id="rId5" imgW="1754640" imgH="1363320" progId="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2928926" y="1773784"/>
            <a:ext cx="18726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Symbol" pitchFamily="18" charset="2"/>
              </a:rPr>
              <a:t>DH</a:t>
            </a:r>
            <a:r>
              <a:rPr lang="fr-FR" baseline="-25000" dirty="0" smtClean="0">
                <a:latin typeface="Symbol" pitchFamily="18" charset="2"/>
              </a:rPr>
              <a:t>3</a:t>
            </a:r>
            <a:r>
              <a:rPr lang="fr-FR" dirty="0" smtClean="0">
                <a:latin typeface="Symbol" pitchFamily="18" charset="2"/>
              </a:rPr>
              <a:t>-DH</a:t>
            </a:r>
            <a:r>
              <a:rPr lang="fr-FR" baseline="-25000" dirty="0" smtClean="0">
                <a:latin typeface="Symbol" pitchFamily="18" charset="2"/>
              </a:rPr>
              <a:t>2</a:t>
            </a:r>
            <a:r>
              <a:rPr lang="fr-FR" dirty="0" smtClean="0">
                <a:latin typeface="Symbol" pitchFamily="18" charset="2"/>
              </a:rPr>
              <a:t>-DH</a:t>
            </a:r>
            <a:r>
              <a:rPr lang="fr-FR" baseline="-25000" dirty="0" smtClean="0">
                <a:latin typeface="Symbol" pitchFamily="18" charset="2"/>
              </a:rPr>
              <a:t>1</a:t>
            </a:r>
            <a:r>
              <a:rPr lang="fr-FR" dirty="0" smtClean="0">
                <a:latin typeface="Symbol" pitchFamily="18" charset="2"/>
              </a:rPr>
              <a:t>=0</a:t>
            </a:r>
            <a:endParaRPr lang="fr-FR" dirty="0">
              <a:latin typeface="Symbol" pitchFamily="18" charset="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51335" y="2273850"/>
            <a:ext cx="1592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Symbol" pitchFamily="18" charset="2"/>
              </a:rPr>
              <a:t>DH</a:t>
            </a:r>
            <a:r>
              <a:rPr lang="fr-FR" baseline="-25000" dirty="0" smtClean="0">
                <a:latin typeface="Symbol" pitchFamily="18" charset="2"/>
              </a:rPr>
              <a:t>1</a:t>
            </a:r>
            <a:r>
              <a:rPr lang="fr-FR" dirty="0" smtClean="0">
                <a:latin typeface="Symbol" pitchFamily="18" charset="2"/>
              </a:rPr>
              <a:t>=DH</a:t>
            </a:r>
            <a:r>
              <a:rPr lang="fr-FR" baseline="-25000" dirty="0" smtClean="0">
                <a:latin typeface="Symbol" pitchFamily="18" charset="2"/>
              </a:rPr>
              <a:t>3</a:t>
            </a:r>
            <a:r>
              <a:rPr lang="fr-FR" dirty="0" smtClean="0">
                <a:latin typeface="Symbol" pitchFamily="18" charset="2"/>
              </a:rPr>
              <a:t>-DH</a:t>
            </a:r>
            <a:r>
              <a:rPr lang="fr-FR" baseline="-25000" dirty="0">
                <a:latin typeface="Symbol" pitchFamily="18" charset="2"/>
              </a:rPr>
              <a:t>2</a:t>
            </a:r>
            <a:endParaRPr lang="fr-FR" dirty="0">
              <a:latin typeface="Symbol" pitchFamily="18" charset="2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85720" y="142852"/>
            <a:ext cx="16930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Cycle de Hess</a:t>
            </a:r>
            <a:endParaRPr lang="fr-FR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10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31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221204"/>
            <a:ext cx="9144000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fr-FR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just">
              <a:lnSpc>
                <a:spcPct val="150000"/>
              </a:lnSpc>
            </a:pPr>
            <a:endParaRPr lang="fr-FR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just">
              <a:lnSpc>
                <a:spcPct val="150000"/>
              </a:lnSpc>
            </a:pPr>
            <a:endParaRPr lang="fr-FR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just">
              <a:lnSpc>
                <a:spcPct val="150000"/>
              </a:lnSpc>
            </a:pPr>
            <a:endParaRPr lang="fr-FR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just">
              <a:lnSpc>
                <a:spcPct val="150000"/>
              </a:lnSpc>
            </a:pPr>
            <a:endParaRPr lang="fr-FR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just">
              <a:lnSpc>
                <a:spcPct val="150000"/>
              </a:lnSpc>
            </a:pPr>
            <a:endParaRPr lang="fr-FR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just">
              <a:lnSpc>
                <a:spcPct val="150000"/>
              </a:lnSpc>
            </a:pPr>
            <a:endParaRPr lang="fr-FR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just">
              <a:lnSpc>
                <a:spcPct val="150000"/>
              </a:lnSpc>
            </a:pPr>
            <a:endParaRPr lang="fr-FR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just">
              <a:lnSpc>
                <a:spcPct val="150000"/>
              </a:lnSpc>
            </a:pPr>
            <a:endParaRPr lang="fr-FR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just">
              <a:lnSpc>
                <a:spcPct val="150000"/>
              </a:lnSpc>
            </a:pPr>
            <a:endParaRPr lang="fr-FR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just">
              <a:lnSpc>
                <a:spcPct val="150000"/>
              </a:lnSpc>
            </a:pPr>
            <a:endParaRPr lang="fr-FR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just">
              <a:lnSpc>
                <a:spcPct val="150000"/>
              </a:lnSpc>
            </a:pPr>
            <a:endParaRPr lang="fr-FR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just">
              <a:lnSpc>
                <a:spcPct val="150000"/>
              </a:lnSpc>
            </a:pP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514"/>
            <a:ext cx="91440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On applique la loi de Hess pour calculer </a:t>
            </a:r>
            <a:r>
              <a:rPr lang="fr-FR" dirty="0" smtClean="0">
                <a:latin typeface="Symbol" pitchFamily="18" charset="2"/>
                <a:cs typeface="Times New Roman" pitchFamily="18" charset="0"/>
              </a:rPr>
              <a:t>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>
              <a:lnSpc>
                <a:spcPct val="150000"/>
              </a:lnSpc>
            </a:pPr>
            <a:endParaRPr lang="fr-FR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>
              <a:lnSpc>
                <a:spcPct val="150000"/>
              </a:lnSpc>
            </a:pPr>
            <a:endParaRPr lang="fr-FR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>
              <a:lnSpc>
                <a:spcPct val="150000"/>
              </a:lnSpc>
            </a:pPr>
            <a:endParaRPr lang="fr-FR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>
              <a:lnSpc>
                <a:spcPct val="150000"/>
              </a:lnSpc>
            </a:pPr>
            <a:endParaRPr lang="fr-FR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>
              <a:lnSpc>
                <a:spcPct val="150000"/>
              </a:lnSpc>
            </a:pPr>
            <a:endParaRPr lang="fr-FR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2- Combinaisons algébrique des équations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On arrange les réactions connues de manière à ce que leur somme donne exactement la réaction chimique dont le </a:t>
            </a:r>
            <a:r>
              <a:rPr lang="fr-FR" dirty="0" smtClean="0">
                <a:latin typeface="Symbol" pitchFamily="18" charset="2"/>
                <a:cs typeface="Times New Roman" pitchFamily="18" charset="0"/>
              </a:rPr>
              <a:t>D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H est inconnu. </a:t>
            </a:r>
          </a:p>
          <a:p>
            <a:pPr algn="just"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Application:</a:t>
            </a:r>
          </a:p>
          <a:p>
            <a:pPr algn="just">
              <a:lnSpc>
                <a:spcPct val="150000"/>
              </a:lnSpc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7158" y="1214422"/>
            <a:ext cx="19431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H</a:t>
            </a:r>
            <a:r>
              <a:rPr lang="fr-FR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+ H</a:t>
            </a:r>
            <a:r>
              <a:rPr lang="fr-FR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-H</a:t>
            </a:r>
            <a:r>
              <a:rPr lang="fr-FR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=0</a:t>
            </a:r>
          </a:p>
        </p:txBody>
      </p:sp>
      <p:sp>
        <p:nvSpPr>
          <p:cNvPr id="8" name="Rectangle 7"/>
          <p:cNvSpPr/>
          <p:nvPr/>
        </p:nvSpPr>
        <p:spPr>
          <a:xfrm>
            <a:off x="285720" y="1714488"/>
            <a:ext cx="315605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H</a:t>
            </a:r>
            <a:r>
              <a:rPr lang="fr-FR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 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 H</a:t>
            </a:r>
            <a:r>
              <a:rPr lang="fr-FR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- H</a:t>
            </a:r>
            <a:r>
              <a:rPr lang="fr-FR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</a:p>
          <a:p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H</a:t>
            </a:r>
            <a:r>
              <a:rPr lang="fr-FR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 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 -395 + 283 = -112 kJ/mol</a:t>
            </a:r>
            <a:endParaRPr lang="fr-FR" baseline="-25000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graphicFrame>
        <p:nvGraphicFramePr>
          <p:cNvPr id="361474" name="Object 2"/>
          <p:cNvGraphicFramePr>
            <a:graphicFrameLocks noChangeAspect="1"/>
          </p:cNvGraphicFramePr>
          <p:nvPr/>
        </p:nvGraphicFramePr>
        <p:xfrm>
          <a:off x="3076590" y="500042"/>
          <a:ext cx="3638550" cy="1912937"/>
        </p:xfrm>
        <a:graphic>
          <a:graphicData uri="http://schemas.openxmlformats.org/presentationml/2006/ole">
            <p:oleObj spid="_x0000_s361474" r:id="rId3" imgW="3638520" imgH="1913400" progId="">
              <p:embed/>
            </p:oleObj>
          </a:graphicData>
        </a:graphic>
      </p:graphicFrame>
      <p:graphicFrame>
        <p:nvGraphicFramePr>
          <p:cNvPr id="361475" name="Object 3"/>
          <p:cNvGraphicFramePr>
            <a:graphicFrameLocks noChangeAspect="1"/>
          </p:cNvGraphicFramePr>
          <p:nvPr/>
        </p:nvGraphicFramePr>
        <p:xfrm>
          <a:off x="3035331" y="3643314"/>
          <a:ext cx="6037263" cy="1727200"/>
        </p:xfrm>
        <a:graphic>
          <a:graphicData uri="http://schemas.openxmlformats.org/presentationml/2006/ole">
            <p:oleObj spid="_x0000_s361475" r:id="rId4" imgW="6037560" imgH="1727280" progId="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0" y="5286388"/>
            <a:ext cx="91440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A l’aide des combinaisons algébrique des équations  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H</a:t>
            </a:r>
            <a:r>
              <a:rPr lang="fr-FR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 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 H</a:t>
            </a:r>
            <a:r>
              <a:rPr lang="fr-FR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- H</a:t>
            </a:r>
            <a:r>
              <a:rPr lang="fr-FR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H</a:t>
            </a:r>
            <a:r>
              <a:rPr lang="fr-FR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 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 -395 + 283 = -112 kJ/mol</a:t>
            </a:r>
          </a:p>
        </p:txBody>
      </p:sp>
      <p:sp>
        <p:nvSpPr>
          <p:cNvPr id="10" name="Rectangle 9"/>
          <p:cNvSpPr/>
          <p:nvPr/>
        </p:nvSpPr>
        <p:spPr>
          <a:xfrm>
            <a:off x="5000628" y="5707251"/>
            <a:ext cx="143020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(1) = (2) - (3)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503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5354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dalus" pitchFamily="18" charset="-78"/>
              <a:ea typeface="Times New Roman" pitchFamily="18" charset="0"/>
              <a:cs typeface="Andalus" pitchFamily="18" charset="-7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400" b="1" dirty="0" smtClean="0">
              <a:latin typeface="Andalus" pitchFamily="18" charset="-78"/>
              <a:ea typeface="Times New Roman" pitchFamily="18" charset="0"/>
              <a:cs typeface="Andalus" pitchFamily="18" charset="-7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dalus" pitchFamily="18" charset="-78"/>
              <a:ea typeface="Times New Roman" pitchFamily="18" charset="0"/>
              <a:cs typeface="Andalus" pitchFamily="18" charset="-7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400" b="1" dirty="0" smtClean="0">
              <a:latin typeface="Andalus" pitchFamily="18" charset="-78"/>
              <a:ea typeface="Times New Roman" pitchFamily="18" charset="0"/>
              <a:cs typeface="Andalus" pitchFamily="18" charset="-7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400" b="1" dirty="0" smtClean="0">
              <a:latin typeface="Andalus" pitchFamily="18" charset="-78"/>
              <a:ea typeface="Times New Roman" pitchFamily="18" charset="0"/>
              <a:cs typeface="Andalus" pitchFamily="18" charset="-78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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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j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coefficients stœchiométriques.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f) Détermination des énergies de liaison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1- Définition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L’énergie d’une liaison covalente A-B</a:t>
            </a:r>
            <a:r>
              <a:rPr lang="fr-FR" dirty="0" smtClean="0">
                <a:latin typeface="Andalus" pitchFamily="18" charset="-78"/>
                <a:ea typeface="Times New Roman" pitchFamily="18" charset="0"/>
                <a:cs typeface="Andalus" pitchFamily="18" charset="-78"/>
                <a:sym typeface="Symbol" pitchFamily="18" charset="2"/>
              </a:rPr>
              <a:t> dans une </a:t>
            </a:r>
            <a:r>
              <a:rPr lang="fr-F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molécule gazeuse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est l’énergie qui apparait lors de la formation de cette liaison à partir des atomes A et B supposés </a:t>
            </a:r>
            <a:r>
              <a:rPr lang="fr-F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libre à l’état gazeux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r-FR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r-FR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32</a:t>
            </a:fld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35834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3- Relation entre l’enthalpie standard d’une réaction et les enthalpies standard de formation</a:t>
            </a:r>
          </a:p>
          <a:p>
            <a:pPr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L’enthalpie standard d’une réaction est égale à la somme des enthalpies de formation des produits moins la somme des enthalpies de formation des réactifs.</a:t>
            </a:r>
          </a:p>
          <a:p>
            <a:pPr>
              <a:lnSpc>
                <a:spcPct val="150000"/>
              </a:lnSpc>
            </a:pPr>
            <a:endParaRPr lang="fr-FR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>
              <a:lnSpc>
                <a:spcPct val="150000"/>
              </a:lnSpc>
            </a:pPr>
            <a:endParaRPr lang="fr-FR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>
              <a:lnSpc>
                <a:spcPct val="150000"/>
              </a:lnSpc>
            </a:pPr>
            <a:endParaRPr lang="fr-FR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57356" y="1428736"/>
            <a:ext cx="67151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25425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000" dirty="0" smtClean="0">
                <a:latin typeface="Andalus" pitchFamily="18" charset="-78"/>
                <a:cs typeface="Andalus" pitchFamily="18" charset="-78"/>
                <a:sym typeface="Symbol" pitchFamily="18" charset="2"/>
              </a:rPr>
              <a:t>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H°</a:t>
            </a:r>
            <a:r>
              <a:rPr lang="fr-FR" sz="2000" baseline="-30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réaction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∑</a:t>
            </a:r>
            <a:r>
              <a:rPr lang="fr-FR" sz="2000" dirty="0" smtClean="0">
                <a:latin typeface="Times New Roman"/>
                <a:cs typeface="Times New Roman"/>
                <a:sym typeface="Symbol"/>
              </a:rPr>
              <a:t></a:t>
            </a:r>
            <a:r>
              <a:rPr lang="fr-FR" sz="2000" baseline="-25000" dirty="0" smtClean="0">
                <a:latin typeface="Times New Roman"/>
                <a:cs typeface="Times New Roman"/>
                <a:sym typeface="Symbol"/>
              </a:rPr>
              <a:t>i</a:t>
            </a:r>
            <a:r>
              <a:rPr lang="fr-FR" sz="2000" dirty="0" smtClean="0">
                <a:latin typeface="Andalus" pitchFamily="18" charset="-78"/>
                <a:cs typeface="Andalus" pitchFamily="18" charset="-78"/>
                <a:sym typeface="Symbol" pitchFamily="18" charset="2"/>
              </a:rPr>
              <a:t> 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</a:t>
            </a:r>
            <a:r>
              <a:rPr lang="fr-FR" sz="2000" baseline="30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°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(produits) - </a:t>
            </a:r>
            <a:r>
              <a:rPr lang="fr-FR" sz="2000" dirty="0" smtClean="0">
                <a:latin typeface="Times New Roman"/>
                <a:cs typeface="Times New Roman"/>
                <a:sym typeface="Symbol" pitchFamily="18" charset="2"/>
              </a:rPr>
              <a:t>∑</a:t>
            </a:r>
            <a:r>
              <a:rPr lang="fr-FR" sz="2000" dirty="0" smtClean="0">
                <a:latin typeface="Times New Roman"/>
                <a:cs typeface="Times New Roman"/>
                <a:sym typeface="Symbol"/>
              </a:rPr>
              <a:t></a:t>
            </a:r>
            <a:r>
              <a:rPr lang="fr-FR" sz="2000" baseline="-25000" dirty="0" smtClean="0">
                <a:latin typeface="Times New Roman"/>
                <a:cs typeface="Times New Roman"/>
                <a:sym typeface="Symbol"/>
              </a:rPr>
              <a:t>j</a:t>
            </a:r>
            <a:r>
              <a:rPr lang="fr-FR" sz="2000" dirty="0" smtClean="0">
                <a:latin typeface="Andalus" pitchFamily="18" charset="-78"/>
                <a:cs typeface="Andalus" pitchFamily="18" charset="-78"/>
                <a:sym typeface="Symbol" pitchFamily="18" charset="2"/>
              </a:rPr>
              <a:t> 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f</a:t>
            </a:r>
            <a:r>
              <a:rPr lang="fr-FR" sz="2000" baseline="30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°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(réactifs)</a:t>
            </a:r>
          </a:p>
        </p:txBody>
      </p:sp>
      <p:graphicFrame>
        <p:nvGraphicFramePr>
          <p:cNvPr id="364545" name="Object 1"/>
          <p:cNvGraphicFramePr>
            <a:graphicFrameLocks noChangeAspect="1"/>
          </p:cNvGraphicFramePr>
          <p:nvPr/>
        </p:nvGraphicFramePr>
        <p:xfrm>
          <a:off x="3071802" y="4333884"/>
          <a:ext cx="3327400" cy="381000"/>
        </p:xfrm>
        <a:graphic>
          <a:graphicData uri="http://schemas.openxmlformats.org/presentationml/2006/ole">
            <p:oleObj spid="_x0000_s364545" r:id="rId3" imgW="3327480" imgH="381600" progId="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-32" y="4831075"/>
            <a:ext cx="914403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 réaction inverse est une réaction de dissociation.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L’énergie de dissociation est l’énergie qu’il faut fournir pour rompre la liaison, elle est égale à      -E</a:t>
            </a:r>
            <a:r>
              <a:rPr lang="fr-FR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A-B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364546" name="Object 2"/>
          <p:cNvGraphicFramePr>
            <a:graphicFrameLocks noChangeAspect="1"/>
          </p:cNvGraphicFramePr>
          <p:nvPr/>
        </p:nvGraphicFramePr>
        <p:xfrm>
          <a:off x="3214678" y="5857892"/>
          <a:ext cx="3246438" cy="381000"/>
        </p:xfrm>
        <a:graphic>
          <a:graphicData uri="http://schemas.openxmlformats.org/presentationml/2006/ole">
            <p:oleObj spid="_x0000_s364546" r:id="rId4" imgW="3246840" imgH="381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dalus" pitchFamily="18" charset="-78"/>
              <a:ea typeface="Times New Roman" pitchFamily="18" charset="0"/>
              <a:cs typeface="Andalus" pitchFamily="18" charset="-78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dalus" pitchFamily="18" charset="-78"/>
              <a:ea typeface="Times New Roman" pitchFamily="18" charset="0"/>
              <a:cs typeface="Andalus" pitchFamily="18" charset="-78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000" b="1" dirty="0" smtClean="0">
              <a:latin typeface="Andalus" pitchFamily="18" charset="-78"/>
              <a:ea typeface="Times New Roman" pitchFamily="18" charset="0"/>
              <a:cs typeface="Andalus" pitchFamily="18" charset="-78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dalus" pitchFamily="18" charset="-78"/>
              <a:ea typeface="Times New Roman" pitchFamily="18" charset="0"/>
              <a:cs typeface="Andalus" pitchFamily="18" charset="-78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000" b="1" dirty="0" smtClean="0">
              <a:latin typeface="Andalus" pitchFamily="18" charset="-78"/>
              <a:ea typeface="Times New Roman" pitchFamily="18" charset="0"/>
              <a:cs typeface="Andalus" pitchFamily="18" charset="-78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dalus" pitchFamily="18" charset="-78"/>
              <a:ea typeface="Times New Roman" pitchFamily="18" charset="0"/>
              <a:cs typeface="Andalus" pitchFamily="18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  <a:t/>
            </a:r>
            <a:br>
              <a:rPr kumimoji="0" lang="fr-FR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Arial" pitchFamily="34" charset="0"/>
                <a:sym typeface="Symbol" pitchFamily="18" charset="2"/>
              </a:rPr>
            </a:br>
            <a:endParaRPr kumimoji="0" lang="fr-FR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Arial" pitchFamily="34" charset="0"/>
              <a:sym typeface="Symbol" pitchFamily="18" charset="2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33</a:t>
            </a:fld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Relation entre enthalpie de liaison et enthalpie de réaction</a:t>
            </a:r>
          </a:p>
          <a:p>
            <a:pPr lvl="0" fontAlgn="base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</a:pPr>
            <a:endParaRPr lang="fr-FR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</a:pPr>
            <a:endParaRPr lang="fr-FR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</a:pPr>
            <a:endParaRPr lang="fr-FR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</a:pP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500042"/>
            <a:ext cx="9144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Une réaction chimique peut-être considérée comme une transformation au cours de laquelle des liaisons sont rompues et d’autres sont formées. La variation de chaleur, ∆</a:t>
            </a:r>
            <a:r>
              <a:rPr lang="fr-FR" sz="2000" baseline="-250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°, qui accompagne cette transformation s’écrit: </a:t>
            </a: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0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  <a:sym typeface="Symbol" pitchFamily="18" charset="2"/>
              </a:rPr>
              <a:t></a:t>
            </a:r>
            <a:r>
              <a:rPr lang="fr-F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H°</a:t>
            </a:r>
            <a:r>
              <a:rPr lang="fr-FR" sz="2000" baseline="-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réaction</a:t>
            </a:r>
            <a:r>
              <a:rPr lang="fr-F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</a:t>
            </a:r>
            <a:r>
              <a:rPr lang="fr-FR" sz="20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  <a:sym typeface="Symbol" pitchFamily="18" charset="2"/>
              </a:rPr>
              <a:t> </a:t>
            </a:r>
            <a:r>
              <a:rPr lang="fr-FR" sz="2000" dirty="0" smtClean="0">
                <a:solidFill>
                  <a:srgbClr val="FF0000"/>
                </a:solidFill>
                <a:latin typeface="Times New Roman"/>
                <a:cs typeface="Times New Roman"/>
                <a:sym typeface="Symbol" pitchFamily="18" charset="2"/>
              </a:rPr>
              <a:t>∑</a:t>
            </a:r>
            <a:r>
              <a:rPr lang="fr-FR" sz="2000" dirty="0" smtClean="0">
                <a:solidFill>
                  <a:srgbClr val="FF0000"/>
                </a:solidFill>
                <a:latin typeface="Times New Roman"/>
                <a:cs typeface="Times New Roman"/>
                <a:sym typeface="Symbol"/>
              </a:rPr>
              <a:t></a:t>
            </a:r>
            <a:r>
              <a:rPr lang="fr-FR" sz="2000" baseline="-25000" dirty="0" smtClean="0">
                <a:solidFill>
                  <a:srgbClr val="FF0000"/>
                </a:solidFill>
                <a:latin typeface="Times New Roman"/>
                <a:cs typeface="Times New Roman"/>
                <a:sym typeface="Symbol"/>
              </a:rPr>
              <a:t>i</a:t>
            </a:r>
            <a:r>
              <a:rPr lang="fr-FR" sz="20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  <a:sym typeface="Symbol" pitchFamily="18" charset="2"/>
              </a:rPr>
              <a:t> </a:t>
            </a:r>
            <a:r>
              <a:rPr lang="fr-FR" sz="2000" baseline="-250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  <a:sym typeface="Symbol" pitchFamily="18" charset="2"/>
              </a:rPr>
              <a:t>l</a:t>
            </a:r>
            <a:r>
              <a:rPr lang="fr-F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H° (composés à liaisons formées) -</a:t>
            </a:r>
            <a:r>
              <a:rPr lang="fr-FR" sz="2000" dirty="0" smtClean="0">
                <a:solidFill>
                  <a:srgbClr val="FF0000"/>
                </a:solidFill>
                <a:latin typeface="Times New Roman"/>
                <a:cs typeface="Times New Roman"/>
                <a:sym typeface="Symbol" pitchFamily="18" charset="2"/>
              </a:rPr>
              <a:t> ∑</a:t>
            </a:r>
            <a:r>
              <a:rPr lang="fr-FR" sz="2000" dirty="0" smtClean="0">
                <a:solidFill>
                  <a:srgbClr val="FF0000"/>
                </a:solidFill>
                <a:latin typeface="Times New Roman"/>
                <a:cs typeface="Times New Roman"/>
                <a:sym typeface="Symbol"/>
              </a:rPr>
              <a:t></a:t>
            </a:r>
            <a:r>
              <a:rPr lang="fr-FR" sz="2000" baseline="-25000" dirty="0" smtClean="0">
                <a:solidFill>
                  <a:srgbClr val="FF0000"/>
                </a:solidFill>
                <a:latin typeface="Times New Roman"/>
                <a:cs typeface="Times New Roman"/>
                <a:sym typeface="Symbol"/>
              </a:rPr>
              <a:t>j</a:t>
            </a:r>
            <a:r>
              <a:rPr lang="fr-FR" sz="20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  <a:sym typeface="Symbol" pitchFamily="18" charset="2"/>
              </a:rPr>
              <a:t> </a:t>
            </a:r>
            <a:r>
              <a:rPr lang="fr-F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H</a:t>
            </a:r>
            <a:r>
              <a:rPr lang="fr-FR" sz="2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l</a:t>
            </a:r>
            <a:r>
              <a:rPr lang="fr-F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° (composés à liaisons rompues)</a:t>
            </a:r>
          </a:p>
          <a:p>
            <a:pPr lvl="0" indent="22542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                                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  <a:sym typeface="Symbol"/>
              </a:rPr>
              <a:t></a:t>
            </a:r>
            <a:r>
              <a:rPr lang="fr-FR" sz="20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j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 coefficients stœchiométriques.</a:t>
            </a:r>
          </a:p>
          <a:p>
            <a:pPr lvl="0" indent="22542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Exemple</a:t>
            </a:r>
          </a:p>
        </p:txBody>
      </p:sp>
      <p:sp>
        <p:nvSpPr>
          <p:cNvPr id="9" name="Rectangle 8"/>
          <p:cNvSpPr/>
          <p:nvPr/>
        </p:nvSpPr>
        <p:spPr>
          <a:xfrm>
            <a:off x="2829420" y="5774312"/>
            <a:ext cx="35958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latin typeface="Symbol" pitchFamily="18" charset="2"/>
              </a:rPr>
              <a:t>D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pt-BR" baseline="30000" dirty="0" smtClean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pt-BR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= 2</a:t>
            </a:r>
            <a:r>
              <a:rPr lang="pt-BR" dirty="0" smtClean="0"/>
              <a:t> </a:t>
            </a:r>
            <a:r>
              <a:rPr lang="pt-BR" dirty="0" smtClean="0">
                <a:latin typeface="Symbol" pitchFamily="18" charset="2"/>
              </a:rPr>
              <a:t>D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H°</a:t>
            </a:r>
            <a:r>
              <a:rPr lang="pt-BR" baseline="-25000" dirty="0" smtClean="0">
                <a:latin typeface="Times New Roman" pitchFamily="18" charset="0"/>
                <a:cs typeface="Times New Roman" pitchFamily="18" charset="0"/>
              </a:rPr>
              <a:t>H-Cl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pt-BR" dirty="0" smtClean="0">
                <a:latin typeface="Symbol" pitchFamily="18" charset="2"/>
              </a:rPr>
              <a:t>D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H°</a:t>
            </a:r>
            <a:r>
              <a:rPr lang="pt-BR" baseline="-25000" dirty="0" smtClean="0">
                <a:latin typeface="Times New Roman" pitchFamily="18" charset="0"/>
                <a:cs typeface="Times New Roman" pitchFamily="18" charset="0"/>
              </a:rPr>
              <a:t>Cl-Cl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pt-BR" dirty="0" smtClean="0">
                <a:latin typeface="Symbol" pitchFamily="18" charset="2"/>
              </a:rPr>
              <a:t>D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H°</a:t>
            </a:r>
            <a:r>
              <a:rPr lang="pt-BR" baseline="-25000" dirty="0" smtClean="0">
                <a:latin typeface="Times New Roman" pitchFamily="18" charset="0"/>
                <a:cs typeface="Times New Roman" pitchFamily="18" charset="0"/>
              </a:rPr>
              <a:t>H-H</a:t>
            </a:r>
            <a:endParaRPr lang="fr-FR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66595" name="Object 3"/>
          <p:cNvGraphicFramePr>
            <a:graphicFrameLocks noChangeAspect="1"/>
          </p:cNvGraphicFramePr>
          <p:nvPr/>
        </p:nvGraphicFramePr>
        <p:xfrm>
          <a:off x="2357422" y="3757629"/>
          <a:ext cx="4367213" cy="1957387"/>
        </p:xfrm>
        <a:graphic>
          <a:graphicData uri="http://schemas.openxmlformats.org/presentationml/2006/ole">
            <p:oleObj spid="_x0000_s366595" r:id="rId3" imgW="4366800" imgH="19569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g) Calcul des chaleurs de réaction à différentes températures à pression constante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 variation d’enthalpie standard d’une réaction à la température T</a:t>
            </a:r>
            <a:r>
              <a:rPr kumimoji="0" lang="fr-FR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se déduit de la variation d’enthalpie standard à T</a:t>
            </a:r>
            <a:r>
              <a:rPr kumimoji="0" lang="fr-FR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fr-FR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Loi</a:t>
            </a:r>
            <a:r>
              <a:rPr kumimoji="0" lang="fr-FR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de Kirchhoff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baseline="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Application </a:t>
            </a:r>
            <a:r>
              <a:rPr kumimoji="0" lang="fr-FR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2143125" y="1382713"/>
          <a:ext cx="5588000" cy="403225"/>
        </p:xfrm>
        <a:graphic>
          <a:graphicData uri="http://schemas.openxmlformats.org/presentationml/2006/ole">
            <p:oleObj spid="_x0000_s16385" name="Équation" r:id="rId3" imgW="5587920" imgH="406080" progId="Equation.3">
              <p:embed/>
            </p:oleObj>
          </a:graphicData>
        </a:graphic>
      </p:graphicFrame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34</a:t>
            </a:fld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2708829" y="1988098"/>
            <a:ext cx="3726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</a:t>
            </a:r>
            <a:r>
              <a:rPr lang="fr-FR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</a:t>
            </a:r>
            <a:r>
              <a:rPr lang="fr-FR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j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coefficients stœchiométriques.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571472" y="4854371"/>
            <a:ext cx="30718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H</a:t>
            </a:r>
            <a:r>
              <a:rPr lang="fr-FR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T2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- H</a:t>
            </a:r>
            <a:r>
              <a:rPr lang="fr-FR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-H</a:t>
            </a:r>
            <a:r>
              <a:rPr lang="fr-FR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T1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+ H</a:t>
            </a:r>
            <a:r>
              <a:rPr lang="fr-FR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=0</a:t>
            </a:r>
          </a:p>
        </p:txBody>
      </p:sp>
      <p:graphicFrame>
        <p:nvGraphicFramePr>
          <p:cNvPr id="16395" name="Object 11"/>
          <p:cNvGraphicFramePr>
            <a:graphicFrameLocks noChangeAspect="1"/>
          </p:cNvGraphicFramePr>
          <p:nvPr/>
        </p:nvGraphicFramePr>
        <p:xfrm>
          <a:off x="2857489" y="2928935"/>
          <a:ext cx="3214709" cy="1785950"/>
        </p:xfrm>
        <a:graphic>
          <a:graphicData uri="http://schemas.openxmlformats.org/presentationml/2006/ole">
            <p:oleObj spid="_x0000_s16395" r:id="rId4" imgW="3833640" imgH="2206080" progId="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>
          <a:xfrm>
            <a:off x="571472" y="5345684"/>
            <a:ext cx="55721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H</a:t>
            </a:r>
            <a:r>
              <a:rPr lang="fr-FR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T2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= H</a:t>
            </a:r>
            <a:r>
              <a:rPr lang="fr-FR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+ H</a:t>
            </a:r>
            <a:r>
              <a:rPr lang="fr-FR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T1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- H</a:t>
            </a:r>
            <a:r>
              <a:rPr lang="fr-FR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 </a:t>
            </a:r>
            <a:endParaRPr lang="fr-FR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3" name="Rectangle 29"/>
          <p:cNvSpPr>
            <a:spLocks noChangeArrowheads="1"/>
          </p:cNvSpPr>
          <p:nvPr/>
        </p:nvSpPr>
        <p:spPr bwMode="auto">
          <a:xfrm>
            <a:off x="500034" y="5857892"/>
            <a:ext cx="414340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H</a:t>
            </a:r>
            <a:r>
              <a:rPr kumimoji="0" lang="en-US" sz="1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T2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=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H</a:t>
            </a:r>
            <a:r>
              <a:rPr kumimoji="0" lang="en-US" sz="18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T1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  <a:sym typeface="Symbol" pitchFamily="18" charset="2"/>
              </a:rPr>
              <a:t> + 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6414" name="Rectangle 30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416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6415" name="Picture 3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5812580"/>
            <a:ext cx="2571768" cy="545378"/>
          </a:xfrm>
          <a:prstGeom prst="rect">
            <a:avLst/>
          </a:prstGeom>
          <a:noFill/>
        </p:spPr>
      </p:pic>
      <p:sp>
        <p:nvSpPr>
          <p:cNvPr id="16417" name="Rectangle 33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35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00034" y="285728"/>
            <a:ext cx="8072494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Application 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cas où il y a changement de phase (vaporisation d’une mole d’eau de T</a:t>
            </a:r>
            <a:r>
              <a:rPr lang="fr-FR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298 K à   T</a:t>
            </a:r>
            <a:r>
              <a:rPr lang="fr-FR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393K).</a:t>
            </a:r>
            <a:endParaRPr lang="fr-FR" dirty="0"/>
          </a:p>
        </p:txBody>
      </p:sp>
      <p:graphicFrame>
        <p:nvGraphicFramePr>
          <p:cNvPr id="409602" name="Object 2"/>
          <p:cNvGraphicFramePr>
            <a:graphicFrameLocks noChangeAspect="1"/>
          </p:cNvGraphicFramePr>
          <p:nvPr/>
        </p:nvGraphicFramePr>
        <p:xfrm>
          <a:off x="1785918" y="1357298"/>
          <a:ext cx="5429288" cy="1500198"/>
        </p:xfrm>
        <a:graphic>
          <a:graphicData uri="http://schemas.openxmlformats.org/presentationml/2006/ole">
            <p:oleObj spid="_x0000_s409602" r:id="rId3" imgW="4750560" imgH="1320120" progId="">
              <p:embed/>
            </p:oleObj>
          </a:graphicData>
        </a:graphic>
      </p:graphicFrame>
      <p:graphicFrame>
        <p:nvGraphicFramePr>
          <p:cNvPr id="409604" name="Object 4"/>
          <p:cNvGraphicFramePr>
            <a:graphicFrameLocks noChangeAspect="1"/>
          </p:cNvGraphicFramePr>
          <p:nvPr/>
        </p:nvGraphicFramePr>
        <p:xfrm>
          <a:off x="857224" y="3214686"/>
          <a:ext cx="2597150" cy="428625"/>
        </p:xfrm>
        <a:graphic>
          <a:graphicData uri="http://schemas.openxmlformats.org/presentationml/2006/ole">
            <p:oleObj spid="_x0000_s409604" name="Équation" r:id="rId4" imgW="1866600" imgH="291960" progId="Equation.3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785786" y="3774048"/>
            <a:ext cx="18117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Symbol" pitchFamily="18" charset="2"/>
                <a:ea typeface="Times New Roman" pitchFamily="18" charset="0"/>
                <a:cs typeface="Times New Roman" pitchFamily="18" charset="0"/>
              </a:rPr>
              <a:t>D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H°</a:t>
            </a:r>
            <a:r>
              <a:rPr lang="fr-FR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lang="fr-FR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lang="fr-FR" baseline="-25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vaporisation</a:t>
            </a:r>
            <a:endParaRPr lang="fr-FR" dirty="0"/>
          </a:p>
        </p:txBody>
      </p:sp>
      <p:graphicFrame>
        <p:nvGraphicFramePr>
          <p:cNvPr id="409605" name="Object 5"/>
          <p:cNvGraphicFramePr>
            <a:graphicFrameLocks noChangeAspect="1"/>
          </p:cNvGraphicFramePr>
          <p:nvPr/>
        </p:nvGraphicFramePr>
        <p:xfrm>
          <a:off x="846128" y="4286256"/>
          <a:ext cx="2297112" cy="430212"/>
        </p:xfrm>
        <a:graphic>
          <a:graphicData uri="http://schemas.openxmlformats.org/presentationml/2006/ole">
            <p:oleObj spid="_x0000_s409605" name="Équation" r:id="rId5" imgW="1904760" imgH="291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-16"/>
            <a:ext cx="8229600" cy="642934"/>
          </a:xfrm>
        </p:spPr>
        <p:txBody>
          <a:bodyPr>
            <a:normAutofit/>
          </a:bodyPr>
          <a:lstStyle/>
          <a:p>
            <a:r>
              <a:rPr lang="fr-FR" sz="1800" b="1" dirty="0" smtClean="0">
                <a:latin typeface="Times New Roman" pitchFamily="18" charset="0"/>
                <a:cs typeface="Times New Roman" pitchFamily="18" charset="0"/>
              </a:rPr>
              <a:t>CHAPITRE III </a:t>
            </a:r>
            <a:r>
              <a:rPr lang="fr-FR" sz="1800" b="1" smtClean="0">
                <a:latin typeface="Times New Roman" pitchFamily="18" charset="0"/>
                <a:cs typeface="Times New Roman" pitchFamily="18" charset="0"/>
              </a:rPr>
              <a:t>: DEUXIEME </a:t>
            </a:r>
            <a:r>
              <a:rPr lang="fr-FR" sz="1800" b="1" dirty="0" smtClean="0">
                <a:latin typeface="Times New Roman" pitchFamily="18" charset="0"/>
                <a:cs typeface="Times New Roman" pitchFamily="18" charset="0"/>
              </a:rPr>
              <a:t>PRINCIPE DE LA THERMODYNAMIQUE</a:t>
            </a:r>
            <a:endParaRPr lang="fr-FR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6000768"/>
          </a:xfrm>
        </p:spPr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fr-FR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Introduction 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Les transformations naturelles se font spontanément (sans avoir besoin de forcer la réaction) dans un sens bien déterminé, elles sont irréversibles.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Exemple: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Le premier principe de la thermodynamique, qui est un principe de conservation de l’énergie ne permet pas de savoir comment va évoluer un système, d’où l’introduction du deuxième principe.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Le deuxième principe introduit une nouvelle fonction d’état appelée </a:t>
            </a:r>
            <a:r>
              <a:rPr lang="fr-FR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entropie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. C’est une grandeur extensive qui dépend de T et P, notée S (unité : </a:t>
            </a:r>
            <a:r>
              <a:rPr lang="fr-FR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J.K</a:t>
            </a:r>
            <a:r>
              <a:rPr lang="fr-FR" sz="14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fr-FR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.mol</a:t>
            </a:r>
            <a:r>
              <a:rPr lang="fr-FR" sz="14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514350" indent="-514350">
              <a:lnSpc>
                <a:spcPct val="170000"/>
              </a:lnSpc>
              <a:buNone/>
            </a:pPr>
            <a:r>
              <a:rPr lang="fr-FR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1) Énoncé du deuxième principe </a:t>
            </a:r>
          </a:p>
          <a:p>
            <a:pPr marL="0" indent="0" algn="just">
              <a:lnSpc>
                <a:spcPct val="170000"/>
              </a:lnSpc>
              <a:buFontTx/>
              <a:buChar char="-"/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 Pour toute transformation réversible d’un système fermé qui échange une quantité de chaleur Q</a:t>
            </a:r>
            <a:r>
              <a:rPr lang="fr-FR" sz="1400" baseline="-25000" dirty="0" smtClean="0">
                <a:latin typeface="Times New Roman" pitchFamily="18" charset="0"/>
                <a:cs typeface="Times New Roman" pitchFamily="18" charset="0"/>
              </a:rPr>
              <a:t>rév. 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avec le milieu extérieur à une température T. 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fr-FR" sz="1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 - Pour une transformation irréversible d’un système fermé qui échange une quantité de chaleur 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  <a:sym typeface="Symbol"/>
              </a:rPr>
              <a:t>Q</a:t>
            </a:r>
            <a:r>
              <a:rPr lang="fr-FR" sz="1400" baseline="-25000" dirty="0" smtClean="0">
                <a:latin typeface="Times New Roman" pitchFamily="18" charset="0"/>
                <a:cs typeface="Times New Roman" pitchFamily="18" charset="0"/>
              </a:rPr>
              <a:t>irr</a:t>
            </a:r>
            <a:r>
              <a:rPr lang="fr-FR" sz="1400" dirty="0" smtClean="0">
                <a:latin typeface="Times New Roman" pitchFamily="18" charset="0"/>
                <a:cs typeface="Times New Roman" pitchFamily="18" charset="0"/>
              </a:rPr>
              <a:t> avec le milieu extérieur à une température T.</a:t>
            </a:r>
          </a:p>
          <a:p>
            <a:pPr marL="514350" indent="-514350">
              <a:buNone/>
            </a:pPr>
            <a:endParaRPr lang="fr-FR" sz="1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36</a:t>
            </a:fld>
            <a:endParaRPr lang="fr-FR"/>
          </a:p>
        </p:txBody>
      </p:sp>
      <p:graphicFrame>
        <p:nvGraphicFramePr>
          <p:cNvPr id="376835" name="Object 3"/>
          <p:cNvGraphicFramePr>
            <a:graphicFrameLocks noChangeAspect="1"/>
          </p:cNvGraphicFramePr>
          <p:nvPr/>
        </p:nvGraphicFramePr>
        <p:xfrm>
          <a:off x="2698763" y="1500174"/>
          <a:ext cx="3730625" cy="533400"/>
        </p:xfrm>
        <a:graphic>
          <a:graphicData uri="http://schemas.openxmlformats.org/presentationml/2006/ole">
            <p:oleObj spid="_x0000_s376835" r:id="rId3" imgW="3730680" imgH="533880" progId="">
              <p:embed/>
            </p:oleObj>
          </a:graphicData>
        </a:graphic>
      </p:graphicFrame>
      <p:graphicFrame>
        <p:nvGraphicFramePr>
          <p:cNvPr id="7" name="Object 8"/>
          <p:cNvGraphicFramePr>
            <a:graphicFrameLocks noChangeAspect="1"/>
          </p:cNvGraphicFramePr>
          <p:nvPr/>
        </p:nvGraphicFramePr>
        <p:xfrm>
          <a:off x="5632091" y="4231553"/>
          <a:ext cx="707083" cy="844550"/>
        </p:xfrm>
        <a:graphic>
          <a:graphicData uri="http://schemas.openxmlformats.org/presentationml/2006/ole">
            <p:oleObj spid="_x0000_s376836" name="Équation" r:id="rId4" imgW="380880" imgH="393480" progId="Equation.3">
              <p:embed/>
            </p:oleObj>
          </a:graphicData>
        </a:graphic>
      </p:graphicFrame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076869" y="4423837"/>
            <a:ext cx="241102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 dirty="0" err="1" smtClean="0">
                <a:latin typeface="Times New Roman" pitchFamily="18" charset="0"/>
                <a:cs typeface="Times New Roman" pitchFamily="18" charset="0"/>
              </a:rPr>
              <a:t>dS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zh-TW" sz="2000" b="1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=</a:t>
            </a:r>
            <a:r>
              <a:rPr lang="fr-FR" altLang="zh-TW" sz="2200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597341" y="5511314"/>
          <a:ext cx="635000" cy="844550"/>
        </p:xfrm>
        <a:graphic>
          <a:graphicData uri="http://schemas.openxmlformats.org/presentationml/2006/ole">
            <p:oleObj spid="_x0000_s376837" name="Équation" r:id="rId5" imgW="342720" imgH="393480" progId="Equation.3">
              <p:embed/>
            </p:oleObj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007198" y="5693379"/>
            <a:ext cx="241102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 dirty="0" err="1" smtClean="0">
                <a:latin typeface="Times New Roman" pitchFamily="18" charset="0"/>
                <a:cs typeface="Times New Roman" pitchFamily="18" charset="0"/>
              </a:rPr>
              <a:t>dS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altLang="zh-TW" sz="2000" b="1" dirty="0">
                <a:latin typeface="Times New Roman" pitchFamily="18" charset="0"/>
                <a:ea typeface="PMingLiU" pitchFamily="18" charset="-120"/>
                <a:cs typeface="Times New Roman" pitchFamily="18" charset="0"/>
                <a:sym typeface="Symbol"/>
              </a:rPr>
              <a:t></a:t>
            </a:r>
            <a:r>
              <a:rPr lang="fr-FR" altLang="zh-TW" sz="2200" dirty="0" smtClean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</a:t>
            </a:r>
            <a:r>
              <a:rPr lang="fr-FR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1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Applications:</a:t>
            </a:r>
          </a:p>
          <a:p>
            <a:pPr>
              <a:lnSpc>
                <a:spcPct val="150000"/>
              </a:lnSpc>
              <a:spcBef>
                <a:spcPts val="0"/>
              </a:spcBef>
              <a:buAutoNum type="alphaLcParenR"/>
            </a:pPr>
            <a:r>
              <a:rPr lang="fr-FR" sz="1700" dirty="0" smtClean="0">
                <a:latin typeface="Times New Roman" pitchFamily="18" charset="0"/>
                <a:cs typeface="Times New Roman" pitchFamily="18" charset="0"/>
              </a:rPr>
              <a:t>Si le système est isolé Q=0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fr-FR" sz="1700" dirty="0" smtClean="0">
                <a:latin typeface="Times New Roman" pitchFamily="18" charset="0"/>
                <a:cs typeface="Times New Roman" pitchFamily="18" charset="0"/>
              </a:rPr>
              <a:t>Transformation réversible       </a:t>
            </a:r>
            <a:r>
              <a:rPr lang="fr-FR" sz="1700" dirty="0" smtClean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fr-FR" sz="1700" dirty="0" smtClean="0">
                <a:latin typeface="Times New Roman" pitchFamily="18" charset="0"/>
                <a:cs typeface="Times New Roman" pitchFamily="18" charset="0"/>
              </a:rPr>
              <a:t>S = 0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fr-FR" sz="1700" dirty="0" smtClean="0">
                <a:latin typeface="Times New Roman" pitchFamily="18" charset="0"/>
                <a:cs typeface="Times New Roman" pitchFamily="18" charset="0"/>
              </a:rPr>
              <a:t>Transformation irréversible     </a:t>
            </a:r>
            <a:r>
              <a:rPr lang="fr-FR" sz="1700" dirty="0" smtClean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fr-FR" sz="1700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fr-FR" sz="1700" dirty="0" smtClean="0">
                <a:latin typeface="Times New Roman" pitchFamily="18" charset="0"/>
                <a:cs typeface="Times New Roman" pitchFamily="18" charset="0"/>
                <a:sym typeface="Symbol"/>
              </a:rPr>
              <a:t> </a:t>
            </a:r>
            <a:r>
              <a:rPr lang="fr-FR" sz="1700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1700" dirty="0" smtClean="0">
                <a:latin typeface="Times New Roman" pitchFamily="18" charset="0"/>
                <a:cs typeface="Times New Roman" pitchFamily="18" charset="0"/>
              </a:rPr>
              <a:t>b) Si la transformation est une détente réversible isotherme d’un gaz parfait (</a:t>
            </a:r>
            <a:r>
              <a:rPr lang="fr-FR" sz="1700" dirty="0" smtClean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fr-FR" sz="1700" dirty="0" smtClean="0">
                <a:latin typeface="Times New Roman" pitchFamily="18" charset="0"/>
                <a:cs typeface="Times New Roman" pitchFamily="18" charset="0"/>
              </a:rPr>
              <a:t>U = Q + W = 0)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Donc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1700" dirty="0" smtClean="0">
                <a:latin typeface="Times New Roman" pitchFamily="18" charset="0"/>
                <a:cs typeface="Times New Roman" pitchFamily="18" charset="0"/>
              </a:rPr>
              <a:t>c) Cas d’un changement d’état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1700" dirty="0" smtClean="0">
                <a:latin typeface="Times New Roman" pitchFamily="18" charset="0"/>
                <a:cs typeface="Times New Roman" pitchFamily="18" charset="0"/>
              </a:rPr>
              <a:t>Un changement de phase est une transformation réversible.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1700" dirty="0" smtClean="0">
                <a:latin typeface="Times New Roman" pitchFamily="18" charset="0"/>
                <a:cs typeface="Times New Roman" pitchFamily="18" charset="0"/>
              </a:rPr>
              <a:t>Soit un changement d’état physique d’</a:t>
            </a:r>
            <a:r>
              <a:rPr lang="fr-FR" sz="1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une mole </a:t>
            </a:r>
            <a:r>
              <a:rPr lang="fr-FR" sz="1700" dirty="0" smtClean="0">
                <a:latin typeface="Times New Roman" pitchFamily="18" charset="0"/>
                <a:cs typeface="Times New Roman" pitchFamily="18" charset="0"/>
              </a:rPr>
              <a:t>d’un corps pur à P= </a:t>
            </a:r>
            <a:r>
              <a:rPr lang="fr-FR" sz="1700" dirty="0" err="1" smtClean="0">
                <a:latin typeface="Times New Roman" pitchFamily="18" charset="0"/>
                <a:cs typeface="Times New Roman" pitchFamily="18" charset="0"/>
              </a:rPr>
              <a:t>cte</a:t>
            </a:r>
            <a:r>
              <a:rPr lang="fr-FR" sz="1700" dirty="0" smtClean="0">
                <a:latin typeface="Times New Roman" pitchFamily="18" charset="0"/>
                <a:cs typeface="Times New Roman" pitchFamily="18" charset="0"/>
              </a:rPr>
              <a:t> et T= </a:t>
            </a:r>
            <a:r>
              <a:rPr lang="fr-FR" sz="1700" dirty="0" err="1" smtClean="0">
                <a:latin typeface="Times New Roman" pitchFamily="18" charset="0"/>
                <a:cs typeface="Times New Roman" pitchFamily="18" charset="0"/>
              </a:rPr>
              <a:t>cte</a:t>
            </a:r>
            <a:r>
              <a:rPr lang="fr-FR" sz="17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1700" dirty="0" smtClean="0">
                <a:latin typeface="Times New Roman" pitchFamily="18" charset="0"/>
                <a:cs typeface="Times New Roman" pitchFamily="18" charset="0"/>
              </a:rPr>
              <a:t>Avec (L ) est la chaleur latente de changement d’état.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d) Variation de l’entropie d’un corps pur avec la température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sz="1700" dirty="0" smtClean="0">
                <a:latin typeface="Times New Roman" pitchFamily="18" charset="0"/>
                <a:cs typeface="Times New Roman" pitchFamily="18" charset="0"/>
              </a:rPr>
              <a:t>Transformation </a:t>
            </a:r>
            <a:r>
              <a:rPr lang="fr-FR" sz="1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réversible</a:t>
            </a:r>
            <a:r>
              <a:rPr lang="fr-FR" sz="1700" dirty="0" smtClean="0">
                <a:latin typeface="Times New Roman" pitchFamily="18" charset="0"/>
                <a:cs typeface="Times New Roman" pitchFamily="18" charset="0"/>
              </a:rPr>
              <a:t> sans changement de phase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37</a:t>
            </a:fld>
            <a:endParaRPr lang="fr-FR"/>
          </a:p>
        </p:txBody>
      </p:sp>
      <p:graphicFrame>
        <p:nvGraphicFramePr>
          <p:cNvPr id="5" name="Object 8"/>
          <p:cNvGraphicFramePr>
            <a:graphicFrameLocks noChangeAspect="1"/>
          </p:cNvGraphicFramePr>
          <p:nvPr/>
        </p:nvGraphicFramePr>
        <p:xfrm>
          <a:off x="2115203" y="1874562"/>
          <a:ext cx="871538" cy="844550"/>
        </p:xfrm>
        <a:graphic>
          <a:graphicData uri="http://schemas.openxmlformats.org/presentationml/2006/ole">
            <p:oleObj spid="_x0000_s386050" name="Équation" r:id="rId3" imgW="469800" imgH="393480" progId="Equation.3">
              <p:embed/>
            </p:oleObj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534161" y="2066837"/>
            <a:ext cx="241102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fr-FR" altLang="zh-TW" sz="2000" b="1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=</a:t>
            </a:r>
            <a:r>
              <a:rPr lang="fr-FR" altLang="zh-TW" sz="2200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386051" name="Object 14"/>
          <p:cNvGraphicFramePr>
            <a:graphicFrameLocks noChangeAspect="1"/>
          </p:cNvGraphicFramePr>
          <p:nvPr/>
        </p:nvGraphicFramePr>
        <p:xfrm>
          <a:off x="4857752" y="1857364"/>
          <a:ext cx="3095625" cy="820737"/>
        </p:xfrm>
        <a:graphic>
          <a:graphicData uri="http://schemas.openxmlformats.org/presentationml/2006/ole">
            <p:oleObj spid="_x0000_s386051" name="Équation" r:id="rId4" imgW="1333440" imgH="444240" progId="Equation.3">
              <p:embed/>
            </p:oleObj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/>
        </p:nvGraphicFramePr>
        <p:xfrm>
          <a:off x="1861724" y="3906623"/>
          <a:ext cx="306387" cy="714369"/>
        </p:xfrm>
        <a:graphic>
          <a:graphicData uri="http://schemas.openxmlformats.org/presentationml/2006/ole">
            <p:oleObj spid="_x0000_s386052" name="Équation" r:id="rId5" imgW="164880" imgH="393480" progId="Equation.3">
              <p:embed/>
            </p:oleObj>
          </a:graphicData>
        </a:graphic>
      </p:graphicFrame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214414" y="4040166"/>
            <a:ext cx="241102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fr-FR" altLang="zh-TW" sz="2000" b="1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=</a:t>
            </a:r>
            <a:r>
              <a:rPr lang="fr-FR" altLang="zh-TW" sz="2200" dirty="0">
                <a:latin typeface="Times New Roman" pitchFamily="18" charset="0"/>
                <a:ea typeface="PMingLiU" pitchFamily="18" charset="-120"/>
                <a:cs typeface="Times New Roman" pitchFamily="18" charset="0"/>
              </a:rPr>
              <a:t> </a:t>
            </a:r>
            <a:r>
              <a:rPr lang="fr-FR" sz="22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386055" name="Object 7"/>
          <p:cNvGraphicFramePr>
            <a:graphicFrameLocks noChangeAspect="1"/>
          </p:cNvGraphicFramePr>
          <p:nvPr/>
        </p:nvGraphicFramePr>
        <p:xfrm>
          <a:off x="4786347" y="5357826"/>
          <a:ext cx="4071933" cy="895307"/>
        </p:xfrm>
        <a:graphic>
          <a:graphicData uri="http://schemas.openxmlformats.org/presentationml/2006/ole">
            <p:oleObj spid="_x0000_s386055" name="Équation" r:id="rId6" imgW="2501640" imgH="545760" progId="Equation.3">
              <p:embed/>
            </p:oleObj>
          </a:graphicData>
        </a:graphic>
      </p:graphicFrame>
      <p:graphicFrame>
        <p:nvGraphicFramePr>
          <p:cNvPr id="386056" name="Object 8"/>
          <p:cNvGraphicFramePr>
            <a:graphicFrameLocks noChangeAspect="1"/>
          </p:cNvGraphicFramePr>
          <p:nvPr/>
        </p:nvGraphicFramePr>
        <p:xfrm>
          <a:off x="785786" y="5715016"/>
          <a:ext cx="2673350" cy="606425"/>
        </p:xfrm>
        <a:graphic>
          <a:graphicData uri="http://schemas.openxmlformats.org/presentationml/2006/ole">
            <p:oleObj spid="_x0000_s386056" r:id="rId7" imgW="2673360" imgH="6069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sz="1900" dirty="0" smtClean="0">
                <a:latin typeface="Times New Roman" pitchFamily="18" charset="0"/>
                <a:cs typeface="Times New Roman" pitchFamily="18" charset="0"/>
              </a:rPr>
              <a:t>- Transformation </a:t>
            </a:r>
            <a:r>
              <a:rPr lang="fr-FR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réversible</a:t>
            </a:r>
            <a:r>
              <a:rPr lang="fr-FR" sz="1900" dirty="0" smtClean="0">
                <a:latin typeface="Times New Roman" pitchFamily="18" charset="0"/>
                <a:cs typeface="Times New Roman" pitchFamily="18" charset="0"/>
              </a:rPr>
              <a:t> avec changement de phase</a:t>
            </a:r>
          </a:p>
          <a:p>
            <a:pPr>
              <a:buNone/>
            </a:pPr>
            <a:endParaRPr lang="fr-FR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sz="1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fr-FR" sz="1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fr-FR" sz="1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fr-FR" sz="1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1900" dirty="0" smtClean="0">
                <a:latin typeface="Times New Roman" pitchFamily="18" charset="0"/>
                <a:cs typeface="Times New Roman" pitchFamily="18" charset="0"/>
              </a:rPr>
              <a:t>Avec T</a:t>
            </a:r>
            <a:r>
              <a:rPr lang="fr-FR" sz="1900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1900" dirty="0" smtClean="0">
                <a:latin typeface="Times New Roman" pitchFamily="18" charset="0"/>
                <a:cs typeface="Times New Roman" pitchFamily="18" charset="0"/>
              </a:rPr>
              <a:t> est la température de changement d’état.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fr-FR" sz="1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 Le troisième principe de la thermodynamique : Entropie absolue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fr-FR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a) énoncé du 3</a:t>
            </a:r>
            <a:r>
              <a:rPr lang="fr-FR" sz="19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ème</a:t>
            </a:r>
            <a:r>
              <a:rPr lang="fr-FR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principe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fr-FR" sz="1900" dirty="0" smtClean="0">
                <a:latin typeface="Times New Roman" pitchFamily="18" charset="0"/>
                <a:cs typeface="Times New Roman" pitchFamily="18" charset="0"/>
              </a:rPr>
              <a:t>L’entropie de tout corps pur sous sa forme la plus stable est nulle à la température 0 K.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fr-FR" sz="1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Entropie standard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fr-FR" sz="1900" dirty="0" smtClean="0">
                <a:latin typeface="Times New Roman" pitchFamily="18" charset="0"/>
                <a:cs typeface="Times New Roman" pitchFamily="18" charset="0"/>
              </a:rPr>
              <a:t>Dans les tables sont données les entropies standard des corps pur à P = 1 </a:t>
            </a:r>
            <a:r>
              <a:rPr lang="fr-FR" sz="1900" dirty="0" err="1" smtClean="0">
                <a:latin typeface="Times New Roman" pitchFamily="18" charset="0"/>
                <a:cs typeface="Times New Roman" pitchFamily="18" charset="0"/>
              </a:rPr>
              <a:t>atm</a:t>
            </a:r>
            <a:r>
              <a:rPr lang="fr-FR" sz="1900" dirty="0" smtClean="0">
                <a:latin typeface="Times New Roman" pitchFamily="18" charset="0"/>
                <a:cs typeface="Times New Roman" pitchFamily="18" charset="0"/>
              </a:rPr>
              <a:t> et T= 298 K noté S°</a:t>
            </a:r>
            <a:r>
              <a:rPr lang="fr-FR" sz="1900" baseline="-25000" dirty="0" smtClean="0">
                <a:latin typeface="Times New Roman" pitchFamily="18" charset="0"/>
                <a:cs typeface="Times New Roman" pitchFamily="18" charset="0"/>
              </a:rPr>
              <a:t>298</a:t>
            </a:r>
            <a:r>
              <a:rPr lang="fr-FR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fr-FR" sz="1900" dirty="0" smtClean="0">
                <a:latin typeface="Times New Roman" pitchFamily="18" charset="0"/>
                <a:cs typeface="Times New Roman" pitchFamily="18" charset="0"/>
              </a:rPr>
              <a:t>On peut calculer l’entropie d’un corps pur à la température T et P = </a:t>
            </a:r>
            <a:r>
              <a:rPr lang="fr-FR" sz="1900" dirty="0" err="1" smtClean="0">
                <a:latin typeface="Times New Roman" pitchFamily="18" charset="0"/>
                <a:cs typeface="Times New Roman" pitchFamily="18" charset="0"/>
              </a:rPr>
              <a:t>cte</a:t>
            </a:r>
            <a:r>
              <a:rPr lang="fr-FR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			                                                                                                                                      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fr-FR" sz="18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</a:t>
            </a:r>
            <a:endParaRPr lang="fr-FR" sz="21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38</a:t>
            </a:fld>
            <a:endParaRPr lang="fr-FR"/>
          </a:p>
        </p:txBody>
      </p:sp>
      <p:graphicFrame>
        <p:nvGraphicFramePr>
          <p:cNvPr id="387074" name="Object 2"/>
          <p:cNvGraphicFramePr>
            <a:graphicFrameLocks noChangeAspect="1"/>
          </p:cNvGraphicFramePr>
          <p:nvPr/>
        </p:nvGraphicFramePr>
        <p:xfrm>
          <a:off x="2357421" y="1214423"/>
          <a:ext cx="4286281" cy="785817"/>
        </p:xfrm>
        <a:graphic>
          <a:graphicData uri="http://schemas.openxmlformats.org/presentationml/2006/ole">
            <p:oleObj spid="_x0000_s387074" name="Équation" r:id="rId3" imgW="2057400" imgH="545760" progId="Equation.3">
              <p:embed/>
            </p:oleObj>
          </a:graphicData>
        </a:graphic>
      </p:graphicFrame>
      <p:graphicFrame>
        <p:nvGraphicFramePr>
          <p:cNvPr id="387076" name="Object 4"/>
          <p:cNvGraphicFramePr>
            <a:graphicFrameLocks noChangeAspect="1"/>
          </p:cNvGraphicFramePr>
          <p:nvPr/>
        </p:nvGraphicFramePr>
        <p:xfrm>
          <a:off x="252413" y="5357826"/>
          <a:ext cx="2890827" cy="1109682"/>
        </p:xfrm>
        <a:graphic>
          <a:graphicData uri="http://schemas.openxmlformats.org/presentationml/2006/ole">
            <p:oleObj spid="_x0000_s387076" name="Équation" r:id="rId4" imgW="1536480" imgH="545760" progId="Equation.3">
              <p:embed/>
            </p:oleObj>
          </a:graphicData>
        </a:graphic>
      </p:graphicFrame>
      <p:graphicFrame>
        <p:nvGraphicFramePr>
          <p:cNvPr id="387080" name="Object 8"/>
          <p:cNvGraphicFramePr>
            <a:graphicFrameLocks noChangeAspect="1"/>
          </p:cNvGraphicFramePr>
          <p:nvPr/>
        </p:nvGraphicFramePr>
        <p:xfrm>
          <a:off x="4819650" y="5481638"/>
          <a:ext cx="2860675" cy="646112"/>
        </p:xfrm>
        <a:graphic>
          <a:graphicData uri="http://schemas.openxmlformats.org/presentationml/2006/ole">
            <p:oleObj spid="_x0000_s387080" name="Équation" r:id="rId5" imgW="1485720" imgH="393480" progId="Equation.3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>
          <a:xfrm>
            <a:off x="3486029" y="5631436"/>
            <a:ext cx="8002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Donc </a:t>
            </a:r>
            <a:endParaRPr lang="fr-FR" dirty="0"/>
          </a:p>
        </p:txBody>
      </p:sp>
      <p:graphicFrame>
        <p:nvGraphicFramePr>
          <p:cNvPr id="387081" name="Object 9"/>
          <p:cNvGraphicFramePr>
            <a:graphicFrameLocks noChangeAspect="1"/>
          </p:cNvGraphicFramePr>
          <p:nvPr/>
        </p:nvGraphicFramePr>
        <p:xfrm>
          <a:off x="2428860" y="357167"/>
          <a:ext cx="4578350" cy="785818"/>
        </p:xfrm>
        <a:graphic>
          <a:graphicData uri="http://schemas.openxmlformats.org/presentationml/2006/ole">
            <p:oleObj spid="_x0000_s387081" r:id="rId6" imgW="4578480" imgH="8031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39</a:t>
            </a:fld>
            <a:endParaRPr lang="fr-FR"/>
          </a:p>
        </p:txBody>
      </p:sp>
      <p:graphicFrame>
        <p:nvGraphicFramePr>
          <p:cNvPr id="388098" name="Object 2"/>
          <p:cNvGraphicFramePr>
            <a:graphicFrameLocks noChangeAspect="1"/>
          </p:cNvGraphicFramePr>
          <p:nvPr/>
        </p:nvGraphicFramePr>
        <p:xfrm>
          <a:off x="2220913" y="1366838"/>
          <a:ext cx="3962400" cy="276225"/>
        </p:xfrm>
        <a:graphic>
          <a:graphicData uri="http://schemas.openxmlformats.org/presentationml/2006/ole">
            <p:oleObj spid="_x0000_s388098" name="Équation" r:id="rId3" imgW="3962160" imgH="27936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0"/>
            <a:ext cx="914400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c) entropie de réaction</a:t>
            </a:r>
          </a:p>
          <a:p>
            <a:pPr algn="just"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L’entropie est une fonction d’état, sa variation au cours d’une réaction chimique est égale à la somme des entropies absolues des produits moins la somme des entropies absolues des réactifs.</a:t>
            </a:r>
          </a:p>
          <a:p>
            <a:pPr algn="just"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131279" y="1773784"/>
            <a:ext cx="3726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</a:t>
            </a:r>
            <a:r>
              <a:rPr lang="fr-FR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</a:t>
            </a:r>
            <a:r>
              <a:rPr lang="fr-FR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j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coefficients stœchiométriques.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-32" y="2215962"/>
            <a:ext cx="914403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d) Calcul de </a:t>
            </a: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fr-FR" sz="16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r</a:t>
            </a: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fr-FR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fr-FR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à partir des entropies standard de formation</a:t>
            </a:r>
          </a:p>
          <a:p>
            <a:pPr>
              <a:lnSpc>
                <a:spcPct val="150000"/>
              </a:lnSpc>
            </a:pPr>
            <a:r>
              <a:rPr lang="fr-FR" b="0" dirty="0" smtClean="0">
                <a:latin typeface="Times New Roman" pitchFamily="18" charset="0"/>
                <a:cs typeface="Times New Roman" pitchFamily="18" charset="0"/>
              </a:rPr>
              <a:t>Considérons la réaction chimique suivante:</a:t>
            </a:r>
          </a:p>
          <a:p>
            <a:pPr algn="just"/>
            <a:r>
              <a:rPr lang="fr-FR" sz="28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	</a:t>
            </a:r>
          </a:p>
          <a:p>
            <a:pPr algn="just"/>
            <a:r>
              <a:rPr lang="fr-FR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La variation d’entropie qui accompagne cette réaction se calcule de la façon suivante:</a:t>
            </a:r>
          </a:p>
          <a:p>
            <a:pPr algn="ctr"/>
            <a:endParaRPr lang="fr-FR" b="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ctr"/>
            <a:r>
              <a:rPr lang="fr-FR" sz="16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fr-FR" sz="1600" b="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r</a:t>
            </a:r>
            <a:r>
              <a:rPr lang="fr-FR" sz="1600" b="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fr-FR" sz="1600" b="0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1600" b="0" baseline="30000" dirty="0" smtClean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fr-FR" sz="1600" b="0" dirty="0" smtClean="0">
                <a:latin typeface="Times New Roman" pitchFamily="18" charset="0"/>
                <a:cs typeface="Times New Roman" pitchFamily="18" charset="0"/>
              </a:rPr>
              <a:t> = (c.</a:t>
            </a:r>
            <a:r>
              <a:rPr lang="fr-FR" sz="16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fr-FR" sz="1600" b="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f</a:t>
            </a:r>
            <a:r>
              <a:rPr lang="fr-FR" sz="16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S</a:t>
            </a:r>
            <a:r>
              <a:rPr lang="fr-FR" sz="1600" b="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T</a:t>
            </a:r>
            <a:r>
              <a:rPr lang="fr-FR" sz="1600" b="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°</a:t>
            </a:r>
            <a:r>
              <a:rPr lang="fr-FR" sz="16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(C) + d.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fr-FR" sz="16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f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  <a:sym typeface="Symbol"/>
              </a:rPr>
              <a:t>S</a:t>
            </a:r>
            <a:r>
              <a:rPr lang="fr-FR" sz="16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°</a:t>
            </a:r>
            <a:r>
              <a:rPr lang="fr-FR" sz="16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T</a:t>
            </a:r>
            <a:r>
              <a:rPr lang="fr-FR" sz="16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  <a:sym typeface="Symbol"/>
              </a:rPr>
              <a:t>(D)) </a:t>
            </a:r>
            <a:r>
              <a:rPr lang="fr-FR" sz="16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- (</a:t>
            </a:r>
            <a:r>
              <a:rPr lang="fr-FR" sz="1600" b="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fr-FR" sz="16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f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  <a:sym typeface="Symbol"/>
              </a:rPr>
              <a:t>S</a:t>
            </a:r>
            <a:r>
              <a:rPr lang="fr-FR" sz="16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°</a:t>
            </a:r>
            <a:r>
              <a:rPr lang="fr-FR" sz="16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T</a:t>
            </a:r>
            <a:r>
              <a:rPr lang="fr-FR" sz="16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  <a:sym typeface="Symbol"/>
              </a:rPr>
              <a:t>(A)</a:t>
            </a:r>
            <a:r>
              <a:rPr lang="fr-FR" sz="16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 + b.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fr-FR" sz="16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f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  <a:sym typeface="Symbol"/>
              </a:rPr>
              <a:t>S</a:t>
            </a:r>
            <a:r>
              <a:rPr lang="fr-FR" sz="16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°</a:t>
            </a:r>
            <a:r>
              <a:rPr lang="fr-FR" sz="16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T</a:t>
            </a:r>
            <a:r>
              <a:rPr lang="fr-FR" sz="16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fr-FR" sz="1600" dirty="0" smtClean="0">
                <a:latin typeface="Times New Roman" pitchFamily="18" charset="0"/>
                <a:cs typeface="Times New Roman" pitchFamily="18" charset="0"/>
                <a:sym typeface="Symbol"/>
              </a:rPr>
              <a:t>(B)</a:t>
            </a:r>
            <a:r>
              <a:rPr lang="fr-FR" sz="1600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)</a:t>
            </a:r>
            <a:endParaRPr lang="fr-FR" sz="1600" b="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fr-FR" b="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fr-FR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D ’une manière générale :</a:t>
            </a:r>
          </a:p>
          <a:p>
            <a:endParaRPr lang="fr-FR" b="0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r>
              <a:rPr lang="fr-FR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avec :	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</a:p>
          <a:p>
            <a:r>
              <a:rPr lang="fr-FR" dirty="0" smtClean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f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fr-FR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baseline="30000" dirty="0" smtClean="0"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0" dirty="0" smtClean="0">
                <a:latin typeface="Times New Roman" pitchFamily="18" charset="0"/>
                <a:cs typeface="Times New Roman" pitchFamily="18" charset="0"/>
                <a:sym typeface="Symbol"/>
              </a:rPr>
              <a:t>: Entropie standard de formation</a:t>
            </a:r>
            <a:endParaRPr lang="fr-FR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endParaRPr lang="fr-FR" dirty="0" smtClean="0"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graphicFrame>
        <p:nvGraphicFramePr>
          <p:cNvPr id="388099" name="Object 3"/>
          <p:cNvGraphicFramePr>
            <a:graphicFrameLocks noChangeAspect="1"/>
          </p:cNvGraphicFramePr>
          <p:nvPr/>
        </p:nvGraphicFramePr>
        <p:xfrm>
          <a:off x="2838468" y="4652973"/>
          <a:ext cx="4305300" cy="276225"/>
        </p:xfrm>
        <a:graphic>
          <a:graphicData uri="http://schemas.openxmlformats.org/presentationml/2006/ole">
            <p:oleObj spid="_x0000_s388099" name="Équation" r:id="rId4" imgW="4305240" imgH="279360" progId="Equation.3">
              <p:embed/>
            </p:oleObj>
          </a:graphicData>
        </a:graphic>
      </p:graphicFrame>
      <p:graphicFrame>
        <p:nvGraphicFramePr>
          <p:cNvPr id="388100" name="Object 4"/>
          <p:cNvGraphicFramePr>
            <a:graphicFrameLocks noChangeAspect="1"/>
          </p:cNvGraphicFramePr>
          <p:nvPr/>
        </p:nvGraphicFramePr>
        <p:xfrm>
          <a:off x="2906534" y="3143248"/>
          <a:ext cx="3773487" cy="203200"/>
        </p:xfrm>
        <a:graphic>
          <a:graphicData uri="http://schemas.openxmlformats.org/presentationml/2006/ole">
            <p:oleObj spid="_x0000_s388100" r:id="rId5" imgW="3773160" imgH="203760" progId="">
              <p:embed/>
            </p:oleObj>
          </a:graphicData>
        </a:graphic>
      </p:graphicFrame>
      <p:sp>
        <p:nvSpPr>
          <p:cNvPr id="9" name="Rectangle 8"/>
          <p:cNvSpPr/>
          <p:nvPr/>
        </p:nvSpPr>
        <p:spPr>
          <a:xfrm>
            <a:off x="-32" y="5716004"/>
            <a:ext cx="4839786" cy="7502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</a:t>
            </a:r>
            <a:r>
              <a:rPr lang="fr-FR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</a:t>
            </a:r>
            <a:r>
              <a:rPr lang="fr-FR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j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coefficients stœchiométriques</a:t>
            </a:r>
          </a:p>
          <a:p>
            <a:pPr algn="just">
              <a:lnSpc>
                <a:spcPct val="150000"/>
              </a:lnSpc>
            </a:pP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Pour un corps simple 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pt-BR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, C, H</a:t>
            </a:r>
            <a:r>
              <a:rPr lang="pt-BR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,...) 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fr-FR" baseline="-25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f</a:t>
            </a:r>
            <a:r>
              <a:rPr lang="fr-FR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S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° est nulle.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6601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76176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CHAPITRE I : NOTIONS</a:t>
            </a:r>
            <a:r>
              <a:rPr kumimoji="0" lang="fr-FR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PRELIMINAIRES</a:t>
            </a: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Les réactions chimiques s’accompagnent souvent d’échanges d'énergie.</a:t>
            </a: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	Une réaction chimique est une transformation de la matière au cours de laquelle les espèces chimiques qui constituent la matière sont modifiées : les espèces qui sont consommées sont appelées réactifs. Les espèces formées au cours de la réaction sont appelées produits de réaction.</a:t>
            </a:r>
            <a:endParaRPr lang="fr-FR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/>
            <a:endParaRPr lang="fr-FR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/>
            <a:endParaRPr lang="fr-FR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/>
            <a:endParaRPr lang="fr-FR" sz="2000" dirty="0" smtClean="0"/>
          </a:p>
          <a:p>
            <a:pPr algn="just">
              <a:lnSpc>
                <a:spcPct val="150000"/>
              </a:lnSpc>
            </a:pPr>
            <a:r>
              <a:rPr lang="fr-FR" sz="2000" dirty="0" smtClean="0"/>
              <a:t>	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Lorsqu'il y a échange d'énergie entre deux systèmes, on parle de transfert d'énergie. C'est le système contenant de l'énergie qui la transmet à un autre système.</a:t>
            </a:r>
          </a:p>
          <a:p>
            <a:pPr algn="just"/>
            <a:endParaRPr lang="fr-FR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L’énergie chimique peut se transformer en chaleur Q, travail W, énergie électrique W</a:t>
            </a:r>
            <a:r>
              <a:rPr lang="fr-FR" sz="2000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el</a:t>
            </a:r>
            <a:r>
              <a:rPr lang="fr-FR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...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4</a:t>
            </a:fld>
            <a:endParaRPr lang="fr-FR"/>
          </a:p>
        </p:txBody>
      </p:sp>
      <p:graphicFrame>
        <p:nvGraphicFramePr>
          <p:cNvPr id="60422" name="Object 6"/>
          <p:cNvGraphicFramePr>
            <a:graphicFrameLocks noChangeAspect="1"/>
          </p:cNvGraphicFramePr>
          <p:nvPr/>
        </p:nvGraphicFramePr>
        <p:xfrm>
          <a:off x="2465388" y="3714752"/>
          <a:ext cx="4211637" cy="482600"/>
        </p:xfrm>
        <a:graphic>
          <a:graphicData uri="http://schemas.openxmlformats.org/presentationml/2006/ole">
            <p:oleObj spid="_x0000_s60422" r:id="rId3" imgW="4211280" imgH="4831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40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0" y="-24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r-FR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r-FR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r-FR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r-FR" b="1" dirty="0" smtClean="0">
              <a:solidFill>
                <a:srgbClr val="FF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Entropie et désordre moléculaire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Supposons que l’on jette un cristal de chlorure de sodium dans l’eau pure : on observe sa dissolution.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 passe donc spontanément d’un système où la matière est très ordonnée à un système où elle est très désordonnée.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Lors de la dissolution d’un cristal parfait de chlorure de </a:t>
            </a:r>
            <a:r>
              <a:rPr lang="fr-FR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sodium dans l’eau 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pure, processus naturel, spontané et irréversible, l’entropie du système augmente en même temps que le désordre moléculaire : l’entropie est donc une mesure du désordre moléculaire.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Exemple : molécule de H</a:t>
            </a:r>
            <a:r>
              <a:rPr lang="fr-FR" baseline="-25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fr-FR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r-FR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r-FR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r-FR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714480" y="554484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Composé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fr-FR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O (s)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fr-FR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O (l)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r>
                        <a:rPr lang="fr-FR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O (g)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S°</a:t>
                      </a:r>
                      <a:r>
                        <a:rPr lang="fr-FR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(J/K.mol)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40,96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69,81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Times New Roman" pitchFamily="18" charset="0"/>
                          <a:cs typeface="Times New Roman" pitchFamily="18" charset="0"/>
                        </a:rPr>
                        <a:t>188,1</a:t>
                      </a:r>
                      <a:endParaRPr lang="fr-FR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-32" y="-24"/>
            <a:ext cx="914403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2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e) Calcul </a:t>
            </a:r>
            <a:r>
              <a:rPr lang="fr-F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fr-F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fr-F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fr-FR" sz="20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°</a:t>
            </a:r>
            <a:r>
              <a:rPr lang="fr-FR" sz="20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à différentes températures à pression constante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 variation d’entropie standard d’une réaction à la température T</a:t>
            </a:r>
            <a:r>
              <a:rPr lang="fr-FR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se déduit de la variation d’entropie standard à T</a:t>
            </a:r>
            <a:r>
              <a:rPr lang="fr-FR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391169" name="Object 1"/>
          <p:cNvGraphicFramePr>
            <a:graphicFrameLocks noChangeAspect="1"/>
          </p:cNvGraphicFramePr>
          <p:nvPr/>
        </p:nvGraphicFramePr>
        <p:xfrm>
          <a:off x="2130425" y="1285860"/>
          <a:ext cx="5613400" cy="542925"/>
        </p:xfrm>
        <a:graphic>
          <a:graphicData uri="http://schemas.openxmlformats.org/presentationml/2006/ole">
            <p:oleObj spid="_x0000_s391169" name="Équation" r:id="rId3" imgW="5613120" imgH="5457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52252" y="0"/>
            <a:ext cx="9144000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5354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4) Enthalpie libre G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 définit une nouvelle</a:t>
            </a:r>
            <a:r>
              <a:rPr kumimoji="0" lang="fr-FR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fonction d’état, 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’enthalpie libre G ou fonction de 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Gibbs :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               G = H - T.S   </a:t>
            </a:r>
            <a:r>
              <a:rPr lang="fr-F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    à T et P constantes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                                         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dG = </a:t>
            </a:r>
            <a:r>
              <a:rPr lang="fr-FR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dH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lang="fr-FR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T.dS</a:t>
            </a:r>
            <a:endParaRPr lang="fr-FR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Avec</a:t>
            </a:r>
            <a:r>
              <a:rPr lang="fr-F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dG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variation infinitésimale d’une fonction d’état G</a:t>
            </a: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 :		          </a:t>
            </a:r>
            <a:r>
              <a:rPr lang="fr-F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</a:t>
            </a:r>
            <a:r>
              <a:rPr lang="fr-F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dG =</a:t>
            </a:r>
            <a:r>
              <a:rPr lang="fr-F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</a:t>
            </a:r>
            <a:r>
              <a:rPr lang="fr-F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 =</a:t>
            </a:r>
            <a:r>
              <a:rPr lang="fr-F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</a:t>
            </a:r>
            <a:r>
              <a:rPr lang="fr-F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 - T. </a:t>
            </a:r>
            <a:r>
              <a:rPr lang="fr-F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fr-F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r-FR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 critère d’évolution lié à cette fonction d’état G pour une transformation effectuée à température et pression constantes devient :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pour une transformation 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réversible 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 = 0 : aucune modification des variables du système n’a lieu, le système est en </a:t>
            </a:r>
            <a:r>
              <a:rPr lang="fr-F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état d’équilibre thermodynamique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pour une transformation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irréversible spontanée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G &lt; 0, le système peut évoluer 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spontanément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hangingPunct="0">
              <a:lnSpc>
                <a:spcPct val="150000"/>
              </a:lnSpc>
              <a:buFontTx/>
              <a:buChar char="-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pour le cas où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  <a:sym typeface="Symbol"/>
              </a:rPr>
              <a:t>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G &gt; 0, le système ne peut plus évoluer spontanément dans le sens considéré pour la transformation sans apport d’énergie de l’extérieur.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41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1"/>
          <p:cNvSpPr>
            <a:spLocks noChangeArrowheads="1"/>
          </p:cNvSpPr>
          <p:nvPr/>
        </p:nvSpPr>
        <p:spPr bwMode="auto">
          <a:xfrm>
            <a:off x="0" y="0"/>
            <a:ext cx="91440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Exemple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: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L’ozone se forme dans les hautes couches de l’atmosphère terrestre à partir de l’oxygène sous l’action du rayonnement ultra violet :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                            	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              </a:t>
            </a:r>
            <a:r>
              <a:rPr kumimoji="0" lang="fr-FR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</a:t>
            </a:r>
            <a:r>
              <a:rPr lang="fr-F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    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à pression atmosphérique et 298°K, c’est à dire dans les conditions standard, on trouve :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G°</a:t>
            </a:r>
            <a:r>
              <a:rPr kumimoji="0" lang="fr-FR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298</a:t>
            </a: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= + 164 kJ/mol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Cela signifie que la réaction de formation de l’ozone n’est pas spontanée et qu’elle nécessite de l’énergie venant de l’extérieur : le rayonnement ultra violet.</a:t>
            </a: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5) Variation d’enthalpie libre lors d’une réaction chimique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a) Enthalpie libre standard de formation d’un corps </a:t>
            </a:r>
          </a:p>
          <a:p>
            <a:pPr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fr-FR" baseline="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C’est la variation d’enthalpie</a:t>
            </a: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libre accompagnant la formation d’une mole de ce corps à partir des corps simples sous la pression P = 1atm et  T= 298 K</a:t>
            </a:r>
          </a:p>
          <a:p>
            <a:pPr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fr-FR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par convention </a:t>
            </a:r>
            <a:r>
              <a:rPr lang="fr-F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fr-F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fr-FR" b="1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°</a:t>
            </a:r>
            <a:r>
              <a:rPr lang="fr-FR" b="1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lang="fr-F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(corps simple) = 0</a:t>
            </a:r>
            <a:endParaRPr kumimoji="0" lang="fr-FR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42</a:t>
            </a:fld>
            <a:endParaRPr lang="fr-FR"/>
          </a:p>
        </p:txBody>
      </p:sp>
      <p:graphicFrame>
        <p:nvGraphicFramePr>
          <p:cNvPr id="389122" name="Object 2"/>
          <p:cNvGraphicFramePr>
            <a:graphicFrameLocks noChangeAspect="1"/>
          </p:cNvGraphicFramePr>
          <p:nvPr/>
        </p:nvGraphicFramePr>
        <p:xfrm>
          <a:off x="3151195" y="1285860"/>
          <a:ext cx="2420937" cy="457200"/>
        </p:xfrm>
        <a:graphic>
          <a:graphicData uri="http://schemas.openxmlformats.org/presentationml/2006/ole">
            <p:oleObj spid="_x0000_s389122" r:id="rId3" imgW="2421360" imgH="457920" progId="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2214546" y="4992871"/>
            <a:ext cx="5267339" cy="4572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fr-F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lang="fr-FR" b="1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°</a:t>
            </a:r>
            <a:r>
              <a:rPr lang="fr-FR" b="1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lang="fr-F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(composé) =</a:t>
            </a:r>
            <a:r>
              <a:rPr lang="fr-F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</a:t>
            </a:r>
            <a:r>
              <a:rPr lang="fr-F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lang="fr-FR" b="1" baseline="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°</a:t>
            </a:r>
            <a:r>
              <a:rPr lang="fr-FR" b="1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lang="fr-F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(composé) - T. </a:t>
            </a:r>
            <a:r>
              <a:rPr lang="fr-F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</a:t>
            </a:r>
            <a:r>
              <a:rPr lang="fr-F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S°</a:t>
            </a:r>
            <a:r>
              <a:rPr lang="fr-FR" b="1" baseline="-25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lang="fr-FR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(composé)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Zone de texte 5"/>
          <p:cNvSpPr txBox="1">
            <a:spLocks noChangeArrowheads="1"/>
          </p:cNvSpPr>
          <p:nvPr/>
        </p:nvSpPr>
        <p:spPr bwMode="auto">
          <a:xfrm>
            <a:off x="0" y="1"/>
            <a:ext cx="9144000" cy="296081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50000"/>
              </a:lnSpc>
              <a:tabLst>
                <a:tab pos="0" algn="l"/>
                <a:tab pos="402908" algn="l"/>
                <a:tab pos="807244" algn="l"/>
                <a:tab pos="1211580" algn="l"/>
                <a:tab pos="1615917" algn="l"/>
                <a:tab pos="2020253" algn="l"/>
                <a:tab pos="2424589" algn="l"/>
                <a:tab pos="2828925" algn="l"/>
                <a:tab pos="3233262" algn="l"/>
                <a:tab pos="3637598" algn="l"/>
                <a:tab pos="4041934" algn="l"/>
                <a:tab pos="4446270" algn="l"/>
                <a:tab pos="4850607" algn="l"/>
                <a:tab pos="5254943" algn="l"/>
                <a:tab pos="5659279" algn="l"/>
                <a:tab pos="6063615" algn="l"/>
                <a:tab pos="6467952" algn="l"/>
                <a:tab pos="6872288" algn="l"/>
                <a:tab pos="7276624" algn="l"/>
                <a:tab pos="7680960" algn="l"/>
                <a:tab pos="8085297" algn="l"/>
                <a:tab pos="8469630" algn="l"/>
              </a:tabLst>
            </a:pPr>
            <a:r>
              <a:rPr lang="en-GB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b) Enthalpie libre de réaction</a:t>
            </a:r>
          </a:p>
          <a:p>
            <a:pPr algn="just">
              <a:lnSpc>
                <a:spcPct val="150000"/>
              </a:lnSpc>
              <a:tabLst>
                <a:tab pos="0" algn="l"/>
                <a:tab pos="402908" algn="l"/>
                <a:tab pos="807244" algn="l"/>
                <a:tab pos="1211580" algn="l"/>
                <a:tab pos="1615917" algn="l"/>
                <a:tab pos="2020253" algn="l"/>
                <a:tab pos="2424589" algn="l"/>
                <a:tab pos="2828925" algn="l"/>
                <a:tab pos="3233262" algn="l"/>
                <a:tab pos="3637598" algn="l"/>
                <a:tab pos="4041934" algn="l"/>
                <a:tab pos="4446270" algn="l"/>
                <a:tab pos="4850607" algn="l"/>
                <a:tab pos="5254943" algn="l"/>
                <a:tab pos="5659279" algn="l"/>
                <a:tab pos="6063615" algn="l"/>
                <a:tab pos="6467952" algn="l"/>
                <a:tab pos="6872288" algn="l"/>
                <a:tab pos="7276624" algn="l"/>
                <a:tab pos="7680960" algn="l"/>
                <a:tab pos="8085297" algn="l"/>
                <a:tab pos="8469630" algn="l"/>
              </a:tabLst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peut calculer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GB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G°</a:t>
            </a:r>
            <a:r>
              <a:rPr lang="en-GB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(enthalpie libre de réaction) à partir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du Δ</a:t>
            </a:r>
            <a:r>
              <a:rPr lang="en-GB" baseline="-250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G°</a:t>
            </a:r>
            <a:r>
              <a:rPr lang="en-GB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enthalpie libre </a:t>
            </a:r>
            <a:r>
              <a:rPr lang="en-GB" dirty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formation).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tabLst>
                <a:tab pos="0" algn="l"/>
                <a:tab pos="402908" algn="l"/>
                <a:tab pos="807244" algn="l"/>
                <a:tab pos="1211580" algn="l"/>
                <a:tab pos="1615917" algn="l"/>
                <a:tab pos="2020253" algn="l"/>
                <a:tab pos="2424589" algn="l"/>
                <a:tab pos="2828925" algn="l"/>
                <a:tab pos="3233262" algn="l"/>
                <a:tab pos="3637598" algn="l"/>
                <a:tab pos="4041934" algn="l"/>
                <a:tab pos="4446270" algn="l"/>
                <a:tab pos="4850607" algn="l"/>
                <a:tab pos="5254943" algn="l"/>
                <a:tab pos="5659279" algn="l"/>
                <a:tab pos="6063615" algn="l"/>
                <a:tab pos="6467952" algn="l"/>
                <a:tab pos="6872288" algn="l"/>
                <a:tab pos="7276624" algn="l"/>
                <a:tab pos="7680960" algn="l"/>
                <a:tab pos="8085297" algn="l"/>
                <a:tab pos="8469630" algn="l"/>
              </a:tabLst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tabLst>
                <a:tab pos="0" algn="l"/>
                <a:tab pos="402908" algn="l"/>
                <a:tab pos="807244" algn="l"/>
                <a:tab pos="1211580" algn="l"/>
                <a:tab pos="1615917" algn="l"/>
                <a:tab pos="2020253" algn="l"/>
                <a:tab pos="2424589" algn="l"/>
                <a:tab pos="2828925" algn="l"/>
                <a:tab pos="3233262" algn="l"/>
                <a:tab pos="3637598" algn="l"/>
                <a:tab pos="4041934" algn="l"/>
                <a:tab pos="4446270" algn="l"/>
                <a:tab pos="4850607" algn="l"/>
                <a:tab pos="5254943" algn="l"/>
                <a:tab pos="5659279" algn="l"/>
                <a:tab pos="6063615" algn="l"/>
                <a:tab pos="6467952" algn="l"/>
                <a:tab pos="6872288" algn="l"/>
                <a:tab pos="7276624" algn="l"/>
                <a:tab pos="7680960" algn="l"/>
                <a:tab pos="8085297" algn="l"/>
                <a:tab pos="8469630" algn="l"/>
              </a:tabLst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tabLst>
                <a:tab pos="0" algn="l"/>
                <a:tab pos="402908" algn="l"/>
                <a:tab pos="807244" algn="l"/>
                <a:tab pos="1211580" algn="l"/>
                <a:tab pos="1615917" algn="l"/>
                <a:tab pos="2020253" algn="l"/>
                <a:tab pos="2424589" algn="l"/>
                <a:tab pos="2828925" algn="l"/>
                <a:tab pos="3233262" algn="l"/>
                <a:tab pos="3637598" algn="l"/>
                <a:tab pos="4041934" algn="l"/>
                <a:tab pos="4446270" algn="l"/>
                <a:tab pos="4850607" algn="l"/>
                <a:tab pos="5254943" algn="l"/>
                <a:tab pos="5659279" algn="l"/>
                <a:tab pos="6063615" algn="l"/>
                <a:tab pos="6467952" algn="l"/>
                <a:tab pos="6872288" algn="l"/>
                <a:tab pos="7276624" algn="l"/>
                <a:tab pos="7680960" algn="l"/>
                <a:tab pos="8085297" algn="l"/>
                <a:tab pos="8469630" algn="l"/>
              </a:tabLst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tabLst>
                <a:tab pos="0" algn="l"/>
                <a:tab pos="402908" algn="l"/>
                <a:tab pos="807244" algn="l"/>
                <a:tab pos="1211580" algn="l"/>
                <a:tab pos="1615917" algn="l"/>
                <a:tab pos="2020253" algn="l"/>
                <a:tab pos="2424589" algn="l"/>
                <a:tab pos="2828925" algn="l"/>
                <a:tab pos="3233262" algn="l"/>
                <a:tab pos="3637598" algn="l"/>
                <a:tab pos="4041934" algn="l"/>
                <a:tab pos="4446270" algn="l"/>
                <a:tab pos="4850607" algn="l"/>
                <a:tab pos="5254943" algn="l"/>
                <a:tab pos="5659279" algn="l"/>
                <a:tab pos="6063615" algn="l"/>
                <a:tab pos="6467952" algn="l"/>
                <a:tab pos="6872288" algn="l"/>
                <a:tab pos="7276624" algn="l"/>
                <a:tab pos="7680960" algn="l"/>
                <a:tab pos="8085297" algn="l"/>
                <a:tab pos="8469630" algn="l"/>
              </a:tabLst>
            </a:pPr>
            <a:endParaRPr lang="en-GB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5000"/>
              </a:lnSpc>
              <a:tabLst>
                <a:tab pos="0" algn="l"/>
                <a:tab pos="402908" algn="l"/>
                <a:tab pos="807244" algn="l"/>
                <a:tab pos="1211580" algn="l"/>
                <a:tab pos="1615917" algn="l"/>
                <a:tab pos="2020253" algn="l"/>
                <a:tab pos="2424589" algn="l"/>
                <a:tab pos="2828925" algn="l"/>
                <a:tab pos="3233262" algn="l"/>
                <a:tab pos="3637598" algn="l"/>
                <a:tab pos="4041934" algn="l"/>
                <a:tab pos="4446270" algn="l"/>
                <a:tab pos="4850607" algn="l"/>
                <a:tab pos="5254943" algn="l"/>
                <a:tab pos="5659279" algn="l"/>
                <a:tab pos="6063615" algn="l"/>
                <a:tab pos="6467952" algn="l"/>
                <a:tab pos="6872288" algn="l"/>
                <a:tab pos="7276624" algn="l"/>
                <a:tab pos="7680960" algn="l"/>
                <a:tab pos="8085297" algn="l"/>
                <a:tab pos="8469630" algn="l"/>
              </a:tabLst>
            </a:pPr>
            <a:endParaRPr lang="en-GB" sz="1600" dirty="0" smtClean="0">
              <a:latin typeface="Arial" charset="0"/>
            </a:endParaRPr>
          </a:p>
          <a:p>
            <a:pPr>
              <a:lnSpc>
                <a:spcPct val="95000"/>
              </a:lnSpc>
              <a:tabLst>
                <a:tab pos="0" algn="l"/>
                <a:tab pos="402908" algn="l"/>
                <a:tab pos="807244" algn="l"/>
                <a:tab pos="1211580" algn="l"/>
                <a:tab pos="1615917" algn="l"/>
                <a:tab pos="2020253" algn="l"/>
                <a:tab pos="2424589" algn="l"/>
                <a:tab pos="2828925" algn="l"/>
                <a:tab pos="3233262" algn="l"/>
                <a:tab pos="3637598" algn="l"/>
                <a:tab pos="4041934" algn="l"/>
                <a:tab pos="4446270" algn="l"/>
                <a:tab pos="4850607" algn="l"/>
                <a:tab pos="5254943" algn="l"/>
                <a:tab pos="5659279" algn="l"/>
                <a:tab pos="6063615" algn="l"/>
                <a:tab pos="6467952" algn="l"/>
                <a:tab pos="6872288" algn="l"/>
                <a:tab pos="7276624" algn="l"/>
                <a:tab pos="7680960" algn="l"/>
                <a:tab pos="8085297" algn="l"/>
                <a:tab pos="8469630" algn="l"/>
              </a:tabLst>
            </a:pPr>
            <a:endParaRPr lang="en-GB" sz="1600" dirty="0">
              <a:latin typeface="Arial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28F109F-3461-4667-ACBF-54AFA0812C0E}" type="slidenum">
              <a:rPr lang="en-GB" smtClean="0"/>
              <a:pPr>
                <a:defRPr/>
              </a:pPr>
              <a:t>43</a:t>
            </a:fld>
            <a:endParaRPr lang="en-GB"/>
          </a:p>
        </p:txBody>
      </p:sp>
      <p:graphicFrame>
        <p:nvGraphicFramePr>
          <p:cNvPr id="390146" name="Object 2"/>
          <p:cNvGraphicFramePr>
            <a:graphicFrameLocks noChangeAspect="1"/>
          </p:cNvGraphicFramePr>
          <p:nvPr/>
        </p:nvGraphicFramePr>
        <p:xfrm>
          <a:off x="2430463" y="928688"/>
          <a:ext cx="4641850" cy="276225"/>
        </p:xfrm>
        <a:graphic>
          <a:graphicData uri="http://schemas.openxmlformats.org/presentationml/2006/ole">
            <p:oleObj spid="_x0000_s390146" name="Équation" r:id="rId4" imgW="4597200" imgH="279360" progId="Equation.3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0" y="1357298"/>
            <a:ext cx="37263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</a:t>
            </a:r>
            <a:r>
              <a:rPr lang="fr-FR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</a:t>
            </a:r>
            <a:r>
              <a:rPr lang="fr-FR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j</a:t>
            </a:r>
            <a:r>
              <a:rPr lang="fr-FR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coefficients stœchiométriques</a:t>
            </a:r>
            <a:endParaRPr lang="fr-F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5</a:t>
            </a:fld>
            <a:endParaRPr lang="fr-FR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357290" y="2816546"/>
          <a:ext cx="57150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5343"/>
                <a:gridCol w="2949697"/>
              </a:tblGrid>
              <a:tr h="370840">
                <a:tc>
                  <a:txBody>
                    <a:bodyPr/>
                    <a:lstStyle/>
                    <a:p>
                      <a:pPr algn="just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Formation de l'ozone O</a:t>
                      </a:r>
                      <a:r>
                        <a:rPr lang="fr-FR" sz="2000" b="1" i="0" u="none" strike="noStrike" baseline="-25000" dirty="0">
                          <a:solidFill>
                            <a:srgbClr val="000000"/>
                          </a:solidFill>
                          <a:latin typeface="Times New Roman"/>
                        </a:rPr>
                        <a:t>3 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Conditions </a:t>
                      </a:r>
                      <a:r>
                        <a:rPr lang="fr-FR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expérimentales 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Impossible </a:t>
                      </a:r>
                    </a:p>
                  </a:txBody>
                  <a:tcPr marL="9525" marR="9525" marT="9525" marB="0"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T=25 °C et P=1 </a:t>
                      </a:r>
                      <a:r>
                        <a:rPr lang="fr-FR" sz="2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atm</a:t>
                      </a:r>
                      <a:r>
                        <a:rPr lang="fr-FR" sz="2000" b="0" i="0" u="none" strike="noStrike" baseline="-25000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Possible</a:t>
                      </a:r>
                    </a:p>
                  </a:txBody>
                  <a:tcPr marL="9525" marR="9525" marT="9525" marB="0"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2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Ultra violet (UV)</a:t>
                      </a:r>
                    </a:p>
                  </a:txBody>
                  <a:tcPr marL="9525" marR="9525" marT="9525" marB="0"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786050" y="142852"/>
            <a:ext cx="26936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graphicFrame>
        <p:nvGraphicFramePr>
          <p:cNvPr id="393218" name="Object 2"/>
          <p:cNvGraphicFramePr>
            <a:graphicFrameLocks noChangeAspect="1"/>
          </p:cNvGraphicFramePr>
          <p:nvPr/>
        </p:nvGraphicFramePr>
        <p:xfrm>
          <a:off x="2910356" y="2214554"/>
          <a:ext cx="2661776" cy="357190"/>
        </p:xfrm>
        <a:graphic>
          <a:graphicData uri="http://schemas.openxmlformats.org/presentationml/2006/ole">
            <p:oleObj spid="_x0000_s393218" r:id="rId3" imgW="2093760" imgH="281160" progId="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142876" y="1435230"/>
            <a:ext cx="88582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De prédire si une réaction chimique est possible dans des conditions expérimentales données. </a:t>
            </a:r>
            <a:endParaRPr lang="fr-FR" sz="2000" dirty="0"/>
          </a:p>
        </p:txBody>
      </p:sp>
      <p:sp>
        <p:nvSpPr>
          <p:cNvPr id="9" name="Rectangle 8"/>
          <p:cNvSpPr/>
          <p:nvPr/>
        </p:nvSpPr>
        <p:spPr>
          <a:xfrm>
            <a:off x="314938" y="4071942"/>
            <a:ext cx="48285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De prévoir l’état final d’équilibre chimique.</a:t>
            </a:r>
            <a:endParaRPr lang="fr-FR" sz="2000" dirty="0"/>
          </a:p>
        </p:txBody>
      </p:sp>
      <p:graphicFrame>
        <p:nvGraphicFramePr>
          <p:cNvPr id="12" name="Tableau 11"/>
          <p:cNvGraphicFramePr>
            <a:graphicFrameLocks noGrp="1"/>
          </p:cNvGraphicFramePr>
          <p:nvPr/>
        </p:nvGraphicFramePr>
        <p:xfrm>
          <a:off x="2143108" y="5459752"/>
          <a:ext cx="471490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8091"/>
                <a:gridCol w="3446817"/>
              </a:tblGrid>
              <a:tr h="370840">
                <a:tc>
                  <a:txBody>
                    <a:bodyPr/>
                    <a:lstStyle/>
                    <a:p>
                      <a:pPr algn="just" fontAlgn="b"/>
                      <a:r>
                        <a:rPr lang="fr-FR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État final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Conditions</a:t>
                      </a:r>
                      <a:endParaRPr lang="fr-FR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Augmentation de</a:t>
                      </a:r>
                      <a:r>
                        <a:rPr lang="fr-FR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la température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20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Diminution de</a:t>
                      </a:r>
                      <a:r>
                        <a:rPr lang="fr-FR" sz="20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la température</a:t>
                      </a:r>
                      <a:endParaRPr lang="fr-FR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42844" y="468408"/>
            <a:ext cx="8501122" cy="96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La thermodynamique chimique est la science qui permet :</a:t>
            </a:r>
          </a:p>
          <a:p>
            <a:pPr algn="just">
              <a:lnSpc>
                <a:spcPct val="150000"/>
              </a:lnSpc>
            </a:pPr>
            <a:r>
              <a:rPr lang="fr-FR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• D’étudier les échanges d'énergie et de la matière.</a:t>
            </a:r>
          </a:p>
        </p:txBody>
      </p:sp>
      <p:graphicFrame>
        <p:nvGraphicFramePr>
          <p:cNvPr id="393222" name="Object 6"/>
          <p:cNvGraphicFramePr>
            <a:graphicFrameLocks noChangeAspect="1"/>
          </p:cNvGraphicFramePr>
          <p:nvPr/>
        </p:nvGraphicFramePr>
        <p:xfrm>
          <a:off x="2976573" y="4572008"/>
          <a:ext cx="3024187" cy="622300"/>
        </p:xfrm>
        <a:graphic>
          <a:graphicData uri="http://schemas.openxmlformats.org/presentationml/2006/ole">
            <p:oleObj spid="_x0000_s393222" r:id="rId4" imgW="3024360" imgH="6228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0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Qu’est-ce que la matière ?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- La matière est constituée de petits atomes, invisibles à l'</a:t>
            </a:r>
            <a:r>
              <a:rPr lang="fr-FR" sz="2000" dirty="0" err="1" smtClean="0">
                <a:latin typeface="Times New Roman" pitchFamily="18" charset="0"/>
                <a:cs typeface="Times New Roman" pitchFamily="18" charset="0"/>
              </a:rPr>
              <a:t>oeil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 nu. </a:t>
            </a:r>
          </a:p>
          <a:p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- La matière existe sous trois formes : solide, liquide et gaz.</a:t>
            </a: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676275" algn="l"/>
              </a:tabLst>
            </a:pPr>
            <a:r>
              <a:rPr lang="fr-FR" sz="2000" b="1" baseline="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			</a:t>
            </a:r>
            <a:endParaRPr lang="fr-FR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76275" algn="l"/>
              </a:tabLst>
            </a:pPr>
            <a:endParaRPr lang="fr-FR" sz="20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676275" algn="l"/>
              </a:tabLst>
            </a:pPr>
            <a:r>
              <a:rPr lang="fr-FR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			 G</a:t>
            </a:r>
            <a:r>
              <a:rPr kumimoji="0" lang="fr-F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azeux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1"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676275" algn="l"/>
              </a:tabLst>
            </a:pPr>
            <a:endParaRPr lang="fr-FR" sz="2000" b="1" dirty="0" smtClean="0"/>
          </a:p>
          <a:p>
            <a:pPr lvl="1"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676275" algn="l"/>
              </a:tabLst>
            </a:pPr>
            <a:endParaRPr lang="fr-FR" sz="2000" b="1" dirty="0" smtClean="0"/>
          </a:p>
          <a:p>
            <a:pPr lvl="1"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676275" algn="l"/>
              </a:tabLst>
            </a:pPr>
            <a:endParaRPr lang="fr-FR" sz="2000" b="1" dirty="0" smtClean="0"/>
          </a:p>
          <a:p>
            <a:pPr lvl="1"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676275" algn="l"/>
              </a:tabLst>
            </a:pPr>
            <a:endParaRPr lang="fr-FR" sz="2000" b="1" dirty="0" smtClean="0"/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76275" algn="l"/>
              </a:tabLst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dalus" pitchFamily="18" charset="-78"/>
              <a:cs typeface="Andalus" pitchFamily="18" charset="-78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76275" algn="l"/>
              </a:tabLst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dalus" pitchFamily="18" charset="-78"/>
              <a:cs typeface="Andalus" pitchFamily="18" charset="-78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676275" algn="l"/>
              </a:tabLst>
            </a:pPr>
            <a:endParaRPr lang="fr-FR" sz="2000" dirty="0" smtClean="0">
              <a:latin typeface="Andalus" pitchFamily="18" charset="-78"/>
              <a:ea typeface="Times New Roman" pitchFamily="18" charset="0"/>
              <a:cs typeface="Andalus" pitchFamily="18" charset="-78"/>
              <a:sym typeface="Wingdings 2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676275" algn="l"/>
              </a:tabLst>
            </a:pPr>
            <a:endParaRPr lang="fr-FR" sz="2000" dirty="0" smtClean="0">
              <a:latin typeface="Andalus" pitchFamily="18" charset="-78"/>
              <a:ea typeface="Times New Roman" pitchFamily="18" charset="0"/>
              <a:cs typeface="Andalus" pitchFamily="18" charset="-78"/>
              <a:sym typeface="Wingdings 2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676275" algn="l"/>
              </a:tabLst>
            </a:pPr>
            <a:endParaRPr lang="fr-FR" sz="2000" dirty="0" smtClean="0">
              <a:latin typeface="Andalus" pitchFamily="18" charset="-78"/>
              <a:ea typeface="Times New Roman" pitchFamily="18" charset="0"/>
              <a:cs typeface="Andalus" pitchFamily="18" charset="-78"/>
              <a:sym typeface="Wingdings 2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676275" algn="l"/>
              </a:tabLst>
            </a:pPr>
            <a:r>
              <a:rPr lang="fr-FR" sz="2000" b="1" dirty="0" smtClean="0">
                <a:latin typeface="Andalus" pitchFamily="18" charset="-78"/>
                <a:ea typeface="Times New Roman" pitchFamily="18" charset="0"/>
                <a:cs typeface="Andalus" pitchFamily="18" charset="-78"/>
              </a:rPr>
              <a:t>		         </a:t>
            </a: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676275" algn="l"/>
              </a:tabLst>
            </a:pPr>
            <a:r>
              <a:rPr lang="fr-FR" sz="2000" b="1" dirty="0" smtClean="0">
                <a:latin typeface="Andalus" pitchFamily="18" charset="-78"/>
                <a:ea typeface="Times New Roman" pitchFamily="18" charset="0"/>
                <a:cs typeface="Andalus" pitchFamily="18" charset="-78"/>
              </a:rPr>
              <a:t>	   	     </a:t>
            </a:r>
            <a:r>
              <a:rPr lang="fr-FR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Solide                        </a:t>
            </a:r>
            <a:r>
              <a:rPr lang="fr-FR" sz="2000" b="1" dirty="0" smtClean="0">
                <a:latin typeface="Andalus" pitchFamily="18" charset="-78"/>
                <a:ea typeface="Times New Roman" pitchFamily="18" charset="0"/>
                <a:cs typeface="Andalus" pitchFamily="18" charset="-78"/>
              </a:rPr>
              <a:t>	               	               </a:t>
            </a:r>
            <a:r>
              <a:rPr lang="fr-FR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Liquide</a:t>
            </a:r>
            <a:endParaRPr lang="fr-FR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Wingdings 2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676275" algn="l"/>
              </a:tabLst>
            </a:pPr>
            <a:r>
              <a:rPr lang="fr-FR" sz="2000" dirty="0" smtClean="0">
                <a:latin typeface="Andalus" pitchFamily="18" charset="-78"/>
                <a:ea typeface="Times New Roman" pitchFamily="18" charset="0"/>
                <a:cs typeface="Andalus" pitchFamily="18" charset="-78"/>
                <a:sym typeface="Wingdings 2"/>
              </a:rPr>
              <a:t>	</a:t>
            </a: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676275" algn="l"/>
              </a:tabLst>
            </a:pPr>
            <a:endParaRPr lang="fr-FR" sz="2000" dirty="0" smtClean="0">
              <a:latin typeface="Andalus" pitchFamily="18" charset="-78"/>
              <a:ea typeface="Times New Roman" pitchFamily="18" charset="0"/>
              <a:cs typeface="Andalus" pitchFamily="18" charset="-78"/>
              <a:sym typeface="Wingdings 2"/>
            </a:endParaRPr>
          </a:p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76275" algn="l"/>
              </a:tabLst>
            </a:pPr>
            <a:endParaRPr lang="fr-F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676275" algn="l"/>
              </a:tabLst>
            </a:pP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Figure 1. Les états de la matière de l’eau et ses transformations. </a:t>
            </a:r>
            <a:endParaRPr lang="fr-FR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Wingdings 2"/>
            </a:endParaRPr>
          </a:p>
        </p:txBody>
      </p:sp>
      <p:pic>
        <p:nvPicPr>
          <p:cNvPr id="3" name="Image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21853" y="1928802"/>
            <a:ext cx="4407535" cy="4118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6</a:t>
            </a:fld>
            <a:endParaRPr lang="fr-FR" dirty="0"/>
          </a:p>
        </p:txBody>
      </p:sp>
      <p:graphicFrame>
        <p:nvGraphicFramePr>
          <p:cNvPr id="59394" name="Object 2"/>
          <p:cNvGraphicFramePr>
            <a:graphicFrameLocks noChangeAspect="1"/>
          </p:cNvGraphicFramePr>
          <p:nvPr/>
        </p:nvGraphicFramePr>
        <p:xfrm>
          <a:off x="1181118" y="1214422"/>
          <a:ext cx="5962650" cy="249237"/>
        </p:xfrm>
        <a:graphic>
          <a:graphicData uri="http://schemas.openxmlformats.org/presentationml/2006/ole">
            <p:oleObj spid="_x0000_s59394" r:id="rId4" imgW="5962680" imgH="2487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32" y="71414"/>
            <a:ext cx="9144000" cy="678658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fr-FR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			Qu’est-ce que la matière ?</a:t>
            </a:r>
          </a:p>
          <a:p>
            <a:pPr>
              <a:buNone/>
            </a:pP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676275" algn="l"/>
              </a:tabLst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 La matière se trouve sous forme de mélanges (homogène ou hétérogène) de corps purs.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676275" algn="l"/>
              </a:tabLst>
            </a:pP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676275" algn="l"/>
              </a:tabLst>
            </a:pPr>
            <a:r>
              <a:rPr lang="fr-FR" sz="8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 2"/>
              </a:rPr>
              <a:t> L</a:t>
            </a:r>
            <a:r>
              <a:rPr lang="fr-FR" sz="8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es corps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purs </a:t>
            </a:r>
            <a:r>
              <a:rPr lang="fr-FR" sz="8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(molécules toutes identiques).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676275" algn="l"/>
              </a:tabLst>
            </a:pPr>
            <a:r>
              <a:rPr lang="fr-FR" sz="8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676275" algn="l"/>
              </a:tabLst>
            </a:pPr>
            <a:r>
              <a:rPr lang="fr-FR" sz="8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• corps simple </a:t>
            </a:r>
            <a:r>
              <a:rPr lang="fr-FR" sz="8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(atomes tous identiques)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676275" algn="l"/>
              </a:tabLst>
            </a:pPr>
            <a:r>
              <a:rPr lang="fr-FR" sz="8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 </a:t>
            </a:r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exemple : O</a:t>
            </a:r>
            <a:r>
              <a:rPr lang="pt-BR" sz="8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, C, H</a:t>
            </a:r>
            <a:r>
              <a:rPr lang="pt-BR" sz="8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, O</a:t>
            </a:r>
            <a:r>
              <a:rPr lang="pt-BR" sz="80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, Fe, etc…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676275" algn="l"/>
              </a:tabLst>
            </a:pPr>
            <a:r>
              <a:rPr lang="fr-FR" sz="8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• corps composé </a:t>
            </a:r>
            <a:r>
              <a:rPr lang="fr-FR" sz="8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(atomes différents) </a:t>
            </a:r>
          </a:p>
          <a:p>
            <a:pPr algn="just">
              <a:buNone/>
            </a:pPr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               exemple : H</a:t>
            </a:r>
            <a:r>
              <a:rPr lang="pt-BR" sz="8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O, CO</a:t>
            </a:r>
            <a:r>
              <a:rPr lang="pt-BR" sz="8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, CO, NaOH, HCl, H</a:t>
            </a:r>
            <a:r>
              <a:rPr lang="pt-BR" sz="80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pt-BR" sz="80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pt-BR" sz="8000" dirty="0" smtClean="0">
                <a:latin typeface="Times New Roman" pitchFamily="18" charset="0"/>
                <a:cs typeface="Times New Roman" pitchFamily="18" charset="0"/>
              </a:rPr>
              <a:t>, etc…</a:t>
            </a:r>
          </a:p>
          <a:p>
            <a:pPr algn="just">
              <a:buNone/>
            </a:pPr>
            <a:endParaRPr lang="pt-BR" sz="8000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Wingdings 2"/>
            </a:endParaRPr>
          </a:p>
          <a:p>
            <a:pPr marL="0" indent="0" algn="just">
              <a:buFontTx/>
              <a:buChar char="-"/>
            </a:pPr>
            <a:r>
              <a:rPr lang="fr-FR" sz="8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 2"/>
              </a:rPr>
              <a:t> L</a:t>
            </a:r>
            <a:r>
              <a:rPr lang="fr-FR" sz="8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es mélanges (molécules différentes)</a:t>
            </a:r>
          </a:p>
          <a:p>
            <a:pPr marL="0" indent="0" algn="just">
              <a:buNone/>
            </a:pPr>
            <a:r>
              <a:rPr lang="fr-FR" sz="8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• </a:t>
            </a:r>
            <a:r>
              <a:rPr lang="fr-FR" sz="8000" b="1" dirty="0" smtClean="0">
                <a:latin typeface="Times New Roman" pitchFamily="18" charset="0"/>
                <a:cs typeface="Times New Roman" pitchFamily="18" charset="0"/>
              </a:rPr>
              <a:t>Un mélange homogène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est un mélange d'au moins deux substances dans lequel une seule phase est visible </a:t>
            </a:r>
            <a:r>
              <a:rPr lang="fr-FR" sz="8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(propriétés identiques en tout point).</a:t>
            </a:r>
            <a:endParaRPr lang="fr-FR" sz="8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fr-FR" sz="8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• </a:t>
            </a:r>
            <a:r>
              <a:rPr lang="fr-FR" sz="8000" b="1" dirty="0" smtClean="0">
                <a:latin typeface="Times New Roman" pitchFamily="18" charset="0"/>
                <a:cs typeface="Times New Roman" pitchFamily="18" charset="0"/>
              </a:rPr>
              <a:t>Un mélange hétérogène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est un mélange dans lequel deux ou plusieurs phases sont visibles.</a:t>
            </a:r>
            <a:endParaRPr lang="fr-FR" sz="8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FR" sz="8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	solide/liquide </a:t>
            </a:r>
          </a:p>
          <a:p>
            <a:pPr algn="just">
              <a:buNone/>
            </a:pPr>
            <a:r>
              <a:rPr lang="fr-FR" sz="8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 	liquide/liquide (eau/huile)</a:t>
            </a:r>
          </a:p>
          <a:p>
            <a:pPr algn="just">
              <a:buNone/>
            </a:pPr>
            <a:r>
              <a:rPr lang="fr-FR" sz="8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	solide A/solide B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676275" algn="l"/>
              </a:tabLst>
            </a:pPr>
            <a:endParaRPr lang="fr-FR" sz="8000" dirty="0" smtClean="0">
              <a:latin typeface="Times New Roman" pitchFamily="18" charset="0"/>
              <a:ea typeface="Times New Roman" pitchFamily="18" charset="0"/>
              <a:cs typeface="Times New Roman" pitchFamily="18" charset="0"/>
              <a:sym typeface="Wingdings 2"/>
            </a:endParaRP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676275" algn="l"/>
              </a:tabLst>
            </a:pPr>
            <a:r>
              <a:rPr lang="fr-FR" sz="8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Wingdings 2"/>
              </a:rPr>
              <a:t> L</a:t>
            </a:r>
            <a:r>
              <a:rPr lang="fr-FR" sz="8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es phases (molécules identiques ou différentes)	 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676275" algn="l"/>
              </a:tabLst>
            </a:pPr>
            <a:r>
              <a:rPr lang="fr-FR" sz="8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• gazeuse 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676275" algn="l"/>
              </a:tabLst>
            </a:pPr>
            <a:r>
              <a:rPr lang="fr-FR" sz="8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• liquide</a:t>
            </a:r>
          </a:p>
          <a:p>
            <a:pPr marL="0" lvl="0" indent="0" algn="just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676275" algn="l"/>
              </a:tabLst>
            </a:pPr>
            <a:r>
              <a:rPr lang="fr-FR" sz="8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• solide</a:t>
            </a:r>
          </a:p>
          <a:p>
            <a:pPr algn="just">
              <a:buNone/>
            </a:pP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357158" y="285729"/>
            <a:ext cx="8572560" cy="3123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25354" tIns="76176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1"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676275" algn="l"/>
              </a:tabLst>
            </a:pPr>
            <a:endParaRPr lang="fr-FR" sz="2000" b="1" dirty="0" smtClean="0">
              <a:latin typeface="Andalus" pitchFamily="18" charset="-78"/>
              <a:cs typeface="Andalus" pitchFamily="18" charset="-78"/>
            </a:endParaRPr>
          </a:p>
          <a:p>
            <a:pPr lvl="1"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676275" algn="l"/>
              </a:tabLst>
            </a:pPr>
            <a:endParaRPr lang="fr-FR" sz="2000" b="1" dirty="0" smtClean="0">
              <a:latin typeface="Andalus" pitchFamily="18" charset="-78"/>
              <a:cs typeface="Andalus" pitchFamily="18" charset="-78"/>
            </a:endParaRPr>
          </a:p>
          <a:p>
            <a:pPr lvl="1"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676275" algn="l"/>
              </a:tabLst>
            </a:pPr>
            <a:endParaRPr lang="fr-FR" sz="2000" b="1" dirty="0" smtClean="0">
              <a:latin typeface="Andalus" pitchFamily="18" charset="-78"/>
              <a:cs typeface="Andalus" pitchFamily="18" charset="-78"/>
            </a:endParaRPr>
          </a:p>
          <a:p>
            <a:pPr lvl="1"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676275" algn="l"/>
              </a:tabLst>
            </a:pPr>
            <a:endParaRPr lang="fr-FR" sz="2000" dirty="0" smtClean="0">
              <a:latin typeface="Andalus" pitchFamily="18" charset="-78"/>
              <a:cs typeface="Andalus" pitchFamily="18" charset="-78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676275" algn="l"/>
              </a:tabLst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dalus" pitchFamily="18" charset="-78"/>
              <a:cs typeface="Andalus" pitchFamily="18" charset="-78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2000" dirty="0">
              <a:latin typeface="Andalus" pitchFamily="18" charset="-78"/>
              <a:cs typeface="Andalus" pitchFamily="18" charset="-78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dalus" pitchFamily="18" charset="-78"/>
              <a:cs typeface="Andalus" pitchFamily="18" charset="-78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dalus" pitchFamily="18" charset="-78"/>
              <a:cs typeface="Andalus" pitchFamily="18" charset="-78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2C567-695F-4040-AE51-5862F10DD9ED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0" y="352364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I/ Grandeurs caractéristiques, état d'un système</a:t>
            </a:r>
          </a:p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endParaRPr lang="fr-FR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I-1) Systèmes thermodynamiques : définitions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- U</a:t>
            </a:r>
            <a:r>
              <a:rPr lang="fr-BE" sz="2000" dirty="0" smtClean="0">
                <a:latin typeface="Times New Roman" pitchFamily="18" charset="0"/>
                <a:cs typeface="Times New Roman" pitchFamily="18" charset="0"/>
              </a:rPr>
              <a:t>n système est une partie de l’univers faisant l’objet d’une étude thermodynamique (</a:t>
            </a:r>
            <a:r>
              <a:rPr lang="fr-FR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échange d'énergie ou de matière)</a:t>
            </a:r>
            <a:r>
              <a:rPr lang="fr-BE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fr-BE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BE" sz="2000" dirty="0" smtClean="0">
                <a:latin typeface="Times New Roman" pitchFamily="18" charset="0"/>
                <a:cs typeface="Times New Roman" pitchFamily="18" charset="0"/>
              </a:rPr>
              <a:t>- L’espace qui n’appartient pas au système est appelé milieu extérieur ou environnement.</a:t>
            </a:r>
          </a:p>
        </p:txBody>
      </p:sp>
      <p:graphicFrame>
        <p:nvGraphicFramePr>
          <p:cNvPr id="57345" name="Object 1"/>
          <p:cNvGraphicFramePr>
            <a:graphicFrameLocks noChangeAspect="1"/>
          </p:cNvGraphicFramePr>
          <p:nvPr/>
        </p:nvGraphicFramePr>
        <p:xfrm>
          <a:off x="2428860" y="3300421"/>
          <a:ext cx="4214842" cy="1628777"/>
        </p:xfrm>
        <a:graphic>
          <a:graphicData uri="http://schemas.openxmlformats.org/presentationml/2006/ole">
            <p:oleObj spid="_x0000_s57345" r:id="rId3" imgW="3115800" imgH="1271160" progId="">
              <p:embed/>
            </p:oleObj>
          </a:graphicData>
        </a:graphic>
      </p:graphicFrame>
      <p:sp>
        <p:nvSpPr>
          <p:cNvPr id="11" name="Rectangle 10"/>
          <p:cNvSpPr/>
          <p:nvPr/>
        </p:nvSpPr>
        <p:spPr>
          <a:xfrm>
            <a:off x="571472" y="5643578"/>
            <a:ext cx="78581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2000" dirty="0" smtClean="0">
                <a:latin typeface="Times New Roman" pitchFamily="18" charset="0"/>
                <a:cs typeface="Times New Roman" pitchFamily="18" charset="0"/>
              </a:rPr>
              <a:t>       - Par convention,</a:t>
            </a:r>
          </a:p>
          <a:p>
            <a:r>
              <a:rPr lang="fr-FR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• </a:t>
            </a:r>
            <a:r>
              <a:rPr lang="fr-BE" sz="2000" dirty="0" smtClean="0">
                <a:latin typeface="Times New Roman" pitchFamily="18" charset="0"/>
                <a:cs typeface="Times New Roman" pitchFamily="18" charset="0"/>
              </a:rPr>
              <a:t>Tout ce qui est reçu par le système est positif. </a:t>
            </a:r>
          </a:p>
          <a:p>
            <a:r>
              <a:rPr lang="fr-FR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• </a:t>
            </a:r>
            <a:r>
              <a:rPr lang="fr-BE" sz="2000" dirty="0" smtClean="0">
                <a:latin typeface="Times New Roman" pitchFamily="18" charset="0"/>
                <a:cs typeface="Times New Roman" pitchFamily="18" charset="0"/>
              </a:rPr>
              <a:t>Tout ce qui est cédé par le système est négatif.</a:t>
            </a:r>
            <a:endParaRPr lang="fr-FR" sz="2000" dirty="0"/>
          </a:p>
        </p:txBody>
      </p:sp>
      <p:sp>
        <p:nvSpPr>
          <p:cNvPr id="13" name="Rectangle 12"/>
          <p:cNvSpPr/>
          <p:nvPr/>
        </p:nvSpPr>
        <p:spPr>
          <a:xfrm>
            <a:off x="3929058" y="5059932"/>
            <a:ext cx="11626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Figure 2.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Zone de texte 4"/>
          <p:cNvSpPr txBox="1">
            <a:spLocks noChangeArrowheads="1"/>
          </p:cNvSpPr>
          <p:nvPr/>
        </p:nvSpPr>
        <p:spPr bwMode="auto">
          <a:xfrm>
            <a:off x="2857488" y="1071546"/>
            <a:ext cx="6143668" cy="501829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5000"/>
              </a:lnSpc>
              <a:tabLst>
                <a:tab pos="0" algn="l"/>
                <a:tab pos="402908" algn="l"/>
                <a:tab pos="807244" algn="l"/>
                <a:tab pos="1211580" algn="l"/>
                <a:tab pos="1615917" algn="l"/>
                <a:tab pos="2020253" algn="l"/>
                <a:tab pos="2424589" algn="l"/>
                <a:tab pos="2828925" algn="l"/>
                <a:tab pos="3233262" algn="l"/>
                <a:tab pos="3637598" algn="l"/>
                <a:tab pos="4041934" algn="l"/>
                <a:tab pos="4446270" algn="l"/>
                <a:tab pos="4850607" algn="l"/>
                <a:tab pos="5254943" algn="l"/>
                <a:tab pos="5659279" algn="l"/>
                <a:tab pos="6063615" algn="l"/>
                <a:tab pos="6467952" algn="l"/>
                <a:tab pos="6872288" algn="l"/>
                <a:tab pos="7276624" algn="l"/>
                <a:tab pos="7680960" algn="l"/>
                <a:tab pos="8085297" algn="l"/>
                <a:tab pos="8469630" algn="l"/>
              </a:tabLst>
            </a:pPr>
            <a:endParaRPr lang="en-GB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5000"/>
              </a:lnSpc>
              <a:tabLst>
                <a:tab pos="0" algn="l"/>
                <a:tab pos="402908" algn="l"/>
                <a:tab pos="807244" algn="l"/>
                <a:tab pos="1211580" algn="l"/>
                <a:tab pos="1615917" algn="l"/>
                <a:tab pos="2020253" algn="l"/>
                <a:tab pos="2424589" algn="l"/>
                <a:tab pos="2828925" algn="l"/>
                <a:tab pos="3233262" algn="l"/>
                <a:tab pos="3637598" algn="l"/>
                <a:tab pos="4041934" algn="l"/>
                <a:tab pos="4446270" algn="l"/>
                <a:tab pos="4850607" algn="l"/>
                <a:tab pos="5254943" algn="l"/>
                <a:tab pos="5659279" algn="l"/>
                <a:tab pos="6063615" algn="l"/>
                <a:tab pos="6467952" algn="l"/>
                <a:tab pos="6872288" algn="l"/>
                <a:tab pos="7276624" algn="l"/>
                <a:tab pos="7680960" algn="l"/>
                <a:tab pos="8085297" algn="l"/>
                <a:tab pos="8469630" algn="l"/>
              </a:tabLst>
            </a:pPr>
            <a:r>
              <a:rPr lang="en-GB" sz="20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Système</a:t>
            </a:r>
            <a:r>
              <a:rPr lang="en-GB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o</a:t>
            </a:r>
            <a:r>
              <a:rPr lang="fr-FR" sz="20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uvert</a:t>
            </a:r>
            <a:r>
              <a:rPr lang="fr-FR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fr-FR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échange d’énergie et de matière.</a:t>
            </a:r>
          </a:p>
          <a:p>
            <a:pPr>
              <a:spcBef>
                <a:spcPts val="600"/>
              </a:spcBef>
            </a:pPr>
            <a:r>
              <a:rPr lang="fr-BE" sz="2000" smtClean="0">
                <a:latin typeface="Times New Roman" pitchFamily="18" charset="0"/>
                <a:cs typeface="Times New Roman" pitchFamily="18" charset="0"/>
              </a:rPr>
              <a:t>Exemple : </a:t>
            </a:r>
            <a:r>
              <a:rPr lang="fr-BE" sz="2000" dirty="0" smtClean="0">
                <a:latin typeface="Times New Roman" pitchFamily="18" charset="0"/>
                <a:cs typeface="Times New Roman" pitchFamily="18" charset="0"/>
              </a:rPr>
              <a:t>une cellule vivante</a:t>
            </a:r>
            <a:r>
              <a:rPr lang="fr-BE" sz="20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  <a:r>
              <a:rPr lang="fr-BE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600"/>
              </a:spcBef>
            </a:pPr>
            <a:endParaRPr lang="fr-BE" sz="2000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just">
              <a:spcBef>
                <a:spcPts val="600"/>
              </a:spcBef>
            </a:pPr>
            <a:endParaRPr lang="fr-BE" sz="2000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just">
              <a:spcBef>
                <a:spcPts val="600"/>
              </a:spcBef>
            </a:pPr>
            <a:endParaRPr lang="fr-BE" sz="2000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just">
              <a:lnSpc>
                <a:spcPct val="95000"/>
              </a:lnSpc>
              <a:tabLst>
                <a:tab pos="0" algn="l"/>
                <a:tab pos="402908" algn="l"/>
                <a:tab pos="807244" algn="l"/>
                <a:tab pos="1211580" algn="l"/>
                <a:tab pos="1615917" algn="l"/>
                <a:tab pos="2020253" algn="l"/>
                <a:tab pos="2424589" algn="l"/>
                <a:tab pos="2828925" algn="l"/>
                <a:tab pos="3233262" algn="l"/>
                <a:tab pos="3637598" algn="l"/>
                <a:tab pos="4041934" algn="l"/>
                <a:tab pos="4446270" algn="l"/>
                <a:tab pos="4850607" algn="l"/>
                <a:tab pos="5254943" algn="l"/>
                <a:tab pos="5659279" algn="l"/>
                <a:tab pos="6063615" algn="l"/>
                <a:tab pos="6467952" algn="l"/>
                <a:tab pos="6872288" algn="l"/>
                <a:tab pos="7276624" algn="l"/>
                <a:tab pos="7680960" algn="l"/>
                <a:tab pos="8085297" algn="l"/>
                <a:tab pos="8469630" algn="l"/>
              </a:tabLst>
            </a:pPr>
            <a:r>
              <a:rPr lang="en-GB" sz="20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Système</a:t>
            </a:r>
            <a:r>
              <a:rPr lang="en-GB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fermé</a:t>
            </a:r>
            <a:r>
              <a:rPr lang="en-GB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Il n’échange pas de </a:t>
            </a:r>
            <a:r>
              <a:rPr lang="en-GB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matière</a:t>
            </a:r>
            <a:r>
              <a:rPr lang="en-GB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lang="en-GB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</a:t>
            </a:r>
            <a:r>
              <a:rPr lang="en-GB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peut </a:t>
            </a:r>
            <a:r>
              <a:rPr lang="en-GB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échanger</a:t>
            </a:r>
            <a:r>
              <a:rPr lang="en-GB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de </a:t>
            </a:r>
            <a:r>
              <a:rPr lang="en-GB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l’énergie</a:t>
            </a:r>
            <a:r>
              <a:rPr lang="en-GB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</a:p>
          <a:p>
            <a:pPr algn="just">
              <a:lnSpc>
                <a:spcPct val="95000"/>
              </a:lnSpc>
              <a:tabLst>
                <a:tab pos="0" algn="l"/>
                <a:tab pos="402908" algn="l"/>
                <a:tab pos="807244" algn="l"/>
                <a:tab pos="1211580" algn="l"/>
                <a:tab pos="1615917" algn="l"/>
                <a:tab pos="2020253" algn="l"/>
                <a:tab pos="2424589" algn="l"/>
                <a:tab pos="2828925" algn="l"/>
                <a:tab pos="3233262" algn="l"/>
                <a:tab pos="3637598" algn="l"/>
                <a:tab pos="4041934" algn="l"/>
                <a:tab pos="4446270" algn="l"/>
                <a:tab pos="4850607" algn="l"/>
                <a:tab pos="5254943" algn="l"/>
                <a:tab pos="5659279" algn="l"/>
                <a:tab pos="6063615" algn="l"/>
                <a:tab pos="6467952" algn="l"/>
                <a:tab pos="6872288" algn="l"/>
                <a:tab pos="7276624" algn="l"/>
                <a:tab pos="7680960" algn="l"/>
                <a:tab pos="8085297" algn="l"/>
                <a:tab pos="8469630" algn="l"/>
              </a:tabLst>
            </a:pPr>
            <a:endParaRPr lang="en-GB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5000"/>
              </a:lnSpc>
              <a:tabLst>
                <a:tab pos="0" algn="l"/>
                <a:tab pos="402908" algn="l"/>
                <a:tab pos="807244" algn="l"/>
                <a:tab pos="1211580" algn="l"/>
                <a:tab pos="1615917" algn="l"/>
                <a:tab pos="2020253" algn="l"/>
                <a:tab pos="2424589" algn="l"/>
                <a:tab pos="2828925" algn="l"/>
                <a:tab pos="3233262" algn="l"/>
                <a:tab pos="3637598" algn="l"/>
                <a:tab pos="4041934" algn="l"/>
                <a:tab pos="4446270" algn="l"/>
                <a:tab pos="4850607" algn="l"/>
                <a:tab pos="5254943" algn="l"/>
                <a:tab pos="5659279" algn="l"/>
                <a:tab pos="6063615" algn="l"/>
                <a:tab pos="6467952" algn="l"/>
                <a:tab pos="6872288" algn="l"/>
                <a:tab pos="7276624" algn="l"/>
                <a:tab pos="7680960" algn="l"/>
                <a:tab pos="8085297" algn="l"/>
                <a:tab pos="8469630" algn="l"/>
              </a:tabLst>
            </a:pPr>
            <a:endParaRPr lang="en-GB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5000"/>
              </a:lnSpc>
              <a:tabLst>
                <a:tab pos="0" algn="l"/>
                <a:tab pos="402908" algn="l"/>
                <a:tab pos="807244" algn="l"/>
                <a:tab pos="1211580" algn="l"/>
                <a:tab pos="1615917" algn="l"/>
                <a:tab pos="2020253" algn="l"/>
                <a:tab pos="2424589" algn="l"/>
                <a:tab pos="2828925" algn="l"/>
                <a:tab pos="3233262" algn="l"/>
                <a:tab pos="3637598" algn="l"/>
                <a:tab pos="4041934" algn="l"/>
                <a:tab pos="4446270" algn="l"/>
                <a:tab pos="4850607" algn="l"/>
                <a:tab pos="5254943" algn="l"/>
                <a:tab pos="5659279" algn="l"/>
                <a:tab pos="6063615" algn="l"/>
                <a:tab pos="6467952" algn="l"/>
                <a:tab pos="6872288" algn="l"/>
                <a:tab pos="7276624" algn="l"/>
                <a:tab pos="7680960" algn="l"/>
                <a:tab pos="8085297" algn="l"/>
                <a:tab pos="8469630" algn="l"/>
              </a:tabLst>
            </a:pPr>
            <a:endParaRPr lang="en-GB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5000"/>
              </a:lnSpc>
              <a:tabLst>
                <a:tab pos="0" algn="l"/>
                <a:tab pos="402908" algn="l"/>
                <a:tab pos="807244" algn="l"/>
                <a:tab pos="1211580" algn="l"/>
                <a:tab pos="1615917" algn="l"/>
                <a:tab pos="2020253" algn="l"/>
                <a:tab pos="2424589" algn="l"/>
                <a:tab pos="2828925" algn="l"/>
                <a:tab pos="3233262" algn="l"/>
                <a:tab pos="3637598" algn="l"/>
                <a:tab pos="4041934" algn="l"/>
                <a:tab pos="4446270" algn="l"/>
                <a:tab pos="4850607" algn="l"/>
                <a:tab pos="5254943" algn="l"/>
                <a:tab pos="5659279" algn="l"/>
                <a:tab pos="6063615" algn="l"/>
                <a:tab pos="6467952" algn="l"/>
                <a:tab pos="6872288" algn="l"/>
                <a:tab pos="7276624" algn="l"/>
                <a:tab pos="7680960" algn="l"/>
                <a:tab pos="8085297" algn="l"/>
                <a:tab pos="8469630" algn="l"/>
              </a:tabLst>
            </a:pPr>
            <a:endParaRPr lang="en-GB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5000"/>
              </a:lnSpc>
              <a:tabLst>
                <a:tab pos="0" algn="l"/>
                <a:tab pos="402908" algn="l"/>
                <a:tab pos="807244" algn="l"/>
                <a:tab pos="1211580" algn="l"/>
                <a:tab pos="1615917" algn="l"/>
                <a:tab pos="2020253" algn="l"/>
                <a:tab pos="2424589" algn="l"/>
                <a:tab pos="2828925" algn="l"/>
                <a:tab pos="3233262" algn="l"/>
                <a:tab pos="3637598" algn="l"/>
                <a:tab pos="4041934" algn="l"/>
                <a:tab pos="4446270" algn="l"/>
                <a:tab pos="4850607" algn="l"/>
                <a:tab pos="5254943" algn="l"/>
                <a:tab pos="5659279" algn="l"/>
                <a:tab pos="6063615" algn="l"/>
                <a:tab pos="6467952" algn="l"/>
                <a:tab pos="6872288" algn="l"/>
                <a:tab pos="7276624" algn="l"/>
                <a:tab pos="7680960" algn="l"/>
                <a:tab pos="8085297" algn="l"/>
                <a:tab pos="8469630" algn="l"/>
              </a:tabLst>
            </a:pPr>
            <a:endParaRPr lang="en-GB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5000"/>
              </a:lnSpc>
              <a:tabLst>
                <a:tab pos="0" algn="l"/>
                <a:tab pos="402908" algn="l"/>
                <a:tab pos="807244" algn="l"/>
                <a:tab pos="1211580" algn="l"/>
                <a:tab pos="1615917" algn="l"/>
                <a:tab pos="2020253" algn="l"/>
                <a:tab pos="2424589" algn="l"/>
                <a:tab pos="2828925" algn="l"/>
                <a:tab pos="3233262" algn="l"/>
                <a:tab pos="3637598" algn="l"/>
                <a:tab pos="4041934" algn="l"/>
                <a:tab pos="4446270" algn="l"/>
                <a:tab pos="4850607" algn="l"/>
                <a:tab pos="5254943" algn="l"/>
                <a:tab pos="5659279" algn="l"/>
                <a:tab pos="6063615" algn="l"/>
                <a:tab pos="6467952" algn="l"/>
                <a:tab pos="6872288" algn="l"/>
                <a:tab pos="7276624" algn="l"/>
                <a:tab pos="7680960" algn="l"/>
                <a:tab pos="8085297" algn="l"/>
                <a:tab pos="8469630" algn="l"/>
              </a:tabLst>
            </a:pPr>
            <a:r>
              <a:rPr lang="en-GB" sz="20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Système</a:t>
            </a:r>
            <a:r>
              <a:rPr lang="en-GB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isolé</a:t>
            </a:r>
            <a:r>
              <a:rPr lang="en-GB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fr-BE" sz="2000" dirty="0" smtClean="0">
                <a:latin typeface="Times New Roman" pitchFamily="18" charset="0"/>
                <a:cs typeface="Times New Roman" pitchFamily="18" charset="0"/>
              </a:rPr>
              <a:t>aucun transfert avec l’extérieur (ni d’énergie, ni de matière)</a:t>
            </a:r>
            <a:r>
              <a:rPr lang="en-GB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95000"/>
              </a:lnSpc>
              <a:tabLst>
                <a:tab pos="0" algn="l"/>
                <a:tab pos="402908" algn="l"/>
                <a:tab pos="807244" algn="l"/>
                <a:tab pos="1211580" algn="l"/>
                <a:tab pos="1615917" algn="l"/>
                <a:tab pos="2020253" algn="l"/>
                <a:tab pos="2424589" algn="l"/>
                <a:tab pos="2828925" algn="l"/>
                <a:tab pos="3233262" algn="l"/>
                <a:tab pos="3637598" algn="l"/>
                <a:tab pos="4041934" algn="l"/>
                <a:tab pos="4446270" algn="l"/>
                <a:tab pos="4850607" algn="l"/>
                <a:tab pos="5254943" algn="l"/>
                <a:tab pos="5659279" algn="l"/>
                <a:tab pos="6063615" algn="l"/>
                <a:tab pos="6467952" algn="l"/>
                <a:tab pos="6872288" algn="l"/>
                <a:tab pos="7276624" algn="l"/>
                <a:tab pos="7680960" algn="l"/>
                <a:tab pos="8085297" algn="l"/>
                <a:tab pos="8469630" algn="l"/>
              </a:tabLst>
            </a:pPr>
            <a:endParaRPr lang="en-GB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fld id="{428F109F-3461-4667-ACBF-54AFA0812C0E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571736" y="242808"/>
            <a:ext cx="31456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BE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Différents types de système</a:t>
            </a:r>
            <a:endParaRPr lang="fr-FR" sz="2000" b="1" dirty="0"/>
          </a:p>
        </p:txBody>
      </p:sp>
      <p:graphicFrame>
        <p:nvGraphicFramePr>
          <p:cNvPr id="116741" name="Object 5"/>
          <p:cNvGraphicFramePr>
            <a:graphicFrameLocks noChangeAspect="1"/>
          </p:cNvGraphicFramePr>
          <p:nvPr/>
        </p:nvGraphicFramePr>
        <p:xfrm>
          <a:off x="71406" y="1133494"/>
          <a:ext cx="2728913" cy="4938712"/>
        </p:xfrm>
        <a:graphic>
          <a:graphicData uri="http://schemas.openxmlformats.org/presentationml/2006/ole">
            <p:oleObj spid="_x0000_s116741" r:id="rId4" imgW="2728440" imgH="4938480" progId="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>
          <a:xfrm>
            <a:off x="714348" y="6072206"/>
            <a:ext cx="11626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Figure 3.</a:t>
            </a:r>
            <a:endParaRPr lang="fr-F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8363</TotalTime>
  <Words>3046</Words>
  <Application>Microsoft Office PowerPoint</Application>
  <PresentationFormat>Affichage à l'écran (4:3)</PresentationFormat>
  <Paragraphs>662</Paragraphs>
  <Slides>43</Slides>
  <Notes>5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43</vt:i4>
      </vt:variant>
    </vt:vector>
  </HeadingPairs>
  <TitlesOfParts>
    <vt:vector size="45" baseType="lpstr">
      <vt:lpstr>Thème Office</vt:lpstr>
      <vt:lpstr>Équation</vt:lpstr>
      <vt:lpstr>Diapositive 1</vt:lpstr>
      <vt:lpstr>Deuxième partie: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a) Equation d’état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CHAPITRE III : DEUXIEME PRINCIPE DE LA THERMODYNAMIQUE</vt:lpstr>
      <vt:lpstr>Diapositive 37</vt:lpstr>
      <vt:lpstr>Diapositive 38</vt:lpstr>
      <vt:lpstr>Diapositive 39</vt:lpstr>
      <vt:lpstr>Diapositive 40</vt:lpstr>
      <vt:lpstr>Diapositive 41</vt:lpstr>
      <vt:lpstr>Diapositive 42</vt:lpstr>
      <vt:lpstr>Diapositive 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hp</dc:creator>
  <cp:lastModifiedBy>abdessamad</cp:lastModifiedBy>
  <cp:revision>1124</cp:revision>
  <dcterms:created xsi:type="dcterms:W3CDTF">2014-10-29T11:27:07Z</dcterms:created>
  <dcterms:modified xsi:type="dcterms:W3CDTF">2020-12-16T21:00:02Z</dcterms:modified>
</cp:coreProperties>
</file>