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13"/>
  </p:notesMasterIdLst>
  <p:sldIdLst>
    <p:sldId id="256" r:id="rId2"/>
    <p:sldId id="257" r:id="rId3"/>
    <p:sldId id="267" r:id="rId4"/>
    <p:sldId id="258" r:id="rId5"/>
    <p:sldId id="269" r:id="rId6"/>
    <p:sldId id="270" r:id="rId7"/>
    <p:sldId id="271" r:id="rId8"/>
    <p:sldId id="272" r:id="rId9"/>
    <p:sldId id="273" r:id="rId10"/>
    <p:sldId id="274" r:id="rId11"/>
    <p:sldId id="275"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0" autoAdjust="0"/>
    <p:restoredTop sz="86422" autoAdjust="0"/>
  </p:normalViewPr>
  <p:slideViewPr>
    <p:cSldViewPr snapToGrid="0">
      <p:cViewPr varScale="1">
        <p:scale>
          <a:sx n="71" d="100"/>
          <a:sy n="71" d="100"/>
        </p:scale>
        <p:origin x="-1278" y="-102"/>
      </p:cViewPr>
      <p:guideLst>
        <p:guide orient="horz" pos="2160"/>
        <p:guide pos="3840"/>
      </p:guideLst>
    </p:cSldViewPr>
  </p:slideViewPr>
  <p:outlineViewPr>
    <p:cViewPr>
      <p:scale>
        <a:sx n="33" d="100"/>
        <a:sy n="33" d="100"/>
      </p:scale>
      <p:origin x="24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7E7FBF-6E28-43D0-AF30-6922401AE65B}" type="doc">
      <dgm:prSet loTypeId="urn:microsoft.com/office/officeart/2005/8/layout/chevron2" loCatId="list" qsTypeId="urn:microsoft.com/office/officeart/2005/8/quickstyle/3d3" qsCatId="3D" csTypeId="urn:microsoft.com/office/officeart/2005/8/colors/accent1_2" csCatId="accent1" phldr="1"/>
      <dgm:spPr/>
      <dgm:t>
        <a:bodyPr/>
        <a:lstStyle/>
        <a:p>
          <a:endParaRPr lang="fr-FR"/>
        </a:p>
      </dgm:t>
    </dgm:pt>
    <dgm:pt modelId="{46F7F42B-A29D-4A9A-9C0E-A00B4BB9BB69}">
      <dgm:prSet phldrT="[Texte]" custT="1"/>
      <dgm:spPr/>
      <dgm:t>
        <a:bodyPr/>
        <a:lstStyle/>
        <a:p>
          <a:r>
            <a:rPr lang="fr-FR" sz="1800" b="1" i="1" dirty="0" smtClean="0"/>
            <a:t> </a:t>
          </a:r>
          <a:endParaRPr lang="fr-FR" sz="1800" b="1" i="1" dirty="0"/>
        </a:p>
      </dgm:t>
    </dgm:pt>
    <dgm:pt modelId="{C06D23B9-DC1F-49F4-8384-D1BC5C614E4A}" type="parTrans" cxnId="{D0C01571-65A1-48B5-B760-CD3B0A681EBB}">
      <dgm:prSet/>
      <dgm:spPr/>
      <dgm:t>
        <a:bodyPr/>
        <a:lstStyle/>
        <a:p>
          <a:endParaRPr lang="fr-FR" sz="1800" b="1" i="1"/>
        </a:p>
      </dgm:t>
    </dgm:pt>
    <dgm:pt modelId="{E657B5EF-3D56-4B3C-9229-6BF95FB1422B}" type="sibTrans" cxnId="{D0C01571-65A1-48B5-B760-CD3B0A681EBB}">
      <dgm:prSet/>
      <dgm:spPr/>
      <dgm:t>
        <a:bodyPr/>
        <a:lstStyle/>
        <a:p>
          <a:endParaRPr lang="fr-FR" sz="1800" b="1" i="1"/>
        </a:p>
      </dgm:t>
    </dgm:pt>
    <dgm:pt modelId="{BC6F6959-67DC-47D3-B8DC-9B829C6C504B}">
      <dgm:prSet phldrT="[Texte]" custT="1"/>
      <dgm:spPr/>
      <dgm:t>
        <a:bodyPr/>
        <a:lstStyle/>
        <a:p>
          <a:endParaRPr lang="fr-FR" sz="1800" b="1" i="1" dirty="0"/>
        </a:p>
      </dgm:t>
    </dgm:pt>
    <dgm:pt modelId="{0C477D0E-58B1-4A96-9FBE-DE398C6FBBAC}" type="parTrans" cxnId="{4FAB790F-ABFD-4A5C-92DD-7C71C44E9B6D}">
      <dgm:prSet/>
      <dgm:spPr/>
      <dgm:t>
        <a:bodyPr/>
        <a:lstStyle/>
        <a:p>
          <a:endParaRPr lang="fr-FR" sz="1800" b="1" i="1"/>
        </a:p>
      </dgm:t>
    </dgm:pt>
    <dgm:pt modelId="{85B87061-28DC-44BA-90C6-D970A67E662D}" type="sibTrans" cxnId="{4FAB790F-ABFD-4A5C-92DD-7C71C44E9B6D}">
      <dgm:prSet/>
      <dgm:spPr/>
      <dgm:t>
        <a:bodyPr/>
        <a:lstStyle/>
        <a:p>
          <a:endParaRPr lang="fr-FR" sz="1800" b="1" i="1"/>
        </a:p>
      </dgm:t>
    </dgm:pt>
    <dgm:pt modelId="{31DD0345-BAA0-4EDB-A70C-82287C7B6F8D}">
      <dgm:prSet phldrT="[Texte]" custT="1"/>
      <dgm:spPr/>
      <dgm:t>
        <a:bodyPr/>
        <a:lstStyle/>
        <a:p>
          <a:r>
            <a:rPr lang="en-US" sz="2800" b="1" i="0" dirty="0" smtClean="0"/>
            <a:t>How a Balance Sheet Works?</a:t>
          </a:r>
          <a:endParaRPr lang="fr-FR" sz="2800" b="1" i="1" dirty="0"/>
        </a:p>
      </dgm:t>
    </dgm:pt>
    <dgm:pt modelId="{3083B80C-752D-4CEF-A422-1226FDD57C93}" type="parTrans" cxnId="{E30B7581-FDE1-42F4-A755-F5097464D1FD}">
      <dgm:prSet/>
      <dgm:spPr/>
      <dgm:t>
        <a:bodyPr/>
        <a:lstStyle/>
        <a:p>
          <a:endParaRPr lang="fr-FR" sz="1800" b="1" i="1"/>
        </a:p>
      </dgm:t>
    </dgm:pt>
    <dgm:pt modelId="{CDD7BF65-0FE1-469D-AE1E-7A1602993F46}" type="sibTrans" cxnId="{E30B7581-FDE1-42F4-A755-F5097464D1FD}">
      <dgm:prSet/>
      <dgm:spPr/>
      <dgm:t>
        <a:bodyPr/>
        <a:lstStyle/>
        <a:p>
          <a:endParaRPr lang="fr-FR" sz="1800" b="1" i="1"/>
        </a:p>
      </dgm:t>
    </dgm:pt>
    <dgm:pt modelId="{AF578296-8043-45FF-AAE9-1BE94DABE9FE}">
      <dgm:prSet phldrT="[Texte]" custT="1"/>
      <dgm:spPr/>
      <dgm:t>
        <a:bodyPr/>
        <a:lstStyle/>
        <a:p>
          <a:r>
            <a:rPr lang="fr-FR" sz="1800" b="1" i="1" dirty="0" smtClean="0"/>
            <a:t> </a:t>
          </a:r>
          <a:endParaRPr lang="fr-FR" sz="1800" b="1" i="1" dirty="0"/>
        </a:p>
      </dgm:t>
    </dgm:pt>
    <dgm:pt modelId="{5EC327ED-E07E-4EA7-AA40-5F397E59D2AD}" type="sibTrans" cxnId="{E1FDD317-2873-4F91-9E40-2791A5256E17}">
      <dgm:prSet/>
      <dgm:spPr/>
      <dgm:t>
        <a:bodyPr/>
        <a:lstStyle/>
        <a:p>
          <a:endParaRPr lang="fr-FR" sz="1800" b="1" i="1"/>
        </a:p>
      </dgm:t>
    </dgm:pt>
    <dgm:pt modelId="{C640C0CD-429C-42AF-A7B0-66E2FE653131}" type="parTrans" cxnId="{E1FDD317-2873-4F91-9E40-2791A5256E17}">
      <dgm:prSet/>
      <dgm:spPr/>
      <dgm:t>
        <a:bodyPr/>
        <a:lstStyle/>
        <a:p>
          <a:endParaRPr lang="fr-FR" sz="1800" b="1" i="1"/>
        </a:p>
      </dgm:t>
    </dgm:pt>
    <dgm:pt modelId="{40769839-BCD9-468B-82B1-443C727FDF76}">
      <dgm:prSet phldrT="[Texte]" custT="1"/>
      <dgm:spPr/>
      <dgm:t>
        <a:bodyPr/>
        <a:lstStyle/>
        <a:p>
          <a:r>
            <a:rPr lang="en-US" sz="2800" b="1" i="0" dirty="0" smtClean="0"/>
            <a:t>What Is a Balance Sheet?</a:t>
          </a:r>
          <a:endParaRPr lang="fr-FR" sz="2800" b="1" i="1" dirty="0"/>
        </a:p>
      </dgm:t>
    </dgm:pt>
    <dgm:pt modelId="{222D6392-0E85-45F0-9222-EB6259BC481F}" type="sibTrans" cxnId="{761F890D-4FF4-460D-9F90-01D83BFBC5C2}">
      <dgm:prSet/>
      <dgm:spPr/>
      <dgm:t>
        <a:bodyPr/>
        <a:lstStyle/>
        <a:p>
          <a:endParaRPr lang="fr-FR" sz="1800" b="1" i="1"/>
        </a:p>
      </dgm:t>
    </dgm:pt>
    <dgm:pt modelId="{67F3E2C8-A788-4724-8AC9-3CBD8D6A0DD3}" type="parTrans" cxnId="{761F890D-4FF4-460D-9F90-01D83BFBC5C2}">
      <dgm:prSet/>
      <dgm:spPr/>
      <dgm:t>
        <a:bodyPr/>
        <a:lstStyle/>
        <a:p>
          <a:endParaRPr lang="fr-FR" sz="1800" b="1" i="1"/>
        </a:p>
      </dgm:t>
    </dgm:pt>
    <dgm:pt modelId="{E06B3DF1-84FA-4334-81B0-86BBB800E0D4}">
      <dgm:prSet phldrT="[Texte]" custT="1"/>
      <dgm:spPr/>
      <dgm:t>
        <a:bodyPr/>
        <a:lstStyle/>
        <a:p>
          <a:r>
            <a:rPr lang="fr-FR" sz="2800" b="1" i="1" dirty="0" smtClean="0"/>
            <a:t> </a:t>
          </a:r>
          <a:r>
            <a:rPr lang="en-US" sz="2800" b="1" i="0" dirty="0" smtClean="0"/>
            <a:t>What's On the Balance Sheet?</a:t>
          </a:r>
          <a:endParaRPr lang="fr-FR" sz="2800" b="1" i="1" dirty="0"/>
        </a:p>
      </dgm:t>
    </dgm:pt>
    <dgm:pt modelId="{84559FD5-E492-4A63-9D22-9A5483B67518}" type="parTrans" cxnId="{8D37BF27-EE17-47EA-A5BC-A3978A1A95F0}">
      <dgm:prSet/>
      <dgm:spPr/>
    </dgm:pt>
    <dgm:pt modelId="{5255F9C0-0C13-4E51-A71A-AF6E67FAD059}" type="sibTrans" cxnId="{8D37BF27-EE17-47EA-A5BC-A3978A1A95F0}">
      <dgm:prSet/>
      <dgm:spPr/>
    </dgm:pt>
    <dgm:pt modelId="{35A9A245-46F8-4170-9A02-9F62C0789386}">
      <dgm:prSet phldrT="[Texte]" custT="1"/>
      <dgm:spPr/>
      <dgm:t>
        <a:bodyPr/>
        <a:lstStyle/>
        <a:p>
          <a:r>
            <a:rPr lang="fr-FR" sz="2800" b="1" i="0" dirty="0" smtClean="0"/>
            <a:t> </a:t>
          </a:r>
          <a:r>
            <a:rPr lang="en-US" sz="2800" b="1" i="0" dirty="0" smtClean="0"/>
            <a:t>Do I Need a Balance Sheet?</a:t>
          </a:r>
          <a:endParaRPr lang="fr-FR" sz="2800" b="1" i="1" dirty="0"/>
        </a:p>
      </dgm:t>
    </dgm:pt>
    <dgm:pt modelId="{EAC44429-1168-44AE-85C4-C56196D51837}" type="parTrans" cxnId="{2FDA0A46-1101-409C-A9AC-53099EC843F5}">
      <dgm:prSet/>
      <dgm:spPr/>
    </dgm:pt>
    <dgm:pt modelId="{A90A41E5-9137-4A96-B34E-33ED4C24EEF0}" type="sibTrans" cxnId="{2FDA0A46-1101-409C-A9AC-53099EC843F5}">
      <dgm:prSet/>
      <dgm:spPr/>
    </dgm:pt>
    <dgm:pt modelId="{6B332BE5-76BF-4220-A2B0-4FC9494AA806}">
      <dgm:prSet phldrT="[Texte]" custT="1"/>
      <dgm:spPr/>
      <dgm:t>
        <a:bodyPr/>
        <a:lstStyle/>
        <a:p>
          <a:endParaRPr lang="fr-FR" sz="1800" b="1" i="1" dirty="0"/>
        </a:p>
      </dgm:t>
    </dgm:pt>
    <dgm:pt modelId="{A67D2808-D5D9-4A23-8E86-AAB88D53EADB}" type="parTrans" cxnId="{4A7F12BF-52B9-49C0-A800-A0840B99BBCC}">
      <dgm:prSet/>
      <dgm:spPr/>
    </dgm:pt>
    <dgm:pt modelId="{1419710E-F87F-4D08-A9E1-52FFBCFB5909}" type="sibTrans" cxnId="{4A7F12BF-52B9-49C0-A800-A0840B99BBCC}">
      <dgm:prSet/>
      <dgm:spPr/>
    </dgm:pt>
    <dgm:pt modelId="{E0A5CA95-BB79-435E-B039-327212FBFFBA}" type="pres">
      <dgm:prSet presAssocID="{EB7E7FBF-6E28-43D0-AF30-6922401AE65B}" presName="linearFlow" presStyleCnt="0">
        <dgm:presLayoutVars>
          <dgm:dir/>
          <dgm:animLvl val="lvl"/>
          <dgm:resizeHandles val="exact"/>
        </dgm:presLayoutVars>
      </dgm:prSet>
      <dgm:spPr/>
      <dgm:t>
        <a:bodyPr/>
        <a:lstStyle/>
        <a:p>
          <a:endParaRPr lang="fr-FR"/>
        </a:p>
      </dgm:t>
    </dgm:pt>
    <dgm:pt modelId="{7BF4B8F5-20A0-4939-BB5E-37B0763E2E29}" type="pres">
      <dgm:prSet presAssocID="{46F7F42B-A29D-4A9A-9C0E-A00B4BB9BB69}" presName="composite" presStyleCnt="0"/>
      <dgm:spPr/>
    </dgm:pt>
    <dgm:pt modelId="{0D50712C-F1F8-4D2A-A0EB-8AFA79234D39}" type="pres">
      <dgm:prSet presAssocID="{46F7F42B-A29D-4A9A-9C0E-A00B4BB9BB69}" presName="parentText" presStyleLbl="alignNode1" presStyleIdx="0" presStyleCnt="2">
        <dgm:presLayoutVars>
          <dgm:chMax val="1"/>
          <dgm:bulletEnabled val="1"/>
        </dgm:presLayoutVars>
      </dgm:prSet>
      <dgm:spPr/>
      <dgm:t>
        <a:bodyPr/>
        <a:lstStyle/>
        <a:p>
          <a:endParaRPr lang="fr-FR"/>
        </a:p>
      </dgm:t>
    </dgm:pt>
    <dgm:pt modelId="{4D17086B-9F94-4517-9091-4DC04D34D979}" type="pres">
      <dgm:prSet presAssocID="{46F7F42B-A29D-4A9A-9C0E-A00B4BB9BB69}" presName="descendantText" presStyleLbl="alignAcc1" presStyleIdx="0" presStyleCnt="2" custLinFactNeighborY="1659">
        <dgm:presLayoutVars>
          <dgm:bulletEnabled val="1"/>
        </dgm:presLayoutVars>
      </dgm:prSet>
      <dgm:spPr/>
      <dgm:t>
        <a:bodyPr/>
        <a:lstStyle/>
        <a:p>
          <a:endParaRPr lang="fr-FR"/>
        </a:p>
      </dgm:t>
    </dgm:pt>
    <dgm:pt modelId="{DA323D57-8F95-47D0-8B93-E5CAA75DC78F}" type="pres">
      <dgm:prSet presAssocID="{E657B5EF-3D56-4B3C-9229-6BF95FB1422B}" presName="sp" presStyleCnt="0"/>
      <dgm:spPr/>
    </dgm:pt>
    <dgm:pt modelId="{2A0808E9-71D3-4817-8097-C2D5822B4110}" type="pres">
      <dgm:prSet presAssocID="{AF578296-8043-45FF-AAE9-1BE94DABE9FE}" presName="composite" presStyleCnt="0"/>
      <dgm:spPr/>
    </dgm:pt>
    <dgm:pt modelId="{E4849E9D-9859-4E06-B73E-A96B7D2A0246}" type="pres">
      <dgm:prSet presAssocID="{AF578296-8043-45FF-AAE9-1BE94DABE9FE}" presName="parentText" presStyleLbl="alignNode1" presStyleIdx="1" presStyleCnt="2">
        <dgm:presLayoutVars>
          <dgm:chMax val="1"/>
          <dgm:bulletEnabled val="1"/>
        </dgm:presLayoutVars>
      </dgm:prSet>
      <dgm:spPr/>
      <dgm:t>
        <a:bodyPr/>
        <a:lstStyle/>
        <a:p>
          <a:endParaRPr lang="fr-FR"/>
        </a:p>
      </dgm:t>
    </dgm:pt>
    <dgm:pt modelId="{7A28A6D8-4B4B-4795-A717-FD712180879E}" type="pres">
      <dgm:prSet presAssocID="{AF578296-8043-45FF-AAE9-1BE94DABE9FE}" presName="descendantText" presStyleLbl="alignAcc1" presStyleIdx="1" presStyleCnt="2" custLinFactNeighborY="3952">
        <dgm:presLayoutVars>
          <dgm:bulletEnabled val="1"/>
        </dgm:presLayoutVars>
      </dgm:prSet>
      <dgm:spPr/>
      <dgm:t>
        <a:bodyPr/>
        <a:lstStyle/>
        <a:p>
          <a:endParaRPr lang="fr-FR"/>
        </a:p>
      </dgm:t>
    </dgm:pt>
  </dgm:ptLst>
  <dgm:cxnLst>
    <dgm:cxn modelId="{E30B7581-FDE1-42F4-A755-F5097464D1FD}" srcId="{AF578296-8043-45FF-AAE9-1BE94DABE9FE}" destId="{31DD0345-BAA0-4EDB-A70C-82287C7B6F8D}" srcOrd="1" destOrd="0" parTransId="{3083B80C-752D-4CEF-A422-1226FDD57C93}" sibTransId="{CDD7BF65-0FE1-469D-AE1E-7A1602993F46}"/>
    <dgm:cxn modelId="{2FDA0A46-1101-409C-A9AC-53099EC843F5}" srcId="{AF578296-8043-45FF-AAE9-1BE94DABE9FE}" destId="{35A9A245-46F8-4170-9A02-9F62C0789386}" srcOrd="2" destOrd="0" parTransId="{EAC44429-1168-44AE-85C4-C56196D51837}" sibTransId="{A90A41E5-9137-4A96-B34E-33ED4C24EEF0}"/>
    <dgm:cxn modelId="{39DFBD2C-02AD-49F0-AE4F-27D4188E0104}" type="presOf" srcId="{E06B3DF1-84FA-4334-81B0-86BBB800E0D4}" destId="{4D17086B-9F94-4517-9091-4DC04D34D979}" srcOrd="0" destOrd="1" presId="urn:microsoft.com/office/officeart/2005/8/layout/chevron2"/>
    <dgm:cxn modelId="{D0C01571-65A1-48B5-B760-CD3B0A681EBB}" srcId="{EB7E7FBF-6E28-43D0-AF30-6922401AE65B}" destId="{46F7F42B-A29D-4A9A-9C0E-A00B4BB9BB69}" srcOrd="0" destOrd="0" parTransId="{C06D23B9-DC1F-49F4-8384-D1BC5C614E4A}" sibTransId="{E657B5EF-3D56-4B3C-9229-6BF95FB1422B}"/>
    <dgm:cxn modelId="{761F890D-4FF4-460D-9F90-01D83BFBC5C2}" srcId="{46F7F42B-A29D-4A9A-9C0E-A00B4BB9BB69}" destId="{40769839-BCD9-468B-82B1-443C727FDF76}" srcOrd="0" destOrd="0" parTransId="{67F3E2C8-A788-4724-8AC9-3CBD8D6A0DD3}" sibTransId="{222D6392-0E85-45F0-9222-EB6259BC481F}"/>
    <dgm:cxn modelId="{57DAAF55-A97B-4288-93A0-37B681BBA1A8}" type="presOf" srcId="{6B332BE5-76BF-4220-A2B0-4FC9494AA806}" destId="{7A28A6D8-4B4B-4795-A717-FD712180879E}" srcOrd="0" destOrd="3" presId="urn:microsoft.com/office/officeart/2005/8/layout/chevron2"/>
    <dgm:cxn modelId="{03A6F9C2-119A-4044-A4B2-880C799DF131}" type="presOf" srcId="{AF578296-8043-45FF-AAE9-1BE94DABE9FE}" destId="{E4849E9D-9859-4E06-B73E-A96B7D2A0246}" srcOrd="0" destOrd="0" presId="urn:microsoft.com/office/officeart/2005/8/layout/chevron2"/>
    <dgm:cxn modelId="{5A520A2E-E4AA-4D42-823B-DA008B0E6CDB}" type="presOf" srcId="{35A9A245-46F8-4170-9A02-9F62C0789386}" destId="{7A28A6D8-4B4B-4795-A717-FD712180879E}" srcOrd="0" destOrd="2" presId="urn:microsoft.com/office/officeart/2005/8/layout/chevron2"/>
    <dgm:cxn modelId="{4A7F12BF-52B9-49C0-A800-A0840B99BBCC}" srcId="{AF578296-8043-45FF-AAE9-1BE94DABE9FE}" destId="{6B332BE5-76BF-4220-A2B0-4FC9494AA806}" srcOrd="3" destOrd="0" parTransId="{A67D2808-D5D9-4A23-8E86-AAB88D53EADB}" sibTransId="{1419710E-F87F-4D08-A9E1-52FFBCFB5909}"/>
    <dgm:cxn modelId="{8D37BF27-EE17-47EA-A5BC-A3978A1A95F0}" srcId="{46F7F42B-A29D-4A9A-9C0E-A00B4BB9BB69}" destId="{E06B3DF1-84FA-4334-81B0-86BBB800E0D4}" srcOrd="1" destOrd="0" parTransId="{84559FD5-E492-4A63-9D22-9A5483B67518}" sibTransId="{5255F9C0-0C13-4E51-A71A-AF6E67FAD059}"/>
    <dgm:cxn modelId="{4FAB790F-ABFD-4A5C-92DD-7C71C44E9B6D}" srcId="{AF578296-8043-45FF-AAE9-1BE94DABE9FE}" destId="{BC6F6959-67DC-47D3-B8DC-9B829C6C504B}" srcOrd="0" destOrd="0" parTransId="{0C477D0E-58B1-4A96-9FBE-DE398C6FBBAC}" sibTransId="{85B87061-28DC-44BA-90C6-D970A67E662D}"/>
    <dgm:cxn modelId="{0498D7CF-3D58-48DF-9CB3-1940B98C87F2}" type="presOf" srcId="{EB7E7FBF-6E28-43D0-AF30-6922401AE65B}" destId="{E0A5CA95-BB79-435E-B039-327212FBFFBA}" srcOrd="0" destOrd="0" presId="urn:microsoft.com/office/officeart/2005/8/layout/chevron2"/>
    <dgm:cxn modelId="{F3D64011-1C20-4CA1-B597-C2AFF686FAF3}" type="presOf" srcId="{BC6F6959-67DC-47D3-B8DC-9B829C6C504B}" destId="{7A28A6D8-4B4B-4795-A717-FD712180879E}" srcOrd="0" destOrd="0" presId="urn:microsoft.com/office/officeart/2005/8/layout/chevron2"/>
    <dgm:cxn modelId="{0BE01980-09FA-4266-9A2E-F01D75A6DDDC}" type="presOf" srcId="{40769839-BCD9-468B-82B1-443C727FDF76}" destId="{4D17086B-9F94-4517-9091-4DC04D34D979}" srcOrd="0" destOrd="0" presId="urn:microsoft.com/office/officeart/2005/8/layout/chevron2"/>
    <dgm:cxn modelId="{E1FDD317-2873-4F91-9E40-2791A5256E17}" srcId="{EB7E7FBF-6E28-43D0-AF30-6922401AE65B}" destId="{AF578296-8043-45FF-AAE9-1BE94DABE9FE}" srcOrd="1" destOrd="0" parTransId="{C640C0CD-429C-42AF-A7B0-66E2FE653131}" sibTransId="{5EC327ED-E07E-4EA7-AA40-5F397E59D2AD}"/>
    <dgm:cxn modelId="{FAEB9CAA-2918-470E-9241-E1F626A3E7B4}" type="presOf" srcId="{46F7F42B-A29D-4A9A-9C0E-A00B4BB9BB69}" destId="{0D50712C-F1F8-4D2A-A0EB-8AFA79234D39}" srcOrd="0" destOrd="0" presId="urn:microsoft.com/office/officeart/2005/8/layout/chevron2"/>
    <dgm:cxn modelId="{AFB5546F-8816-42EF-A451-EA52B72D5F81}" type="presOf" srcId="{31DD0345-BAA0-4EDB-A70C-82287C7B6F8D}" destId="{7A28A6D8-4B4B-4795-A717-FD712180879E}" srcOrd="0" destOrd="1" presId="urn:microsoft.com/office/officeart/2005/8/layout/chevron2"/>
    <dgm:cxn modelId="{FB881611-E452-48EC-8383-EE4D6FCE4AED}" type="presParOf" srcId="{E0A5CA95-BB79-435E-B039-327212FBFFBA}" destId="{7BF4B8F5-20A0-4939-BB5E-37B0763E2E29}" srcOrd="0" destOrd="0" presId="urn:microsoft.com/office/officeart/2005/8/layout/chevron2"/>
    <dgm:cxn modelId="{AEF6CE82-CBFE-4006-AA66-3B7AFCB10A3E}" type="presParOf" srcId="{7BF4B8F5-20A0-4939-BB5E-37B0763E2E29}" destId="{0D50712C-F1F8-4D2A-A0EB-8AFA79234D39}" srcOrd="0" destOrd="0" presId="urn:microsoft.com/office/officeart/2005/8/layout/chevron2"/>
    <dgm:cxn modelId="{F0B54DD6-1483-41C0-BABB-79368DA22DEF}" type="presParOf" srcId="{7BF4B8F5-20A0-4939-BB5E-37B0763E2E29}" destId="{4D17086B-9F94-4517-9091-4DC04D34D979}" srcOrd="1" destOrd="0" presId="urn:microsoft.com/office/officeart/2005/8/layout/chevron2"/>
    <dgm:cxn modelId="{11488BD2-2CDD-4CE0-90E1-5E53D5EFC851}" type="presParOf" srcId="{E0A5CA95-BB79-435E-B039-327212FBFFBA}" destId="{DA323D57-8F95-47D0-8B93-E5CAA75DC78F}" srcOrd="1" destOrd="0" presId="urn:microsoft.com/office/officeart/2005/8/layout/chevron2"/>
    <dgm:cxn modelId="{0A200855-3519-4FCE-81B4-870CDC3AB42A}" type="presParOf" srcId="{E0A5CA95-BB79-435E-B039-327212FBFFBA}" destId="{2A0808E9-71D3-4817-8097-C2D5822B4110}" srcOrd="2" destOrd="0" presId="urn:microsoft.com/office/officeart/2005/8/layout/chevron2"/>
    <dgm:cxn modelId="{995166C4-074E-4D43-A326-B2A01B594652}" type="presParOf" srcId="{2A0808E9-71D3-4817-8097-C2D5822B4110}" destId="{E4849E9D-9859-4E06-B73E-A96B7D2A0246}" srcOrd="0" destOrd="0" presId="urn:microsoft.com/office/officeart/2005/8/layout/chevron2"/>
    <dgm:cxn modelId="{90B84FD9-EE51-4727-83C4-B1497AB41611}" type="presParOf" srcId="{2A0808E9-71D3-4817-8097-C2D5822B4110}" destId="{7A28A6D8-4B4B-4795-A717-FD712180879E}"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256014-3734-4F7B-B3C1-DFEF6CA26AF7}" type="doc">
      <dgm:prSet loTypeId="urn:microsoft.com/office/officeart/2005/8/layout/hProcess9" loCatId="process" qsTypeId="urn:microsoft.com/office/officeart/2005/8/quickstyle/simple1" qsCatId="simple" csTypeId="urn:microsoft.com/office/officeart/2005/8/colors/accent1_2" csCatId="accent1" phldr="1"/>
      <dgm:spPr/>
    </dgm:pt>
    <dgm:pt modelId="{44A6806B-02D6-4723-8450-FE2D84F67C4B}">
      <dgm:prSet phldrT="[Texte]"/>
      <dgm:spPr/>
      <dgm:t>
        <a:bodyPr/>
        <a:lstStyle/>
        <a:p>
          <a:r>
            <a:rPr lang="fr-FR" b="1" i="0" dirty="0" err="1" smtClean="0"/>
            <a:t>Assets</a:t>
          </a:r>
          <a:endParaRPr lang="fr-FR" dirty="0"/>
        </a:p>
      </dgm:t>
    </dgm:pt>
    <dgm:pt modelId="{FA7DCC6F-C037-4DFC-B6EB-E163BC3E032F}" type="parTrans" cxnId="{BCA4AD83-1D8F-456D-8FE8-8E7DB90E6D00}">
      <dgm:prSet/>
      <dgm:spPr/>
    </dgm:pt>
    <dgm:pt modelId="{EB2456B4-EC99-41F3-BA81-4A11888101F7}" type="sibTrans" cxnId="{BCA4AD83-1D8F-456D-8FE8-8E7DB90E6D00}">
      <dgm:prSet/>
      <dgm:spPr/>
    </dgm:pt>
    <dgm:pt modelId="{21784092-0D13-4097-B468-F7F05A439EF7}">
      <dgm:prSet phldrT="[Texte]"/>
      <dgm:spPr/>
      <dgm:t>
        <a:bodyPr/>
        <a:lstStyle/>
        <a:p>
          <a:r>
            <a:rPr lang="fr-FR" b="1" i="0" dirty="0" err="1" smtClean="0"/>
            <a:t>Equity</a:t>
          </a:r>
          <a:endParaRPr lang="fr-FR" dirty="0"/>
        </a:p>
      </dgm:t>
    </dgm:pt>
    <dgm:pt modelId="{0F91FEE7-7B33-48EC-AD53-78E858278C61}" type="parTrans" cxnId="{C287F2F5-EB20-4077-913F-FC31B9D5C0E3}">
      <dgm:prSet/>
      <dgm:spPr/>
    </dgm:pt>
    <dgm:pt modelId="{0AE0F800-CD3A-4794-983C-1E0A0223A01D}" type="sibTrans" cxnId="{C287F2F5-EB20-4077-913F-FC31B9D5C0E3}">
      <dgm:prSet/>
      <dgm:spPr/>
    </dgm:pt>
    <dgm:pt modelId="{7F7681EF-FD01-409B-8883-E7D6D866ACA6}">
      <dgm:prSet phldrT="[Texte]"/>
      <dgm:spPr/>
      <dgm:t>
        <a:bodyPr/>
        <a:lstStyle/>
        <a:p>
          <a:r>
            <a:rPr lang="fr-FR" b="1" i="0" dirty="0" err="1" smtClean="0"/>
            <a:t>Liabilities</a:t>
          </a:r>
          <a:endParaRPr lang="fr-FR" dirty="0"/>
        </a:p>
      </dgm:t>
    </dgm:pt>
    <dgm:pt modelId="{4366D75D-D55E-4B88-BE4D-FFFB681D9268}" type="sibTrans" cxnId="{AA5A6008-E840-4FA4-A77C-4A990120CE91}">
      <dgm:prSet/>
      <dgm:spPr/>
    </dgm:pt>
    <dgm:pt modelId="{03FD38B8-CADD-4227-B1E4-289221B59261}" type="parTrans" cxnId="{AA5A6008-E840-4FA4-A77C-4A990120CE91}">
      <dgm:prSet/>
      <dgm:spPr/>
    </dgm:pt>
    <dgm:pt modelId="{8A1605B7-698D-450A-8D6B-69CECA2563FC}" type="pres">
      <dgm:prSet presAssocID="{B3256014-3734-4F7B-B3C1-DFEF6CA26AF7}" presName="CompostProcess" presStyleCnt="0">
        <dgm:presLayoutVars>
          <dgm:dir/>
          <dgm:resizeHandles val="exact"/>
        </dgm:presLayoutVars>
      </dgm:prSet>
      <dgm:spPr/>
    </dgm:pt>
    <dgm:pt modelId="{35D5381F-11DD-454B-B911-7329B76BA9C9}" type="pres">
      <dgm:prSet presAssocID="{B3256014-3734-4F7B-B3C1-DFEF6CA26AF7}" presName="arrow" presStyleLbl="bgShp" presStyleIdx="0" presStyleCnt="1"/>
      <dgm:spPr/>
    </dgm:pt>
    <dgm:pt modelId="{C2DF5FF1-92A7-499F-8DBA-D1BEB7D5DA7C}" type="pres">
      <dgm:prSet presAssocID="{B3256014-3734-4F7B-B3C1-DFEF6CA26AF7}" presName="linearProcess" presStyleCnt="0"/>
      <dgm:spPr/>
    </dgm:pt>
    <dgm:pt modelId="{D8F163E4-29DE-445F-8DE1-0757A3A759AA}" type="pres">
      <dgm:prSet presAssocID="{44A6806B-02D6-4723-8450-FE2D84F67C4B}" presName="textNode" presStyleLbl="node1" presStyleIdx="0" presStyleCnt="3">
        <dgm:presLayoutVars>
          <dgm:bulletEnabled val="1"/>
        </dgm:presLayoutVars>
      </dgm:prSet>
      <dgm:spPr/>
      <dgm:t>
        <a:bodyPr/>
        <a:lstStyle/>
        <a:p>
          <a:endParaRPr lang="fr-FR"/>
        </a:p>
      </dgm:t>
    </dgm:pt>
    <dgm:pt modelId="{3F9ADA18-8625-489B-B583-CFD354D8FA04}" type="pres">
      <dgm:prSet presAssocID="{EB2456B4-EC99-41F3-BA81-4A11888101F7}" presName="sibTrans" presStyleCnt="0"/>
      <dgm:spPr/>
    </dgm:pt>
    <dgm:pt modelId="{90D92207-00F8-478A-8F28-A2C792F83715}" type="pres">
      <dgm:prSet presAssocID="{7F7681EF-FD01-409B-8883-E7D6D866ACA6}" presName="textNode" presStyleLbl="node1" presStyleIdx="1" presStyleCnt="3">
        <dgm:presLayoutVars>
          <dgm:bulletEnabled val="1"/>
        </dgm:presLayoutVars>
      </dgm:prSet>
      <dgm:spPr/>
      <dgm:t>
        <a:bodyPr/>
        <a:lstStyle/>
        <a:p>
          <a:endParaRPr lang="fr-FR"/>
        </a:p>
      </dgm:t>
    </dgm:pt>
    <dgm:pt modelId="{0BBFB799-6DE2-48AF-950B-AC4E4A1158FC}" type="pres">
      <dgm:prSet presAssocID="{4366D75D-D55E-4B88-BE4D-FFFB681D9268}" presName="sibTrans" presStyleCnt="0"/>
      <dgm:spPr/>
    </dgm:pt>
    <dgm:pt modelId="{A673892A-5538-4EC4-8F06-BC91B900D98D}" type="pres">
      <dgm:prSet presAssocID="{21784092-0D13-4097-B468-F7F05A439EF7}" presName="textNode" presStyleLbl="node1" presStyleIdx="2" presStyleCnt="3">
        <dgm:presLayoutVars>
          <dgm:bulletEnabled val="1"/>
        </dgm:presLayoutVars>
      </dgm:prSet>
      <dgm:spPr/>
      <dgm:t>
        <a:bodyPr/>
        <a:lstStyle/>
        <a:p>
          <a:endParaRPr lang="fr-FR"/>
        </a:p>
      </dgm:t>
    </dgm:pt>
  </dgm:ptLst>
  <dgm:cxnLst>
    <dgm:cxn modelId="{BCA4AD83-1D8F-456D-8FE8-8E7DB90E6D00}" srcId="{B3256014-3734-4F7B-B3C1-DFEF6CA26AF7}" destId="{44A6806B-02D6-4723-8450-FE2D84F67C4B}" srcOrd="0" destOrd="0" parTransId="{FA7DCC6F-C037-4DFC-B6EB-E163BC3E032F}" sibTransId="{EB2456B4-EC99-41F3-BA81-4A11888101F7}"/>
    <dgm:cxn modelId="{E4D4FC27-C186-46F5-9F63-A84A4FBDA3E5}" type="presOf" srcId="{44A6806B-02D6-4723-8450-FE2D84F67C4B}" destId="{D8F163E4-29DE-445F-8DE1-0757A3A759AA}" srcOrd="0" destOrd="0" presId="urn:microsoft.com/office/officeart/2005/8/layout/hProcess9"/>
    <dgm:cxn modelId="{1C7B6D05-EA5B-4443-8D55-10AECC149377}" type="presOf" srcId="{7F7681EF-FD01-409B-8883-E7D6D866ACA6}" destId="{90D92207-00F8-478A-8F28-A2C792F83715}" srcOrd="0" destOrd="0" presId="urn:microsoft.com/office/officeart/2005/8/layout/hProcess9"/>
    <dgm:cxn modelId="{AA5A6008-E840-4FA4-A77C-4A990120CE91}" srcId="{B3256014-3734-4F7B-B3C1-DFEF6CA26AF7}" destId="{7F7681EF-FD01-409B-8883-E7D6D866ACA6}" srcOrd="1" destOrd="0" parTransId="{03FD38B8-CADD-4227-B1E4-289221B59261}" sibTransId="{4366D75D-D55E-4B88-BE4D-FFFB681D9268}"/>
    <dgm:cxn modelId="{815C5630-0999-447B-B6B7-208CD2231F5D}" type="presOf" srcId="{21784092-0D13-4097-B468-F7F05A439EF7}" destId="{A673892A-5538-4EC4-8F06-BC91B900D98D}" srcOrd="0" destOrd="0" presId="urn:microsoft.com/office/officeart/2005/8/layout/hProcess9"/>
    <dgm:cxn modelId="{C287F2F5-EB20-4077-913F-FC31B9D5C0E3}" srcId="{B3256014-3734-4F7B-B3C1-DFEF6CA26AF7}" destId="{21784092-0D13-4097-B468-F7F05A439EF7}" srcOrd="2" destOrd="0" parTransId="{0F91FEE7-7B33-48EC-AD53-78E858278C61}" sibTransId="{0AE0F800-CD3A-4794-983C-1E0A0223A01D}"/>
    <dgm:cxn modelId="{E0E75567-32CD-4742-AD8D-BF1B735EDE00}" type="presOf" srcId="{B3256014-3734-4F7B-B3C1-DFEF6CA26AF7}" destId="{8A1605B7-698D-450A-8D6B-69CECA2563FC}" srcOrd="0" destOrd="0" presId="urn:microsoft.com/office/officeart/2005/8/layout/hProcess9"/>
    <dgm:cxn modelId="{F88D1362-ADBE-4333-B178-41B3376EAB7F}" type="presParOf" srcId="{8A1605B7-698D-450A-8D6B-69CECA2563FC}" destId="{35D5381F-11DD-454B-B911-7329B76BA9C9}" srcOrd="0" destOrd="0" presId="urn:microsoft.com/office/officeart/2005/8/layout/hProcess9"/>
    <dgm:cxn modelId="{58AA3990-093C-4E04-87C0-AFA0C9C5D66E}" type="presParOf" srcId="{8A1605B7-698D-450A-8D6B-69CECA2563FC}" destId="{C2DF5FF1-92A7-499F-8DBA-D1BEB7D5DA7C}" srcOrd="1" destOrd="0" presId="urn:microsoft.com/office/officeart/2005/8/layout/hProcess9"/>
    <dgm:cxn modelId="{2CD89FBE-24AC-4E1F-8F73-F6D869E3D278}" type="presParOf" srcId="{C2DF5FF1-92A7-499F-8DBA-D1BEB7D5DA7C}" destId="{D8F163E4-29DE-445F-8DE1-0757A3A759AA}" srcOrd="0" destOrd="0" presId="urn:microsoft.com/office/officeart/2005/8/layout/hProcess9"/>
    <dgm:cxn modelId="{275E2B81-1F12-4F80-B5D6-A34949D3DE90}" type="presParOf" srcId="{C2DF5FF1-92A7-499F-8DBA-D1BEB7D5DA7C}" destId="{3F9ADA18-8625-489B-B583-CFD354D8FA04}" srcOrd="1" destOrd="0" presId="urn:microsoft.com/office/officeart/2005/8/layout/hProcess9"/>
    <dgm:cxn modelId="{1D9546BB-A48E-448A-A9CD-BD4E9BC806A8}" type="presParOf" srcId="{C2DF5FF1-92A7-499F-8DBA-D1BEB7D5DA7C}" destId="{90D92207-00F8-478A-8F28-A2C792F83715}" srcOrd="2" destOrd="0" presId="urn:microsoft.com/office/officeart/2005/8/layout/hProcess9"/>
    <dgm:cxn modelId="{2D543F41-E597-4CDF-9C10-2D896AAC155F}" type="presParOf" srcId="{C2DF5FF1-92A7-499F-8DBA-D1BEB7D5DA7C}" destId="{0BBFB799-6DE2-48AF-950B-AC4E4A1158FC}" srcOrd="3" destOrd="0" presId="urn:microsoft.com/office/officeart/2005/8/layout/hProcess9"/>
    <dgm:cxn modelId="{86D29699-1EB5-45CE-9F4C-E3AE7FC57E2F}" type="presParOf" srcId="{C2DF5FF1-92A7-499F-8DBA-D1BEB7D5DA7C}" destId="{A673892A-5538-4EC4-8F06-BC91B900D98D}" srcOrd="4" destOrd="0" presId="urn:microsoft.com/office/officeart/2005/8/layout/hProcess9"/>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0712C-F1F8-4D2A-A0EB-8AFA79234D39}">
      <dsp:nvSpPr>
        <dsp:cNvPr id="0" name=""/>
        <dsp:cNvSpPr/>
      </dsp:nvSpPr>
      <dsp:spPr>
        <a:xfrm rot="5400000">
          <a:off x="-190665" y="191470"/>
          <a:ext cx="1271103" cy="889772"/>
        </a:xfrm>
        <a:prstGeom prst="chevron">
          <a:avLst/>
        </a:prstGeom>
        <a:solidFill>
          <a:schemeClr val="accent1">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i="1" kern="1200" dirty="0" smtClean="0"/>
            <a:t> </a:t>
          </a:r>
          <a:endParaRPr lang="fr-FR" sz="1800" b="1" i="1" kern="1200" dirty="0"/>
        </a:p>
      </dsp:txBody>
      <dsp:txXfrm rot="-5400000">
        <a:off x="1" y="445690"/>
        <a:ext cx="889772" cy="381331"/>
      </dsp:txXfrm>
    </dsp:sp>
    <dsp:sp modelId="{4D17086B-9F94-4517-9091-4DC04D34D979}">
      <dsp:nvSpPr>
        <dsp:cNvPr id="0" name=""/>
        <dsp:cNvSpPr/>
      </dsp:nvSpPr>
      <dsp:spPr>
        <a:xfrm rot="5400000">
          <a:off x="3753784" y="-2864011"/>
          <a:ext cx="826217" cy="6554241"/>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b="1" i="1" kern="1200" dirty="0" smtClean="0"/>
            <a:t>Définition</a:t>
          </a:r>
          <a:endParaRPr lang="fr-FR" sz="1800" b="1" i="1" kern="1200" dirty="0"/>
        </a:p>
        <a:p>
          <a:pPr marL="171450" lvl="1" indent="-171450" algn="l" defTabSz="800100">
            <a:lnSpc>
              <a:spcPct val="90000"/>
            </a:lnSpc>
            <a:spcBef>
              <a:spcPct val="0"/>
            </a:spcBef>
            <a:spcAft>
              <a:spcPct val="15000"/>
            </a:spcAft>
            <a:buChar char="••"/>
          </a:pPr>
          <a:r>
            <a:rPr lang="fr-FR" sz="1800" b="1" i="1" kern="1200" dirty="0" smtClean="0"/>
            <a:t> Histoire des réseaux sociaux</a:t>
          </a:r>
          <a:endParaRPr lang="fr-FR" sz="1800" b="1" i="1" kern="1200" dirty="0"/>
        </a:p>
      </dsp:txBody>
      <dsp:txXfrm rot="-5400000">
        <a:off x="889773" y="40333"/>
        <a:ext cx="6513908" cy="745551"/>
      </dsp:txXfrm>
    </dsp:sp>
    <dsp:sp modelId="{E4849E9D-9859-4E06-B73E-A96B7D2A0246}">
      <dsp:nvSpPr>
        <dsp:cNvPr id="0" name=""/>
        <dsp:cNvSpPr/>
      </dsp:nvSpPr>
      <dsp:spPr>
        <a:xfrm rot="5400000">
          <a:off x="-190665" y="1263263"/>
          <a:ext cx="1271103" cy="889772"/>
        </a:xfrm>
        <a:prstGeom prst="chevron">
          <a:avLst/>
        </a:prstGeom>
        <a:solidFill>
          <a:schemeClr val="accent1">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i="1" kern="1200" dirty="0" smtClean="0"/>
            <a:t> </a:t>
          </a:r>
          <a:endParaRPr lang="fr-FR" sz="1800" b="1" i="1" kern="1200" dirty="0"/>
        </a:p>
      </dsp:txBody>
      <dsp:txXfrm rot="-5400000">
        <a:off x="1" y="1517483"/>
        <a:ext cx="889772" cy="381331"/>
      </dsp:txXfrm>
    </dsp:sp>
    <dsp:sp modelId="{7A28A6D8-4B4B-4795-A717-FD712180879E}">
      <dsp:nvSpPr>
        <dsp:cNvPr id="0" name=""/>
        <dsp:cNvSpPr/>
      </dsp:nvSpPr>
      <dsp:spPr>
        <a:xfrm rot="5400000">
          <a:off x="3753784" y="-1758761"/>
          <a:ext cx="826217" cy="6554241"/>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b="1" i="1" kern="1200" dirty="0" smtClean="0"/>
            <a:t>Les avantages</a:t>
          </a:r>
          <a:endParaRPr lang="fr-FR" sz="1800" b="1" i="1" kern="1200" dirty="0"/>
        </a:p>
        <a:p>
          <a:pPr marL="171450" lvl="1" indent="-171450" algn="l" defTabSz="800100">
            <a:lnSpc>
              <a:spcPct val="90000"/>
            </a:lnSpc>
            <a:spcBef>
              <a:spcPct val="0"/>
            </a:spcBef>
            <a:spcAft>
              <a:spcPct val="15000"/>
            </a:spcAft>
            <a:buChar char="••"/>
          </a:pPr>
          <a:r>
            <a:rPr lang="fr-FR" sz="1800" b="1" i="1" kern="1200" dirty="0" smtClean="0"/>
            <a:t>Les inconvénients </a:t>
          </a:r>
          <a:endParaRPr lang="fr-FR" sz="1800" b="1" i="1" kern="1200" dirty="0"/>
        </a:p>
      </dsp:txBody>
      <dsp:txXfrm rot="-5400000">
        <a:off x="889773" y="1145583"/>
        <a:ext cx="6513908" cy="745551"/>
      </dsp:txXfrm>
    </dsp:sp>
    <dsp:sp modelId="{D25F4225-0ADE-4467-85AB-4EA62C5636AF}">
      <dsp:nvSpPr>
        <dsp:cNvPr id="0" name=""/>
        <dsp:cNvSpPr/>
      </dsp:nvSpPr>
      <dsp:spPr>
        <a:xfrm rot="5400000">
          <a:off x="-190665" y="2335056"/>
          <a:ext cx="1271103" cy="889772"/>
        </a:xfrm>
        <a:prstGeom prst="chevron">
          <a:avLst/>
        </a:prstGeom>
        <a:solidFill>
          <a:schemeClr val="accent1">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i="1" kern="1200" dirty="0" smtClean="0"/>
            <a:t> </a:t>
          </a:r>
          <a:endParaRPr lang="fr-FR" sz="1800" b="1" i="1" kern="1200" dirty="0"/>
        </a:p>
      </dsp:txBody>
      <dsp:txXfrm rot="-5400000">
        <a:off x="1" y="2589276"/>
        <a:ext cx="889772" cy="381331"/>
      </dsp:txXfrm>
    </dsp:sp>
    <dsp:sp modelId="{56E4FDD7-1479-4B1A-BDE1-1C7C19504489}">
      <dsp:nvSpPr>
        <dsp:cNvPr id="0" name=""/>
        <dsp:cNvSpPr/>
      </dsp:nvSpPr>
      <dsp:spPr>
        <a:xfrm rot="5400000">
          <a:off x="3753784" y="-719620"/>
          <a:ext cx="826217" cy="6554241"/>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b="1" i="1" kern="1200" dirty="0" smtClean="0"/>
            <a:t>La sécurité </a:t>
          </a:r>
          <a:endParaRPr lang="fr-FR" sz="1800" b="1" i="1" kern="1200" dirty="0"/>
        </a:p>
        <a:p>
          <a:pPr marL="171450" lvl="1" indent="-171450" algn="l" defTabSz="800100">
            <a:lnSpc>
              <a:spcPct val="90000"/>
            </a:lnSpc>
            <a:spcBef>
              <a:spcPct val="0"/>
            </a:spcBef>
            <a:spcAft>
              <a:spcPct val="15000"/>
            </a:spcAft>
            <a:buChar char="••"/>
          </a:pPr>
          <a:r>
            <a:rPr lang="fr-FR" sz="1800" b="1" i="1" kern="1200" dirty="0" smtClean="0"/>
            <a:t>Conclusion</a:t>
          </a:r>
          <a:endParaRPr lang="fr-FR" sz="1800" b="1" i="1" kern="1200" dirty="0"/>
        </a:p>
      </dsp:txBody>
      <dsp:txXfrm rot="-5400000">
        <a:off x="889773" y="2184724"/>
        <a:ext cx="6513908" cy="74555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6CF45B-98A2-4036-BCD2-0BF1CE4FC0A9}" type="datetimeFigureOut">
              <a:rPr lang="fr-FR" smtClean="0"/>
              <a:pPr/>
              <a:t>06/01/2021</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8780AB-7C4A-4AF1-A493-268ACBFB36C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38780AB-7C4A-4AF1-A493-268ACBFB36CA}"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smtClean="0"/>
              <a:t>Acid</a:t>
            </a:r>
            <a:r>
              <a:rPr lang="fr-FR" dirty="0" smtClean="0"/>
              <a:t>-test ratio</a:t>
            </a:r>
            <a:endParaRPr lang="fr-FR" dirty="0"/>
          </a:p>
        </p:txBody>
      </p:sp>
      <p:sp>
        <p:nvSpPr>
          <p:cNvPr id="4" name="Espace réservé du numéro de diapositive 3"/>
          <p:cNvSpPr>
            <a:spLocks noGrp="1"/>
          </p:cNvSpPr>
          <p:nvPr>
            <p:ph type="sldNum" sz="quarter" idx="10"/>
          </p:nvPr>
        </p:nvSpPr>
        <p:spPr/>
        <p:txBody>
          <a:bodyPr/>
          <a:lstStyle/>
          <a:p>
            <a:fld id="{138780AB-7C4A-4AF1-A493-268ACBFB36CA}"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fr-F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2824482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469839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p:txBody>
          <a:bodyPr/>
          <a:lstStyle/>
          <a:p>
            <a:endParaRPr lang="fr-F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227850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p:txBody>
          <a:bodyPr/>
          <a:lstStyle/>
          <a:p>
            <a:endParaRPr lang="fr-F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3585503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4206957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2983154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8" name="Footer Placeholder 7"/>
          <p:cNvSpPr>
            <a:spLocks noGrp="1"/>
          </p:cNvSpPr>
          <p:nvPr>
            <p:ph type="ftr" sz="quarter" idx="11"/>
          </p:nvPr>
        </p:nvSpPr>
        <p:spPr>
          <a:xfrm>
            <a:off x="561111" y="6391838"/>
            <a:ext cx="3644282" cy="304801"/>
          </a:xfrm>
        </p:spPr>
        <p:txBody>
          <a:bodyPr/>
          <a:lstStyle/>
          <a:p>
            <a:endParaRPr lang="fr-FR"/>
          </a:p>
        </p:txBody>
      </p:sp>
      <p:sp>
        <p:nvSpPr>
          <p:cNvPr id="9" name="Slide Number Placeholder 8"/>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926935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165675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376366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2957731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5" name="Footer Placeholder 4"/>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2708988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2451371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43966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288570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3" name="Footer Placeholder 2"/>
          <p:cNvSpPr>
            <a:spLocks noGrp="1"/>
          </p:cNvSpPr>
          <p:nvPr>
            <p:ph type="ftr" sz="quarter" idx="11"/>
          </p:nvPr>
        </p:nvSpPr>
        <p:spPr/>
        <p:txBody>
          <a:bodyPr/>
          <a:lstStyle/>
          <a:p>
            <a:endParaRPr lang="fr-F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3268700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312966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86CA5B3-F251-4167-88BB-12FEAEDBC861}" type="datetimeFigureOut">
              <a:rPr lang="fr-FR" smtClean="0"/>
              <a:pPr/>
              <a:t>06/01/2021</a:t>
            </a:fld>
            <a:endParaRPr lang="fr-FR"/>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156031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86CA5B3-F251-4167-88BB-12FEAEDBC861}" type="datetimeFigureOut">
              <a:rPr lang="fr-FR" smtClean="0"/>
              <a:pPr/>
              <a:t>06/01/2021</a:t>
            </a:fld>
            <a:endParaRPr lang="fr-F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fr-F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6D22DA0-F530-403A-86E6-0F46427F9BC8}" type="slidenum">
              <a:rPr lang="fr-FR" smtClean="0"/>
              <a:pPr/>
              <a:t>‹N°›</a:t>
            </a:fld>
            <a:endParaRPr lang="fr-FR"/>
          </a:p>
        </p:txBody>
      </p:sp>
    </p:spTree>
    <p:extLst>
      <p:ext uri="{BB962C8B-B14F-4D97-AF65-F5344CB8AC3E}">
        <p14:creationId xmlns="" xmlns:p14="http://schemas.microsoft.com/office/powerpoint/2010/main" val="168673578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hpp\Downloads\what-is-a-balance-sheet.mp4"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nvestopedia.com/terms/d/debtequityratio.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investopedia.com/terms/a/acidtest.asp" TargetMode="Externa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stretch>
            <a:fillRect/>
          </a:stretch>
        </p:blipFill>
        <p:spPr>
          <a:xfrm>
            <a:off x="2070054" y="1211006"/>
            <a:ext cx="7781108" cy="4863193"/>
          </a:xfrm>
          <a:prstGeom prst="rect">
            <a:avLst/>
          </a:prstGeom>
        </p:spPr>
      </p:pic>
      <p:sp>
        <p:nvSpPr>
          <p:cNvPr id="7" name="Titre 6"/>
          <p:cNvSpPr>
            <a:spLocks noGrp="1"/>
          </p:cNvSpPr>
          <p:nvPr>
            <p:ph type="ctrTitle"/>
          </p:nvPr>
        </p:nvSpPr>
        <p:spPr>
          <a:xfrm>
            <a:off x="3410856" y="725714"/>
            <a:ext cx="5631543" cy="362857"/>
          </a:xfrm>
        </p:spPr>
        <p:txBody>
          <a:bodyPr/>
          <a:lstStyle/>
          <a:p>
            <a:r>
              <a:rPr lang="fr-FR" b="1" i="1" u="sng" dirty="0" smtClean="0"/>
              <a:t>Balance </a:t>
            </a:r>
            <a:r>
              <a:rPr lang="fr-FR" b="1" i="1" u="sng" dirty="0" err="1" smtClean="0"/>
              <a:t>Sheet</a:t>
            </a:r>
            <a:endParaRPr lang="fr-FR" b="1" i="1" dirty="0"/>
          </a:p>
        </p:txBody>
      </p:sp>
    </p:spTree>
    <p:extLst>
      <p:ext uri="{BB962C8B-B14F-4D97-AF65-F5344CB8AC3E}">
        <p14:creationId xmlns="" xmlns:p14="http://schemas.microsoft.com/office/powerpoint/2010/main" val="272607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How a Balance Sheet Works?</a:t>
            </a:r>
            <a:endParaRPr lang="fr-FR" dirty="0"/>
          </a:p>
        </p:txBody>
      </p:sp>
      <p:sp>
        <p:nvSpPr>
          <p:cNvPr id="4" name="Espace réservé du contenu 3"/>
          <p:cNvSpPr>
            <a:spLocks noGrp="1"/>
          </p:cNvSpPr>
          <p:nvPr>
            <p:ph idx="1"/>
          </p:nvPr>
        </p:nvSpPr>
        <p:spPr>
          <a:xfrm>
            <a:off x="1154954" y="2603499"/>
            <a:ext cx="8825659" cy="4726215"/>
          </a:xfrm>
        </p:spPr>
        <p:txBody>
          <a:bodyPr>
            <a:normAutofit/>
          </a:bodyPr>
          <a:lstStyle/>
          <a:p>
            <a:pPr>
              <a:buNone/>
            </a:pPr>
            <a:r>
              <a:rPr lang="fr-FR" sz="2400" dirty="0" smtClean="0"/>
              <a:t> </a:t>
            </a:r>
            <a:r>
              <a:rPr lang="fr-FR" sz="3200" b="1" u="sng" dirty="0" smtClean="0">
                <a:solidFill>
                  <a:schemeClr val="accent1"/>
                </a:solidFill>
              </a:rPr>
              <a:t>3-</a:t>
            </a:r>
            <a:r>
              <a:rPr lang="en-US" sz="3200" b="1" u="sng" dirty="0" smtClean="0">
                <a:solidFill>
                  <a:schemeClr val="accent1"/>
                </a:solidFill>
              </a:rPr>
              <a:t> Equity:</a:t>
            </a:r>
            <a:endParaRPr lang="fr-FR" sz="3200" b="1" u="sng" dirty="0" smtClean="0">
              <a:solidFill>
                <a:schemeClr val="accent1"/>
              </a:solidFill>
            </a:endParaRPr>
          </a:p>
          <a:p>
            <a:r>
              <a:rPr lang="fr-FR" dirty="0" smtClean="0"/>
              <a:t> </a:t>
            </a:r>
            <a:r>
              <a:rPr lang="en-US" sz="2000" b="1" dirty="0" smtClean="0"/>
              <a:t>Equity, also known as owners' equity or shareholders' equity, is that which remains after subtracting the liabilities from the assets. Retained earnings are earnings retained by the corporation—that is, not paid to shareholders in the form of dividends.</a:t>
            </a:r>
          </a:p>
          <a:p>
            <a:r>
              <a:rPr lang="en-US" sz="2000" b="1" dirty="0" smtClean="0"/>
              <a:t>Retained earnings are used to pay down debt or are otherwise reinvested in the business to take advantage of growth opportunities. While a business is in a growth phase, retained earnings are typically used to fund expansion rather than paid out as dividends to shareholders.</a:t>
            </a:r>
            <a:endParaRPr lang="en-US" sz="2000" b="1" baseline="30000" dirty="0" smtClean="0"/>
          </a:p>
          <a:p>
            <a:endParaRPr lang="en-US" dirty="0" smtClean="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Do I Need a Balance Sheet?</a:t>
            </a:r>
            <a:r>
              <a:rPr lang="en-US" dirty="0" smtClean="0"/>
              <a:t/>
            </a:r>
            <a:br>
              <a:rPr lang="en-US" dirty="0" smtClean="0"/>
            </a:br>
            <a:endParaRPr lang="fr-FR" dirty="0"/>
          </a:p>
        </p:txBody>
      </p:sp>
      <p:sp>
        <p:nvSpPr>
          <p:cNvPr id="3" name="Espace réservé du contenu 2"/>
          <p:cNvSpPr>
            <a:spLocks noGrp="1"/>
          </p:cNvSpPr>
          <p:nvPr>
            <p:ph idx="1"/>
          </p:nvPr>
        </p:nvSpPr>
        <p:spPr>
          <a:xfrm>
            <a:off x="1154954" y="2380343"/>
            <a:ext cx="8825659" cy="4477657"/>
          </a:xfrm>
        </p:spPr>
        <p:txBody>
          <a:bodyPr/>
          <a:lstStyle/>
          <a:p>
            <a:r>
              <a:rPr lang="fr-FR" sz="3200" b="1" dirty="0" smtClean="0"/>
              <a:t> </a:t>
            </a:r>
            <a:r>
              <a:rPr lang="en-US" sz="3200" b="1" dirty="0" smtClean="0"/>
              <a:t>Balance sheets are an important tool for assessing and monitoring the financial health of a business.</a:t>
            </a:r>
          </a:p>
          <a:p>
            <a:r>
              <a:rPr lang="en-US" sz="3200" b="1" dirty="0" smtClean="0"/>
              <a:t>They typically include assets, liabilities, and owners' equity.</a:t>
            </a:r>
          </a:p>
          <a:p>
            <a:r>
              <a:rPr lang="en-US" sz="3200" b="1" dirty="0" smtClean="0"/>
              <a:t>The U.S. government requires incorporated businesses to have balance sheets.</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31657" y="621696"/>
            <a:ext cx="2656114" cy="1047447"/>
          </a:xfrm>
        </p:spPr>
        <p:txBody>
          <a:bodyPr/>
          <a:lstStyle/>
          <a:p>
            <a:r>
              <a:rPr lang="fr-FR" sz="5400" b="1" u="sng" dirty="0" smtClean="0">
                <a:latin typeface="Arial Black" pitchFamily="34" charset="0"/>
                <a:cs typeface="Aharoni" pitchFamily="2" charset="-79"/>
              </a:rPr>
              <a:t>Plan</a:t>
            </a:r>
            <a:r>
              <a:rPr lang="fr-FR" sz="4400" b="1" i="1" u="sng" dirty="0" smtClean="0">
                <a:latin typeface="Algerian" panose="04020705040A02060702" pitchFamily="82" charset="0"/>
              </a:rPr>
              <a:t> </a:t>
            </a:r>
            <a:endParaRPr lang="fr-FR" sz="4400" b="1" i="1" u="sng" dirty="0">
              <a:latin typeface="Algerian" panose="04020705040A02060702" pitchFamily="82" charset="0"/>
            </a:endParaRPr>
          </a:p>
        </p:txBody>
      </p:sp>
      <p:graphicFrame>
        <p:nvGraphicFramePr>
          <p:cNvPr id="7" name="Espace réservé du contenu 6"/>
          <p:cNvGraphicFramePr>
            <a:graphicFrameLocks noGrp="1"/>
          </p:cNvGraphicFramePr>
          <p:nvPr>
            <p:ph idx="1"/>
            <p:extLst>
              <p:ext uri="{D42A27DB-BD31-4B8C-83A1-F6EECF244321}">
                <p14:modId xmlns="" xmlns:p14="http://schemas.microsoft.com/office/powerpoint/2010/main" val="4268688434"/>
              </p:ext>
            </p:extLst>
          </p:nvPr>
        </p:nvGraphicFramePr>
        <p:xfrm>
          <a:off x="1155701" y="2792186"/>
          <a:ext cx="7444014"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4420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54954" y="595086"/>
            <a:ext cx="8825659" cy="1480457"/>
          </a:xfrm>
        </p:spPr>
        <p:txBody>
          <a:bodyPr>
            <a:normAutofit fontScale="92500" lnSpcReduction="20000"/>
          </a:bodyPr>
          <a:lstStyle/>
          <a:p>
            <a:pPr>
              <a:buNone/>
            </a:pPr>
            <a:r>
              <a:rPr lang="en-US" sz="6000" b="1" u="sng" dirty="0" smtClean="0">
                <a:solidFill>
                  <a:schemeClr val="bg1"/>
                </a:solidFill>
              </a:rPr>
              <a:t>What Is a Balance Sheet?</a:t>
            </a:r>
          </a:p>
          <a:p>
            <a:pPr>
              <a:buNone/>
            </a:pPr>
            <a:endParaRPr lang="fr-FR" dirty="0">
              <a:solidFill>
                <a:schemeClr val="bg1">
                  <a:lumMod val="50000"/>
                </a:schemeClr>
              </a:solidFill>
            </a:endParaRPr>
          </a:p>
        </p:txBody>
      </p:sp>
      <p:sp>
        <p:nvSpPr>
          <p:cNvPr id="6" name="ZoneTexte 5"/>
          <p:cNvSpPr txBox="1"/>
          <p:nvPr/>
        </p:nvSpPr>
        <p:spPr>
          <a:xfrm>
            <a:off x="1915886" y="2394859"/>
            <a:ext cx="9116875" cy="4154984"/>
          </a:xfrm>
          <a:prstGeom prst="rect">
            <a:avLst/>
          </a:prstGeom>
          <a:noFill/>
        </p:spPr>
        <p:txBody>
          <a:bodyPr wrap="square" rtlCol="0">
            <a:spAutoFit/>
          </a:bodyPr>
          <a:lstStyle/>
          <a:p>
            <a:r>
              <a:rPr lang="en-US" sz="2400" b="1" dirty="0" smtClean="0"/>
              <a:t>A balance sheet is a financial statement that reports a company's assets, liabilities and shareholders' equity.</a:t>
            </a:r>
          </a:p>
          <a:p>
            <a:r>
              <a:rPr lang="en-US" sz="2400" b="1" dirty="0" smtClean="0"/>
              <a:t>The balance sheet is one of the three (income statement and statement of cash flows being the other two) core financial statements used to evaluate a business.</a:t>
            </a:r>
          </a:p>
          <a:p>
            <a:r>
              <a:rPr lang="en-US" sz="2400" b="1" dirty="0" smtClean="0"/>
              <a:t>The balance sheet is a snapshot, representing the state of a company's finances (what it owns and owes) as of the date of publication.</a:t>
            </a:r>
          </a:p>
          <a:p>
            <a:r>
              <a:rPr lang="en-US" sz="2400" b="1" dirty="0" smtClean="0"/>
              <a:t>Fundamental analysts use balance sheets, in conjunction with other financial statements, to calculate financial ratios.</a:t>
            </a:r>
          </a:p>
          <a:p>
            <a:endParaRPr lang="fr-FR" sz="2400" b="1" dirty="0"/>
          </a:p>
        </p:txBody>
      </p:sp>
    </p:spTree>
    <p:extLst>
      <p:ext uri="{BB962C8B-B14F-4D97-AF65-F5344CB8AC3E}">
        <p14:creationId xmlns="" xmlns:p14="http://schemas.microsoft.com/office/powerpoint/2010/main" val="3341584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An Introduction To The Balance Sheet</a:t>
            </a:r>
            <a:br>
              <a:rPr lang="en-US" b="1" dirty="0" smtClean="0"/>
            </a:br>
            <a:endParaRPr lang="fr-FR" b="1" i="1" u="sng" dirty="0">
              <a:latin typeface="Algerian" panose="04020705040A02060702" pitchFamily="82" charset="0"/>
            </a:endParaRPr>
          </a:p>
        </p:txBody>
      </p:sp>
      <p:pic>
        <p:nvPicPr>
          <p:cNvPr id="4" name="what-is-a-balance-sheet.mp4">
            <a:hlinkClick r:id="" action="ppaction://media"/>
          </p:cNvPr>
          <p:cNvPicPr>
            <a:picLocks noGrp="1" noRot="1" noChangeAspect="1"/>
          </p:cNvPicPr>
          <p:nvPr>
            <p:ph idx="1"/>
            <a:videoFile r:link="rId1"/>
          </p:nvPr>
        </p:nvPicPr>
        <p:blipFill>
          <a:blip r:embed="rId3"/>
          <a:stretch>
            <a:fillRect/>
          </a:stretch>
        </p:blipFill>
        <p:spPr>
          <a:xfrm>
            <a:off x="768190" y="2452913"/>
            <a:ext cx="11059886" cy="4405087"/>
          </a:xfrm>
          <a:prstGeom prst="rect">
            <a:avLst/>
          </a:prstGeom>
        </p:spPr>
      </p:pic>
    </p:spTree>
    <p:extLst>
      <p:ext uri="{BB962C8B-B14F-4D97-AF65-F5344CB8AC3E}">
        <p14:creationId xmlns="" xmlns:p14="http://schemas.microsoft.com/office/powerpoint/2010/main" val="25773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What's On the Balance Sheet?</a:t>
            </a:r>
            <a:br>
              <a:rPr lang="en-US" b="1" dirty="0" smtClean="0"/>
            </a:br>
            <a:endParaRPr lang="fr-FR" b="1" dirty="0"/>
          </a:p>
        </p:txBody>
      </p:sp>
      <p:pic>
        <p:nvPicPr>
          <p:cNvPr id="4" name="Espace réservé du contenu 3" descr="balancesheet07.jpg"/>
          <p:cNvPicPr>
            <a:picLocks noGrp="1" noChangeAspect="1"/>
          </p:cNvPicPr>
          <p:nvPr>
            <p:ph idx="1"/>
          </p:nvPr>
        </p:nvPicPr>
        <p:blipFill>
          <a:blip r:embed="rId2"/>
          <a:stretch>
            <a:fillRect/>
          </a:stretch>
        </p:blipFill>
        <p:spPr>
          <a:xfrm>
            <a:off x="1596571" y="2284185"/>
            <a:ext cx="8432800" cy="4111399"/>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What's On the Balance Sheet?</a:t>
            </a:r>
            <a:endParaRPr lang="fr-FR" dirty="0"/>
          </a:p>
        </p:txBody>
      </p:sp>
      <p:sp>
        <p:nvSpPr>
          <p:cNvPr id="3" name="Espace réservé du contenu 2"/>
          <p:cNvSpPr>
            <a:spLocks noGrp="1"/>
          </p:cNvSpPr>
          <p:nvPr>
            <p:ph idx="1"/>
          </p:nvPr>
        </p:nvSpPr>
        <p:spPr>
          <a:xfrm>
            <a:off x="1154954" y="2351314"/>
            <a:ext cx="8825659" cy="4267200"/>
          </a:xfrm>
        </p:spPr>
        <p:txBody>
          <a:bodyPr>
            <a:noAutofit/>
          </a:bodyPr>
          <a:lstStyle/>
          <a:p>
            <a:r>
              <a:rPr lang="en-US" sz="2000" b="1" dirty="0" smtClean="0"/>
              <a:t>The balance sheet is a snapshot representing the state of a company's finances at a moment in time. By itself, it cannot give a sense of the trends that are playing out over a longer period. For this reason, the balance sheet should be compared with those of previous periods. It should also be compared with those of other businesses in the same industry since different industries have unique approaches to financing.</a:t>
            </a:r>
          </a:p>
          <a:p>
            <a:r>
              <a:rPr lang="en-US" sz="2000" b="1" dirty="0" smtClean="0"/>
              <a:t>A number of ratios can be derived from the balance sheet, helping investors get a sense of how healthy a company is. These include the </a:t>
            </a:r>
            <a:r>
              <a:rPr lang="en-US" sz="2000" b="1" u="sng" dirty="0" smtClean="0">
                <a:solidFill>
                  <a:srgbClr val="7030A0"/>
                </a:solidFill>
                <a:hlinkClick r:id="rId3"/>
              </a:rPr>
              <a:t>debt-to -equity ratio</a:t>
            </a:r>
            <a:r>
              <a:rPr lang="en-US" sz="2000" b="1" dirty="0" smtClean="0">
                <a:solidFill>
                  <a:srgbClr val="7030A0"/>
                </a:solidFill>
              </a:rPr>
              <a:t> </a:t>
            </a:r>
            <a:r>
              <a:rPr lang="en-US" sz="2000" b="1" dirty="0" smtClean="0"/>
              <a:t>and the </a:t>
            </a:r>
            <a:r>
              <a:rPr lang="en-US" sz="2000" b="1" u="sng" dirty="0" smtClean="0">
                <a:hlinkClick r:id="rId4"/>
              </a:rPr>
              <a:t>acid-test ratio</a:t>
            </a:r>
            <a:r>
              <a:rPr lang="en-US" sz="2000" b="1" dirty="0" smtClean="0"/>
              <a:t>, along with many others. The income statement and statement of cash flows also provide valuable context for assessing a company's finances, as do any notes or. addenda in an earnings report that might refer back to the </a:t>
            </a:r>
            <a:r>
              <a:rPr lang="en-US" sz="2000" b="1" u="sng" dirty="0" smtClean="0"/>
              <a:t>balance sheet .</a:t>
            </a:r>
          </a:p>
          <a:p>
            <a:endParaRPr lang="fr-FR"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b="1" i="1" dirty="0" smtClean="0"/>
              <a:t/>
            </a:r>
            <a:br>
              <a:rPr lang="fr-FR" b="1" i="1" dirty="0" smtClean="0"/>
            </a:br>
            <a:r>
              <a:rPr lang="en-US" b="1" dirty="0" smtClean="0"/>
              <a:t>How a Balance Sheet Works?</a:t>
            </a:r>
            <a:r>
              <a:rPr lang="fr-FR" b="1" i="1" dirty="0" smtClean="0"/>
              <a:t/>
            </a:r>
            <a:br>
              <a:rPr lang="fr-FR" b="1" i="1" dirty="0" smtClean="0"/>
            </a:br>
            <a:endParaRPr lang="fr-FR" dirty="0"/>
          </a:p>
        </p:txBody>
      </p:sp>
      <p:graphicFrame>
        <p:nvGraphicFramePr>
          <p:cNvPr id="4" name="Espace réservé du contenu 3"/>
          <p:cNvGraphicFramePr>
            <a:graphicFrameLocks noGrp="1"/>
          </p:cNvGraphicFramePr>
          <p:nvPr>
            <p:ph idx="1"/>
          </p:nvPr>
        </p:nvGraphicFramePr>
        <p:xfrm>
          <a:off x="1155700" y="2603500"/>
          <a:ext cx="8824913"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How a Balance Sheet Works?</a:t>
            </a:r>
            <a:endParaRPr lang="fr-FR" dirty="0"/>
          </a:p>
        </p:txBody>
      </p:sp>
      <p:sp>
        <p:nvSpPr>
          <p:cNvPr id="3" name="Espace réservé du contenu 2"/>
          <p:cNvSpPr>
            <a:spLocks noGrp="1"/>
          </p:cNvSpPr>
          <p:nvPr>
            <p:ph idx="1"/>
          </p:nvPr>
        </p:nvSpPr>
        <p:spPr>
          <a:xfrm>
            <a:off x="1154954" y="2336799"/>
            <a:ext cx="8825659" cy="5936344"/>
          </a:xfrm>
        </p:spPr>
        <p:txBody>
          <a:bodyPr>
            <a:normAutofit/>
          </a:bodyPr>
          <a:lstStyle/>
          <a:p>
            <a:pPr>
              <a:buNone/>
            </a:pPr>
            <a:r>
              <a:rPr lang="fr-FR" sz="3200" b="1" dirty="0" smtClean="0">
                <a:solidFill>
                  <a:schemeClr val="accent1"/>
                </a:solidFill>
              </a:rPr>
              <a:t>1-</a:t>
            </a:r>
            <a:r>
              <a:rPr lang="fr-FR" sz="3200" b="1" dirty="0" err="1" smtClean="0">
                <a:solidFill>
                  <a:schemeClr val="accent1"/>
                </a:solidFill>
              </a:rPr>
              <a:t>Assets</a:t>
            </a:r>
            <a:r>
              <a:rPr lang="fr-FR" sz="3200" b="1" dirty="0" smtClean="0">
                <a:solidFill>
                  <a:schemeClr val="accent1"/>
                </a:solidFill>
              </a:rPr>
              <a:t>:</a:t>
            </a:r>
          </a:p>
          <a:p>
            <a:r>
              <a:rPr lang="en-US" sz="2800" b="1" dirty="0" smtClean="0"/>
              <a:t>Assets are typically organized into liquid assets, or those that are cash or can be easily converted into cash, and non-liquid assets that cannot quickly be converted to cash, such as land, buildings, and equipment. They may also include intangible assets, such as franchise agreements, copyrights, and patents.</a:t>
            </a:r>
            <a:endParaRPr lang="fr-FR" sz="2800" b="1" dirty="0" smtClean="0"/>
          </a:p>
          <a:p>
            <a:endParaRPr lang="fr-FR" dirty="0" smtClean="0"/>
          </a:p>
          <a:p>
            <a:pPr lvl="0">
              <a:buNone/>
            </a:pPr>
            <a:r>
              <a:rPr lang="fr-FR" b="1" dirty="0" smtClean="0"/>
              <a:t> </a:t>
            </a:r>
            <a:endParaRPr lang="fr-FR" b="1" u="sng" dirty="0" smtClean="0">
              <a:solidFill>
                <a:schemeClr val="accent1"/>
              </a:solidFill>
            </a:endParaRPr>
          </a:p>
          <a:p>
            <a:pPr lvl="0">
              <a:buNone/>
            </a:pPr>
            <a:r>
              <a:rPr lang="fr-FR" b="1" dirty="0" smtClean="0">
                <a:solidFill>
                  <a:schemeClr val="accent2"/>
                </a:solidFill>
              </a:rPr>
              <a:t>    </a:t>
            </a:r>
            <a:endParaRPr lang="fr-FR"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How a Balance Sheet Works?</a:t>
            </a:r>
            <a:endParaRPr lang="fr-FR" dirty="0"/>
          </a:p>
        </p:txBody>
      </p:sp>
      <p:sp>
        <p:nvSpPr>
          <p:cNvPr id="3" name="Espace réservé du contenu 2"/>
          <p:cNvSpPr>
            <a:spLocks noGrp="1"/>
          </p:cNvSpPr>
          <p:nvPr>
            <p:ph idx="1"/>
          </p:nvPr>
        </p:nvSpPr>
        <p:spPr>
          <a:xfrm>
            <a:off x="1154954" y="2380343"/>
            <a:ext cx="8825659" cy="4702628"/>
          </a:xfrm>
        </p:spPr>
        <p:txBody>
          <a:bodyPr>
            <a:normAutofit fontScale="47500" lnSpcReduction="20000"/>
          </a:bodyPr>
          <a:lstStyle/>
          <a:p>
            <a:pPr lvl="0">
              <a:buNone/>
            </a:pPr>
            <a:r>
              <a:rPr lang="fr-FR" sz="6700" b="1" u="sng" dirty="0" smtClean="0">
                <a:solidFill>
                  <a:schemeClr val="accent1"/>
                </a:solidFill>
              </a:rPr>
              <a:t>2-</a:t>
            </a:r>
            <a:r>
              <a:rPr lang="fr-FR" sz="6700" b="1" u="sng" dirty="0" err="1" smtClean="0">
                <a:solidFill>
                  <a:schemeClr val="accent1"/>
                </a:solidFill>
              </a:rPr>
              <a:t>Liabilities</a:t>
            </a:r>
            <a:r>
              <a:rPr lang="fr-FR" sz="6700" b="1" u="sng" dirty="0" smtClean="0">
                <a:solidFill>
                  <a:schemeClr val="accent1"/>
                </a:solidFill>
              </a:rPr>
              <a:t>:</a:t>
            </a:r>
          </a:p>
          <a:p>
            <a:r>
              <a:rPr lang="en-US" sz="4400" b="1" dirty="0" smtClean="0"/>
              <a:t>Liabilities are funds owed by the business and are broken down into current and long-term categories. Current liabilities are those due within one year and include items such as accounts payable (supplier invoices), wages, income tax deductions, pension plan contributions, medical plan payments, building and equipment rents, customer deposits (advance payments for goods or services to be delivered), utilities, temporary loans, lines of credit, interest, maturing debt, and sales tax and/or goods, and services tax charged on purchases.</a:t>
            </a:r>
          </a:p>
          <a:p>
            <a:r>
              <a:rPr lang="en-US" sz="4400" b="1" dirty="0" smtClean="0"/>
              <a:t>Long-term liabilities are any that are due after a one-year period. These may include deferred tax liabilities, any long-term debt such as interest and principal on bonds, and any pension fund liabilities.</a:t>
            </a:r>
          </a:p>
          <a:p>
            <a:pPr lvl="0">
              <a:buNone/>
            </a:pPr>
            <a:endParaRPr lang="fr-FR" sz="2800" b="1" u="sng" dirty="0" smtClean="0">
              <a:solidFill>
                <a:schemeClr val="accent1"/>
              </a:solidFill>
            </a:endParaRP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Direction 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TM02900722[[fn=Salle Ion]]</Template>
  <TotalTime>631</TotalTime>
  <Words>395</Words>
  <Application>Microsoft Office PowerPoint</Application>
  <PresentationFormat>Personnalisé</PresentationFormat>
  <Paragraphs>43</Paragraphs>
  <Slides>11</Slides>
  <Notes>2</Notes>
  <HiddenSlides>0</HiddenSlides>
  <MMClips>1</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Direction Ion</vt:lpstr>
      <vt:lpstr>Balance Sheet</vt:lpstr>
      <vt:lpstr>Plan </vt:lpstr>
      <vt:lpstr>Diapositive 3</vt:lpstr>
      <vt:lpstr>An Introduction To The Balance Sheet </vt:lpstr>
      <vt:lpstr>What's On the Balance Sheet? </vt:lpstr>
      <vt:lpstr>What's On the Balance Sheet?</vt:lpstr>
      <vt:lpstr> How a Balance Sheet Works? </vt:lpstr>
      <vt:lpstr>How a Balance Sheet Works?</vt:lpstr>
      <vt:lpstr>How a Balance Sheet Works?</vt:lpstr>
      <vt:lpstr>How a Balance Sheet Works?</vt:lpstr>
      <vt:lpstr>Do I Need a Balance Sheet?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RESEAUX SOCIAUX :</dc:title>
  <dc:creator>hp</dc:creator>
  <cp:lastModifiedBy>hpp</cp:lastModifiedBy>
  <cp:revision>35</cp:revision>
  <dcterms:created xsi:type="dcterms:W3CDTF">2019-10-17T12:15:45Z</dcterms:created>
  <dcterms:modified xsi:type="dcterms:W3CDTF">2021-01-06T08:08:48Z</dcterms:modified>
</cp:coreProperties>
</file>