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18" r:id="rId2"/>
    <p:sldId id="392" r:id="rId3"/>
    <p:sldId id="393" r:id="rId4"/>
    <p:sldId id="394" r:id="rId5"/>
    <p:sldId id="395" r:id="rId6"/>
    <p:sldId id="396" r:id="rId7"/>
    <p:sldId id="397" r:id="rId8"/>
    <p:sldId id="398" r:id="rId9"/>
    <p:sldId id="399"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46" r:id="rId39"/>
    <p:sldId id="347" r:id="rId40"/>
    <p:sldId id="348" r:id="rId41"/>
    <p:sldId id="349" r:id="rId42"/>
    <p:sldId id="350" r:id="rId43"/>
    <p:sldId id="352" r:id="rId44"/>
    <p:sldId id="353" r:id="rId45"/>
    <p:sldId id="354" r:id="rId46"/>
    <p:sldId id="355" r:id="rId47"/>
    <p:sldId id="356" r:id="rId48"/>
    <p:sldId id="357" r:id="rId49"/>
    <p:sldId id="358" r:id="rId50"/>
    <p:sldId id="359" r:id="rId51"/>
    <p:sldId id="361" r:id="rId52"/>
    <p:sldId id="362" r:id="rId53"/>
    <p:sldId id="363" r:id="rId54"/>
    <p:sldId id="365" r:id="rId55"/>
    <p:sldId id="366" r:id="rId56"/>
    <p:sldId id="367" r:id="rId57"/>
    <p:sldId id="368" r:id="rId58"/>
    <p:sldId id="369" r:id="rId59"/>
    <p:sldId id="370" r:id="rId60"/>
    <p:sldId id="371" r:id="rId61"/>
    <p:sldId id="372" r:id="rId62"/>
    <p:sldId id="373" r:id="rId63"/>
    <p:sldId id="374" r:id="rId64"/>
    <p:sldId id="375" r:id="rId65"/>
    <p:sldId id="376" r:id="rId66"/>
    <p:sldId id="377" r:id="rId67"/>
    <p:sldId id="378" r:id="rId68"/>
    <p:sldId id="379" r:id="rId69"/>
    <p:sldId id="380" r:id="rId70"/>
    <p:sldId id="381" r:id="rId71"/>
    <p:sldId id="382" r:id="rId72"/>
    <p:sldId id="383" r:id="rId73"/>
    <p:sldId id="385" r:id="rId74"/>
    <p:sldId id="384"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a:xfrm>
            <a:off x="1451579" y="329307"/>
            <a:ext cx="5626774" cy="309201"/>
          </a:xfrm>
        </p:spPr>
        <p:txBody>
          <a:bodyPr/>
          <a:lstStyle/>
          <a:p>
            <a:endParaRPr lang="fr-MA"/>
          </a:p>
        </p:txBody>
      </p:sp>
      <p:sp>
        <p:nvSpPr>
          <p:cNvPr id="6" name="Slide Number Placeholder 5"/>
          <p:cNvSpPr>
            <a:spLocks noGrp="1"/>
          </p:cNvSpPr>
          <p:nvPr>
            <p:ph type="sldNum" sz="quarter" idx="12"/>
          </p:nvPr>
        </p:nvSpPr>
        <p:spPr>
          <a:xfrm>
            <a:off x="476834" y="798973"/>
            <a:ext cx="811019" cy="503578"/>
          </a:xfrm>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32023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3927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146494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786329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33EEAC9-B37C-4E98-9FDD-8B26FAC1BB66}" type="datetimeFigureOut">
              <a:rPr lang="fr-MA" smtClean="0"/>
              <a:t>30/11/2022</a:t>
            </a:fld>
            <a:endParaRPr lang="fr-MA"/>
          </a:p>
        </p:txBody>
      </p:sp>
      <p:sp>
        <p:nvSpPr>
          <p:cNvPr id="5" name="Footer Placeholder 4"/>
          <p:cNvSpPr>
            <a:spLocks noGrp="1"/>
          </p:cNvSpPr>
          <p:nvPr>
            <p:ph type="ftr" sz="quarter" idx="11"/>
          </p:nvPr>
        </p:nvSpPr>
        <p:spPr/>
        <p:txBody>
          <a:bodyPr/>
          <a:lstStyle/>
          <a:p>
            <a:endParaRPr lang="fr-MA"/>
          </a:p>
        </p:txBody>
      </p:sp>
      <p:sp>
        <p:nvSpPr>
          <p:cNvPr id="6" name="Slide Number Placeholder 5"/>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025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1420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33EEAC9-B37C-4E98-9FDD-8B26FAC1BB66}" type="datetimeFigureOut">
              <a:rPr lang="fr-MA" smtClean="0"/>
              <a:t>30/11/2022</a:t>
            </a:fld>
            <a:endParaRPr lang="fr-MA"/>
          </a:p>
        </p:txBody>
      </p:sp>
      <p:sp>
        <p:nvSpPr>
          <p:cNvPr id="8" name="Footer Placeholder 7"/>
          <p:cNvSpPr>
            <a:spLocks noGrp="1"/>
          </p:cNvSpPr>
          <p:nvPr>
            <p:ph type="ftr" sz="quarter" idx="11"/>
          </p:nvPr>
        </p:nvSpPr>
        <p:spPr/>
        <p:txBody>
          <a:bodyPr/>
          <a:lstStyle/>
          <a:p>
            <a:endParaRPr lang="fr-MA"/>
          </a:p>
        </p:txBody>
      </p:sp>
      <p:sp>
        <p:nvSpPr>
          <p:cNvPr id="9" name="Slide Number Placeholder 8"/>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141789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33EEAC9-B37C-4E98-9FDD-8B26FAC1BB66}" type="datetimeFigureOut">
              <a:rPr lang="fr-MA" smtClean="0"/>
              <a:t>30/11/2022</a:t>
            </a:fld>
            <a:endParaRPr lang="fr-MA"/>
          </a:p>
        </p:txBody>
      </p:sp>
      <p:sp>
        <p:nvSpPr>
          <p:cNvPr id="4" name="Footer Placeholder 3"/>
          <p:cNvSpPr>
            <a:spLocks noGrp="1"/>
          </p:cNvSpPr>
          <p:nvPr>
            <p:ph type="ftr" sz="quarter" idx="11"/>
          </p:nvPr>
        </p:nvSpPr>
        <p:spPr/>
        <p:txBody>
          <a:bodyPr/>
          <a:lstStyle/>
          <a:p>
            <a:endParaRPr lang="fr-MA"/>
          </a:p>
        </p:txBody>
      </p:sp>
      <p:sp>
        <p:nvSpPr>
          <p:cNvPr id="5" name="Slide Number Placeholder 4"/>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5715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EEAC9-B37C-4E98-9FDD-8B26FAC1BB66}" type="datetimeFigureOut">
              <a:rPr lang="fr-MA" smtClean="0"/>
              <a:t>30/11/2022</a:t>
            </a:fld>
            <a:endParaRPr lang="fr-MA"/>
          </a:p>
        </p:txBody>
      </p:sp>
      <p:sp>
        <p:nvSpPr>
          <p:cNvPr id="3" name="Footer Placeholder 2"/>
          <p:cNvSpPr>
            <a:spLocks noGrp="1"/>
          </p:cNvSpPr>
          <p:nvPr>
            <p:ph type="ftr" sz="quarter" idx="11"/>
          </p:nvPr>
        </p:nvSpPr>
        <p:spPr/>
        <p:txBody>
          <a:bodyPr/>
          <a:lstStyle/>
          <a:p>
            <a:endParaRPr lang="fr-MA"/>
          </a:p>
        </p:txBody>
      </p:sp>
      <p:sp>
        <p:nvSpPr>
          <p:cNvPr id="4" name="Slide Number Placeholder 3"/>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418367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3203657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33EEAC9-B37C-4E98-9FDD-8B26FAC1BB66}" type="datetimeFigureOut">
              <a:rPr lang="fr-MA" smtClean="0"/>
              <a:t>30/11/2022</a:t>
            </a:fld>
            <a:endParaRPr lang="fr-MA"/>
          </a:p>
        </p:txBody>
      </p:sp>
      <p:sp>
        <p:nvSpPr>
          <p:cNvPr id="6" name="Footer Placeholder 5"/>
          <p:cNvSpPr>
            <a:spLocks noGrp="1"/>
          </p:cNvSpPr>
          <p:nvPr>
            <p:ph type="ftr" sz="quarter" idx="11"/>
          </p:nvPr>
        </p:nvSpPr>
        <p:spPr>
          <a:xfrm>
            <a:off x="1447382" y="318640"/>
            <a:ext cx="5541004" cy="320931"/>
          </a:xfrm>
        </p:spPr>
        <p:txBody>
          <a:bodyPr/>
          <a:lstStyle/>
          <a:p>
            <a:endParaRPr lang="fr-MA"/>
          </a:p>
        </p:txBody>
      </p:sp>
      <p:sp>
        <p:nvSpPr>
          <p:cNvPr id="7" name="Slide Number Placeholder 6"/>
          <p:cNvSpPr>
            <a:spLocks noGrp="1"/>
          </p:cNvSpPr>
          <p:nvPr>
            <p:ph type="sldNum" sz="quarter" idx="12"/>
          </p:nvPr>
        </p:nvSpPr>
        <p:spPr/>
        <p:txBody>
          <a:bodyPr/>
          <a:lstStyle/>
          <a:p>
            <a:fld id="{803C7E7B-21AD-480E-BD95-61050388ECE8}" type="slidenum">
              <a:rPr lang="fr-MA" smtClean="0"/>
              <a:t>‹N°›</a:t>
            </a:fld>
            <a:endParaRPr lang="fr-MA"/>
          </a:p>
        </p:txBody>
      </p:sp>
    </p:spTree>
    <p:extLst>
      <p:ext uri="{BB962C8B-B14F-4D97-AF65-F5344CB8AC3E}">
        <p14:creationId xmlns:p14="http://schemas.microsoft.com/office/powerpoint/2010/main" val="2443377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33EEAC9-B37C-4E98-9FDD-8B26FAC1BB66}" type="datetimeFigureOut">
              <a:rPr lang="fr-MA" smtClean="0"/>
              <a:t>30/11/2022</a:t>
            </a:fld>
            <a:endParaRPr lang="fr-MA"/>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M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03C7E7B-21AD-480E-BD95-61050388ECE8}" type="slidenum">
              <a:rPr lang="fr-MA" smtClean="0"/>
              <a:t>‹N°›</a:t>
            </a:fld>
            <a:endParaRPr lang="fr-MA"/>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90141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gallica.bnf.fr/ark:/12148/bpt6k6528777d.texteImag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fr.wikipedia.org/wiki/M%C3%A9thode_d%27exhaustion" TargetMode="External"/><Relationship Id="rId2" Type="http://schemas.openxmlformats.org/officeDocument/2006/relationships/hyperlink" Target="https://ar.wikipedia.org/wiki/%D8%B7%D8%B1%D9%8A%D9%82%D8%A9_%D8%A7%D8%B3%D8%AA%D9%86%D9%81%D8%A7%D8%AF"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denis-collin.viabloga.com/news/reel-et-principe-de-realite"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doi.org/10.4000/methodos.4616"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transcendantal.hypotheses.org/27"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hyperlink" Target="https://www.cairn.info/revue-le-philosophoire-1999-3-page-89.htm" TargetMode="Externa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hyperlink" Target="https://www.persee.fr/doc/rscir_0035-2217_1998_num_72_2_3444"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www.persee.fr/doc/phlou_0035-3841_1983_num_81_51_6256"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hal.archives-ouvertes.fr/hal-02084219" TargetMode="Externa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hyperlink" Target="https://www.futura-sciences.com/sciences/dossiers/philosophie-realite-independante-elle-connaissable-20/" TargetMode="Externa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30B48B-DCE2-8FAF-E8F7-7276C5FB9415}"/>
              </a:ext>
            </a:extLst>
          </p:cNvPr>
          <p:cNvSpPr/>
          <p:nvPr/>
        </p:nvSpPr>
        <p:spPr>
          <a:xfrm>
            <a:off x="246345" y="189489"/>
            <a:ext cx="11699310" cy="62254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1000"/>
              </a:spcAft>
            </a:pPr>
            <a:endParaRPr lang="fr-MA" sz="1800" dirty="0">
              <a:effectLst/>
              <a:latin typeface="Calibri" panose="020F0502020204030204" pitchFamily="34" charset="0"/>
              <a:ea typeface="Times New Roman" panose="02020603050405020304" pitchFamily="18" charset="0"/>
              <a:cs typeface="Arial" panose="020B0604020202020204" pitchFamily="34" charset="0"/>
            </a:endParaRPr>
          </a:p>
        </p:txBody>
      </p:sp>
      <p:pic>
        <p:nvPicPr>
          <p:cNvPr id="3" name="Image 2" descr="Une image contenant texte&#10;&#10;Description générée automatiquement">
            <a:extLst>
              <a:ext uri="{FF2B5EF4-FFF2-40B4-BE49-F238E27FC236}">
                <a16:creationId xmlns:a16="http://schemas.microsoft.com/office/drawing/2014/main" id="{3CE05662-7C48-43F1-B680-72A22763721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2127303" y="443075"/>
            <a:ext cx="8137808" cy="604087"/>
          </a:xfrm>
          <a:prstGeom prst="rect">
            <a:avLst/>
          </a:prstGeom>
          <a:noFill/>
          <a:ln>
            <a:noFill/>
            <a:prstDash/>
          </a:ln>
        </p:spPr>
      </p:pic>
      <p:sp>
        <p:nvSpPr>
          <p:cNvPr id="6" name="Forme automatique 2">
            <a:extLst>
              <a:ext uri="{FF2B5EF4-FFF2-40B4-BE49-F238E27FC236}">
                <a16:creationId xmlns:a16="http://schemas.microsoft.com/office/drawing/2014/main" id="{14F42577-1F51-A627-C202-5D5524B2BB44}"/>
              </a:ext>
            </a:extLst>
          </p:cNvPr>
          <p:cNvSpPr>
            <a:spLocks noChangeArrowheads="1"/>
          </p:cNvSpPr>
          <p:nvPr/>
        </p:nvSpPr>
        <p:spPr bwMode="auto">
          <a:xfrm>
            <a:off x="3924495" y="5306013"/>
            <a:ext cx="4543425" cy="504825"/>
          </a:xfrm>
          <a:prstGeom prst="bracketPair">
            <a:avLst>
              <a:gd name="adj" fmla="val 8051"/>
            </a:avLst>
          </a:prstGeom>
          <a:noFill/>
          <a:ln w="38100">
            <a:solidFill>
              <a:srgbClr val="4472C4"/>
            </a:solidFill>
            <a:round/>
            <a:headEnd/>
            <a:tailEnd/>
          </a:ln>
          <a:extLst>
            <a:ext uri="{909E8E84-426E-40DD-AFC4-6F175D3DCCD1}">
              <a14:hiddenFill xmlns:a14="http://schemas.microsoft.com/office/drawing/2010/main">
                <a:solidFill>
                  <a:srgbClr val="943634"/>
                </a:solidFill>
              </a14:hiddenFill>
            </a:ext>
            <a:ext uri="{AF507438-7753-43E0-B8FC-AC1667EBCBE1}">
              <a14:hiddenEffects xmlns:a14="http://schemas.microsoft.com/office/drawing/2010/main">
                <a:effectLst>
                  <a:outerShdw dist="17961" dir="2700000" algn="ctr" rotWithShape="0">
                    <a:srgbClr val="9BBB59">
                      <a:gamma/>
                      <a:shade val="60000"/>
                      <a:invGamma/>
                    </a:srgbClr>
                  </a:outerShdw>
                </a:effectLst>
              </a14:hiddenEffects>
            </a:ext>
          </a:extLst>
        </p:spPr>
        <p:txBody>
          <a:bodyPr rot="0" vert="horz" wrap="square" lIns="45720" tIns="45720" rIns="45720" bIns="45720" anchor="t" anchorCtr="0" upright="1">
            <a:noAutofit/>
          </a:bodyPr>
          <a:lstStyle/>
          <a:p>
            <a:pPr algn="ctr">
              <a:lnSpc>
                <a:spcPct val="115000"/>
              </a:lnSpc>
              <a:spcAft>
                <a:spcPts val="1000"/>
              </a:spcAft>
            </a:pPr>
            <a:r>
              <a:rPr lang="ar-MA" sz="2000" b="1" i="1" dirty="0">
                <a:solidFill>
                  <a:srgbClr val="1F3864"/>
                </a:solidFill>
                <a:latin typeface="Arial" panose="020B0604020202020204" pitchFamily="34" charset="0"/>
                <a:ea typeface="Times New Roman" panose="02020603050405020304" pitchFamily="18" charset="0"/>
                <a:cs typeface="Arial" panose="020B0604020202020204" pitchFamily="34" charset="0"/>
              </a:rPr>
              <a:t>د.  مروان  لحمداني </a:t>
            </a:r>
            <a:endParaRPr lang="fr-MA"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Rectangle 6">
            <a:extLst>
              <a:ext uri="{FF2B5EF4-FFF2-40B4-BE49-F238E27FC236}">
                <a16:creationId xmlns:a16="http://schemas.microsoft.com/office/drawing/2014/main" id="{42830465-1354-E226-3D1D-97ACBAFF45DF}"/>
              </a:ext>
            </a:extLst>
          </p:cNvPr>
          <p:cNvSpPr/>
          <p:nvPr/>
        </p:nvSpPr>
        <p:spPr>
          <a:xfrm>
            <a:off x="2480153" y="1803748"/>
            <a:ext cx="7315200" cy="301877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lnSpc>
                <a:spcPct val="107000"/>
              </a:lnSpc>
              <a:spcAft>
                <a:spcPts val="800"/>
              </a:spcAft>
            </a:pPr>
            <a:r>
              <a:rPr lang="ar-MA" sz="2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شعبة الفلسفة</a:t>
            </a:r>
            <a:endParaRPr lang="fr-MA" sz="2800" b="1"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ar-MA" sz="2800" b="1" dirty="0">
                <a:solidFill>
                  <a:srgbClr val="FF0000"/>
                </a:solidFill>
                <a:effectLst/>
                <a:latin typeface="Calibri" panose="020F0502020204030204" pitchFamily="34" charset="0"/>
                <a:ea typeface="Calibri" panose="020F0502020204030204" pitchFamily="34" charset="0"/>
                <a:cs typeface="Arial" panose="020B0604020202020204" pitchFamily="34" charset="0"/>
              </a:rPr>
              <a:t>ماستر: المعجم الفلسفي ودينامية المفاهيم</a:t>
            </a:r>
            <a:endParaRPr lang="fr-MA" sz="2800" b="1" dirty="0">
              <a:effectLst/>
              <a:latin typeface="Calibri" panose="020F0502020204030204" pitchFamily="34" charset="0"/>
              <a:ea typeface="Calibri" panose="020F0502020204030204" pitchFamily="34" charset="0"/>
              <a:cs typeface="Arial" panose="020B0604020202020204" pitchFamily="34" charset="0"/>
            </a:endParaRPr>
          </a:p>
          <a:p>
            <a:pPr algn="ctr">
              <a:lnSpc>
                <a:spcPct val="200000"/>
              </a:lnSpc>
              <a:spcAft>
                <a:spcPts val="800"/>
              </a:spcAft>
            </a:pPr>
            <a:r>
              <a:rPr lang="ar-MA" sz="2800" b="1"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مجزوءة</a:t>
            </a:r>
            <a:r>
              <a:rPr lang="ar-MA"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مفهوم الواقع </a:t>
            </a:r>
            <a:endParaRPr lang="fr-MA" sz="2800" b="1" dirty="0">
              <a:effectLst/>
              <a:latin typeface="Calibri" panose="020F0502020204030204" pitchFamily="34" charset="0"/>
              <a:ea typeface="Calibri" panose="020F0502020204030204" pitchFamily="34" charset="0"/>
              <a:cs typeface="Arial" panose="020B0604020202020204" pitchFamily="34" charset="0"/>
            </a:endParaRPr>
          </a:p>
          <a:p>
            <a:pPr algn="ctr">
              <a:lnSpc>
                <a:spcPct val="200000"/>
              </a:lnSpc>
              <a:spcAft>
                <a:spcPts val="800"/>
              </a:spcAft>
            </a:pPr>
            <a:r>
              <a:rPr lang="ar-MA" sz="2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الأسدوس الثانــــــــي</a:t>
            </a:r>
            <a:endParaRPr lang="fr-MA"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1832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449580" algn="r" rtl="1"/>
            <a:r>
              <a:rPr lang="ar-SA" sz="2200" b="1" dirty="0">
                <a:latin typeface="Calibri" panose="020F0502020204030204" pitchFamily="34" charset="0"/>
                <a:ea typeface="Calibri" panose="020F0502020204030204" pitchFamily="34" charset="0"/>
                <a:cs typeface="Calibri" panose="020F0502020204030204" pitchFamily="34" charset="0"/>
              </a:rPr>
              <a:t>يفتتح </a:t>
            </a:r>
            <a:r>
              <a:rPr lang="fr-FR" sz="2200" b="1" dirty="0">
                <a:latin typeface="Calibri" panose="020F0502020204030204" pitchFamily="34" charset="0"/>
                <a:ea typeface="Calibri" panose="020F0502020204030204" pitchFamily="34" charset="0"/>
                <a:cs typeface="Calibri" panose="020F0502020204030204" pitchFamily="34" charset="0"/>
              </a:rPr>
              <a:t>Étienne Gilson</a:t>
            </a:r>
            <a:r>
              <a:rPr lang="ar-SA" sz="2200" b="1" dirty="0">
                <a:latin typeface="Calibri" panose="020F0502020204030204" pitchFamily="34" charset="0"/>
                <a:ea typeface="Calibri" panose="020F0502020204030204" pitchFamily="34" charset="0"/>
                <a:cs typeface="Calibri" panose="020F0502020204030204" pitchFamily="34" charset="0"/>
              </a:rPr>
              <a:t> الجزء الأول من كتابه </a:t>
            </a:r>
            <a:r>
              <a:rPr lang="fr-FR" sz="2200" b="1" dirty="0">
                <a:latin typeface="Calibri" panose="020F0502020204030204" pitchFamily="34" charset="0"/>
                <a:ea typeface="Calibri" panose="020F0502020204030204" pitchFamily="34" charset="0"/>
                <a:cs typeface="Calibri" panose="020F0502020204030204" pitchFamily="34" charset="0"/>
              </a:rPr>
              <a:t>L’être et l’essence</a:t>
            </a:r>
            <a:r>
              <a:rPr lang="ar-SA" sz="2200" b="1" dirty="0">
                <a:latin typeface="Calibri" panose="020F0502020204030204" pitchFamily="34" charset="0"/>
                <a:ea typeface="Calibri" panose="020F0502020204030204" pitchFamily="34" charset="0"/>
                <a:cs typeface="Calibri" panose="020F0502020204030204" pitchFamily="34" charset="0"/>
              </a:rPr>
              <a:t> بالقول أن أول سؤال طرحته الفلسفة الاغريقية كان التساؤل عن كيفية حدوث الأشياء، وهو ما كشف عن إحدى الضرورات الانسانية للعقل البشري، كونه سعى نحو فهم الأشياء وتفسيرها بعقلانية من خلال تصور كل ما هو مجهول على أنه متطابق في الطبيعة مع شيء نعرفه بالفعل، الأمر الذي سمح بتكوين نظرة عامة بطبيعة الواقع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إليها ترتد كل أجزاء الطبيعة تحت غطاء الواحد والكل، ولعل هذا ما مكن المفكرين اليونانيين الأوائل من اختزال الواقع إلى الماء كما هو الحال مع طاليس ثم الهواء والنار... إلى أن طرحت المسألة مع </a:t>
            </a:r>
            <a:r>
              <a:rPr lang="ar-S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SA" sz="2200" b="1" dirty="0">
                <a:latin typeface="Calibri" panose="020F0502020204030204" pitchFamily="34" charset="0"/>
                <a:ea typeface="Calibri" panose="020F0502020204030204" pitchFamily="34" charset="0"/>
                <a:cs typeface="Calibri" panose="020F0502020204030204" pitchFamily="34" charset="0"/>
              </a:rPr>
              <a:t> بشكل أكثر عمومية وأكثر عمقا بعيدا عن الصيغ الأولى المستقاة من أجزاء الطبيعة، حيث جعل السؤال متعلقا بالوجود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وهو ما شكل منعطف فكريا فارقا في عصره، استطاع من خلاله إثبات واقعة منطقية مفادها، أنه إذا كان أي عنصر من عناصر الواقع يتحدد باعتباره كائنا موجودا، فهذا يفرض بالضرورة أن تنسب الخصائص الأساسية للوجود إلى ما هو موجود بشكل كلي لا إلى جزء مادي من أجزاء الطبيعة. هذه النتيجة في حقيقة الأمر تمثل بتعبير أدق موقفا </a:t>
            </a:r>
            <a:r>
              <a:rPr lang="ar-SA" sz="2200" b="1" dirty="0" err="1">
                <a:latin typeface="Calibri" panose="020F0502020204030204" pitchFamily="34" charset="0"/>
                <a:ea typeface="Calibri" panose="020F0502020204030204" pitchFamily="34" charset="0"/>
                <a:cs typeface="Calibri" panose="020F0502020204030204" pitchFamily="34" charset="0"/>
              </a:rPr>
              <a:t>ميثافيزيقيا</a:t>
            </a:r>
            <a:r>
              <a:rPr lang="ar-SA" sz="2200" b="1" dirty="0">
                <a:latin typeface="Calibri" panose="020F0502020204030204" pitchFamily="34" charset="0"/>
                <a:ea typeface="Calibri" panose="020F0502020204030204" pitchFamily="34" charset="0"/>
                <a:cs typeface="Calibri" panose="020F0502020204030204" pitchFamily="34" charset="0"/>
              </a:rPr>
              <a:t> خالصا أحدث تحولا جذريا في تاريخ الفكر البشري، لأن بفضله تم التمهيد للانتقال من النظر الحسي المباشر إلى النظر الحسي المجرد، ومن النظر في الخاص إلى النظر في العام، ومن التفكير البدائي في الطبيعة إلى التفكير الانطولوجي </a:t>
            </a:r>
            <a:r>
              <a:rPr lang="ar-SA" sz="2200" b="1" dirty="0" err="1">
                <a:latin typeface="Calibri" panose="020F0502020204030204" pitchFamily="34" charset="0"/>
                <a:ea typeface="Calibri" panose="020F0502020204030204" pitchFamily="34" charset="0"/>
                <a:cs typeface="Calibri" panose="020F0502020204030204" pitchFamily="34" charset="0"/>
              </a:rPr>
              <a:t>والميثافيزيقي</a:t>
            </a:r>
            <a:r>
              <a:rPr lang="ar-SA" sz="2200" b="1" dirty="0">
                <a:latin typeface="Calibri" panose="020F0502020204030204" pitchFamily="34" charset="0"/>
                <a:ea typeface="Calibri" panose="020F0502020204030204" pitchFamily="34" charset="0"/>
                <a:cs typeface="Calibri" panose="020F0502020204030204" pitchFamily="34" charset="0"/>
              </a:rPr>
              <a:t> في الوجود. تحول جعل التفكير في أي شيء لا يمكن أن يتم إلا من خلال الوجود، ولعل هذا ما دفع </a:t>
            </a:r>
            <a:r>
              <a:rPr lang="fr-FR" sz="2200" b="1" dirty="0">
                <a:latin typeface="Calibri" panose="020F0502020204030204" pitchFamily="34" charset="0"/>
                <a:ea typeface="Calibri" panose="020F0502020204030204" pitchFamily="34" charset="0"/>
                <a:cs typeface="Calibri" panose="020F0502020204030204" pitchFamily="34" charset="0"/>
              </a:rPr>
              <a:t>Étienne Gilson</a:t>
            </a:r>
            <a:r>
              <a:rPr lang="ar-SA" sz="2200" b="1" dirty="0">
                <a:latin typeface="Calibri" panose="020F0502020204030204" pitchFamily="34" charset="0"/>
                <a:ea typeface="Calibri" panose="020F0502020204030204" pitchFamily="34" charset="0"/>
                <a:cs typeface="Calibri" panose="020F0502020204030204" pitchFamily="34" charset="0"/>
              </a:rPr>
              <a:t> إلى القول أن نظرية </a:t>
            </a:r>
            <a:r>
              <a:rPr lang="ar-SA" sz="2200" b="1" dirty="0" err="1">
                <a:latin typeface="Calibri" panose="020F0502020204030204" pitchFamily="34" charset="0"/>
                <a:ea typeface="Calibri" panose="020F0502020204030204" pitchFamily="34" charset="0"/>
                <a:cs typeface="Calibri" panose="020F0502020204030204" pitchFamily="34" charset="0"/>
              </a:rPr>
              <a:t>بارمينيدس</a:t>
            </a:r>
            <a:r>
              <a:rPr lang="ar-SA" sz="2200" b="1" dirty="0">
                <a:latin typeface="Calibri" panose="020F0502020204030204" pitchFamily="34" charset="0"/>
                <a:ea typeface="Calibri" panose="020F0502020204030204" pitchFamily="34" charset="0"/>
                <a:cs typeface="Calibri" panose="020F0502020204030204" pitchFamily="34" charset="0"/>
              </a:rPr>
              <a:t> في الوجود مازالت تستحق الاهتمام إلى اليوم، فما الذي قصده </a:t>
            </a:r>
            <a:r>
              <a:rPr lang="ar-S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SA" sz="2200" b="1" dirty="0">
                <a:latin typeface="Calibri" panose="020F0502020204030204" pitchFamily="34" charset="0"/>
                <a:ea typeface="Calibri" panose="020F0502020204030204" pitchFamily="34" charset="0"/>
                <a:cs typeface="Calibri" panose="020F0502020204030204" pitchFamily="34" charset="0"/>
              </a:rPr>
              <a:t> بالوجود؟ </a:t>
            </a:r>
            <a:r>
              <a:rPr lang="fr-FR" sz="2200" b="1" dirty="0">
                <a:latin typeface="Calibri" panose="020F0502020204030204" pitchFamily="34" charset="0"/>
                <a:ea typeface="Calibri" panose="020F0502020204030204" pitchFamily="34" charset="0"/>
                <a:cs typeface="Calibri" panose="020F0502020204030204" pitchFamily="34" charset="0"/>
              </a:rPr>
              <a:t>É. Gilson, L'être et l'essence. Vrin, 1981, P24</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2200" b="1" dirty="0">
                <a:latin typeface="Calibri" panose="020F0502020204030204" pitchFamily="34" charset="0"/>
                <a:ea typeface="Calibri" panose="020F0502020204030204" pitchFamily="34" charset="0"/>
                <a:cs typeface="Calibri" panose="020F0502020204030204" pitchFamily="34" charset="0"/>
              </a:rPr>
              <a:t>المرجع نفسه: ص 25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25</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6162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ضمن قصيدته، اعتبر </a:t>
            </a:r>
            <a:r>
              <a:rPr lang="ar-S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SA" sz="2200" b="1" dirty="0">
                <a:latin typeface="Calibri" panose="020F0502020204030204" pitchFamily="34" charset="0"/>
                <a:ea typeface="Calibri" panose="020F0502020204030204" pitchFamily="34" charset="0"/>
                <a:cs typeface="Calibri" panose="020F0502020204030204" pitchFamily="34" charset="0"/>
              </a:rPr>
              <a:t> أن الوجود يتمتع بكل الصفات التي تتعلق بالهوية </a:t>
            </a:r>
            <a:r>
              <a:rPr lang="fr-FR" sz="2200" b="1" dirty="0">
                <a:latin typeface="Calibri" panose="020F0502020204030204" pitchFamily="34" charset="0"/>
                <a:ea typeface="Calibri" panose="020F0502020204030204" pitchFamily="34" charset="0"/>
                <a:cs typeface="Calibri" panose="020F0502020204030204" pitchFamily="34" charset="0"/>
              </a:rPr>
              <a:t>Identité</a:t>
            </a:r>
            <a:r>
              <a:rPr lang="ar-SA" sz="2200" b="1" dirty="0">
                <a:latin typeface="Calibri" panose="020F0502020204030204" pitchFamily="34" charset="0"/>
                <a:ea typeface="Calibri" panose="020F0502020204030204" pitchFamily="34" charset="0"/>
                <a:cs typeface="Calibri" panose="020F0502020204030204" pitchFamily="34" charset="0"/>
              </a:rPr>
              <a:t> وكل من يشارك في طبيعته فهو يتمتع بها، والعكس غير صحيح، وهو ما يجعل الوجود متمتعا بالوحدة مادام أن كل ما هو موجود فهو موجود بشكل متطابق. ومنه فالوجود هاهنا </a:t>
            </a:r>
            <a:r>
              <a:rPr lang="ar-MA" sz="2200" b="1" dirty="0">
                <a:latin typeface="Calibri" panose="020F0502020204030204" pitchFamily="34" charset="0"/>
                <a:ea typeface="Calibri" panose="020F0502020204030204" pitchFamily="34" charset="0"/>
                <a:cs typeface="Calibri" panose="020F0502020204030204" pitchFamily="34" charset="0"/>
              </a:rPr>
              <a:t>لا يعبر إلا عما هو مشارك في الوجود، و كل مشارك في الوجود ليس له علة، لأن الحديث عن علة للوجود، يعني الحديث عن شيء غير موجود، وإذا كان الوجود لا يمتلك علة، فهذا يعني أنه لا يمتلك بداية، وإذا كان لا يمتلك بداية، فهذا يعني أنه ليس له نهاية، وإذا لم تكن لديه بداية و نهاية، فهذا يعني أنه واحد، وإذا كان الوجود واحدا، فهذا يعني أنه ثابت ومتجانس. وهو</a:t>
            </a:r>
            <a:r>
              <a:rPr lang="ar-SA" sz="2200" b="1" dirty="0">
                <a:latin typeface="Calibri" panose="020F0502020204030204" pitchFamily="34" charset="0"/>
                <a:ea typeface="Calibri" panose="020F0502020204030204" pitchFamily="34" charset="0"/>
                <a:cs typeface="Calibri" panose="020F0502020204030204" pitchFamily="34" charset="0"/>
              </a:rPr>
              <a:t> ما يفيد أن الوجود بحسب طرح </a:t>
            </a:r>
            <a:r>
              <a:rPr lang="ar-S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SA" sz="2200" b="1" dirty="0">
                <a:latin typeface="Calibri" panose="020F0502020204030204" pitchFamily="34" charset="0"/>
                <a:ea typeface="Calibri" panose="020F0502020204030204" pitchFamily="34" charset="0"/>
                <a:cs typeface="Calibri" panose="020F0502020204030204" pitchFamily="34" charset="0"/>
              </a:rPr>
              <a:t> بلا ماض أو مستقبل وبلا تاريخ أو زمن، لذلك إذا كان هناك من خاصية للوجود فهي كونه وجود حاضر بشكل دائم وأبدي، طبيعته أنه موجود، وبالتالي فهو ثابت متجانس غير قابل للتغير </a:t>
            </a:r>
            <a:r>
              <a:rPr lang="ar-MA" sz="2200" b="1" dirty="0">
                <a:latin typeface="Calibri" panose="020F0502020204030204" pitchFamily="34" charset="0"/>
                <a:ea typeface="Calibri" panose="020F0502020204030204" pitchFamily="34" charset="0"/>
                <a:cs typeface="Calibri" panose="020F0502020204030204" pitchFamily="34" charset="0"/>
              </a:rPr>
              <a:t>لأن كل ما يتغير يفترض وجود شيء غير موجود يبدأ في الوجود، والوجود موجود ومتطابق مع نفسه، بخلاف اللاوجود الذي ليس كذلك</a:t>
            </a:r>
            <a:r>
              <a:rPr lang="ar-MA" sz="1800" dirty="0">
                <a:effectLst/>
                <a:latin typeface="Calibri" panose="020F0502020204030204" pitchFamily="34" charset="0"/>
                <a:ea typeface="Calibri" panose="020F0502020204030204" pitchFamily="34" charset="0"/>
                <a:cs typeface="Calibri" panose="020F0502020204030204" pitchFamily="34" charset="0"/>
              </a:rPr>
              <a: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fr-FR" sz="1800" b="1" i="1" dirty="0">
                <a:effectLst/>
                <a:latin typeface="Calibri" panose="020F0502020204030204" pitchFamily="34" charset="0"/>
                <a:ea typeface="Calibri" panose="020F0502020204030204" pitchFamily="34" charset="0"/>
                <a:cs typeface="Calibri" panose="020F0502020204030204" pitchFamily="34" charset="0"/>
              </a:rPr>
              <a:t>« L’être se définit ici comme l’identique à soi même et comme l’incompatible avec le changement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26</a:t>
            </a:r>
            <a:endParaRPr lang="fr-MA" dirty="0"/>
          </a:p>
        </p:txBody>
      </p:sp>
    </p:spTree>
    <p:extLst>
      <p:ext uri="{BB962C8B-B14F-4D97-AF65-F5344CB8AC3E}">
        <p14:creationId xmlns:p14="http://schemas.microsoft.com/office/powerpoint/2010/main" val="3667125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يترتب على هذا أن عالم التجربة الحسية الذي يشكل مسرحا للتغير، مستبعدا من نظام الوجود وعملية التطابق المميزة له، لذلك وجب رده إلى المظهر، باعتبار أن مظاهر التغير التي نشاهدها لا تعبر عن الوجود، بل تعبر عن مجرد مظهر له، والحال أن </a:t>
            </a:r>
            <a:r>
              <a:rPr lang="ar-M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MA" sz="2200" b="1" dirty="0">
                <a:latin typeface="Calibri" panose="020F0502020204030204" pitchFamily="34" charset="0"/>
                <a:ea typeface="Calibri" panose="020F0502020204030204" pitchFamily="34" charset="0"/>
                <a:cs typeface="Calibri" panose="020F0502020204030204" pitchFamily="34" charset="0"/>
              </a:rPr>
              <a:t> وضع تقابلا بين الوجود بما هو وجود ثابت يمتلك هوية  ثابتة، والمظهر بما أنه متغير فهو غير الموجود.</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ما يمكن ملاحظته من خلال ما تقدم أن مشكلة الوجود وإن كانت قد دشنت مع </a:t>
            </a:r>
            <a:r>
              <a:rPr lang="ar-M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MA" sz="2200" b="1" dirty="0">
                <a:latin typeface="Calibri" panose="020F0502020204030204" pitchFamily="34" charset="0"/>
                <a:ea typeface="Calibri" panose="020F0502020204030204" pitchFamily="34" charset="0"/>
                <a:cs typeface="Calibri" panose="020F0502020204030204" pitchFamily="34" charset="0"/>
              </a:rPr>
              <a:t>، إلا أنه مع ذلك طرحها بشكل مادي وملموس، ما يعني أنه لم يكن يتحدث بتعبير أدق عن الوجود، بل عما هو موجود، وكان يقصد به الكل أو الشامل وقد عبر عنه قائلا: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ct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"إنه كامل من كل الجوانب، مثل كرة مستديرة تزن بالتساوي من المركز نحو كل الاتجاهات"</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بهذا المعنى يكون الطرح </a:t>
            </a:r>
            <a:r>
              <a:rPr lang="ar-MA" sz="2200" b="1" dirty="0" err="1">
                <a:latin typeface="Calibri" panose="020F0502020204030204" pitchFamily="34" charset="0"/>
                <a:ea typeface="Calibri" panose="020F0502020204030204" pitchFamily="34" charset="0"/>
                <a:cs typeface="Calibri" panose="020F0502020204030204" pitchFamily="34" charset="0"/>
              </a:rPr>
              <a:t>البارمنيدي</a:t>
            </a:r>
            <a:r>
              <a:rPr lang="ar-MA" sz="2200" b="1" dirty="0">
                <a:latin typeface="Calibri" panose="020F0502020204030204" pitchFamily="34" charset="0"/>
                <a:ea typeface="Calibri" panose="020F0502020204030204" pitchFamily="34" charset="0"/>
                <a:cs typeface="Calibri" panose="020F0502020204030204" pitchFamily="34" charset="0"/>
              </a:rPr>
              <a:t> في حقيقته لا يعبر عن انطولوجيا مجردة كما يقول </a:t>
            </a:r>
            <a:r>
              <a:rPr lang="fr-FR" sz="2200" b="1" dirty="0">
                <a:latin typeface="Calibri" panose="020F0502020204030204" pitchFamily="34" charset="0"/>
                <a:ea typeface="Calibri" panose="020F0502020204030204" pitchFamily="34" charset="0"/>
                <a:cs typeface="Calibri" panose="020F0502020204030204" pitchFamily="34" charset="0"/>
              </a:rPr>
              <a:t>Étienne Gilson</a:t>
            </a:r>
            <a:r>
              <a:rPr lang="ar-SA" sz="2200" b="1" dirty="0">
                <a:latin typeface="Calibri" panose="020F0502020204030204" pitchFamily="34" charset="0"/>
                <a:ea typeface="Calibri" panose="020F0502020204030204" pitchFamily="34" charset="0"/>
                <a:cs typeface="Calibri" panose="020F0502020204030204" pitchFamily="34" charset="0"/>
              </a:rPr>
              <a:t> إلا أنه مع ذلك يعود له فضل وضع البحث في الواقع، وفي ما هو موجود ضمن سياق مشكلة الوجود، وبذلك تكون الاستنتاجات العامة التي طرحها في هذا الشأن منطلقا في بناء علم الوجود.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27</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26</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26</a:t>
            </a:r>
            <a:endParaRPr lang="fr-MA" dirty="0"/>
          </a:p>
        </p:txBody>
      </p:sp>
    </p:spTree>
    <p:extLst>
      <p:ext uri="{BB962C8B-B14F-4D97-AF65-F5344CB8AC3E}">
        <p14:creationId xmlns:p14="http://schemas.microsoft.com/office/powerpoint/2010/main" val="2195932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449580" algn="just" rtl="1">
              <a:lnSpc>
                <a:spcPct val="115000"/>
              </a:lnSpc>
            </a:pPr>
            <a:r>
              <a:rPr lang="ar-MA" sz="2200" b="1" dirty="0">
                <a:latin typeface="Calibri" panose="020F0502020204030204" pitchFamily="34" charset="0"/>
                <a:ea typeface="Calibri" panose="020F0502020204030204" pitchFamily="34" charset="0"/>
                <a:cs typeface="Calibri" panose="020F0502020204030204" pitchFamily="34" charset="0"/>
              </a:rPr>
              <a:t>مقابل هذا الاختزال الذي أحدثه </a:t>
            </a:r>
            <a:r>
              <a:rPr lang="ar-M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MA" sz="2200" b="1" dirty="0">
                <a:latin typeface="Calibri" panose="020F0502020204030204" pitchFamily="34" charset="0"/>
                <a:ea typeface="Calibri" panose="020F0502020204030204" pitchFamily="34" charset="0"/>
                <a:cs typeface="Calibri" panose="020F0502020204030204" pitchFamily="34" charset="0"/>
              </a:rPr>
              <a:t>؛ أي رد هوية الموجودات إلى ما هو موجود، سيشهد الفكر البشري بعده مسارات فكرية مشابهة له من حيث المبدأ، من بينها ما قام به "فيتاغورس" الذي سيعمل هو الاخر على اختزال تلك الهوية في معطى كلي وصوري، لكنه عوض ردها إلى ما هو موجود جعلها خلافا له كامنة في العدد، لما تتمتع بها الاعداد في نظره من قدرة على تجميع المتعدد في الواحد واختزال الكثرة إلى حصيص رمزي، مثال ذلك أننا نقول: هناك ثلاثة أشجار ومئة شخص. وبذلك يكون فيثاغورس قد رفض بدوره تفسير الواقع بالعلل الطبيعية الفاسدة، وجعل من العدد </a:t>
            </a:r>
            <a:r>
              <a:rPr lang="fr-FR" sz="2200" b="1" dirty="0">
                <a:latin typeface="Calibri" panose="020F0502020204030204" pitchFamily="34" charset="0"/>
                <a:ea typeface="Calibri" panose="020F0502020204030204" pitchFamily="34" charset="0"/>
                <a:cs typeface="Calibri" panose="020F0502020204030204" pitchFamily="34" charset="0"/>
              </a:rPr>
              <a:t>Nombre</a:t>
            </a:r>
            <a:r>
              <a:rPr lang="ar-MA" sz="2200" b="1" dirty="0">
                <a:latin typeface="Calibri" panose="020F0502020204030204" pitchFamily="34" charset="0"/>
                <a:ea typeface="Calibri" panose="020F0502020204030204" pitchFamily="34" charset="0"/>
                <a:cs typeface="Calibri" panose="020F0502020204030204" pitchFamily="34" charset="0"/>
              </a:rPr>
              <a:t> باعتباره صورة عقلية غير قابلة للانقسام، تعبيرا عن واقعية الشيء. بهذا المعنى يغدو العدد وسيلة لإضفاء النظام والترتيب على كل شيء، أو واصلة بين الفكر من جهة، وظواهر الكون من جهة أخرى، مادام أنه من الممكن تعقل الموجودات أو تجريدها من خصائصها الحسية وإرجاعها إلى بنائها الرياضي، وهو ما عبرت عنه مبرهنته الشهيرة: "مربع الوتر يساوي مجموع مربعي الضلعين المجاورين (</a:t>
            </a:r>
            <a:r>
              <a:rPr lang="fr-FR" sz="2200" b="1" dirty="0">
                <a:latin typeface="Calibri" panose="020F0502020204030204" pitchFamily="34" charset="0"/>
                <a:ea typeface="Calibri" panose="020F0502020204030204" pitchFamily="34" charset="0"/>
                <a:cs typeface="Calibri" panose="020F0502020204030204" pitchFamily="34" charset="0"/>
              </a:rPr>
              <a:t>a² + b² = c²</a:t>
            </a:r>
            <a:r>
              <a:rPr lang="ar-MA" sz="2200" b="1" dirty="0">
                <a:latin typeface="Calibri" panose="020F0502020204030204" pitchFamily="34" charset="0"/>
                <a:ea typeface="Calibri" panose="020F0502020204030204" pitchFamily="34" charset="0"/>
                <a:cs typeface="Calibri" panose="020F0502020204030204" pitchFamily="34" charset="0"/>
              </a:rPr>
              <a:t>)"، وبهذا الأساس يكون "فيتاغورس" قد عبر عن وحدة بين "المعطى الحسي والمعطى العقلي".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ar-SA" sz="1800" b="0" dirty="0">
                <a:effectLst/>
                <a:latin typeface="Times New Roman" panose="02020603050405020304" pitchFamily="18" charset="0"/>
                <a:ea typeface="Calibri" panose="020F0502020204030204" pitchFamily="34" charset="0"/>
                <a:cs typeface="Arial" panose="020B0604020202020204" pitchFamily="34" charset="0"/>
              </a:rPr>
              <a:t>المرجع نفسه: ص 25</a:t>
            </a:r>
            <a:r>
              <a:rPr lang="ar-SA" sz="1800" b="1" dirty="0">
                <a:effectLst/>
                <a:latin typeface="Times New Roman" panose="02020603050405020304" pitchFamily="18" charset="0"/>
                <a:ea typeface="Calibri" panose="020F0502020204030204" pitchFamily="34" charset="0"/>
                <a:cs typeface="Arial" panose="020B0604020202020204" pitchFamily="34" charset="0"/>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0539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غير أن هذه الوحدة المنسجمة التي انشغل "فيتاغورس" طيلة حياته بتأسيسها </a:t>
            </a:r>
            <a:r>
              <a:rPr lang="ar-MA" sz="2200" b="1" dirty="0" err="1">
                <a:latin typeface="Calibri" panose="020F0502020204030204" pitchFamily="34" charset="0"/>
                <a:ea typeface="Calibri" panose="020F0502020204030204" pitchFamily="34" charset="0"/>
                <a:cs typeface="Calibri" panose="020F0502020204030204" pitchFamily="34" charset="0"/>
              </a:rPr>
              <a:t>ستواجهها</a:t>
            </a:r>
            <a:r>
              <a:rPr lang="ar-MA" sz="2200" b="1" dirty="0">
                <a:latin typeface="Calibri" panose="020F0502020204030204" pitchFamily="34" charset="0"/>
                <a:ea typeface="Calibri" panose="020F0502020204030204" pitchFamily="34" charset="0"/>
                <a:cs typeface="Calibri" panose="020F0502020204030204" pitchFamily="34" charset="0"/>
              </a:rPr>
              <a:t> معضلة عويصة نتجت بعد اكتشافه للعدد غير النسبي، حيث صار الواحد قابلا للقسمة إلى ما لانهاية، وكما هو معلوم آنذاك فما هو قابل للقسمة يعد مظهرا من مظاهر النقص، وهو ما عبرت عنه الواقعة الرياضية التالية: "حساب جذر مربع العدد في وتر مثلث قائم الزاوية متساوي الساقين"، هذ العدد لا يشكل وحدة كاملة متناهية ضمن النسق الفكر </a:t>
            </a:r>
            <a:r>
              <a:rPr lang="ar-MA" sz="2200" b="1" dirty="0" err="1">
                <a:latin typeface="Calibri" panose="020F0502020204030204" pitchFamily="34" charset="0"/>
                <a:ea typeface="Calibri" panose="020F0502020204030204" pitchFamily="34" charset="0"/>
                <a:cs typeface="Calibri" panose="020F0502020204030204" pitchFamily="34" charset="0"/>
              </a:rPr>
              <a:t>الفيثاغوري</a:t>
            </a:r>
            <a:r>
              <a:rPr lang="ar-MA" sz="2200" b="1" dirty="0">
                <a:latin typeface="Calibri" panose="020F0502020204030204" pitchFamily="34" charset="0"/>
                <a:ea typeface="Calibri" panose="020F0502020204030204" pitchFamily="34" charset="0"/>
                <a:cs typeface="Calibri" panose="020F0502020204030204" pitchFamily="34" charset="0"/>
              </a:rPr>
              <a:t>، الأمر الذي جعل المتناهي لا متناهيا، فكيف أضحى إذن </a:t>
            </a:r>
            <a:r>
              <a:rPr lang="ar-MA" sz="2200" b="1" dirty="0" err="1">
                <a:latin typeface="Calibri" panose="020F0502020204030204" pitchFamily="34" charset="0"/>
                <a:ea typeface="Calibri" panose="020F0502020204030204" pitchFamily="34" charset="0"/>
                <a:cs typeface="Calibri" panose="020F0502020204030204" pitchFamily="34" charset="0"/>
              </a:rPr>
              <a:t>ماهو</a:t>
            </a:r>
            <a:r>
              <a:rPr lang="ar-MA" sz="2200" b="1" dirty="0">
                <a:latin typeface="Calibri" panose="020F0502020204030204" pitchFamily="34" charset="0"/>
                <a:ea typeface="Calibri" panose="020F0502020204030204" pitchFamily="34" charset="0"/>
                <a:cs typeface="Calibri" panose="020F0502020204030204" pitchFamily="34" charset="0"/>
              </a:rPr>
              <a:t> عقلي غير متناه وما هو محسوس متناه.</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a:lnSpc>
                <a:spcPct val="115000"/>
              </a:lnSpc>
            </a:pPr>
            <a:r>
              <a:rPr lang="fr-FR" sz="2200" b="1" dirty="0">
                <a:latin typeface="Calibri" panose="020F0502020204030204" pitchFamily="34" charset="0"/>
                <a:ea typeface="Calibri" panose="020F0502020204030204" pitchFamily="34" charset="0"/>
                <a:cs typeface="Calibri" panose="020F0502020204030204" pitchFamily="34" charset="0"/>
              </a:rPr>
              <a:t>     </a:t>
            </a:r>
            <a:r>
              <a:rPr lang="ar-MA" sz="2200" b="1" dirty="0">
                <a:latin typeface="Calibri" panose="020F0502020204030204" pitchFamily="34" charset="0"/>
                <a:ea typeface="Calibri" panose="020F0502020204030204" pitchFamily="34" charset="0"/>
                <a:cs typeface="Calibri" panose="020F0502020204030204" pitchFamily="34" charset="0"/>
              </a:rPr>
              <a:t>لقد شكلت أزمة العدد </a:t>
            </a:r>
            <a:r>
              <a:rPr lang="ar-MA" sz="2200" b="1" dirty="0" err="1">
                <a:latin typeface="Calibri" panose="020F0502020204030204" pitchFamily="34" charset="0"/>
                <a:ea typeface="Calibri" panose="020F0502020204030204" pitchFamily="34" charset="0"/>
                <a:cs typeface="Calibri" panose="020F0502020204030204" pitchFamily="34" charset="0"/>
              </a:rPr>
              <a:t>الفيثاغورية</a:t>
            </a:r>
            <a:r>
              <a:rPr lang="ar-MA" sz="2200" b="1" dirty="0">
                <a:latin typeface="Calibri" panose="020F0502020204030204" pitchFamily="34" charset="0"/>
                <a:ea typeface="Calibri" panose="020F0502020204030204" pitchFamily="34" charset="0"/>
                <a:cs typeface="Calibri" panose="020F0502020204030204" pitchFamily="34" charset="0"/>
              </a:rPr>
              <a:t> مفترق طرق لمسار الحكمة الطبيعية، بين منتصر للواقع المتغير ومنتصر للواقع الثابت، وأفلاطون الذي </a:t>
            </a:r>
            <a:r>
              <a:rPr lang="ar-MA" sz="2200" b="1" dirty="0" err="1">
                <a:latin typeface="Calibri" panose="020F0502020204030204" pitchFamily="34" charset="0"/>
                <a:ea typeface="Calibri" panose="020F0502020204030204" pitchFamily="34" charset="0"/>
                <a:cs typeface="Calibri" panose="020F0502020204030204" pitchFamily="34" charset="0"/>
              </a:rPr>
              <a:t>بالاضافة</a:t>
            </a:r>
            <a:r>
              <a:rPr lang="ar-MA" sz="2200" b="1" dirty="0">
                <a:latin typeface="Calibri" panose="020F0502020204030204" pitchFamily="34" charset="0"/>
                <a:ea typeface="Calibri" panose="020F0502020204030204" pitchFamily="34" charset="0"/>
                <a:cs typeface="Calibri" panose="020F0502020204030204" pitchFamily="34" charset="0"/>
              </a:rPr>
              <a:t> إلى أنه سيكون وريثا للطرح </a:t>
            </a:r>
            <a:r>
              <a:rPr lang="ar-MA" sz="2200" b="1" dirty="0" err="1">
                <a:latin typeface="Calibri" panose="020F0502020204030204" pitchFamily="34" charset="0"/>
                <a:ea typeface="Calibri" panose="020F0502020204030204" pitchFamily="34" charset="0"/>
                <a:cs typeface="Calibri" panose="020F0502020204030204" pitchFamily="34" charset="0"/>
              </a:rPr>
              <a:t>البارمنيدي</a:t>
            </a:r>
            <a:r>
              <a:rPr lang="ar-MA" sz="2200" b="1" dirty="0">
                <a:latin typeface="Calibri" panose="020F0502020204030204" pitchFamily="34" charset="0"/>
                <a:ea typeface="Calibri" panose="020F0502020204030204" pitchFamily="34" charset="0"/>
                <a:cs typeface="Calibri" panose="020F0502020204030204" pitchFamily="34" charset="0"/>
              </a:rPr>
              <a:t> فقد جعل من مهام أكاديميته حل الازمة </a:t>
            </a:r>
            <a:r>
              <a:rPr lang="ar-MA" sz="2200" b="1" dirty="0" err="1">
                <a:latin typeface="Calibri" panose="020F0502020204030204" pitchFamily="34" charset="0"/>
                <a:ea typeface="Calibri" panose="020F0502020204030204" pitchFamily="34" charset="0"/>
                <a:cs typeface="Calibri" panose="020F0502020204030204" pitchFamily="34" charset="0"/>
              </a:rPr>
              <a:t>الفيتاغورية</a:t>
            </a:r>
            <a:r>
              <a:rPr lang="ar-MA" sz="2200" b="1" dirty="0">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المرجع نفسه: ص 25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a:lnSpc>
                <a:spcPct val="115000"/>
              </a:lnSpc>
            </a:pPr>
            <a:r>
              <a:rPr lang="ar-SA" sz="1800" b="0" dirty="0">
                <a:effectLst/>
                <a:latin typeface="Times New Roman" panose="02020603050405020304" pitchFamily="18" charset="0"/>
                <a:ea typeface="Calibri" panose="020F0502020204030204" pitchFamily="34" charset="0"/>
                <a:cs typeface="Arial" panose="020B0604020202020204" pitchFamily="34" charset="0"/>
              </a:rPr>
              <a:t>المرجع نفسه: ص 65</a:t>
            </a:r>
            <a:r>
              <a:rPr lang="ar-SA" sz="1800" b="1" dirty="0">
                <a:effectLst/>
                <a:latin typeface="Times New Roman" panose="02020603050405020304" pitchFamily="18" charset="0"/>
                <a:ea typeface="Calibri" panose="020F0502020204030204" pitchFamily="34" charset="0"/>
                <a:cs typeface="Arial" panose="020B0604020202020204" pitchFamily="34" charset="0"/>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886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حيث سيشكل التمييز بين العدد والمعدود بالنسبة له أحد الينابيع الأساسية التي بنى عليها نظريته القائمة على التمييز بين عالم الصور وعالم الحس، فقد انتصر بناء عليه للبعد العقلي وجعل منه الواقع الحقيقي. وهو ما تحصل لديه من خلال تبنيه لفكرة الواقع الثابت حيث سيعمل في هذا الصدد على إسناد الصور إلى ما اسنده </a:t>
            </a:r>
            <a:r>
              <a:rPr lang="ar-MA" sz="2200" b="1" dirty="0" err="1">
                <a:latin typeface="Calibri" panose="020F0502020204030204" pitchFamily="34" charset="0"/>
                <a:ea typeface="Calibri" panose="020F0502020204030204" pitchFamily="34" charset="0"/>
                <a:cs typeface="Calibri" panose="020F0502020204030204" pitchFamily="34" charset="0"/>
              </a:rPr>
              <a:t>بارمنيدس</a:t>
            </a:r>
            <a:r>
              <a:rPr lang="ar-MA" sz="2200" b="1" dirty="0">
                <a:latin typeface="Calibri" panose="020F0502020204030204" pitchFamily="34" charset="0"/>
                <a:ea typeface="Calibri" panose="020F0502020204030204" pitchFamily="34" charset="0"/>
                <a:cs typeface="Calibri" panose="020F0502020204030204" pitchFamily="34" charset="0"/>
              </a:rPr>
              <a:t> </a:t>
            </a:r>
            <a:r>
              <a:rPr lang="ar-MA" sz="2200" b="1" dirty="0" err="1">
                <a:latin typeface="Calibri" panose="020F0502020204030204" pitchFamily="34" charset="0"/>
                <a:ea typeface="Calibri" panose="020F0502020204030204" pitchFamily="34" charset="0"/>
                <a:cs typeface="Calibri" panose="020F0502020204030204" pitchFamily="34" charset="0"/>
              </a:rPr>
              <a:t>لماهو</a:t>
            </a:r>
            <a:r>
              <a:rPr lang="ar-MA" sz="2200" b="1" dirty="0">
                <a:latin typeface="Calibri" panose="020F0502020204030204" pitchFamily="34" charset="0"/>
                <a:ea typeface="Calibri" panose="020F0502020204030204" pitchFamily="34" charset="0"/>
                <a:cs typeface="Calibri" panose="020F0502020204030204" pitchFamily="34" charset="0"/>
              </a:rPr>
              <a:t> محسوس، بالمقابل سينسب العدد </a:t>
            </a:r>
            <a:r>
              <a:rPr lang="ar-MA" sz="2200" b="1" dirty="0" err="1">
                <a:latin typeface="Calibri" panose="020F0502020204030204" pitchFamily="34" charset="0"/>
                <a:ea typeface="Calibri" panose="020F0502020204030204" pitchFamily="34" charset="0"/>
                <a:cs typeface="Calibri" panose="020F0502020204030204" pitchFamily="34" charset="0"/>
              </a:rPr>
              <a:t>الفيتاغوري</a:t>
            </a:r>
            <a:r>
              <a:rPr lang="ar-MA" sz="2200" b="1" dirty="0">
                <a:latin typeface="Calibri" panose="020F0502020204030204" pitchFamily="34" charset="0"/>
                <a:ea typeface="Calibri" panose="020F0502020204030204" pitchFamily="34" charset="0"/>
                <a:cs typeface="Calibri" panose="020F0502020204030204" pitchFamily="34" charset="0"/>
              </a:rPr>
              <a:t> للصور ويحدده باعتباره غير قابل للتقسيم، طارحا بذلك حلا ميتافيزيقيا لمشكلة رياضية، بما أن العيب في نظره يكمن في العالم الحسي الذي يتغير وليس في عالم الصور الثابت. لذلك فالواقع الحقيقي </a:t>
            </a:r>
            <a:r>
              <a:rPr lang="fr-FR" sz="2200" b="1" dirty="0">
                <a:latin typeface="Calibri" panose="020F0502020204030204" pitchFamily="34" charset="0"/>
                <a:ea typeface="Calibri" panose="020F0502020204030204" pitchFamily="34" charset="0"/>
                <a:cs typeface="Calibri" panose="020F0502020204030204" pitchFamily="34" charset="0"/>
              </a:rPr>
              <a:t>le réellement réel</a:t>
            </a:r>
            <a:r>
              <a:rPr lang="ar-MA" sz="2200" b="1" dirty="0">
                <a:latin typeface="Calibri" panose="020F0502020204030204" pitchFamily="34" charset="0"/>
                <a:ea typeface="Calibri" panose="020F0502020204030204" pitchFamily="34" charset="0"/>
                <a:cs typeface="Calibri" panose="020F0502020204030204" pitchFamily="34" charset="0"/>
              </a:rPr>
              <a:t> في الشيء هو واقع الصورة وليس المضمون الحسي، والصورة تعبر من جهة عن مماثلة الشيء لنفسه؛ أي الذي يمتلك هوية ثابتة، وهذا ما نعبر عنه في لغتنا الطبيعية أيضا، حين نقول أن هذا الشخص لم يتغير، بمعنى أنه ظل محتفظا بهويته بالرغم من مظاهر التغير التي لحقت بأعراضه، كما تحيل من جهة أخرى على الواقع، لأن الواقعي هو الذي يستمر في الوجود وهو الدائم </a:t>
            </a:r>
            <a:r>
              <a:rPr lang="fr-FR" sz="2200" b="1" dirty="0">
                <a:latin typeface="Calibri" panose="020F0502020204030204" pitchFamily="34" charset="0"/>
                <a:ea typeface="Calibri" panose="020F0502020204030204" pitchFamily="34" charset="0"/>
                <a:cs typeface="Calibri" panose="020F0502020204030204" pitchFamily="34" charset="0"/>
              </a:rPr>
              <a:t>immanente </a:t>
            </a:r>
            <a:r>
              <a:rPr lang="ar-MA" sz="2200" b="1" dirty="0">
                <a:latin typeface="Calibri" panose="020F0502020204030204" pitchFamily="34" charset="0"/>
                <a:ea typeface="Calibri" panose="020F0502020204030204" pitchFamily="34" charset="0"/>
                <a:cs typeface="Calibri" panose="020F0502020204030204" pitchFamily="34" charset="0"/>
              </a:rPr>
              <a:t>كالخير في ذاته والجميل في ذاته والحق في ذاته، وبذلك يكون أفلاطون قد انتصر للواقع العقلي الرياضي.</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L'être et l'essence, P25</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76875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لنعد إلى الفكرة التي انتهينا إليها مع بارمنيدس تلك المتعلقة باشكالية التغير والثبات، في هذه النقطة يعد أفلاطون وريثا ومتمما للمشروع البارمنيدي كما أسلفنا، إذ من خلاله سيؤسس لنظرية متكاملة في الوجود، بالرغم من أن هناك تناقضا واضحا بين مادية بارمنيدس ومثالية أفلاطون، لكن كل ما يمكن أن يقال عن الوجود بما هو وجود فهو ينبع من نفس الضرورات الاساسية، وفي هذا لا يهم إن كان ينسب إلى كرة خالصة متجانسة أو إلى الافكار، ما يعني أننا أمام طرح وجودي فزيائي مقابل طرح وجودي ميثافيزيقي، لكنهما يتواجدان معا ضمن نفس الانطولوجيا.</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لقد استعاد أفلاطون تلك العلاقة التي نسجها بارمنيدس بين الواقع والهوية، إذ بفضلها استطاع تحديد ما بات يعرف عنده بالوجود الحق </a:t>
            </a:r>
            <a:r>
              <a:rPr lang="fr-FR" sz="1800">
                <a:effectLst/>
                <a:latin typeface="Calibri" panose="020F0502020204030204" pitchFamily="34" charset="0"/>
                <a:ea typeface="Calibri" panose="020F0502020204030204" pitchFamily="34" charset="0"/>
                <a:cs typeface="Calibri" panose="020F0502020204030204" pitchFamily="34" charset="0"/>
              </a:rPr>
              <a:t>Véritablement être</a:t>
            </a:r>
            <a:r>
              <a:rPr lang="ar-MA" sz="1800">
                <a:effectLst/>
                <a:latin typeface="Calibri" panose="020F0502020204030204" pitchFamily="34" charset="0"/>
                <a:ea typeface="Calibri" panose="020F0502020204030204" pitchFamily="34" charset="0"/>
                <a:cs typeface="Calibri" panose="020F0502020204030204" pitchFamily="34" charset="0"/>
              </a:rPr>
              <a:t> ذلك الوجود المتمتع لديه بطابع الثبات والديمومة في هويته، مقابل اللاوجود أو الوجود الحسي الوهمي. في هذا الصدد يقول </a:t>
            </a:r>
            <a:r>
              <a:rPr lang="fr-FR" sz="1800">
                <a:effectLst/>
                <a:latin typeface="Calibri" panose="020F0502020204030204" pitchFamily="34" charset="0"/>
                <a:ea typeface="Calibri" panose="020F0502020204030204" pitchFamily="34" charset="0"/>
                <a:cs typeface="Calibri" panose="020F0502020204030204" pitchFamily="34" charset="0"/>
              </a:rPr>
              <a:t>Étienne Gilson</a:t>
            </a:r>
            <a:r>
              <a:rPr lang="ar-MA" sz="1800">
                <a:effectLst/>
                <a:latin typeface="Calibri" panose="020F0502020204030204" pitchFamily="34" charset="0"/>
                <a:ea typeface="Calibri" panose="020F0502020204030204" pitchFamily="34" charset="0"/>
                <a:cs typeface="Calibri" panose="020F0502020204030204" pitchFamily="34" charset="0"/>
              </a:rPr>
              <a:t> أن المرادفات المفهومية التي حدده من خلالها كانت أحيانا تتناقله باسم الوجود وأحيانا باسم الماهية، </a:t>
            </a:r>
            <a:r>
              <a:rPr lang="ar-SA" sz="1800">
                <a:effectLst/>
                <a:latin typeface="Calibri" panose="020F0502020204030204" pitchFamily="34" charset="0"/>
                <a:ea typeface="Calibri" panose="020F0502020204030204" pitchFamily="34" charset="0"/>
                <a:cs typeface="Calibri" panose="020F0502020204030204" pitchFamily="34" charset="0"/>
              </a:rPr>
              <a:t>غير أنه آثر ترجمة العبارتين ب </a:t>
            </a:r>
            <a:r>
              <a:rPr lang="fr-FR" sz="1800">
                <a:effectLst/>
                <a:latin typeface="Calibri" panose="020F0502020204030204" pitchFamily="34" charset="0"/>
                <a:ea typeface="Calibri" panose="020F0502020204030204" pitchFamily="34" charset="0"/>
                <a:cs typeface="Calibri" panose="020F0502020204030204" pitchFamily="34" charset="0"/>
              </a:rPr>
              <a:t>Réalité</a:t>
            </a:r>
            <a:r>
              <a:rPr lang="ar-SA" sz="1800">
                <a:effectLst/>
                <a:latin typeface="Calibri" panose="020F0502020204030204" pitchFamily="34" charset="0"/>
                <a:ea typeface="Calibri" panose="020F0502020204030204" pitchFamily="34" charset="0"/>
                <a:cs typeface="Calibri" panose="020F0502020204030204" pitchFamily="34" charset="0"/>
              </a:rPr>
              <a:t>، وهو ما يكافئ في فكر أفلاطون ولغته، ما هو ذاتي الوجود بشكل مطلق ومتفرد وإليه ينسب الوجود ويعلل.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27</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28</a:t>
            </a:r>
            <a:endParaRPr lang="fr-MA"/>
          </a:p>
        </p:txBody>
      </p:sp>
    </p:spTree>
    <p:extLst>
      <p:ext uri="{BB962C8B-B14F-4D97-AF65-F5344CB8AC3E}">
        <p14:creationId xmlns:p14="http://schemas.microsoft.com/office/powerpoint/2010/main" val="2492099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SA" sz="2200" b="1" dirty="0">
                <a:latin typeface="Calibri" panose="020F0502020204030204" pitchFamily="34" charset="0"/>
                <a:ea typeface="Calibri" panose="020F0502020204030204" pitchFamily="34" charset="0"/>
                <a:cs typeface="Calibri" panose="020F0502020204030204" pitchFamily="34" charset="0"/>
              </a:rPr>
              <a:t>هكذا إذن يتبين أن الانطولوجيا الافلاطونية هي أنطولوجيا الماهية لعلاقة التساوي التي أقامها بين الواقع والهوية، من ثم يغدو معيار الواقع بحسب هذا التحديد هو المقياس الذي على أساسه يتم تحديد الوجود وما يتمتع بطبيعته أو بتعبير أفلاطون "ما هو بنفسه باعتباره كذلك". غير أن السؤال الذي يطرح كيف سيتم التعامل مع الواقع الحسي </a:t>
            </a:r>
            <a:r>
              <a:rPr lang="fr-FR" sz="2200" b="1" dirty="0">
                <a:latin typeface="Calibri" panose="020F0502020204030204" pitchFamily="34" charset="0"/>
                <a:ea typeface="Calibri" panose="020F0502020204030204" pitchFamily="34" charset="0"/>
                <a:cs typeface="Calibri" panose="020F0502020204030204" pitchFamily="34" charset="0"/>
              </a:rPr>
              <a:t>Réalité sensible</a:t>
            </a:r>
            <a:r>
              <a:rPr lang="ar-SA" sz="2200" b="1" dirty="0">
                <a:latin typeface="Calibri" panose="020F0502020204030204" pitchFamily="34" charset="0"/>
                <a:ea typeface="Calibri" panose="020F0502020204030204" pitchFamily="34" charset="0"/>
                <a:cs typeface="Calibri" panose="020F0502020204030204" pitchFamily="34" charset="0"/>
              </a:rPr>
              <a:t> الذي هو عالم مظهر للوجود الحق ويفتقد إلى التطابق مع نفسه. عن هذا ينتج مشكل يضع النسق الافلاطوني في تناقض، </a:t>
            </a:r>
            <a:r>
              <a:rPr lang="ar-SA" sz="2200" b="1" dirty="0" err="1">
                <a:latin typeface="Calibri" panose="020F0502020204030204" pitchFamily="34" charset="0"/>
                <a:ea typeface="Calibri" panose="020F0502020204030204" pitchFamily="34" charset="0"/>
                <a:cs typeface="Calibri" panose="020F0502020204030204" pitchFamily="34" charset="0"/>
              </a:rPr>
              <a:t>ماهو</a:t>
            </a:r>
            <a:r>
              <a:rPr lang="ar-SA" sz="2200" b="1" dirty="0">
                <a:latin typeface="Calibri" panose="020F0502020204030204" pitchFamily="34" charset="0"/>
                <a:ea typeface="Calibri" panose="020F0502020204030204" pitchFamily="34" charset="0"/>
                <a:cs typeface="Calibri" panose="020F0502020204030204" pitchFamily="34" charset="0"/>
              </a:rPr>
              <a:t> هذا الوجود الأبدي الذي ليس له نقطة بداية؟ وما هو هذا الوجود الذي يولد دائما ولا يوجد أبدا؟ أمام هذه المعضلة عمل أفلاطون على تحويل الوجود </a:t>
            </a:r>
            <a:r>
              <a:rPr lang="ar-SA" sz="2200" b="1" dirty="0" err="1">
                <a:latin typeface="Calibri" panose="020F0502020204030204" pitchFamily="34" charset="0"/>
                <a:ea typeface="Calibri" panose="020F0502020204030204" pitchFamily="34" charset="0"/>
                <a:cs typeface="Calibri" panose="020F0502020204030204" pitchFamily="34" charset="0"/>
              </a:rPr>
              <a:t>البارمنيدي</a:t>
            </a:r>
            <a:r>
              <a:rPr lang="ar-SA" sz="2200" b="1" dirty="0">
                <a:latin typeface="Calibri" panose="020F0502020204030204" pitchFamily="34" charset="0"/>
                <a:ea typeface="Calibri" panose="020F0502020204030204" pitchFamily="34" charset="0"/>
                <a:cs typeface="Calibri" panose="020F0502020204030204" pitchFamily="34" charset="0"/>
              </a:rPr>
              <a:t> المنسوب للكرة الجسمانية إلى أفكار مثالية مع الابقاء على الكيفية التي تعلل بها نسبة الوجود، وبذلك جعل عالم الحس الذي كان مختلطا بالصورة ومشاركا لها في الوجود، متمايزا عن الوجود الحق ومنفصلا عنه، بالرغم من أنه في نظره ليس وجودا حقيقيا </a:t>
            </a:r>
            <a:r>
              <a:rPr lang="fr-FR" sz="2200" b="1" dirty="0">
                <a:latin typeface="Calibri" panose="020F0502020204030204" pitchFamily="34" charset="0"/>
                <a:ea typeface="Calibri" panose="020F0502020204030204" pitchFamily="34" charset="0"/>
                <a:cs typeface="Calibri" panose="020F0502020204030204" pitchFamily="34" charset="0"/>
              </a:rPr>
              <a:t>Non-être</a:t>
            </a:r>
            <a:r>
              <a:rPr lang="ar-SA" sz="2200" b="1" dirty="0">
                <a:latin typeface="Calibri" panose="020F0502020204030204" pitchFamily="34" charset="0"/>
                <a:ea typeface="Calibri" panose="020F0502020204030204" pitchFamily="34" charset="0"/>
                <a:cs typeface="Calibri" panose="020F0502020204030204" pitchFamily="34" charset="0"/>
              </a:rPr>
              <a:t> وبالتالي استطاع أفلاطون من خلال هذا وضع حد للخلط الذي تم بين الوجود والانطولوجيا الخالصة للماهية، التي خلاف له ليست أنطولوجيا مدنسة أو ممزوجة بالعالم الحسي الذي يوجد ضمن نطاق المظهر. بتعبير آخر، لقد وضع حدا لعلاقة المشاركة بين المتغير والثابت، التي لطالما كانت محط نقاش وتأمل بين الفلاسفة والمفكرين اليونانيين الاوائل</a:t>
            </a:r>
            <a:r>
              <a:rPr lang="ar-SA" sz="1800" dirty="0">
                <a:effectLst/>
                <a:ea typeface="Calibri" panose="020F0502020204030204" pitchFamily="34" charset="0"/>
                <a:cs typeface="Calibri" panose="020F0502020204030204" pitchFamily="34" charset="0"/>
              </a:rPr>
              <a:t>. </a:t>
            </a:r>
            <a:endParaRPr lang="fr-MA" dirty="0"/>
          </a:p>
        </p:txBody>
      </p:sp>
    </p:spTree>
    <p:extLst>
      <p:ext uri="{BB962C8B-B14F-4D97-AF65-F5344CB8AC3E}">
        <p14:creationId xmlns:p14="http://schemas.microsoft.com/office/powerpoint/2010/main" val="1466901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بالرغم من أنه يمكن عد هذا التحديد أصالة الطرح الافلاطوني، إلا أنه مع ذلك مازال يطرح مشكلا، لأن عبارة الوجود كما تتبعنا تم تناولها بشكل مزدوج ومتباين، وهو ما انعكس على مجموعة المفاهيم التي وظفها، إذ أن عبارة الوجود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والواقع</a:t>
            </a:r>
            <a:r>
              <a:rPr lang="fr-FR" sz="2200" b="1" dirty="0">
                <a:latin typeface="Calibri" panose="020F0502020204030204" pitchFamily="34" charset="0"/>
                <a:ea typeface="Calibri" panose="020F0502020204030204" pitchFamily="34" charset="0"/>
                <a:cs typeface="Calibri" panose="020F0502020204030204" pitchFamily="34" charset="0"/>
              </a:rPr>
              <a:t>Réalité </a:t>
            </a:r>
            <a:r>
              <a:rPr lang="ar-SA" sz="2200" b="1" dirty="0">
                <a:latin typeface="Calibri" panose="020F0502020204030204" pitchFamily="34" charset="0"/>
                <a:ea typeface="Calibri" panose="020F0502020204030204" pitchFamily="34" charset="0"/>
                <a:cs typeface="Calibri" panose="020F0502020204030204" pitchFamily="34" charset="0"/>
              </a:rPr>
              <a:t>يفيدان معا ما هو موجود أو خاصية الذي ينتمي إلى ما هو موجود، ما يجعله هو الاخر موجود أيضا، أضف إلى هذا، أنه عندما نتحدث عن الوجود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هل نحن نفكر في الواقع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SA" sz="2200" b="1" dirty="0">
                <a:latin typeface="Calibri" panose="020F0502020204030204" pitchFamily="34" charset="0"/>
                <a:ea typeface="Calibri" panose="020F0502020204030204" pitchFamily="34" charset="0"/>
                <a:cs typeface="Calibri" panose="020F0502020204030204" pitchFamily="34" charset="0"/>
              </a:rPr>
              <a:t> أو الوجود </a:t>
            </a:r>
            <a:r>
              <a:rPr lang="fr-FR" sz="2200" b="1" dirty="0">
                <a:latin typeface="Calibri" panose="020F0502020204030204" pitchFamily="34" charset="0"/>
                <a:ea typeface="Calibri" panose="020F0502020204030204" pitchFamily="34" charset="0"/>
                <a:cs typeface="Calibri" panose="020F0502020204030204" pitchFamily="34" charset="0"/>
              </a:rPr>
              <a:t>Existence</a:t>
            </a:r>
            <a:r>
              <a:rPr lang="ar-SA" sz="2200" b="1" dirty="0">
                <a:latin typeface="Calibri" panose="020F0502020204030204" pitchFamily="34" charset="0"/>
                <a:ea typeface="Calibri" panose="020F0502020204030204" pitchFamily="34" charset="0"/>
                <a:cs typeface="Calibri" panose="020F0502020204030204" pitchFamily="34" charset="0"/>
              </a:rPr>
              <a:t>؟ الأمر الذي يجعل كل ما يتحدد باعتباره كذلك من خلال طبيعته نفسها؛ أي موجود، يستحق أن يكون واقعيا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أو هو كذلك فعليا. ثم ماذا يريد أفلاطون أن يقول عندما ينسب الوجود </a:t>
            </a:r>
            <a:r>
              <a:rPr lang="ar-SA" sz="2200" b="1" dirty="0" err="1">
                <a:latin typeface="Calibri" panose="020F0502020204030204" pitchFamily="34" charset="0"/>
                <a:ea typeface="Calibri" panose="020F0502020204030204" pitchFamily="34" charset="0"/>
                <a:cs typeface="Calibri" panose="020F0502020204030204" pitchFamily="34" charset="0"/>
              </a:rPr>
              <a:t>للافكار</a:t>
            </a:r>
            <a:r>
              <a:rPr lang="ar-SA" sz="2200" b="1" dirty="0">
                <a:latin typeface="Calibri" panose="020F0502020204030204" pitchFamily="34" charset="0"/>
                <a:ea typeface="Calibri" panose="020F0502020204030204" pitchFamily="34" charset="0"/>
                <a:cs typeface="Calibri" panose="020F0502020204030204" pitchFamily="34" charset="0"/>
              </a:rPr>
              <a:t>، هل يقصد أنها تهب علامات الواقع الحقيقي </a:t>
            </a:r>
            <a:r>
              <a:rPr lang="fr-FR" sz="2200" b="1" dirty="0">
                <a:latin typeface="Calibri" panose="020F0502020204030204" pitchFamily="34" charset="0"/>
                <a:ea typeface="Calibri" panose="020F0502020204030204" pitchFamily="34" charset="0"/>
                <a:cs typeface="Calibri" panose="020F0502020204030204" pitchFamily="34" charset="0"/>
              </a:rPr>
              <a:t>Réalité véritable</a:t>
            </a:r>
            <a:r>
              <a:rPr lang="ar-SA" sz="2200" b="1" dirty="0">
                <a:latin typeface="Calibri" panose="020F0502020204030204" pitchFamily="34" charset="0"/>
                <a:ea typeface="Calibri" panose="020F0502020204030204" pitchFamily="34" charset="0"/>
                <a:cs typeface="Calibri" panose="020F0502020204030204" pitchFamily="34" charset="0"/>
              </a:rPr>
              <a:t>، أم أنه يتوجب منا الاعتراف بوجودها؟ كلها اسئلة تضع الواقع الحقيقي </a:t>
            </a:r>
            <a:r>
              <a:rPr lang="fr-FR" sz="2200" b="1" dirty="0">
                <a:latin typeface="Calibri" panose="020F0502020204030204" pitchFamily="34" charset="0"/>
                <a:ea typeface="Calibri" panose="020F0502020204030204" pitchFamily="34" charset="0"/>
                <a:cs typeface="Calibri" panose="020F0502020204030204" pitchFamily="34" charset="0"/>
              </a:rPr>
              <a:t>Réellement réel</a:t>
            </a:r>
            <a:r>
              <a:rPr lang="ar-SA" sz="2200" b="1" dirty="0">
                <a:latin typeface="Calibri" panose="020F0502020204030204" pitchFamily="34" charset="0"/>
                <a:ea typeface="Calibri" panose="020F0502020204030204" pitchFamily="34" charset="0"/>
                <a:cs typeface="Calibri" panose="020F0502020204030204" pitchFamily="34" charset="0"/>
              </a:rPr>
              <a:t> الذي شيده أفلاطون موضع تساؤل وبحث.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30</a:t>
            </a:r>
            <a:endParaRPr lang="fr-MA" dirty="0"/>
          </a:p>
        </p:txBody>
      </p:sp>
    </p:spTree>
    <p:extLst>
      <p:ext uri="{BB962C8B-B14F-4D97-AF65-F5344CB8AC3E}">
        <p14:creationId xmlns:p14="http://schemas.microsoft.com/office/powerpoint/2010/main" val="330414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انطلاقا من هذه الاسئلة والاشكالات التي انتهينا إليها، فإن من بين الفلاسفة الذين يمكن استحضارهم لمعالجتها والرد على أفلاطون، لن يكون غير أرسطو بحكم علاقة الترابط القائمة بينهما، خاصة وأن نظريته بنيت على النقيض من منه، إذ من خلاله أسس لطرح فلسفي قائم على مواجهة عقيدة الأفكار الافلاطونية، حيث اعتبر في هذا الصدد، أن ما أسماه أفلاطون بالأفكار، لا علاقة له بما نسميه الوجود الحقيقي </a:t>
            </a:r>
            <a:r>
              <a:rPr lang="fr-FR" sz="2200" b="1" dirty="0">
                <a:latin typeface="Calibri" panose="020F0502020204030204" pitchFamily="34" charset="0"/>
                <a:ea typeface="Calibri" panose="020F0502020204030204" pitchFamily="34" charset="0"/>
                <a:cs typeface="Calibri" panose="020F0502020204030204" pitchFamily="34" charset="0"/>
              </a:rPr>
              <a:t>Être réel</a:t>
            </a:r>
            <a:r>
              <a:rPr lang="ar-SA" sz="2200" b="1" dirty="0">
                <a:latin typeface="Calibri" panose="020F0502020204030204" pitchFamily="34" charset="0"/>
                <a:ea typeface="Calibri" panose="020F0502020204030204" pitchFamily="34" charset="0"/>
                <a:cs typeface="Calibri" panose="020F0502020204030204" pitchFamily="34" charset="0"/>
              </a:rPr>
              <a:t> الذي يتحدد لديه باعتباره وحدة </a:t>
            </a:r>
            <a:r>
              <a:rPr lang="ar-SA" sz="2200" b="1" dirty="0" err="1">
                <a:latin typeface="Calibri" panose="020F0502020204030204" pitchFamily="34" charset="0"/>
                <a:ea typeface="Calibri" panose="020F0502020204030204" pitchFamily="34" charset="0"/>
                <a:cs typeface="Calibri" panose="020F0502020204030204" pitchFamily="34" charset="0"/>
              </a:rPr>
              <a:t>انطلوجية</a:t>
            </a:r>
            <a:r>
              <a:rPr lang="ar-SA" sz="2200" b="1" dirty="0">
                <a:latin typeface="Calibri" panose="020F0502020204030204" pitchFamily="34" charset="0"/>
                <a:ea typeface="Calibri" panose="020F0502020204030204" pitchFamily="34" charset="0"/>
                <a:cs typeface="Calibri" panose="020F0502020204030204" pitchFamily="34" charset="0"/>
              </a:rPr>
              <a:t>؛ أي نواة مميزة للوجود قادرة على الاستمرارية والتحديد على حدة، وهو ما عبر عنه من خلال عبارتي الجوهر </a:t>
            </a:r>
            <a:r>
              <a:rPr lang="fr-FR" sz="2200" b="1" dirty="0">
                <a:latin typeface="Calibri" panose="020F0502020204030204" pitchFamily="34" charset="0"/>
                <a:ea typeface="Calibri" panose="020F0502020204030204" pitchFamily="34" charset="0"/>
                <a:cs typeface="Calibri" panose="020F0502020204030204" pitchFamily="34" charset="0"/>
              </a:rPr>
              <a:t>Substance</a:t>
            </a:r>
            <a:r>
              <a:rPr lang="ar-SA" sz="2200" b="1" dirty="0">
                <a:latin typeface="Calibri" panose="020F0502020204030204" pitchFamily="34" charset="0"/>
                <a:ea typeface="Calibri" panose="020F0502020204030204" pitchFamily="34" charset="0"/>
                <a:cs typeface="Calibri" panose="020F0502020204030204" pitchFamily="34" charset="0"/>
              </a:rPr>
              <a:t> والماهية </a:t>
            </a:r>
            <a:r>
              <a:rPr lang="fr-FR" sz="2200" b="1" dirty="0">
                <a:latin typeface="Calibri" panose="020F0502020204030204" pitchFamily="34" charset="0"/>
                <a:ea typeface="Calibri" panose="020F0502020204030204" pitchFamily="34" charset="0"/>
                <a:cs typeface="Calibri" panose="020F0502020204030204" pitchFamily="34" charset="0"/>
              </a:rPr>
              <a:t>Essence</a:t>
            </a:r>
            <a:r>
              <a:rPr lang="ar-SA" sz="2200" b="1" dirty="0">
                <a:latin typeface="Calibri" panose="020F0502020204030204" pitchFamily="34" charset="0"/>
                <a:ea typeface="Calibri" panose="020F0502020204030204" pitchFamily="34" charset="0"/>
                <a:cs typeface="Calibri" panose="020F0502020204030204" pitchFamily="34" charset="0"/>
              </a:rPr>
              <a:t>.</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2200" b="1" dirty="0">
                <a:latin typeface="Calibri" panose="020F0502020204030204" pitchFamily="34" charset="0"/>
                <a:ea typeface="Calibri" panose="020F0502020204030204" pitchFamily="34" charset="0"/>
                <a:cs typeface="Calibri" panose="020F0502020204030204" pitchFamily="34" charset="0"/>
              </a:rPr>
              <a:t>     على هذا الأساس، فإن اعتراض أفلاطون توجه نحو دحض الطبيعة السلبية </a:t>
            </a:r>
            <a:r>
              <a:rPr lang="ar-SA" sz="2200" b="1" dirty="0" err="1">
                <a:latin typeface="Calibri" panose="020F0502020204030204" pitchFamily="34" charset="0"/>
                <a:ea typeface="Calibri" panose="020F0502020204030204" pitchFamily="34" charset="0"/>
                <a:cs typeface="Calibri" panose="020F0502020204030204" pitchFamily="34" charset="0"/>
              </a:rPr>
              <a:t>للافكار</a:t>
            </a:r>
            <a:r>
              <a:rPr lang="ar-SA" sz="2200" b="1" dirty="0">
                <a:latin typeface="Calibri" panose="020F0502020204030204" pitchFamily="34" charset="0"/>
                <a:ea typeface="Calibri" panose="020F0502020204030204" pitchFamily="34" charset="0"/>
                <a:cs typeface="Calibri" panose="020F0502020204030204" pitchFamily="34" charset="0"/>
              </a:rPr>
              <a:t> ومشاركتها في الأشياء، حيث انطلق في هذا المستوى من سؤال أساسي سعى من خلاله نحو الكشف عن المساهمة التي من الممكن أن تلعبها الأفكار في الكائنات الحسية، سواء كانت كائنات أبدية أو كائنات قابلة للتكون والفساد، وقد أجاب عنه بالقول أنه ليس لها أي سبب في الحركة أو التغير، باعتبار أن التغير هو معطى تجريبي، وإذا كان الأمر كذلك لا يمكن إذن </a:t>
            </a:r>
            <a:r>
              <a:rPr lang="ar-SA" sz="2200" b="1" dirty="0" err="1">
                <a:latin typeface="Calibri" panose="020F0502020204030204" pitchFamily="34" charset="0"/>
                <a:ea typeface="Calibri" panose="020F0502020204030204" pitchFamily="34" charset="0"/>
                <a:cs typeface="Calibri" panose="020F0502020204030204" pitchFamily="34" charset="0"/>
              </a:rPr>
              <a:t>للافكار</a:t>
            </a:r>
            <a:r>
              <a:rPr lang="ar-SA" sz="2200" b="1" dirty="0">
                <a:latin typeface="Calibri" panose="020F0502020204030204" pitchFamily="34" charset="0"/>
                <a:ea typeface="Calibri" panose="020F0502020204030204" pitchFamily="34" charset="0"/>
                <a:cs typeface="Calibri" panose="020F0502020204030204" pitchFamily="34" charset="0"/>
              </a:rPr>
              <a:t> أن تكون سببا فيما هو سبب وجودها، كما أنه إذا كان هناك سببا </a:t>
            </a:r>
            <a:r>
              <a:rPr lang="ar-SA" sz="2200" b="1" dirty="0" err="1">
                <a:latin typeface="Calibri" panose="020F0502020204030204" pitchFamily="34" charset="0"/>
                <a:ea typeface="Calibri" panose="020F0502020204030204" pitchFamily="34" charset="0"/>
                <a:cs typeface="Calibri" panose="020F0502020204030204" pitchFamily="34" charset="0"/>
              </a:rPr>
              <a:t>للاشياء</a:t>
            </a:r>
            <a:r>
              <a:rPr lang="ar-SA" sz="2200" b="1" dirty="0">
                <a:latin typeface="Calibri" panose="020F0502020204030204" pitchFamily="34" charset="0"/>
                <a:ea typeface="Calibri" panose="020F0502020204030204" pitchFamily="34" charset="0"/>
                <a:cs typeface="Calibri" panose="020F0502020204030204" pitchFamily="34" charset="0"/>
              </a:rPr>
              <a:t> الحسية، فيتوجب أن يكون في نفس الوقت سببا في استمراريتها. فضلا عن أن حضور السبب الذي هو التصرف يشترط أن يكون ذاته فعلا أو وجودا فعليا موجودا، والأفكار ليست لا كائنات ولا أفعال، وبما أنها ليست أفعال لا يمكن إذن أن تكون أسبابا، ومنه لا يمكن </a:t>
            </a:r>
            <a:r>
              <a:rPr lang="ar-SA" sz="2200" b="1" dirty="0" err="1">
                <a:latin typeface="Calibri" panose="020F0502020204030204" pitchFamily="34" charset="0"/>
                <a:ea typeface="Calibri" panose="020F0502020204030204" pitchFamily="34" charset="0"/>
                <a:cs typeface="Calibri" panose="020F0502020204030204" pitchFamily="34" charset="0"/>
              </a:rPr>
              <a:t>للافكار</a:t>
            </a:r>
            <a:r>
              <a:rPr lang="ar-SA" sz="2200" b="1" dirty="0">
                <a:latin typeface="Calibri" panose="020F0502020204030204" pitchFamily="34" charset="0"/>
                <a:ea typeface="Calibri" panose="020F0502020204030204" pitchFamily="34" charset="0"/>
                <a:cs typeface="Calibri" panose="020F0502020204030204" pitchFamily="34" charset="0"/>
              </a:rPr>
              <a:t> أن تساعدنا في معرفة الواقع، أو أن تأتي الأشياء منها</a:t>
            </a:r>
            <a:r>
              <a:rPr lang="ar-SA" sz="1800" dirty="0">
                <a:solidFill>
                  <a:srgbClr val="262626"/>
                </a:solidFill>
                <a:effectLst/>
                <a:ea typeface="Times New Roman" panose="02020603050405020304" pitchFamily="18" charset="0"/>
                <a:cs typeface="Calibri" panose="020F0502020204030204" pitchFamily="34" charset="0"/>
              </a:rPr>
              <a:t>.</a:t>
            </a:r>
            <a:r>
              <a:rPr lang="fr-MA" dirty="0">
                <a:effectLst/>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50</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54</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485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601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MA" sz="2400" b="1"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SA" sz="2400" b="1" dirty="0">
                <a:effectLst/>
                <a:latin typeface="Calibri" panose="020F0502020204030204" pitchFamily="34" charset="0"/>
                <a:ea typeface="Calibri" panose="020F0502020204030204" pitchFamily="34" charset="0"/>
                <a:cs typeface="Calibri" panose="020F0502020204030204" pitchFamily="34" charset="0"/>
              </a:rPr>
              <a:t>     الواقع أن الوقوف عند الاطر المعجمية المتناولة للمفهوم، تكشف كما أسلفنا عن تحديدات دلالية متعددة ومتباينة، وهو ما يمكن تتبعه بداية من خلال المعاجم اللغوية التي تصل تعاريفها بشكل دائم بين شبكة من المفاهيم </a:t>
            </a:r>
            <a:r>
              <a:rPr lang="ar-SA" sz="2400" b="1" dirty="0" err="1">
                <a:effectLst/>
                <a:latin typeface="Calibri" panose="020F0502020204030204" pitchFamily="34" charset="0"/>
                <a:ea typeface="Calibri" panose="020F0502020204030204" pitchFamily="34" charset="0"/>
                <a:cs typeface="Calibri" panose="020F0502020204030204" pitchFamily="34" charset="0"/>
              </a:rPr>
              <a:t>والدللات</a:t>
            </a:r>
            <a:r>
              <a:rPr lang="ar-SA" sz="2400" b="1" dirty="0">
                <a:effectLst/>
                <a:latin typeface="Calibri" panose="020F0502020204030204" pitchFamily="34" charset="0"/>
                <a:ea typeface="Calibri" panose="020F0502020204030204" pitchFamily="34" charset="0"/>
                <a:cs typeface="Calibri" panose="020F0502020204030204" pitchFamily="34" charset="0"/>
              </a:rPr>
              <a:t> من قبيل الواقع والعالم والوجود والحقيقة... بحيث إذا أخذنا عبارة </a:t>
            </a:r>
            <a:r>
              <a:rPr lang="fr-FR" sz="2400" b="1" dirty="0">
                <a:effectLst/>
                <a:latin typeface="Calibri" panose="020F0502020204030204" pitchFamily="34" charset="0"/>
                <a:ea typeface="Calibri" panose="020F0502020204030204" pitchFamily="34" charset="0"/>
                <a:cs typeface="Calibri" panose="020F0502020204030204" pitchFamily="34" charset="0"/>
              </a:rPr>
              <a:t>Réalité</a:t>
            </a:r>
            <a:r>
              <a:rPr lang="ar-SA" sz="2400" b="1" dirty="0">
                <a:effectLst/>
                <a:latin typeface="Calibri" panose="020F0502020204030204" pitchFamily="34" charset="0"/>
                <a:ea typeface="Calibri" panose="020F0502020204030204" pitchFamily="34" charset="0"/>
                <a:cs typeface="Calibri" panose="020F0502020204030204" pitchFamily="34" charset="0"/>
              </a:rPr>
              <a:t> سنجد أنها تشير إلى خاصية ما هو واقعي </a:t>
            </a:r>
            <a:r>
              <a:rPr lang="fr-FR" sz="2400" b="1" dirty="0">
                <a:effectLst/>
                <a:latin typeface="Calibri" panose="020F0502020204030204" pitchFamily="34" charset="0"/>
                <a:ea typeface="Calibri" panose="020F0502020204030204" pitchFamily="34" charset="0"/>
                <a:cs typeface="Calibri" panose="020F0502020204030204" pitchFamily="34" charset="0"/>
              </a:rPr>
              <a:t>Réel</a:t>
            </a:r>
            <a:r>
              <a:rPr lang="ar-SA" sz="2400" b="1" dirty="0">
                <a:effectLst/>
                <a:latin typeface="Calibri" panose="020F0502020204030204" pitchFamily="34" charset="0"/>
                <a:ea typeface="Calibri" panose="020F0502020204030204" pitchFamily="34" charset="0"/>
                <a:cs typeface="Calibri" panose="020F0502020204030204" pitchFamily="34" charset="0"/>
              </a:rPr>
              <a:t> وما هو موجود </a:t>
            </a:r>
            <a:r>
              <a:rPr lang="fr-FR" sz="2400" b="1" dirty="0">
                <a:effectLst/>
                <a:latin typeface="Calibri" panose="020F0502020204030204" pitchFamily="34" charset="0"/>
                <a:ea typeface="Calibri" panose="020F0502020204030204" pitchFamily="34" charset="0"/>
                <a:cs typeface="Calibri" panose="020F0502020204030204" pitchFamily="34" charset="0"/>
              </a:rPr>
              <a:t>Existe</a:t>
            </a:r>
            <a:r>
              <a:rPr lang="ar-SA" sz="2400" b="1" dirty="0">
                <a:effectLst/>
                <a:latin typeface="Calibri" panose="020F0502020204030204" pitchFamily="34" charset="0"/>
                <a:ea typeface="Calibri" panose="020F0502020204030204" pitchFamily="34" charset="0"/>
                <a:cs typeface="Calibri" panose="020F0502020204030204" pitchFamily="34" charset="0"/>
              </a:rPr>
              <a:t> وأيضا ما هو مادي وحقيقي وحادث في مقابل ما هو خيالي ووهمي... ضمن هذا التحديد يتجلى أيضا ذلك الارتباط الجدلي بين </a:t>
            </a:r>
            <a:r>
              <a:rPr lang="fr-FR" sz="2400" b="1" dirty="0">
                <a:effectLst/>
                <a:latin typeface="Calibri" panose="020F0502020204030204" pitchFamily="34" charset="0"/>
                <a:ea typeface="Calibri" panose="020F0502020204030204" pitchFamily="34" charset="0"/>
                <a:cs typeface="Calibri" panose="020F0502020204030204" pitchFamily="34" charset="0"/>
              </a:rPr>
              <a:t>Réalité</a:t>
            </a:r>
            <a:r>
              <a:rPr lang="ar-SA" sz="2400" b="1" dirty="0">
                <a:effectLst/>
                <a:latin typeface="Calibri" panose="020F0502020204030204" pitchFamily="34" charset="0"/>
                <a:ea typeface="Calibri" panose="020F0502020204030204" pitchFamily="34" charset="0"/>
                <a:cs typeface="Calibri" panose="020F0502020204030204" pitchFamily="34" charset="0"/>
              </a:rPr>
              <a:t> و </a:t>
            </a:r>
            <a:r>
              <a:rPr lang="fr-FR" sz="2400" b="1" dirty="0">
                <a:effectLst/>
                <a:latin typeface="Calibri" panose="020F0502020204030204" pitchFamily="34" charset="0"/>
                <a:ea typeface="Calibri" panose="020F0502020204030204" pitchFamily="34" charset="0"/>
                <a:cs typeface="Calibri" panose="020F0502020204030204" pitchFamily="34" charset="0"/>
              </a:rPr>
              <a:t>Réel</a:t>
            </a:r>
            <a:r>
              <a:rPr lang="ar-SA" sz="2400" b="1" dirty="0">
                <a:effectLst/>
                <a:latin typeface="Calibri" panose="020F0502020204030204" pitchFamily="34" charset="0"/>
                <a:ea typeface="Calibri" panose="020F0502020204030204" pitchFamily="34" charset="0"/>
                <a:cs typeface="Calibri" panose="020F0502020204030204" pitchFamily="34" charset="0"/>
              </a:rPr>
              <a:t> إذ أن هذا الأخير هو الاخر يفيد ما هو موجود بالفعل وما هو ملموس ومادي وموضوعي في مقابل ما هو غير واقعي وغير موجود وخيالي ووهمي كذلك. غير أن هذا التحديد مع ذلك لا يكشف بعمق عن الاختلاف الجوهري القائم بين العبارتين، وإن كانت المرادفات بينهما تكشف عن بعض منه خاصة عبارتي الموضوعية والحقيقة. لذلك حتى تتضح الرؤية سنتوسل في هذا الصدد بالمعجم الفلسفي الذي نجده يحدد عبارة </a:t>
            </a:r>
            <a:r>
              <a:rPr lang="fr-FR" sz="2400" b="1" dirty="0">
                <a:effectLst/>
                <a:latin typeface="Calibri" panose="020F0502020204030204" pitchFamily="34" charset="0"/>
                <a:ea typeface="Calibri" panose="020F0502020204030204" pitchFamily="34" charset="0"/>
                <a:cs typeface="Calibri" panose="020F0502020204030204" pitchFamily="34" charset="0"/>
              </a:rPr>
              <a:t>Réalité</a:t>
            </a:r>
            <a:r>
              <a:rPr lang="ar-SA" sz="2400" b="1" dirty="0">
                <a:effectLst/>
                <a:latin typeface="Calibri" panose="020F0502020204030204" pitchFamily="34" charset="0"/>
                <a:ea typeface="Calibri" panose="020F0502020204030204" pitchFamily="34" charset="0"/>
                <a:cs typeface="Calibri" panose="020F0502020204030204" pitchFamily="34" charset="0"/>
              </a:rPr>
              <a:t> باعتبارها إشارة إلى الوجود </a:t>
            </a:r>
            <a:r>
              <a:rPr lang="fr-FR" sz="2400" b="1" dirty="0">
                <a:effectLst/>
                <a:latin typeface="Calibri" panose="020F0502020204030204" pitchFamily="34" charset="0"/>
                <a:ea typeface="Calibri" panose="020F0502020204030204" pitchFamily="34" charset="0"/>
                <a:cs typeface="Calibri" panose="020F0502020204030204" pitchFamily="34" charset="0"/>
              </a:rPr>
              <a:t>Existence</a:t>
            </a:r>
            <a:r>
              <a:rPr lang="ar-SA" sz="2400" b="1" dirty="0">
                <a:effectLst/>
                <a:latin typeface="Calibri" panose="020F0502020204030204" pitchFamily="34" charset="0"/>
                <a:ea typeface="Calibri" panose="020F0502020204030204" pitchFamily="34" charset="0"/>
                <a:cs typeface="Calibri" panose="020F0502020204030204" pitchFamily="34" charset="0"/>
              </a:rPr>
              <a:t> لكن ليس وجودا من أي نوع، بما أنه يفرض نفسه ويقاوم من يحاول نسيانه أو إنكاره، كما أنه يتعارض مع المظهر القابل للظهور والاختفاء من تلقاء نفسه، ومع كل ما ينفلت من أي محاولة للمعالجة والتناول، لذلك فهو وجود موثوق ومحدد ومستمر ضمن حدود معينة، ومنه فهو غير قابل للاختزال.</a:t>
            </a:r>
            <a:endParaRPr lang="fr-MA" sz="2400" b="1" dirty="0">
              <a:effectLst/>
              <a:latin typeface="Calibri" panose="020F0502020204030204" pitchFamily="34" charset="0"/>
              <a:ea typeface="Calibri" panose="020F0502020204030204" pitchFamily="34" charset="0"/>
              <a:cs typeface="Arial" panose="020B0604020202020204" pitchFamily="34" charset="0"/>
            </a:endParaRPr>
          </a:p>
          <a:p>
            <a:pPr marL="449580" algn="l"/>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Les dictionnaires français et angles</a:t>
            </a:r>
            <a:endParaRPr lang="fr-MA" sz="24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Le Dictionnaire philosophique, p217</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5</a:t>
            </a:r>
            <a:r>
              <a:rPr lang="fr-FR" sz="1800" b="0" dirty="0">
                <a:effectLst/>
                <a:latin typeface="Simplified Arabic" panose="02020603050405020304" pitchFamily="18" charset="-78"/>
                <a:ea typeface="Calibri" panose="020F0502020204030204" pitchFamily="34" charset="0"/>
                <a:cs typeface="Arial" panose="020B0604020202020204" pitchFamily="34" charset="0"/>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58109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من خلال ما انتهينا إليه أعلاه، سيجعل أرسطو من الجوهر المحسوس الواقع الحقيقي الذي يمثل ماهية الشخص مثل سقراط والحصان... وهو معطى متقدم عن الاعراض، ومنه إذا سألنا عن ماهية شخص ما، فنحن لا نعرفه بأعراضه، كأن نقول إنه أبيض أو بارد بل نقول أنه إنسان، لذلك عرف الميتافيزيقا بالعلم الذي يدرس الوجود بما هو موجود </a:t>
            </a:r>
            <a:r>
              <a:rPr lang="fr-FR" sz="2200" b="1" dirty="0">
                <a:latin typeface="Calibri" panose="020F0502020204030204" pitchFamily="34" charset="0"/>
                <a:ea typeface="Calibri" panose="020F0502020204030204" pitchFamily="34" charset="0"/>
                <a:cs typeface="Calibri" panose="020F0502020204030204" pitchFamily="34" charset="0"/>
              </a:rPr>
              <a:t>la Science de l'être en tant qu'être</a:t>
            </a:r>
            <a:r>
              <a:rPr lang="ar-MA" sz="2200" b="1" dirty="0">
                <a:latin typeface="Calibri" panose="020F0502020204030204" pitchFamily="34" charset="0"/>
                <a:ea typeface="Calibri" panose="020F0502020204030204" pitchFamily="34" charset="0"/>
                <a:cs typeface="Calibri" panose="020F0502020204030204" pitchFamily="34" charset="0"/>
              </a:rPr>
              <a:t>.</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fr-FR" sz="2200" b="1" dirty="0">
                <a:latin typeface="Calibri" panose="020F0502020204030204" pitchFamily="34" charset="0"/>
                <a:ea typeface="Calibri" panose="020F0502020204030204" pitchFamily="34" charset="0"/>
                <a:cs typeface="Calibri" panose="020F0502020204030204" pitchFamily="34" charset="0"/>
              </a:rPr>
              <a:t>     </a:t>
            </a:r>
            <a:r>
              <a:rPr lang="ar-MA" sz="2200" b="1" dirty="0">
                <a:latin typeface="Calibri" panose="020F0502020204030204" pitchFamily="34" charset="0"/>
                <a:ea typeface="Calibri" panose="020F0502020204030204" pitchFamily="34" charset="0"/>
                <a:cs typeface="Calibri" panose="020F0502020204030204" pitchFamily="34" charset="0"/>
              </a:rPr>
              <a:t>الجوهر الأرسطي إذن يختلف عن الصورة الافلاطونية، لأن الجوهر عنده هو الموضوع الأولي الذي لا يقال على موضوع، ولا يوجد في موضوع، أما الصورة مادامت محمولة على موضوع فلا تمثل الجوهر الفرد، لأنها مجرد استعارات لفظية، لذلك فهي لا تمثل الواقع الحقيقي. علامة الجوهر عند أرسطو تتجلى في الطبيعة وهي مبدأ التغير الذي يلحق الاعراض، وهو ما يكافئ عنده مفهومي الصورة </a:t>
            </a:r>
            <a:r>
              <a:rPr lang="ar-MA" sz="2200" b="1" dirty="0" err="1">
                <a:latin typeface="Calibri" panose="020F0502020204030204" pitchFamily="34" charset="0"/>
                <a:ea typeface="Calibri" panose="020F0502020204030204" pitchFamily="34" charset="0"/>
                <a:cs typeface="Calibri" panose="020F0502020204030204" pitchFamily="34" charset="0"/>
              </a:rPr>
              <a:t>والهيولى</a:t>
            </a:r>
            <a:r>
              <a:rPr lang="ar-MA" sz="2200" b="1" dirty="0">
                <a:latin typeface="Calibri" panose="020F0502020204030204" pitchFamily="34" charset="0"/>
                <a:ea typeface="Calibri" panose="020F0502020204030204" pitchFamily="34" charset="0"/>
                <a:cs typeface="Calibri" panose="020F0502020204030204" pitchFamily="34" charset="0"/>
              </a:rPr>
              <a:t> </a:t>
            </a:r>
            <a:r>
              <a:rPr lang="fr-FR" sz="2200" b="1" dirty="0">
                <a:latin typeface="Calibri" panose="020F0502020204030204" pitchFamily="34" charset="0"/>
                <a:ea typeface="Calibri" panose="020F0502020204030204" pitchFamily="34" charset="0"/>
                <a:cs typeface="Calibri" panose="020F0502020204030204" pitchFamily="34" charset="0"/>
              </a:rPr>
              <a:t>la Forme et Hylé</a:t>
            </a:r>
            <a:r>
              <a:rPr lang="ar-MA" sz="2200" b="1" dirty="0">
                <a:latin typeface="Calibri" panose="020F0502020204030204" pitchFamily="34" charset="0"/>
                <a:ea typeface="Calibri" panose="020F0502020204030204" pitchFamily="34" charset="0"/>
                <a:cs typeface="Calibri" panose="020F0502020204030204" pitchFamily="34" charset="0"/>
              </a:rPr>
              <a:t>. وبذلك ظلت أنطولوجيا أرسطو هي الاخرى محكومة بتوجيهين متعارضين فيما يخص ما هو واقعي، وكانت هذه من بين المشاكل التي ظلت محط نقاش بين </a:t>
            </a:r>
            <a:r>
              <a:rPr lang="ar-MA" sz="2200" b="1" dirty="0" err="1">
                <a:latin typeface="Calibri" panose="020F0502020204030204" pitchFamily="34" charset="0"/>
                <a:ea typeface="Calibri" panose="020F0502020204030204" pitchFamily="34" charset="0"/>
                <a:cs typeface="Calibri" panose="020F0502020204030204" pitchFamily="34" charset="0"/>
              </a:rPr>
              <a:t>الارسطيين</a:t>
            </a:r>
            <a:r>
              <a:rPr lang="ar-MA" sz="2200" b="1" dirty="0">
                <a:latin typeface="Calibri" panose="020F0502020204030204" pitchFamily="34" charset="0"/>
                <a:ea typeface="Calibri" panose="020F0502020204030204" pitchFamily="34" charset="0"/>
                <a:cs typeface="Calibri" panose="020F0502020204030204" pitchFamily="34" charset="0"/>
              </a:rPr>
              <a:t> واستمرت إلى يومنا هذا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Aristote, </a:t>
            </a:r>
            <a:r>
              <a:rPr lang="fr-FR" sz="1800" b="1" u="sng" dirty="0">
                <a:effectLst/>
                <a:latin typeface="Times New Roman" panose="02020603050405020304" pitchFamily="18" charset="0"/>
                <a:ea typeface="Calibri" panose="020F0502020204030204" pitchFamily="34" charset="0"/>
                <a:cs typeface="Times New Roman" panose="02020603050405020304" pitchFamily="18" charset="0"/>
              </a:rPr>
              <a:t>Métaphasique</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tard-M.P. </a:t>
            </a:r>
            <a:r>
              <a:rPr lang="fr-FR" sz="1800" b="0" dirty="0" err="1">
                <a:effectLst/>
                <a:latin typeface="Times New Roman" panose="02020603050405020304" pitchFamily="18" charset="0"/>
                <a:ea typeface="Calibri" panose="020F0502020204030204" pitchFamily="34" charset="0"/>
                <a:cs typeface="Times New Roman" panose="02020603050405020304" pitchFamily="18" charset="0"/>
              </a:rPr>
              <a:t>Duminil</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et A. </a:t>
            </a:r>
            <a:r>
              <a:rPr lang="fr-FR" sz="1800" b="0" dirty="0" err="1">
                <a:effectLst/>
                <a:latin typeface="Times New Roman" panose="02020603050405020304" pitchFamily="18" charset="0"/>
                <a:ea typeface="Calibri" panose="020F0502020204030204" pitchFamily="34" charset="0"/>
                <a:cs typeface="Times New Roman" panose="02020603050405020304" pitchFamily="18" charset="0"/>
              </a:rPr>
              <a:t>jaulin</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Flammarion Paris, 2008, p.237</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237</a:t>
            </a:r>
            <a:endParaRPr lang="fr-MA" dirty="0"/>
          </a:p>
        </p:txBody>
      </p:sp>
    </p:spTree>
    <p:extLst>
      <p:ext uri="{BB962C8B-B14F-4D97-AF65-F5344CB8AC3E}">
        <p14:creationId xmlns:p14="http://schemas.microsoft.com/office/powerpoint/2010/main" val="3028169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SA" sz="2200" b="1" dirty="0">
                <a:latin typeface="Calibri" panose="020F0502020204030204" pitchFamily="34" charset="0"/>
                <a:ea typeface="Calibri" panose="020F0502020204030204" pitchFamily="34" charset="0"/>
                <a:cs typeface="Calibri" panose="020F0502020204030204" pitchFamily="34" charset="0"/>
              </a:rPr>
              <a:t>في مقابل هذه الروح الفلسفية التي غلب عليها البحث في الوجود، سيشهد الفكر البشري تغيرا جذريا في زاوية النظر، نقلته من البحث في أصل الوجود وطبيعته إلى بحث في الأدوات المعرفية القارئة لهذا الوجود، بتعبير آخر، لقد تحول الفكر الفلسفي من التركيز على مبحث الوجود إلى التركيز على مبحث المعرفة، لكن ليس من زاوية انطولوجية، بل برؤية معرفية استهدفت الأسس التي بواسطتها تتم عملية المعرفة، وهو ما تم خلال العصر الحديث. لذلك نجد حضورا قويا للأساس العلمي على حساب المباحث والاسس الاخرى وهو ما يفسر</a:t>
            </a:r>
            <a:r>
              <a:rPr lang="ar-MA" sz="2200" b="1" dirty="0">
                <a:latin typeface="Calibri" panose="020F0502020204030204" pitchFamily="34" charset="0"/>
                <a:ea typeface="Calibri" panose="020F0502020204030204" pitchFamily="34" charset="0"/>
                <a:cs typeface="Calibri" panose="020F0502020204030204" pitchFamily="34" charset="0"/>
              </a:rPr>
              <a:t> استدعاء العقلانية الرياضية "</a:t>
            </a:r>
            <a:r>
              <a:rPr lang="fr-FR" sz="2200" b="1" dirty="0">
                <a:latin typeface="Calibri" panose="020F0502020204030204" pitchFamily="34" charset="0"/>
                <a:ea typeface="Calibri" panose="020F0502020204030204" pitchFamily="34" charset="0"/>
                <a:cs typeface="Calibri" panose="020F0502020204030204" pitchFamily="34" charset="0"/>
              </a:rPr>
              <a:t> Rationalisme mathématique</a:t>
            </a:r>
            <a:r>
              <a:rPr lang="ar-MA" sz="2200" b="1" dirty="0">
                <a:latin typeface="Calibri" panose="020F0502020204030204" pitchFamily="34" charset="0"/>
                <a:ea typeface="Calibri" panose="020F0502020204030204" pitchFamily="34" charset="0"/>
                <a:cs typeface="Calibri" panose="020F0502020204030204" pitchFamily="34" charset="0"/>
              </a:rPr>
              <a:t>" كأداة لرؤية الواقع، ولعل ما عبر عنه بشكل أساس الموقف الديكارتي </a:t>
            </a:r>
            <a:r>
              <a:rPr lang="ar-MA" sz="2200" b="1" dirty="0" err="1">
                <a:latin typeface="Calibri" panose="020F0502020204030204" pitchFamily="34" charset="0"/>
                <a:ea typeface="Calibri" panose="020F0502020204030204" pitchFamily="34" charset="0"/>
                <a:cs typeface="Calibri" panose="020F0502020204030204" pitchFamily="34" charset="0"/>
              </a:rPr>
              <a:t>والايبنيزي</a:t>
            </a:r>
            <a:r>
              <a:rPr lang="ar-MA" sz="2200" b="1" dirty="0">
                <a:latin typeface="Calibri" panose="020F0502020204030204" pitchFamily="34" charset="0"/>
                <a:ea typeface="Calibri" panose="020F0502020204030204" pitchFamily="34" charset="0"/>
                <a:cs typeface="Calibri" panose="020F0502020204030204" pitchFamily="34" charset="0"/>
              </a:rPr>
              <a:t>، حيث إذا كان الأول قد اختزل الواقع في جوهرين: الفكر والامتداد الهندسي، فقد عمل الثاني من خلال دحضه لهذه الرؤية الديكارتية، على تبيان أن الامتداد ليس واقعيا حسب صورته الهندسية، ولكن هو كذلك بسبب امتلائه بالجواهر الروحية. لذلك فإن ما يمكن تسجيله هاهنا حسب "</a:t>
            </a:r>
            <a:r>
              <a:rPr lang="fr-FR" sz="2200" b="1" dirty="0">
                <a:latin typeface="Calibri" panose="020F0502020204030204" pitchFamily="34" charset="0"/>
                <a:ea typeface="Calibri" panose="020F0502020204030204" pitchFamily="34" charset="0"/>
                <a:cs typeface="Calibri" panose="020F0502020204030204" pitchFamily="34" charset="0"/>
              </a:rPr>
              <a:t> Y. Belaval</a:t>
            </a:r>
            <a:r>
              <a:rPr lang="ar-MA" sz="2200" b="1" dirty="0">
                <a:latin typeface="Calibri" panose="020F0502020204030204" pitchFamily="34" charset="0"/>
                <a:ea typeface="Calibri" panose="020F0502020204030204" pitchFamily="34" charset="0"/>
                <a:cs typeface="Calibri" panose="020F0502020204030204" pitchFamily="34" charset="0"/>
              </a:rPr>
              <a:t>"، أن "ديكارت" لم يكن معجبا بعلم الحساب مقارنة مع الهندسة، لأنه في نظره يتطلب القليل من الذكاء والكثير من الجهد</a:t>
            </a:r>
            <a:r>
              <a:rPr lang="ar-MA" sz="1800" dirty="0">
                <a:effectLst/>
                <a:ea typeface="Calibri" panose="020F0502020204030204" pitchFamily="34" charset="0"/>
                <a:cs typeface="Calibri" panose="020F0502020204030204" pitchFamily="34" charset="0"/>
              </a:rPr>
              <a:t>. </a:t>
            </a:r>
            <a:endParaRPr lang="fr-MA" dirty="0"/>
          </a:p>
        </p:txBody>
      </p:sp>
    </p:spTree>
    <p:extLst>
      <p:ext uri="{BB962C8B-B14F-4D97-AF65-F5344CB8AC3E}">
        <p14:creationId xmlns:p14="http://schemas.microsoft.com/office/powerpoint/2010/main" val="440560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449580" algn="just"/>
            <a:r>
              <a:rPr lang="ar-MA" sz="1800">
                <a:effectLst/>
                <a:ea typeface="Calibri" panose="020F0502020204030204" pitchFamily="34" charset="0"/>
                <a:cs typeface="Calibri" panose="020F0502020204030204" pitchFamily="34" charset="0"/>
              </a:rPr>
              <a:t>لذلك لن نستغرب «إذا لم يدرج اسم ديكارت في تاريخ الرياضيات بقسم علم الحساب.»  بالمقابل «فقد تغير كل شيء مع "ليبنتز" إذ وجد في علم الحساب الأساس اليقيني للعلم، إلى درجة أن "</a:t>
            </a:r>
            <a:r>
              <a:rPr lang="fr-FR" sz="1800">
                <a:effectLst/>
                <a:latin typeface="Calibri" panose="020F0502020204030204" pitchFamily="34" charset="0"/>
                <a:ea typeface="Calibri" panose="020F0502020204030204" pitchFamily="34" charset="0"/>
              </a:rPr>
              <a:t> Schleiermacher</a:t>
            </a:r>
            <a:r>
              <a:rPr lang="ar-MA" sz="1800">
                <a:effectLst/>
                <a:ea typeface="Calibri" panose="020F0502020204030204" pitchFamily="34" charset="0"/>
                <a:cs typeface="Calibri" panose="020F0502020204030204" pitchFamily="34" charset="0"/>
              </a:rPr>
              <a:t>" اختزل الليبنيتزية في الصراع بين علم الحساب الذي سيعبر عن الكالفينية أو التعددية، والهندسة من حيث هي صدى للنزعة الواحدية والصوفية. </a:t>
            </a:r>
            <a:r>
              <a:rPr lang="fr-FR" sz="1800">
                <a:effectLst/>
                <a:latin typeface="Calibri" panose="020F0502020204030204" pitchFamily="34" charset="0"/>
                <a:ea typeface="Calibri" panose="020F0502020204030204" pitchFamily="34" charset="0"/>
              </a:rPr>
              <a:t>«</a:t>
            </a:r>
            <a:r>
              <a:rPr lang="ar-MA" sz="1800">
                <a:effectLst/>
                <a:ea typeface="Calibri" panose="020F0502020204030204" pitchFamily="34" charset="0"/>
                <a:cs typeface="Calibri" panose="020F0502020204030204" pitchFamily="34" charset="0"/>
              </a:rPr>
              <a:t> لكن "ديكارت" قبل أن يؤسس للفهم العلمي للواقع كان مطالبا أولا بالبحث عن معيار للحقيقة، لأن العالم لا يقدم نفسه لنا كبداهة عقلية، وخداع الحواس وأخطاء الاستدلال الرياضي يثبتان أن معارفنا متهافتة</a:t>
            </a:r>
            <a:r>
              <a:rPr lang="ar-SA" sz="1800">
                <a:effectLst/>
                <a:ea typeface="Calibri" panose="020F0502020204030204" pitchFamily="34" charset="0"/>
                <a:cs typeface="Calibri" panose="020F0502020204030204" pitchFamily="34" charset="0"/>
              </a:rPr>
              <a:t>. لذلك قبل إثبات «الأفكار "</a:t>
            </a:r>
            <a:r>
              <a:rPr lang="fr-FR" sz="1800">
                <a:effectLst/>
                <a:latin typeface="Calibri" panose="020F0502020204030204" pitchFamily="34" charset="0"/>
                <a:ea typeface="Calibri" panose="020F0502020204030204" pitchFamily="34" charset="0"/>
              </a:rPr>
              <a:t> Cogitata</a:t>
            </a:r>
            <a:r>
              <a:rPr lang="ar-SA" sz="1800">
                <a:effectLst/>
                <a:ea typeface="Calibri" panose="020F0502020204030204" pitchFamily="34" charset="0"/>
                <a:cs typeface="Calibri" panose="020F0502020204030204" pitchFamily="34" charset="0"/>
              </a:rPr>
              <a:t>" التي نحملها عن العالم يجب إثبات معيار لحقيقة هذه الأفكار»، ففي خضم عملية الشك سيكتشف "ديكارت" عبر الحدس حقيقة «الأنا أفكر» "</a:t>
            </a:r>
            <a:r>
              <a:rPr lang="fr-FR" sz="1800">
                <a:effectLst/>
                <a:latin typeface="Calibri" panose="020F0502020204030204" pitchFamily="34" charset="0"/>
                <a:ea typeface="Calibri" panose="020F0502020204030204" pitchFamily="34" charset="0"/>
              </a:rPr>
              <a:t> Cogito</a:t>
            </a:r>
            <a:r>
              <a:rPr lang="ar-SA" sz="1800">
                <a:effectLst/>
                <a:ea typeface="Calibri" panose="020F0502020204030204" pitchFamily="34" charset="0"/>
                <a:cs typeface="Calibri" panose="020F0502020204030204" pitchFamily="34" charset="0"/>
              </a:rPr>
              <a:t>" ذلك الجوهر الروحي المتميز بخاصية التفكير، وهذه حقيقة بسيطة يدركها العقل بشكل وفوري، لأنه، في نظره، ما دمت أشك فأنا أفكر وما دمت أفكر فأنا موجود. كما سيكتشف ايضا حقيقة وحدته، لأن تعدد أفعال التفكير كالشك والتأمل والتصور ترتد إلى نفس الذات </a:t>
            </a:r>
            <a:r>
              <a:rPr lang="ar-MA" sz="1800">
                <a:effectLst/>
                <a:ea typeface="Calibri" panose="020F0502020204030204" pitchFamily="34" charset="0"/>
                <a:cs typeface="Calibri" panose="020F0502020204030204" pitchFamily="34" charset="0"/>
              </a:rPr>
              <a:t>رغم تعدديتها</a:t>
            </a:r>
            <a:r>
              <a:rPr lang="ar-SA" sz="1800">
                <a:effectLst/>
                <a:ea typeface="Calibri" panose="020F0502020204030204" pitchFamily="34" charset="0"/>
                <a:cs typeface="Calibri" panose="020F0502020204030204" pitchFamily="34" charset="0"/>
              </a:rPr>
              <a:t>. إذن أول شيء واقعي، هو «الأنا أفكر»، وبما أن الفكر لا يمكن فصله عن موضوع التفكير، لأن كل شيء هو تفكير في شيء ما، </a:t>
            </a:r>
            <a:r>
              <a:rPr lang="fr-FR" sz="1800" b="0">
                <a:effectLst/>
                <a:latin typeface="Times New Roman" panose="02020603050405020304" pitchFamily="18" charset="0"/>
                <a:ea typeface="Calibri" panose="020F0502020204030204" pitchFamily="34" charset="0"/>
                <a:cs typeface="Arial" panose="020B0604020202020204" pitchFamily="34" charset="0"/>
              </a:rPr>
              <a:t>Y. Belaval, Leibniz critique de Descartes, Édition Gallimard, 1965, p.</a:t>
            </a:r>
            <a:r>
              <a:rPr lang="ar-SA" sz="1800" b="1">
                <a:effectLst/>
                <a:latin typeface="Times New Roman" panose="02020603050405020304" pitchFamily="18" charset="0"/>
                <a:ea typeface="Calibri" panose="020F0502020204030204" pitchFamily="34" charset="0"/>
                <a:cs typeface="Arial" panose="020B0604020202020204" pitchFamily="34" charset="0"/>
              </a:rPr>
              <a:t>-199</a:t>
            </a:r>
            <a:r>
              <a:rPr lang="fr-FR" sz="1800" b="0">
                <a:effectLst/>
                <a:latin typeface="Times New Roman" panose="02020603050405020304" pitchFamily="18" charset="0"/>
                <a:ea typeface="Calibri" panose="020F0502020204030204" pitchFamily="34" charset="0"/>
                <a:cs typeface="Arial" panose="020B0604020202020204" pitchFamily="34" charset="0"/>
              </a:rPr>
              <a:t>200</a:t>
            </a:r>
            <a:r>
              <a:rPr lang="ar-SA" sz="1800" b="1">
                <a:effectLst/>
                <a:latin typeface="Times New Roman" panose="02020603050405020304" pitchFamily="18" charset="0"/>
                <a:ea typeface="Calibri" panose="020F0502020204030204" pitchFamily="34" charset="0"/>
                <a:cs typeface="Arial" panose="020B0604020202020204" pitchFamily="34" charset="0"/>
              </a:rPr>
              <a:t>.</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200</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spcBef>
                <a:spcPts val="1200"/>
              </a:spcBef>
              <a:spcAft>
                <a:spcPts val="0"/>
              </a:spcAft>
            </a:pPr>
            <a:r>
              <a:rPr lang="fr-FR" sz="1800" b="0">
                <a:effectLst/>
                <a:latin typeface="Times New Roman" panose="02020603050405020304" pitchFamily="18" charset="0"/>
                <a:ea typeface="Calibri" panose="020F0502020204030204" pitchFamily="34" charset="0"/>
                <a:cs typeface="Times New Roman" panose="02020603050405020304" pitchFamily="18" charset="0"/>
              </a:rPr>
              <a:t>Y</a:t>
            </a:r>
            <a:r>
              <a:rPr lang="fr-FR" sz="1800" b="1">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Belaval, Leibniz critique de Descartes,</a:t>
            </a:r>
            <a:r>
              <a:rPr lang="fr-FR" sz="1800" b="1">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Édition Gallimard, 1965, P.202</a:t>
            </a:r>
            <a:r>
              <a:rPr lang="fr-FR" sz="1800" b="0" i="1">
                <a:effectLst/>
                <a:latin typeface="Times New Roman" panose="02020603050405020304" pitchFamily="18" charset="0"/>
                <a:ea typeface="Calibri" panose="020F0502020204030204" pitchFamily="34" charset="0"/>
                <a:cs typeface="Times New Roman" panose="02020603050405020304" pitchFamily="18" charset="0"/>
              </a:rPr>
              <a:t>.</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1078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449580" algn="just" rtl="1"/>
            <a:r>
              <a:rPr lang="ar-SA" sz="2200" b="1" dirty="0">
                <a:latin typeface="Calibri" panose="020F0502020204030204" pitchFamily="34" charset="0"/>
                <a:ea typeface="Calibri" panose="020F0502020204030204" pitchFamily="34" charset="0"/>
                <a:cs typeface="Calibri" panose="020F0502020204030204" pitchFamily="34" charset="0"/>
              </a:rPr>
              <a:t>سيكتشف "ديكارت" «أفكار مجردة وأخرى ملموسة.»  أما الأفكار المجردة فتعبر عن طريقة إدراكنا للأشياء، في حين تعبر الأفكار الملموسة عن خصائصها. ولا يمكن الفصل بينهما، إذ عبر فكرة المثلث المجرد مثلا يتم حدس المثلث الحسي كخط وزويا وأضلاع.  فالحدس إذن، هو الذي سيؤسس لبداهة «الأنا أفكر»، لأنه يتم إدراك وجود الأنا بشكل مباشر في خضم عملية التفكير، وبداهة «الأنا أفكر» ستؤسس لبداهة الأفكار المجردة، لأنه بعد إثبات حقيقة الأنا سيكتشف ديكارت بداخله حقائق بديهية ينتفي الشك فيها، مادامت بداهتها شبيهة ببداهة «الأنا أفكر»، ومثال ذلك فكرة أن المثلث يتكون من ثلاثة أضلاع. وبداهة الأفكار المجردة ستؤسس لبداهة الامتداد، لأن العالم سيتم حدسه كأشكال هندسية، أي كحقيقة عقلية رياضية، مادامت الصفات الحسية متغيرة. والامتداد لدى ديكارت ليس إلا بعدا "</a:t>
            </a:r>
            <a:r>
              <a:rPr lang="fr-FR" sz="2200" b="1" dirty="0">
                <a:latin typeface="Calibri" panose="020F0502020204030204" pitchFamily="34" charset="0"/>
                <a:ea typeface="Calibri" panose="020F0502020204030204" pitchFamily="34" charset="0"/>
                <a:cs typeface="Calibri" panose="020F0502020204030204" pitchFamily="34" charset="0"/>
              </a:rPr>
              <a:t> </a:t>
            </a:r>
            <a:r>
              <a:rPr lang="fr-FR" sz="2200" b="1" dirty="0" err="1">
                <a:latin typeface="Calibri" panose="020F0502020204030204" pitchFamily="34" charset="0"/>
                <a:ea typeface="Calibri" panose="020F0502020204030204" pitchFamily="34" charset="0"/>
                <a:cs typeface="Calibri" panose="020F0502020204030204" pitchFamily="34" charset="0"/>
              </a:rPr>
              <a:t>Dimention</a:t>
            </a:r>
            <a:r>
              <a:rPr lang="ar-SA" sz="2200" b="1" dirty="0">
                <a:latin typeface="Calibri" panose="020F0502020204030204" pitchFamily="34" charset="0"/>
                <a:ea typeface="Calibri" panose="020F0502020204030204" pitchFamily="34" charset="0"/>
                <a:cs typeface="Calibri" panose="020F0502020204030204" pitchFamily="34" charset="0"/>
              </a:rPr>
              <a:t>"، أي مقدارا محددا يمكن تحويله إلى علاقة مساواة أو معادلة، مثال ذلك طول الجسم وارتفاعه وعرضه، أو السرعة كمقدار للحركة. غير أن هذا لا يعني أن كل مقدار بعد، لأن الكيفيات الحسية غير قابلة للقياس بالرغم من أنها مقادير، مثال ذلك اللون الأبيض الذي يمكن أن يكون أقل بياضا أو أكثر بياضا، أو الرنة الموسيقية التي يمكن أن تكون حادة أقل أو أكثر، لكن يمكن أن تصبح قابلة للقياس إذا ما تم ربطها بامتداد ما، أي بمقدار محدد، كربط الرنة الموسيقية بدرجة اهتزاز الأوثار. </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FR" sz="2200" b="1" dirty="0">
                <a:latin typeface="Calibri" panose="020F0502020204030204" pitchFamily="34" charset="0"/>
                <a:ea typeface="Calibri" panose="020F0502020204030204" pitchFamily="34" charset="0"/>
                <a:cs typeface="Calibri" panose="020F0502020204030204" pitchFamily="34" charset="0"/>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i="1" dirty="0">
                <a:effectLst/>
                <a:latin typeface="Times New Roman" panose="02020603050405020304" pitchFamily="18" charset="0"/>
                <a:ea typeface="Calibri" panose="020F0502020204030204" pitchFamily="34" charset="0"/>
                <a:cs typeface="Simplified Arabic" panose="02020603050405020304" pitchFamily="18" charset="-78"/>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206</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7751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وهكذا يستغني ديكارت عن الصفات الحسية المتغيرة من لون وحرارة وغيرهما، كما وضح ذلك في مثال شمعة العسل، ويبقي فقط على الامتداد الهندسي كبعد قابل للقياس العقلي، ولعل هذا ما عبر عنه "</a:t>
            </a:r>
            <a:r>
              <a:rPr lang="fr-FR" sz="2200" b="1" dirty="0">
                <a:latin typeface="Calibri" panose="020F0502020204030204" pitchFamily="34" charset="0"/>
                <a:ea typeface="Calibri" panose="020F0502020204030204" pitchFamily="34" charset="0"/>
                <a:cs typeface="Calibri" panose="020F0502020204030204" pitchFamily="34" charset="0"/>
              </a:rPr>
              <a:t> Y. Belaval</a:t>
            </a:r>
            <a:r>
              <a:rPr lang="ar-SA" sz="2200" b="1" dirty="0">
                <a:latin typeface="Calibri" panose="020F0502020204030204" pitchFamily="34" charset="0"/>
                <a:ea typeface="Calibri" panose="020F0502020204030204" pitchFamily="34" charset="0"/>
                <a:cs typeface="Calibri" panose="020F0502020204030204" pitchFamily="34" charset="0"/>
              </a:rPr>
              <a:t>" حين قال:</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«الامتداد بعد، والبعد ليس شيئا آخر غير الطريقة التي يصبح من خلالها موضوع ما قابلا للقياس.»</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وهكذا فالأشياء المادية ليست هي كما تبدو للحواس «ولكن خصائصها الرياضية الهندسية لا شك فيها.» كما أن بناء معارف جديدة حول العالم ممكن إذا انطلق الإنسان من هذه </a:t>
            </a:r>
            <a:r>
              <a:rPr lang="ar-SA" sz="2200" b="1" dirty="0" err="1">
                <a:latin typeface="Calibri" panose="020F0502020204030204" pitchFamily="34" charset="0"/>
                <a:ea typeface="Calibri" panose="020F0502020204030204" pitchFamily="34" charset="0"/>
                <a:cs typeface="Calibri" panose="020F0502020204030204" pitchFamily="34" charset="0"/>
              </a:rPr>
              <a:t>الحدوس</a:t>
            </a:r>
            <a:r>
              <a:rPr lang="ar-SA" sz="2200" b="1" dirty="0">
                <a:latin typeface="Calibri" panose="020F0502020204030204" pitchFamily="34" charset="0"/>
                <a:ea typeface="Calibri" panose="020F0502020204030204" pitchFamily="34" charset="0"/>
                <a:cs typeface="Calibri" panose="020F0502020204030204" pitchFamily="34" charset="0"/>
              </a:rPr>
              <a:t> البسيطة واستنبط منها حقائق جديدة، ليصبح بذلك الاستنباط سلسلة من </a:t>
            </a:r>
            <a:r>
              <a:rPr lang="ar-SA" sz="2200" b="1" dirty="0" err="1">
                <a:latin typeface="Calibri" panose="020F0502020204030204" pitchFamily="34" charset="0"/>
                <a:ea typeface="Calibri" panose="020F0502020204030204" pitchFamily="34" charset="0"/>
                <a:cs typeface="Calibri" panose="020F0502020204030204" pitchFamily="34" charset="0"/>
              </a:rPr>
              <a:t>الحدوس</a:t>
            </a:r>
            <a:r>
              <a:rPr lang="ar-SA" sz="2200" b="1" dirty="0">
                <a:latin typeface="Calibri" panose="020F0502020204030204" pitchFamily="34" charset="0"/>
                <a:ea typeface="Calibri" panose="020F0502020204030204" pitchFamily="34" charset="0"/>
                <a:cs typeface="Calibri" panose="020F0502020204030204" pitchFamily="34" charset="0"/>
              </a:rPr>
              <a:t> البسيطة يتم استنتاج بعضها من بعض، لذلك كان فهم ديكارت للظواهر الطبيعة مستمد من نظرته الهندسية، نظرة تصبح معها الخصائص الهندسية هي مبادئ الميكانيكا، ومن هذه المبادئ يتم صياغة الفرضيات واستنتاج حقائق جديدة</a:t>
            </a:r>
            <a:r>
              <a:rPr lang="ar-MA" sz="2200" b="1" dirty="0">
                <a:latin typeface="Calibri" panose="020F0502020204030204" pitchFamily="34" charset="0"/>
                <a:ea typeface="Calibri" panose="020F0502020204030204" pitchFamily="34" charset="0"/>
                <a:cs typeface="Calibri" panose="020F0502020204030204" pitchFamily="34" charset="0"/>
              </a:rPr>
              <a:t>. ولعل هذا السبب هو الذي جعل " ميشيل فيشو يؤكد على أن: «كل </a:t>
            </a:r>
            <a:r>
              <a:rPr lang="ar-MA" sz="2200" b="1" dirty="0" err="1">
                <a:latin typeface="Calibri" panose="020F0502020204030204" pitchFamily="34" charset="0"/>
                <a:ea typeface="Calibri" panose="020F0502020204030204" pitchFamily="34" charset="0"/>
                <a:cs typeface="Calibri" panose="020F0502020204030204" pitchFamily="34" charset="0"/>
              </a:rPr>
              <a:t>فيزيائه</a:t>
            </a:r>
            <a:r>
              <a:rPr lang="ar-MA" sz="2200" b="1" dirty="0">
                <a:latin typeface="Calibri" panose="020F0502020204030204" pitchFamily="34" charset="0"/>
                <a:ea typeface="Calibri" panose="020F0502020204030204" pitchFamily="34" charset="0"/>
                <a:cs typeface="Calibri" panose="020F0502020204030204" pitchFamily="34" charset="0"/>
              </a:rPr>
              <a:t> ليست سوى هندسة»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ar-MA" sz="1800" dirty="0">
                <a:effectLst/>
                <a:ea typeface="Calibri" panose="020F0502020204030204" pitchFamily="34" charset="0"/>
                <a:cs typeface="Calibri" panose="020F0502020204030204" pitchFamily="34" charset="0"/>
              </a:rPr>
              <a:t>    </a:t>
            </a:r>
            <a:r>
              <a:rPr lang="fr-MA" dirty="0">
                <a:effectLst/>
              </a:rPr>
              <a:t> </a:t>
            </a:r>
            <a:r>
              <a:rPr lang="fr-MA" sz="1800" b="0" dirty="0">
                <a:effectLst/>
                <a:latin typeface="Simplified Arabic" panose="02020603050405020304" pitchFamily="18" charset="-78"/>
                <a:ea typeface="Calibri" panose="020F0502020204030204" pitchFamily="34" charset="0"/>
                <a:cs typeface="Arial" panose="020B0604020202020204" pitchFamily="34" charset="0"/>
              </a:rPr>
              <a:t> </a:t>
            </a:r>
            <a:r>
              <a:rPr lang="fr-FR" sz="1800" b="1" dirty="0">
                <a:effectLst/>
                <a:latin typeface="Simplified Arabic" panose="02020603050405020304" pitchFamily="18" charset="-78"/>
                <a:ea typeface="Calibri" panose="020F0502020204030204" pitchFamily="34" charset="0"/>
                <a:cs typeface="Arial" panose="020B0604020202020204" pitchFamily="34" charset="0"/>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211</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 المرجع نفسه: ص 206</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just"/>
            <a:r>
              <a:rPr lang="fr-MA" sz="1800" b="1" dirty="0">
                <a:effectLst/>
                <a:latin typeface="Arial" panose="020B0604020202020204" pitchFamily="34" charset="0"/>
                <a:ea typeface="Calibri" panose="020F0502020204030204" pitchFamily="34" charset="0"/>
                <a:cs typeface="Arial" panose="020B0604020202020204" pitchFamily="34" charset="0"/>
              </a:rPr>
              <a:t> </a:t>
            </a:r>
            <a:r>
              <a:rPr lang="fr-FR" sz="1800" b="1" dirty="0">
                <a:effectLst/>
                <a:latin typeface="Arial" panose="020B0604020202020204" pitchFamily="34" charset="0"/>
                <a:ea typeface="Calibri" panose="020F0502020204030204" pitchFamily="34" charset="0"/>
                <a:cs typeface="Arial" panose="020B0604020202020204" pitchFamily="34" charset="0"/>
              </a:rPr>
              <a:t> </a:t>
            </a:r>
            <a:r>
              <a:rPr lang="fr-FR" sz="1800" b="0" dirty="0">
                <a:effectLst/>
                <a:latin typeface="Times New Roman" panose="02020603050405020304" pitchFamily="18" charset="0"/>
                <a:ea typeface="Calibri" panose="020F0502020204030204" pitchFamily="34" charset="0"/>
                <a:cs typeface="Arial" panose="020B0604020202020204" pitchFamily="34" charset="0"/>
              </a:rPr>
              <a:t>M. Fichant, </a:t>
            </a:r>
            <a:r>
              <a:rPr lang="fr-FR" sz="1800" b="0" u="sng" dirty="0">
                <a:effectLst/>
                <a:latin typeface="Times New Roman" panose="02020603050405020304" pitchFamily="18" charset="0"/>
                <a:ea typeface="Calibri" panose="020F0502020204030204" pitchFamily="34" charset="0"/>
                <a:cs typeface="Arial" panose="020B0604020202020204" pitchFamily="34" charset="0"/>
              </a:rPr>
              <a:t>Science et métaphysique dans Descartes et Leibniz</a:t>
            </a:r>
            <a:r>
              <a:rPr lang="fr-FR" sz="1800" b="0" dirty="0">
                <a:effectLst/>
                <a:latin typeface="Times New Roman" panose="02020603050405020304" pitchFamily="18" charset="0"/>
                <a:ea typeface="Calibri" panose="020F0502020204030204" pitchFamily="34" charset="0"/>
                <a:cs typeface="Arial" panose="020B0604020202020204" pitchFamily="34" charset="0"/>
              </a:rPr>
              <a:t>, Presses universitaires de France, Paris ,1998, p. 24.</a:t>
            </a:r>
            <a:endParaRPr lang="fr-MA" dirty="0"/>
          </a:p>
        </p:txBody>
      </p:sp>
    </p:spTree>
    <p:extLst>
      <p:ext uri="{BB962C8B-B14F-4D97-AF65-F5344CB8AC3E}">
        <p14:creationId xmlns:p14="http://schemas.microsoft.com/office/powerpoint/2010/main" val="698019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إن تعريف الامتداد كمقدار هندسي قابل للقياس كان كافيا بالنسبة لديكارت لطرد الكيانات الميتافزيقية مثل مفهوم الصور الجوهرية من علم الطبيعة، لكن ما ينبغي تسجيله هنا، أن رفض "ديكارت" للصفات الخفية المورثة عن التقليد الأرسطي، لا يعني  رفضه للمبادئ الميتافزيقية التي تجعل من علم الطبيعة علما ممكنا، لأن مبادئ هذا العلم والتي يتم إدراكها بشكل متميز خارج النفس كالحركة و والأبعاد المكانية والشكل، «هي جزء من الحقائق الأبدية التي خلقها الله»، ولأن المبدأ الذي يتم بموجبه إثبات بداهة هذه المبادئ، ليس منطقي، بل ميتافزيقي، ويتجلى في مبدأ صدقية الله "</a:t>
            </a:r>
            <a:r>
              <a:rPr lang="fr-FR" sz="2200" b="1" dirty="0">
                <a:latin typeface="Calibri" panose="020F0502020204030204" pitchFamily="34" charset="0"/>
                <a:ea typeface="Calibri" panose="020F0502020204030204" pitchFamily="34" charset="0"/>
                <a:cs typeface="Calibri" panose="020F0502020204030204" pitchFamily="34" charset="0"/>
              </a:rPr>
              <a:t> Véracité divine</a:t>
            </a:r>
            <a:r>
              <a:rPr lang="ar-MA" sz="2200" b="1" dirty="0">
                <a:latin typeface="Calibri" panose="020F0502020204030204" pitchFamily="34" charset="0"/>
                <a:ea typeface="Calibri" panose="020F0502020204030204" pitchFamily="34" charset="0"/>
                <a:cs typeface="Calibri" panose="020F0502020204030204" pitchFamily="34" charset="0"/>
              </a:rPr>
              <a:t>". كما لا يعني أيضا اعتماده على التجارب العلمية كأساس للتفسير الميكانيكي. لأن المنهج الفرضي الاستنباطي "</a:t>
            </a:r>
            <a:r>
              <a:rPr lang="fr-FR" sz="2200" b="1" dirty="0">
                <a:latin typeface="Calibri" panose="020F0502020204030204" pitchFamily="34" charset="0"/>
                <a:ea typeface="Calibri" panose="020F0502020204030204" pitchFamily="34" charset="0"/>
                <a:cs typeface="Calibri" panose="020F0502020204030204" pitchFamily="34" charset="0"/>
              </a:rPr>
              <a:t> Hypothético-déductif</a:t>
            </a:r>
            <a:r>
              <a:rPr lang="ar-MA" sz="2200" b="1" dirty="0">
                <a:latin typeface="Calibri" panose="020F0502020204030204" pitchFamily="34" charset="0"/>
                <a:ea typeface="Calibri" panose="020F0502020204030204" pitchFamily="34" charset="0"/>
                <a:cs typeface="Calibri" panose="020F0502020204030204" pitchFamily="34" charset="0"/>
              </a:rPr>
              <a:t>" الذي اعتمد عليه ينطلق من هذه المبادئ للوصول إلى النتائج أو القوانين التي تفسر الظواهر الطبيعية، وذلك عبر تحويل هذه المبادئ إلى فرضيات عقلية، ثم استنباط النتائج المترتبة عنها.</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بناء على ما سبق تصبح المعرفة الحدسية مع ديكارت أساسية وأولية، ويصبح</a:t>
            </a:r>
            <a:r>
              <a:rPr lang="ar-SA" sz="2200" b="1" dirty="0">
                <a:latin typeface="Calibri" panose="020F0502020204030204" pitchFamily="34" charset="0"/>
                <a:ea typeface="Calibri" panose="020F0502020204030204" pitchFamily="34" charset="0"/>
                <a:cs typeface="Calibri" panose="020F0502020204030204" pitchFamily="34" charset="0"/>
              </a:rPr>
              <a:t> العالم جوهري من الناحية الوجودية، أي له وجود </a:t>
            </a:r>
            <a:r>
              <a:rPr lang="ar-MA" sz="2200" b="1" dirty="0">
                <a:latin typeface="Calibri" panose="020F0502020204030204" pitchFamily="34" charset="0"/>
                <a:ea typeface="Calibri" panose="020F0502020204030204" pitchFamily="34" charset="0"/>
                <a:cs typeface="Calibri" panose="020F0502020204030204" pitchFamily="34" charset="0"/>
              </a:rPr>
              <a:t>مستقل عن وجود الذات</a:t>
            </a:r>
            <a:r>
              <a:rPr lang="ar-SA" sz="2200" b="1" dirty="0">
                <a:latin typeface="Calibri" panose="020F0502020204030204" pitchFamily="34" charset="0"/>
                <a:ea typeface="Calibri" panose="020F0502020204030204" pitchFamily="34" charset="0"/>
                <a:cs typeface="Calibri" panose="020F0502020204030204" pitchFamily="34" charset="0"/>
              </a:rPr>
              <a:t>، ولكنه استنباطي من الناحية المعرفية، أي يتم فهم حقيقته بناء على المنهج الفرضي- الاستنباطي كمنهج عقلي. لكن حقائقه أو إثبات وجوده يمران عبر مبدأ ميتافيزيقي. </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9441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بالمقابل سيرى "</a:t>
            </a:r>
            <a:r>
              <a:rPr lang="ar-MA" sz="2200" b="1" dirty="0" err="1">
                <a:latin typeface="Calibri" panose="020F0502020204030204" pitchFamily="34" charset="0"/>
                <a:ea typeface="Calibri" panose="020F0502020204030204" pitchFamily="34" charset="0"/>
                <a:cs typeface="Calibri" panose="020F0502020204030204" pitchFamily="34" charset="0"/>
              </a:rPr>
              <a:t>ليبنيز</a:t>
            </a:r>
            <a:r>
              <a:rPr lang="ar-MA" sz="2200" b="1" dirty="0">
                <a:latin typeface="Calibri" panose="020F0502020204030204" pitchFamily="34" charset="0"/>
                <a:ea typeface="Calibri" panose="020F0502020204030204" pitchFamily="34" charset="0"/>
                <a:cs typeface="Calibri" panose="020F0502020204030204" pitchFamily="34" charset="0"/>
              </a:rPr>
              <a:t>" أن  </a:t>
            </a:r>
            <a:r>
              <a:rPr lang="ar-SA" sz="2200" b="1" dirty="0">
                <a:latin typeface="Calibri" panose="020F0502020204030204" pitchFamily="34" charset="0"/>
                <a:ea typeface="Calibri" panose="020F0502020204030204" pitchFamily="34" charset="0"/>
                <a:cs typeface="Calibri" panose="020F0502020204030204" pitchFamily="34" charset="0"/>
              </a:rPr>
              <a:t>«العالم حاضر أمامنا ولا يستدعي الشك»، سواء كان حضوره يتجلى في  تعدد ظواهره، أو يتجلى في تعددية الأفكار التي تخترق الأنا أفكر، وكل ما يتطلب الأمر هو البحث عن وحدته </a:t>
            </a:r>
            <a:r>
              <a:rPr lang="ar-MA" sz="2200" b="1" dirty="0">
                <a:latin typeface="Calibri" panose="020F0502020204030204" pitchFamily="34" charset="0"/>
                <a:ea typeface="Calibri" panose="020F0502020204030204" pitchFamily="34" charset="0"/>
                <a:cs typeface="Calibri" panose="020F0502020204030204" pitchFamily="34" charset="0"/>
              </a:rPr>
              <a:t>أو انسجامه، فكيف انتقل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من مفهوم التعدد إلى الوحدة؟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ar-MA" sz="2200" b="1" dirty="0">
                <a:latin typeface="Calibri" panose="020F0502020204030204" pitchFamily="34" charset="0"/>
                <a:ea typeface="Calibri" panose="020F0502020204030204" pitchFamily="34" charset="0"/>
                <a:cs typeface="Calibri" panose="020F0502020204030204" pitchFamily="34" charset="0"/>
              </a:rPr>
              <a:t>     إن اختيار النموذج الحسابي داخل عقلانية "</a:t>
            </a:r>
            <a:r>
              <a:rPr lang="ar-MA" sz="2200" b="1" dirty="0" err="1">
                <a:latin typeface="Calibri" panose="020F0502020204030204" pitchFamily="34" charset="0"/>
                <a:ea typeface="Calibri" panose="020F0502020204030204" pitchFamily="34" charset="0"/>
                <a:cs typeface="Calibri" panose="020F0502020204030204" pitchFamily="34" charset="0"/>
              </a:rPr>
              <a:t>ليبنيز</a:t>
            </a:r>
            <a:r>
              <a:rPr lang="ar-MA" sz="2200" b="1" dirty="0">
                <a:latin typeface="Calibri" panose="020F0502020204030204" pitchFamily="34" charset="0"/>
                <a:ea typeface="Calibri" panose="020F0502020204030204" pitchFamily="34" charset="0"/>
                <a:cs typeface="Calibri" panose="020F0502020204030204" pitchFamily="34" charset="0"/>
              </a:rPr>
              <a:t>" أدى إلى مراجعة مفهوم الواقع، فلم يعد العالم متناهيا ومحدودا بقبة النجوم الثابتة كما الشأن مع أرسطو، بل أصبح يتشكل من اللامتناهي الرياضي الذي يترجم إلى تعددية من الجواهر الفردية أو ما يسمى </a:t>
            </a:r>
            <a:r>
              <a:rPr lang="ar-MA" sz="2200" b="1" dirty="0" err="1">
                <a:latin typeface="Calibri" panose="020F0502020204030204" pitchFamily="34" charset="0"/>
                <a:ea typeface="Calibri" panose="020F0502020204030204" pitchFamily="34" charset="0"/>
                <a:cs typeface="Calibri" panose="020F0502020204030204" pitchFamily="34" charset="0"/>
              </a:rPr>
              <a:t>بالمونادات</a:t>
            </a:r>
            <a:r>
              <a:rPr lang="ar-MA" sz="2200" b="1" dirty="0">
                <a:latin typeface="Calibri" panose="020F0502020204030204" pitchFamily="34" charset="0"/>
                <a:ea typeface="Calibri" panose="020F0502020204030204" pitchFamily="34" charset="0"/>
                <a:cs typeface="Calibri" panose="020F0502020204030204" pitchFamily="34" charset="0"/>
              </a:rPr>
              <a:t>. وقد انطلق "</a:t>
            </a:r>
            <a:r>
              <a:rPr lang="ar-MA" sz="2200" b="1" dirty="0" err="1">
                <a:latin typeface="Calibri" panose="020F0502020204030204" pitchFamily="34" charset="0"/>
                <a:ea typeface="Calibri" panose="020F0502020204030204" pitchFamily="34" charset="0"/>
                <a:cs typeface="Calibri" panose="020F0502020204030204" pitchFamily="34" charset="0"/>
              </a:rPr>
              <a:t>ليبنيز</a:t>
            </a:r>
            <a:r>
              <a:rPr lang="ar-MA" sz="2200" b="1" dirty="0">
                <a:latin typeface="Calibri" panose="020F0502020204030204" pitchFamily="34" charset="0"/>
                <a:ea typeface="Calibri" panose="020F0502020204030204" pitchFamily="34" charset="0"/>
                <a:cs typeface="Calibri" panose="020F0502020204030204" pitchFamily="34" charset="0"/>
              </a:rPr>
              <a:t>" من تعددية الأفكار التي نحملها عن العالم للوصول إلى وحدته وانسجامه ولم ينطلق من العالم، لأنه من المستحيل القبض على حقيقته المتغيرة، مستلهما في ذلك المنطق الأرسطي وعلم الحساب في الرياضيات. فالمنطق يظهر في البحث عن الانسجام بين الأفكار، أي تجاوز التناقض وبناء التركيبات والتوليفات، وعلم الحساب  سيظهر في استخدام  اللغة الرمزية والصيغ الرياضية للتعبير عن هذه الأفكار، لأن التجريد بالنسبة إليه لا ينطلق  من الأشياء وصولا إلى نظامها أو صورها، كما هو الشأن مع أفلاطون، بل يتم الانطلاق من الأفكار إلى الأشياء و ذلك من خلال تقسيمها وإعادة توليفها وفق علاقتها الضرورية للتوافق مع العالم، دون أن يعني هذا إعطاء الأولوية </a:t>
            </a:r>
            <a:r>
              <a:rPr lang="ar-MA" sz="2200" b="1" dirty="0" err="1">
                <a:latin typeface="Calibri" panose="020F0502020204030204" pitchFamily="34" charset="0"/>
                <a:ea typeface="Calibri" panose="020F0502020204030204" pitchFamily="34" charset="0"/>
                <a:cs typeface="Calibri" panose="020F0502020204030204" pitchFamily="34" charset="0"/>
              </a:rPr>
              <a:t>للأنا</a:t>
            </a:r>
            <a:r>
              <a:rPr lang="ar-MA" sz="2200" b="1" dirty="0">
                <a:latin typeface="Calibri" panose="020F0502020204030204" pitchFamily="34" charset="0"/>
                <a:ea typeface="Calibri" panose="020F0502020204030204" pitchFamily="34" charset="0"/>
                <a:cs typeface="Calibri" panose="020F0502020204030204" pitchFamily="34" charset="0"/>
              </a:rPr>
              <a:t> أفكر على حساب الأفكار</a:t>
            </a:r>
            <a:r>
              <a:rPr lang="ar-MA" sz="1800" dirty="0">
                <a:effectLst/>
                <a:ea typeface="Calibri" panose="020F0502020204030204" pitchFamily="34" charset="0"/>
                <a:cs typeface="Calibri" panose="020F0502020204030204" pitchFamily="34" charset="0"/>
              </a:rPr>
              <a:t>، </a:t>
            </a:r>
            <a:r>
              <a:rPr lang="fr-FR" sz="1800" b="0" dirty="0">
                <a:effectLst/>
                <a:latin typeface="Times New Roman" panose="02020603050405020304" pitchFamily="18" charset="0"/>
                <a:ea typeface="Calibri" panose="020F0502020204030204" pitchFamily="34" charset="0"/>
                <a:cs typeface="Arial" panose="020B0604020202020204" pitchFamily="34" charset="0"/>
              </a:rPr>
              <a:t>Y. Belaval, Leibniz critique de Descartes, p.202.</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18261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كما هو الشأن مع "ديكارت"، </a:t>
            </a:r>
            <a:r>
              <a:rPr lang="ar-SA" sz="1800">
                <a:effectLst/>
                <a:latin typeface="Calibri" panose="020F0502020204030204" pitchFamily="34" charset="0"/>
                <a:ea typeface="Calibri" panose="020F0502020204030204" pitchFamily="34" charset="0"/>
                <a:cs typeface="Calibri" panose="020F0502020204030204" pitchFamily="34" charset="0"/>
              </a:rPr>
              <a:t>لأن كل ما يقوم  به الأنا، </a:t>
            </a:r>
            <a:r>
              <a:rPr lang="ar-MA" sz="1800">
                <a:effectLst/>
                <a:latin typeface="Calibri" panose="020F0502020204030204" pitchFamily="34" charset="0"/>
                <a:ea typeface="Calibri" panose="020F0502020204030204" pitchFamily="34" charset="0"/>
                <a:cs typeface="Calibri" panose="020F0502020204030204" pitchFamily="34" charset="0"/>
              </a:rPr>
              <a:t>بالنسبة لديكارت، </a:t>
            </a:r>
            <a:r>
              <a:rPr lang="ar-SA" sz="1800">
                <a:effectLst/>
                <a:latin typeface="Calibri" panose="020F0502020204030204" pitchFamily="34" charset="0"/>
                <a:ea typeface="Calibri" panose="020F0502020204030204" pitchFamily="34" charset="0"/>
                <a:cs typeface="Calibri" panose="020F0502020204030204" pitchFamily="34" charset="0"/>
              </a:rPr>
              <a:t>هو اضاءة الأفكار الفطرية كما تضيء الشمس الأشياء دون أن تستقبل منها  أي  تأثير، أما "ليبنتز" فيرى أنا هناك علاقة تفاعل متبادلة بين الأنا وموضوع  التفكير، شبيهة بعلاقة التأثير المتبادل بين الحدود في الرياضيات، ويتجلى ذلك في الإمكانات اللامتناهية التي تقدمها للأنا، لذلك «فالنشاط الروحي  ليس متعاليا  على الفكرة.» وبذلك  يتوقف  الحدس على أن يكون معيارا لقياس  كل  شيء،</a:t>
            </a:r>
            <a:r>
              <a:rPr lang="ar-MA" sz="1800">
                <a:effectLst/>
                <a:latin typeface="Calibri" panose="020F0502020204030204" pitchFamily="34" charset="0"/>
                <a:ea typeface="Calibri" panose="020F0502020204030204" pitchFamily="34" charset="0"/>
                <a:cs typeface="Calibri" panose="020F0502020204030204" pitchFamily="34" charset="0"/>
              </a:rPr>
              <a:t>  وهو ما سيسعى إلى تحقيقه في مشروعه فن التوليف "</a:t>
            </a:r>
            <a:r>
              <a:rPr lang="fr-FR" sz="1800">
                <a:effectLst/>
                <a:latin typeface="Calibri" panose="020F0502020204030204" pitchFamily="34" charset="0"/>
                <a:ea typeface="Calibri" panose="020F0502020204030204" pitchFamily="34" charset="0"/>
                <a:cs typeface="Calibri" panose="020F0502020204030204" pitchFamily="34" charset="0"/>
              </a:rPr>
              <a:t> Art combinatoire</a:t>
            </a:r>
            <a:r>
              <a:rPr lang="ar-MA" sz="1800">
                <a:effectLst/>
                <a:latin typeface="Calibri" panose="020F0502020204030204" pitchFamily="34" charset="0"/>
                <a:ea typeface="Calibri" panose="020F0502020204030204" pitchFamily="34" charset="0"/>
                <a:cs typeface="Calibri" panose="020F0502020204030204" pitchFamily="34" charset="0"/>
              </a:rPr>
              <a:t>" وحساب التفاضل والتكامل، أو ما يسمى أيضا بحساب اللامتناهي في الصغر. حيث سيعمل من خلال هذا الفن على صياغة حساب ذهني يضفي الوحدة والانسجام على تعددية الأفكار بواسطة حساب الإمكانات الذي يتيحه الفكر ثم التعبير عنه بلغة رمزية، لما تتمتع بها من قدرة دقيقة ومحكمة في التعبير عن القوانين المتحكمة في تعددية ظواهر العالم عوض اللغة الطبيعية الملتبسة.</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50215" algn="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206</a:t>
            </a:r>
            <a:r>
              <a:rPr lang="ar-SA" sz="1800" b="0" baseline="30000">
                <a:effectLst/>
                <a:latin typeface="Times New Roman" panose="02020603050405020304" pitchFamily="18" charset="0"/>
                <a:ea typeface="Calibri" panose="020F0502020204030204" pitchFamily="34" charset="0"/>
                <a:cs typeface="Simplified Arabic" panose="02020603050405020304" pitchFamily="18" charset="-78"/>
              </a:rPr>
              <a:t>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50215" algn="r"/>
            <a:r>
              <a:rPr lang="ar-MA" sz="1800" b="0">
                <a:effectLst/>
                <a:latin typeface="Times New Roman" panose="02020603050405020304" pitchFamily="18" charset="0"/>
                <a:ea typeface="Calibri" panose="020F0502020204030204" pitchFamily="34" charset="0"/>
                <a:cs typeface="Arial" panose="020B0604020202020204" pitchFamily="34" charset="0"/>
              </a:rPr>
              <a:t>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67232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fr-FR" sz="1800">
                <a:effectLst/>
                <a:latin typeface="Calibri" panose="020F0502020204030204" pitchFamily="34" charset="0"/>
                <a:ea typeface="Calibri" panose="020F0502020204030204" pitchFamily="34" charset="0"/>
                <a:cs typeface="Calibri" panose="020F0502020204030204" pitchFamily="34" charset="0"/>
              </a:rPr>
              <a:t>   </a:t>
            </a:r>
            <a:r>
              <a:rPr lang="ar-MA" sz="1800">
                <a:effectLst/>
                <a:latin typeface="Calibri" panose="020F0502020204030204" pitchFamily="34" charset="0"/>
                <a:ea typeface="Calibri" panose="020F0502020204030204" pitchFamily="34" charset="0"/>
                <a:cs typeface="Calibri" panose="020F0502020204030204" pitchFamily="34" charset="0"/>
              </a:rPr>
              <a:t>       يعتمد هذا المشروع على فكرة أساسية يسميها "ميشيل سير": «فكرة الاستنفاذ الشامل للحلول "</a:t>
            </a:r>
            <a:r>
              <a:rPr lang="fr-FR" sz="1800">
                <a:effectLst/>
                <a:latin typeface="Calibri" panose="020F0502020204030204" pitchFamily="34" charset="0"/>
                <a:ea typeface="Calibri" panose="020F0502020204030204" pitchFamily="34" charset="0"/>
                <a:cs typeface="Calibri" panose="020F0502020204030204" pitchFamily="34" charset="0"/>
              </a:rPr>
              <a:t>Epuisement exhaustif des solutions</a:t>
            </a:r>
            <a:r>
              <a:rPr lang="ar-MA" sz="1800">
                <a:effectLst/>
                <a:latin typeface="Calibri" panose="020F0502020204030204" pitchFamily="34" charset="0"/>
                <a:ea typeface="Calibri" panose="020F0502020204030204" pitchFamily="34" charset="0"/>
                <a:cs typeface="Calibri" panose="020F0502020204030204" pitchFamily="34" charset="0"/>
              </a:rPr>
              <a:t>"»</a:t>
            </a:r>
            <a:r>
              <a:rPr lang="fr-FR" sz="1800">
                <a:effectLst/>
                <a:latin typeface="Calibri" panose="020F0502020204030204" pitchFamily="34" charset="0"/>
                <a:ea typeface="Calibri" panose="020F0502020204030204" pitchFamily="34" charset="0"/>
                <a:cs typeface="Calibri" panose="020F0502020204030204" pitchFamily="34" charset="0"/>
              </a:rPr>
              <a:t> </a:t>
            </a:r>
            <a:r>
              <a:rPr lang="ar-MA" sz="1800">
                <a:effectLst/>
                <a:latin typeface="Calibri" panose="020F0502020204030204" pitchFamily="34" charset="0"/>
                <a:ea typeface="Calibri" panose="020F0502020204030204" pitchFamily="34" charset="0"/>
                <a:cs typeface="Calibri" panose="020F0502020204030204" pitchFamily="34" charset="0"/>
              </a:rPr>
              <a:t>وتتم هذه العملية من خلال حساب الاحتمالات الممكنة للفكر، ولتحقيق هذا الهدف يمكن أن ننطلق، مثلا، من افتراضات حول عنصر صوري، ولكن بشرط أن نقدم افتراضات متماثلة معه، ومن طبيعته في جميع مراحل الحساب:</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«والآن لنفترض عنصر ما سنسميه (أ). بعد ذلك لا شيء سيمنعنا من افتراض عنصر آخر مقابل له سنسميه (أ-)، ولا شيء سيمنعنا أيضا من تسمية هذين العنصرين (ب). إذن سيصبح لدينا ثلاثة عناصر. والسؤال المطروح الآن هو: ماهي إمكانية التوليف بين هذه العناصر الثلاثة؟</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«إن الإمكانية الأولى هي النظر إلى هذه العناصر كثلاثة حروف منفردة: (أ)، (أ-)، (ب). والإمكانية الثانية، هي النظر إليهم كثلاث مجموعات زوجية بشكل متبادل: (أ، أ-)، (أ، ب)، (أ-، ب). والإمكانية الأخيرة، هي أن نعتبرهم كثلاثة عناصر لمجموعة واحدة (أ، أ-، ب)، إذن قواعد التوليف نتج عنها سبعة حلول والعدد سبعة، هو ما نبحث عنه، وإذا وجدنا عددا أعلى أو أدنى من الحلول سنكون سقطنا في اليقين الأعمى، لأنه إما سنكون قد أضفنا أحد الحلول غير الممكنة، أو حذفنا حلا ممكنا.»</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a:r>
              <a:rPr lang="fr-FR" sz="1800" b="0">
                <a:effectLst/>
                <a:latin typeface="Times New Roman" panose="02020603050405020304" pitchFamily="18" charset="0"/>
                <a:ea typeface="Calibri" panose="020F0502020204030204" pitchFamily="34" charset="0"/>
                <a:cs typeface="Times New Roman" panose="02020603050405020304" pitchFamily="18" charset="0"/>
              </a:rPr>
              <a:t>M. Serres,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Le système de Leibniz et ses modèles mathématiques</a:t>
            </a:r>
            <a:r>
              <a:rPr lang="fr-FR" sz="1800" b="0" i="1">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p.</a:t>
            </a:r>
            <a:r>
              <a:rPr lang="ar-MA" sz="1800" b="0">
                <a:effectLst/>
                <a:latin typeface="Times New Roman" panose="02020603050405020304" pitchFamily="18" charset="0"/>
                <a:ea typeface="Calibri" panose="020F0502020204030204" pitchFamily="34" charset="0"/>
                <a:cs typeface="Times New Roman" panose="02020603050405020304" pitchFamily="18" charset="0"/>
              </a:rPr>
              <a:t>228</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50215" algn="just"/>
            <a:r>
              <a:rPr lang="fr-FR" sz="1800" b="1">
                <a:effectLst/>
                <a:latin typeface="Times New Roman" panose="02020603050405020304" pitchFamily="18" charset="0"/>
                <a:ea typeface="Calibri" panose="020F0502020204030204" pitchFamily="34" charset="0"/>
                <a:cs typeface="Arial" panose="020B0604020202020204" pitchFamily="34" charset="0"/>
              </a:rPr>
              <a:t>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90170" algn="r"/>
            <a:r>
              <a:rPr lang="fr-MA" sz="1800" b="0">
                <a:effectLst/>
                <a:latin typeface="Calibri" panose="020F0502020204030204" pitchFamily="34" charset="0"/>
                <a:ea typeface="Calibri" panose="020F0502020204030204" pitchFamily="34" charset="0"/>
                <a:cs typeface="Arial" panose="020B0604020202020204" pitchFamily="34" charset="0"/>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a:t>
            </a:r>
            <a:r>
              <a:rPr lang="ar-MA" sz="1800" b="0">
                <a:effectLst/>
                <a:latin typeface="Times New Roman" panose="02020603050405020304" pitchFamily="18" charset="0"/>
                <a:ea typeface="Calibri" panose="020F0502020204030204" pitchFamily="34" charset="0"/>
                <a:cs typeface="Simplified Arabic" panose="02020603050405020304" pitchFamily="18" charset="-78"/>
              </a:rPr>
              <a:t>228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5187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إن التوليف يتيح لنا إمكانية حساب الاحتمالات الممكنة للفكر في دراستنا لموضوع ما، أو يستنفد الحلول المنطقية لأي موضوع يعرض للفكر، وفي ذلك تعبير عن وجود قوانين أو لغة منطقية عميقة للفكر، يمكن أن نتحكم بها في تعددية الأشياء ونعبر عنها بلغة رمزية عوض اللغة الطبيعة، فكل شيء يمكن إرجاعه إلى أصله، وبذلك يزول الخلاف، يكمن القول إن هذه الرؤية المنطقية هي التي ستحكم نظرته لحساب التفاضل والتكامل أيضا، يضيف "ميشيل سير" أيضا: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«أن التوليف تم تصوره كعلم للعلاقات المجردة بين الموضوعات الرياضية كيفما كان نوعها، بوصفها تابعة لقياس عقلي عميق، من حيث الكيف والتضمن أو التوافق الشامل أو الجزئي.»</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فما هو حساب التفاضل والتكامل إذن؟ وما علاقته بفن التوليف؟</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rtl="1"/>
            <a:r>
              <a:rPr lang="ar-MA" sz="1800">
                <a:effectLst/>
                <a:ea typeface="Calibri" panose="020F0502020204030204" pitchFamily="34" charset="0"/>
                <a:cs typeface="Calibri" panose="020F0502020204030204" pitchFamily="34" charset="0"/>
              </a:rPr>
              <a:t>   </a:t>
            </a:r>
            <a:r>
              <a:rPr lang="fr-FR" sz="1800">
                <a:effectLst/>
                <a:latin typeface="Calibri" panose="020F0502020204030204" pitchFamily="34" charset="0"/>
                <a:ea typeface="Calibri" panose="020F0502020204030204" pitchFamily="34" charset="0"/>
              </a:rPr>
              <a:t>  </a:t>
            </a:r>
            <a:r>
              <a:rPr lang="ar-MA" sz="1800">
                <a:effectLst/>
                <a:ea typeface="Calibri" panose="020F0502020204030204" pitchFamily="34" charset="0"/>
                <a:cs typeface="Calibri" panose="020F0502020204030204" pitchFamily="34" charset="0"/>
              </a:rPr>
              <a:t>  مكن حساب اللامتناهي في الصغر من حل معضلتين رياضتين كانت تستعصيان عن الحل حتى لحظتي "نيوتن" و "ليبنيز"، «الأولىمرتبطة بالرياضيات والفيزياء وتتعلق بحساب ميل منحنى دالة "</a:t>
            </a:r>
            <a:r>
              <a:rPr lang="fr-FR" sz="1800">
                <a:effectLst/>
                <a:latin typeface="Calibri" panose="020F0502020204030204" pitchFamily="34" charset="0"/>
                <a:ea typeface="Calibri" panose="020F0502020204030204" pitchFamily="34" charset="0"/>
              </a:rPr>
              <a:t>Tangente</a:t>
            </a:r>
            <a:r>
              <a:rPr lang="ar-MA" sz="1800">
                <a:effectLst/>
                <a:ea typeface="Calibri" panose="020F0502020204030204" pitchFamily="34" charset="0"/>
                <a:cs typeface="Calibri" panose="020F0502020204030204" pitchFamily="34" charset="0"/>
              </a:rPr>
              <a:t>"، والثانية تعرف بالتربيع "</a:t>
            </a:r>
            <a:r>
              <a:rPr lang="fr-FR" sz="1800">
                <a:effectLst/>
                <a:latin typeface="Calibri" panose="020F0502020204030204" pitchFamily="34" charset="0"/>
                <a:ea typeface="Calibri" panose="020F0502020204030204" pitchFamily="34" charset="0"/>
              </a:rPr>
              <a:t> Quadrature</a:t>
            </a:r>
            <a:r>
              <a:rPr lang="ar-MA" sz="1800">
                <a:effectLst/>
                <a:ea typeface="Calibri" panose="020F0502020204030204" pitchFamily="34" charset="0"/>
                <a:cs typeface="Calibri" panose="020F0502020204030204" pitchFamily="34" charset="0"/>
              </a:rPr>
              <a:t>"».</a:t>
            </a:r>
            <a:r>
              <a:rPr lang="ar-SA" sz="1800" baseline="30000">
                <a:effectLst/>
                <a:ea typeface="Calibri" panose="020F0502020204030204" pitchFamily="34" charset="0"/>
                <a:cs typeface="Calibri" panose="020F0502020204030204" pitchFamily="34" charset="0"/>
              </a:rPr>
              <a:t>.</a:t>
            </a:r>
            <a:r>
              <a:rPr lang="ar-MA" sz="1800">
                <a:effectLst/>
                <a:ea typeface="Calibri" panose="020F0502020204030204" pitchFamily="34" charset="0"/>
                <a:cs typeface="Calibri" panose="020F0502020204030204" pitchFamily="34" charset="0"/>
              </a:rPr>
              <a:t> بالنسبة للإشكالية الأولى، كان بإمكان علماء الفيزياء، على سبيل المثال، حساب السرعة المتوسطة لجسم ما، لكنهم بالمقابل كانوا يفشلون في تحديد تسارعه اللحظي، أي «معدل تغير السرعة في فترة زمنية قصيرة جداً تؤول الى الصفر».</a:t>
            </a:r>
            <a:r>
              <a:rPr lang="ar-MA" sz="1800" baseline="30000">
                <a:effectLst/>
                <a:ea typeface="Calibri" panose="020F0502020204030204" pitchFamily="34" charset="0"/>
                <a:cs typeface="Calibri" panose="020F0502020204030204" pitchFamily="34" charset="0"/>
              </a:rPr>
              <a:t> </a:t>
            </a:r>
            <a:r>
              <a:rPr lang="ar-MA" sz="1800">
                <a:effectLst/>
                <a:ea typeface="Calibri" panose="020F0502020204030204" pitchFamily="34" charset="0"/>
                <a:cs typeface="Calibri" panose="020F0502020204030204" pitchFamily="34" charset="0"/>
              </a:rPr>
              <a:t>وقد تمكن "نيوتن" من حل هذا الإشكال في مجال الفيزياء، عبر ما أسماه «منهج التدفق "</a:t>
            </a:r>
            <a:r>
              <a:rPr lang="fr-FR" sz="1800">
                <a:effectLst/>
                <a:latin typeface="Calibri" panose="020F0502020204030204" pitchFamily="34" charset="0"/>
                <a:ea typeface="Calibri" panose="020F0502020204030204" pitchFamily="34" charset="0"/>
              </a:rPr>
              <a:t> Méthode des Fluxions</a:t>
            </a:r>
            <a:r>
              <a:rPr lang="ar-MA" sz="1800">
                <a:effectLst/>
                <a:ea typeface="Calibri" panose="020F0502020204030204" pitchFamily="34" charset="0"/>
                <a:cs typeface="Calibri" panose="020F0502020204030204" pitchFamily="34" charset="0"/>
              </a:rPr>
              <a:t>"».</a:t>
            </a:r>
            <a:r>
              <a:rPr lang="ar-SA" sz="1800">
                <a:effectLst/>
                <a:ea typeface="Calibri" panose="020F0502020204030204" pitchFamily="34" charset="0"/>
                <a:cs typeface="Calibri" panose="020F0502020204030204" pitchFamily="34" charset="0"/>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86</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1">
                <a:effectLst/>
                <a:latin typeface="Times New Roman" panose="02020603050405020304" pitchFamily="18" charset="0"/>
                <a:ea typeface="Calibri" panose="020F0502020204030204" pitchFamily="34" charset="0"/>
                <a:cs typeface="Simplified Arabic" panose="02020603050405020304" pitchFamily="18" charset="-78"/>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269</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MA" sz="1800" b="0">
                <a:effectLst/>
                <a:latin typeface="Times New Roman" panose="02020603050405020304" pitchFamily="18" charset="0"/>
                <a:ea typeface="Calibri" panose="020F0502020204030204" pitchFamily="34" charset="0"/>
                <a:cs typeface="Simplified Arabic" panose="02020603050405020304" pitchFamily="18" charset="-78"/>
              </a:rPr>
              <a:t> 208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90170" algn="just"/>
            <a:r>
              <a:rPr lang="fr-FR" sz="1800" b="0">
                <a:effectLst/>
                <a:latin typeface="Times New Roman" panose="02020603050405020304" pitchFamily="18" charset="0"/>
                <a:ea typeface="Calibri" panose="020F0502020204030204" pitchFamily="34" charset="0"/>
                <a:cs typeface="Times New Roman" panose="02020603050405020304" pitchFamily="18" charset="0"/>
              </a:rPr>
              <a:t>W. G. Leibnitz,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Essais de théodicée sur la bonté de Dieu, la liberté de l'homme et l'origine du mal</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Nouvelle édition, augmentée de L'histoire de la vie et des ouvrages de l'auteur, par M. L. de Neufville. 1734, Source gallica.bnf.fr / Bibliothèque nationale de France,</a:t>
            </a:r>
            <a:r>
              <a:rPr lang="fr-FR" sz="1800" b="1">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p</a:t>
            </a:r>
            <a:r>
              <a:rPr lang="ar-SA" sz="1800" b="1">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23</a:t>
            </a:r>
            <a:r>
              <a:rPr lang="ar-SA" sz="1800" b="1">
                <a:effectLst/>
                <a:latin typeface="Times New Roman" panose="02020603050405020304" pitchFamily="18" charset="0"/>
                <a:ea typeface="Calibri" panose="020F0502020204030204" pitchFamily="34" charset="0"/>
                <a:cs typeface="Times New Roman" panose="02020603050405020304" pitchFamily="18" charset="0"/>
              </a:rPr>
              <a:t>.</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90170" algn="just"/>
            <a:r>
              <a:rPr lang="fr-FR" sz="1800" b="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https://gallica.bnf.fr/ark:/12148/bpt6k6528777d.texteImage</a:t>
            </a:r>
            <a:endParaRPr lang="fr-MA"/>
          </a:p>
        </p:txBody>
      </p:sp>
    </p:spTree>
    <p:extLst>
      <p:ext uri="{BB962C8B-B14F-4D97-AF65-F5344CB8AC3E}">
        <p14:creationId xmlns:p14="http://schemas.microsoft.com/office/powerpoint/2010/main" val="576855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400" b="1" dirty="0">
                <a:latin typeface="Calibri" panose="020F0502020204030204" pitchFamily="34" charset="0"/>
                <a:ea typeface="Calibri" panose="020F0502020204030204" pitchFamily="34" charset="0"/>
                <a:cs typeface="Calibri" panose="020F0502020204030204" pitchFamily="34" charset="0"/>
              </a:rPr>
              <a:t>في هذا الصدد، فإن من بين الاشكالات التي قد تطرح عندما نسعى إلى التمييز بين الواقع والمظهر، أن إدراكاتنا العقلية والحسية متضاربة فيما بينها؛ مثال ذلك تضارب سكون الأرض الذي نشاهده مع حركتها الفعلية، فلو امتنعت إدراكاتنا الحسية والعقلية عن التضارب فيما بينها لسلمنا أن كل ما ندركه واقعي</a:t>
            </a:r>
            <a:r>
              <a:rPr lang="ar-SA" sz="2400" b="1" dirty="0">
                <a:latin typeface="Calibri" panose="020F0502020204030204" pitchFamily="34" charset="0"/>
                <a:ea typeface="Calibri" panose="020F0502020204030204" pitchFamily="34" charset="0"/>
                <a:cs typeface="Calibri" panose="020F0502020204030204" pitchFamily="34" charset="0"/>
              </a:rPr>
              <a:t>. علاوة على هذا، هل ندرك الواقع كما هو موجود بالفعل أم ندركه فقط كمظهر؟ وإذا كان ما ندركه ليس إلا مظهرا، فهل نمتلك أداة لمعرفة حقيقة الواقع كما هو  موجود بالفعل؟ الملاحظ ضمن هذا التحديد أن الواقع تم تناوله من زاوية المدرك له، بحيث يبدو أن واقعية الواقع تعتمد عليه، وهو ما يثبت وجوده وحضوره، الأمر الذي يجعل الخاصية المعقولة للوجود أكثر واقعية من جانبه الحسي. </a:t>
            </a:r>
            <a:endParaRPr lang="fr-MA" sz="2400" b="1" dirty="0">
              <a:latin typeface="Calibri" panose="020F0502020204030204" pitchFamily="34" charset="0"/>
              <a:ea typeface="Calibri" panose="020F0502020204030204" pitchFamily="34" charset="0"/>
              <a:cs typeface="Calibri" panose="020F0502020204030204" pitchFamily="34" charset="0"/>
            </a:endParaRPr>
          </a:p>
          <a:p>
            <a:pPr marL="449580" algn="r" rtl="1">
              <a:spcAft>
                <a:spcPts val="0"/>
              </a:spcAft>
            </a:pPr>
            <a:r>
              <a:rPr lang="ar-SA" sz="2400" b="1" dirty="0">
                <a:latin typeface="Calibri" panose="020F0502020204030204" pitchFamily="34" charset="0"/>
                <a:ea typeface="Calibri" panose="020F0502020204030204" pitchFamily="34" charset="0"/>
                <a:cs typeface="Calibri" panose="020F0502020204030204" pitchFamily="34" charset="0"/>
              </a:rPr>
              <a:t>     لنعد مرة أخرى إلى عبارة </a:t>
            </a:r>
            <a:r>
              <a:rPr lang="fr-FR" sz="2400" b="1" dirty="0">
                <a:latin typeface="Calibri" panose="020F0502020204030204" pitchFamily="34" charset="0"/>
                <a:ea typeface="Calibri" panose="020F0502020204030204" pitchFamily="34" charset="0"/>
                <a:cs typeface="Calibri" panose="020F0502020204030204" pitchFamily="34" charset="0"/>
              </a:rPr>
              <a:t>Réel</a:t>
            </a:r>
            <a:r>
              <a:rPr lang="ar-SA" sz="2400" b="1" dirty="0">
                <a:latin typeface="Calibri" panose="020F0502020204030204" pitchFamily="34" charset="0"/>
                <a:ea typeface="Calibri" panose="020F0502020204030204" pitchFamily="34" charset="0"/>
                <a:cs typeface="Calibri" panose="020F0502020204030204" pitchFamily="34" charset="0"/>
              </a:rPr>
              <a:t>، ما يمكن استخلاصه بخصوصها أنها مشتقة من الكلمة اللاتينية </a:t>
            </a:r>
            <a:r>
              <a:rPr lang="fr-FR" sz="2400" b="1" dirty="0">
                <a:latin typeface="Calibri" panose="020F0502020204030204" pitchFamily="34" charset="0"/>
                <a:ea typeface="Calibri" panose="020F0502020204030204" pitchFamily="34" charset="0"/>
                <a:cs typeface="Calibri" panose="020F0502020204030204" pitchFamily="34" charset="0"/>
              </a:rPr>
              <a:t>RES</a:t>
            </a:r>
            <a:r>
              <a:rPr lang="ar-MA" sz="2400" b="1" dirty="0">
                <a:latin typeface="Calibri" panose="020F0502020204030204" pitchFamily="34" charset="0"/>
                <a:ea typeface="Calibri" panose="020F0502020204030204" pitchFamily="34" charset="0"/>
                <a:cs typeface="Calibri" panose="020F0502020204030204" pitchFamily="34" charset="0"/>
              </a:rPr>
              <a:t> التي تفيد الشيء المادي </a:t>
            </a:r>
            <a:r>
              <a:rPr lang="fr-FR" sz="2400" b="1" dirty="0">
                <a:latin typeface="Calibri" panose="020F0502020204030204" pitchFamily="34" charset="0"/>
                <a:ea typeface="Calibri" panose="020F0502020204030204" pitchFamily="34" charset="0"/>
                <a:cs typeface="Calibri" panose="020F0502020204030204" pitchFamily="34" charset="0"/>
              </a:rPr>
              <a:t>chose matérielle</a:t>
            </a:r>
            <a:r>
              <a:rPr lang="ar-MA" sz="2400" b="1" dirty="0">
                <a:latin typeface="Calibri" panose="020F0502020204030204" pitchFamily="34" charset="0"/>
                <a:ea typeface="Calibri" panose="020F0502020204030204" pitchFamily="34" charset="0"/>
                <a:cs typeface="Calibri" panose="020F0502020204030204" pitchFamily="34" charset="0"/>
              </a:rPr>
              <a:t> و</a:t>
            </a:r>
            <a:r>
              <a:rPr lang="ar-SA" sz="2400" b="1" dirty="0">
                <a:latin typeface="Calibri" panose="020F0502020204030204" pitchFamily="34" charset="0"/>
                <a:ea typeface="Calibri" panose="020F0502020204030204" pitchFamily="34" charset="0"/>
                <a:cs typeface="Calibri" panose="020F0502020204030204" pitchFamily="34" charset="0"/>
              </a:rPr>
              <a:t>ما هو موجود بالفعل </a:t>
            </a:r>
            <a:r>
              <a:rPr lang="fr-FR" sz="2400" b="1" dirty="0">
                <a:latin typeface="Calibri" panose="020F0502020204030204" pitchFamily="34" charset="0"/>
                <a:ea typeface="Calibri" panose="020F0502020204030204" pitchFamily="34" charset="0"/>
                <a:cs typeface="Calibri" panose="020F0502020204030204" pitchFamily="34" charset="0"/>
              </a:rPr>
              <a:t>Ce qui existe effectivement</a:t>
            </a:r>
            <a:r>
              <a:rPr lang="ar-SA" sz="2400" b="1" dirty="0">
                <a:latin typeface="Calibri" panose="020F0502020204030204" pitchFamily="34" charset="0"/>
                <a:ea typeface="Calibri" panose="020F0502020204030204" pitchFamily="34" charset="0"/>
                <a:cs typeface="Calibri" panose="020F0502020204030204" pitchFamily="34" charset="0"/>
              </a:rPr>
              <a:t>،</a:t>
            </a:r>
            <a:r>
              <a:rPr lang="ar-MA" sz="2400" b="1" dirty="0">
                <a:latin typeface="Calibri" panose="020F0502020204030204" pitchFamily="34" charset="0"/>
                <a:ea typeface="Calibri" panose="020F0502020204030204" pitchFamily="34" charset="0"/>
                <a:cs typeface="Calibri" panose="020F0502020204030204" pitchFamily="34" charset="0"/>
              </a:rPr>
              <a:t> غير أن هذا الاشتقاق يطرح مجموعة من الاختلافات والتناقضات في علاقته بالعديد من التحديدات، </a:t>
            </a:r>
            <a:r>
              <a:rPr lang="ar-SA" sz="2400" b="1" dirty="0">
                <a:latin typeface="Calibri" panose="020F0502020204030204" pitchFamily="34" charset="0"/>
                <a:ea typeface="Calibri" panose="020F0502020204030204" pitchFamily="34" charset="0"/>
                <a:cs typeface="Calibri" panose="020F0502020204030204" pitchFamily="34" charset="0"/>
              </a:rPr>
              <a:t>المرجع نفسه: ص 2175</a:t>
            </a:r>
            <a:endParaRPr lang="fr-MA" sz="24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981760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بينما استطاع ""ليبنتز" تقديم حل رياضي لهذا الإشكال، عبر ما أسماه حساب التفاضل. أما بالنسبة للإشكالية الثانية، التي تتعلق بتربيع المساحات المنحنية كالدائرة، فهي تعتبر مصطلحا تاريخيا يفيد عملية إنشاء مربع مساحته مساوية لمساحة دائرة أو شكل آخر تحده خطوط منحنية. وقد استطاع "ليبنتز" إيجاد حل لهذه المعضلة من خلال تطوير حساب التكامل. وليس هناك فرق بين التفاضل والتكامل، إلا من حيث إنهما عمليتان عكسيتان، لأنه إذا كان التفاضل، هو حساب معدل التغير، فإن التكامل، هو حساب مجموع هذه التغيرات يقول "ميشيل سير" في هذا الصدد:</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«التفاضل هو التكامل، فلكي نسمع الصوت، يجب أن نستمع للمقاطع التي تشكل الصوت»</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«بهذا المعنى يمكن اعتبار التكامل والتفاضل كعمليات عكسية»</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a:r>
              <a:rPr lang="ar-MA" sz="1800">
                <a:effectLst/>
                <a:ea typeface="Calibri" panose="020F0502020204030204" pitchFamily="34" charset="0"/>
                <a:cs typeface="Calibri" panose="020F0502020204030204" pitchFamily="34" charset="0"/>
              </a:rPr>
              <a:t>      إن الفكرة الأساسية لهذا الحساب، كما صرح بذلك "ميشيل سير"،  كانت معروفة لدى الإغريق</a:t>
            </a:r>
            <a:r>
              <a:rPr lang="fr-FR" sz="1800">
                <a:effectLst/>
                <a:latin typeface="Calibri" panose="020F0502020204030204" pitchFamily="34" charset="0"/>
                <a:ea typeface="Calibri" panose="020F0502020204030204" pitchFamily="34" charset="0"/>
              </a:rPr>
              <a:t> </a:t>
            </a:r>
            <a:r>
              <a:rPr lang="ar-MA" sz="1800">
                <a:effectLst/>
                <a:ea typeface="Calibri" panose="020F0502020204030204" pitchFamily="34" charset="0"/>
                <a:cs typeface="Calibri" panose="020F0502020204030204" pitchFamily="34" charset="0"/>
              </a:rPr>
              <a:t> باسم </a:t>
            </a:r>
            <a:r>
              <a:rPr lang="ar-MA" sz="1800" u="none" strike="noStrike">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tooltip="طريقة استنفاد"/>
              </a:rPr>
              <a:t>طريقة الاستنفاذ</a:t>
            </a:r>
            <a:r>
              <a:rPr lang="ar-MA" sz="1800">
                <a:effectLst/>
                <a:ea typeface="Calibri" panose="020F0502020204030204" pitchFamily="34" charset="0"/>
                <a:cs typeface="Calibri" panose="020F0502020204030204" pitchFamily="34" charset="0"/>
              </a:rPr>
              <a:t> "</a:t>
            </a:r>
            <a:r>
              <a:rPr lang="fr-FR" sz="1800" u="none" strike="noStrike">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Méthode d'exhaustion</a:t>
            </a:r>
            <a:r>
              <a:rPr lang="ar-MA" sz="1800">
                <a:effectLst/>
                <a:ea typeface="Calibri" panose="020F0502020204030204" pitchFamily="34" charset="0"/>
                <a:cs typeface="Calibri" panose="020F0502020204030204" pitchFamily="34" charset="0"/>
              </a:rPr>
              <a:t>" بحيث كان يتم تقسيم المساحات غير المنتظمة إلى أشكال هندسية منتظمة، ثم بعد ذلك يتم تطبيق قوانين الأشكال الهندسية التي نعرف قواعدها لحساب مساحتها، مثال ذلك ما قام به "أرخميدس" في حساب مساحة الدائرة، حيث قسمها إلى مثلثات، وفي كل مرة كان يزيد من عددها للمطابقة بين قاعدة المثلثات ومحيطها للوصول إلى أكثر دقة ممكنة، ثم عمل في النهاية على حساب مساحتها بناء على قاعدة المثلث، وربما هذا هو السبب الذي جعل </a:t>
            </a:r>
            <a:r>
              <a:rPr lang="ar-MA" sz="1800" u="sng">
                <a:solidFill>
                  <a:srgbClr val="0563C1"/>
                </a:solidFill>
                <a:effectLst/>
                <a:ea typeface="Calibri" panose="020F0502020204030204" pitchFamily="34" charset="0"/>
                <a:cs typeface="Calibri" panose="020F0502020204030204" pitchFamily="34" charset="0"/>
              </a:rPr>
              <a:t>"ليبنتز</a:t>
            </a:r>
            <a:r>
              <a:rPr lang="ar-MA" sz="1800">
                <a:effectLst/>
                <a:ea typeface="Calibri" panose="020F0502020204030204" pitchFamily="34" charset="0"/>
                <a:cs typeface="Calibri" panose="020F0502020204030204" pitchFamily="34" charset="0"/>
              </a:rPr>
              <a:t>"، في البداية، غير متحمس لحسابه الجديد، حيث نظر إليه بنفس نظرته إلى الهندسة الجبرية،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M. Serres,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Le système de Leibniz et ses modèles mathématiques, p, 208</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a:r>
              <a:rPr lang="fr-MA" sz="1800" b="0">
                <a:effectLst/>
                <a:latin typeface="Simplified Arabic" panose="02020603050405020304" pitchFamily="18" charset="-78"/>
                <a:ea typeface="Calibri" panose="020F0502020204030204" pitchFamily="34" charset="0"/>
                <a:cs typeface="Arial" panose="020B0604020202020204" pitchFamily="34" charset="0"/>
              </a:rPr>
              <a:t> </a:t>
            </a:r>
            <a:r>
              <a:rPr lang="ar-SA" sz="1800" b="0">
                <a:effectLst/>
                <a:latin typeface="Simplified Arabic" panose="02020603050405020304" pitchFamily="18" charset="-78"/>
                <a:ea typeface="Calibri" panose="020F0502020204030204" pitchFamily="34" charset="0"/>
                <a:cs typeface="Arial" panose="020B0604020202020204" pitchFamily="34" charset="0"/>
              </a:rPr>
              <a:t>المرجع نفسه: ص</a:t>
            </a:r>
            <a:r>
              <a:rPr lang="ar-MA" sz="1800" b="0">
                <a:effectLst/>
                <a:latin typeface="Times New Roman" panose="02020603050405020304" pitchFamily="18" charset="0"/>
                <a:ea typeface="Calibri" panose="020F0502020204030204" pitchFamily="34" charset="0"/>
                <a:cs typeface="Simplified Arabic" panose="02020603050405020304" pitchFamily="18" charset="-78"/>
              </a:rPr>
              <a:t> 84</a:t>
            </a:r>
            <a:r>
              <a:rPr lang="ar-MA" sz="1800" b="0" baseline="30000">
                <a:effectLst/>
                <a:latin typeface="Times New Roman" panose="02020603050405020304" pitchFamily="18" charset="0"/>
                <a:ea typeface="Calibri" panose="020F0502020204030204" pitchFamily="34" charset="0"/>
                <a:cs typeface="Simplified Arabic" panose="02020603050405020304" pitchFamily="18" charset="-78"/>
              </a:rPr>
              <a:t>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1019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بما أن هذا النوع من الحساب لم يظهر في البداية إلا في معناه الهندسي، حيث سمح بحساب مالم تستطع الهندسة اليونانية والديكارتية أن تحسبه. يقول "ميشيل سير":</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ct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«إن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في البداية اعتبر حسابه تقريبا مثلما نظر للهندسة الجبرية، لأن هذا النوع من الحساب لم يظهر في البداية إلا في معناه الهندسي (...) إنه يسمح بحساب مالم يستطع أبدا </a:t>
            </a:r>
            <a:r>
              <a:rPr lang="ar-MA" sz="2200" b="1" dirty="0" err="1">
                <a:latin typeface="Calibri" panose="020F0502020204030204" pitchFamily="34" charset="0"/>
                <a:ea typeface="Calibri" panose="020F0502020204030204" pitchFamily="34" charset="0"/>
                <a:cs typeface="Calibri" panose="020F0502020204030204" pitchFamily="34" charset="0"/>
              </a:rPr>
              <a:t>الهندسيون</a:t>
            </a:r>
            <a:r>
              <a:rPr lang="ar-MA" sz="2200" b="1" dirty="0">
                <a:latin typeface="Calibri" panose="020F0502020204030204" pitchFamily="34" charset="0"/>
                <a:ea typeface="Calibri" panose="020F0502020204030204" pitchFamily="34" charset="0"/>
                <a:cs typeface="Calibri" panose="020F0502020204030204" pitchFamily="34" charset="0"/>
              </a:rPr>
              <a:t> اليونانيين والديكارتيين أن يحسبوه، وأن هذا التعميم البسيط والمعروف أخيرا عند "أرخميدس"، لم يثر بشكل كلي حماسة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ماذا سيدهشه في ذلك؟</a:t>
            </a:r>
            <a:r>
              <a:rPr lang="fr-FR" sz="2200" b="1" dirty="0">
                <a:latin typeface="Calibri" panose="020F0502020204030204" pitchFamily="34" charset="0"/>
                <a:ea typeface="Calibri" panose="020F0502020204030204" pitchFamily="34" charset="0"/>
                <a:cs typeface="Calibri" panose="020F0502020204030204" pitchFamily="34" charset="0"/>
              </a:rPr>
              <a:t> </a:t>
            </a:r>
            <a:r>
              <a:rPr lang="ar-MA" sz="2200" b="1" dirty="0">
                <a:latin typeface="Calibri" panose="020F0502020204030204" pitchFamily="34" charset="0"/>
                <a:ea typeface="Calibri" panose="020F0502020204030204" pitchFamily="34" charset="0"/>
                <a:cs typeface="Calibri" panose="020F0502020204030204" pitchFamily="34" charset="0"/>
              </a:rPr>
              <a:t>(...) ولكن في الواقع هناك في هذا الحساب أكثر من عيانته التطبيقية، هناك المبادئ.»</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إن ما كان يريده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هو البحث عن المبادئ المنطقية التي تقف وراء هذا الحساب، أو عن الوحدة، فقد رأى وجود علاقات تماثل وتوافق، أو علاقة تضمن شامل أو جزئي بين الموضوعات الرياضية، من حيت خضوعا لنفس المبدأ العقلي أو المنطقي، ويظهر ذلك، على سبيل المثال لا حصر، في تضمن الحساب للهندسة، أو في حل مشكلات الهندسة بقواعد الحساب. وهكذا تصبح الرياضيات مع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ليست أداة للهروب من الواقع وتأسيس عالم مثالي من حقائق، كما هو الشأن عند "أفلاطون"، ولكن تتحول إلى نموذج عام من القوانين المنطقية العامة، التي تهدف إلى إضفاء الوحدة والانسجام تعددية الأفكار، ثم تعددية ظواهر العالم.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M</a:t>
            </a:r>
            <a:r>
              <a:rPr lang="ar-SA"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Serres, </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Le système de Leibniz et ses modèles mathématiques: étoiles, schémas, points</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p.</a:t>
            </a:r>
            <a:r>
              <a:rPr lang="ar-SA" sz="1800" b="0" dirty="0">
                <a:effectLst/>
                <a:latin typeface="Times New Roman" panose="02020603050405020304" pitchFamily="18" charset="0"/>
                <a:ea typeface="Calibri" panose="020F0502020204030204" pitchFamily="34" charset="0"/>
                <a:cs typeface="Times New Roman" panose="02020603050405020304" pitchFamily="18" charset="0"/>
              </a:rPr>
              <a:t>83</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1439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يمكن القول أيضا وهذه المرة مع "</a:t>
            </a:r>
            <a:r>
              <a:rPr lang="fr-FR" sz="2200" b="1" dirty="0">
                <a:latin typeface="Calibri" panose="020F0502020204030204" pitchFamily="34" charset="0"/>
                <a:ea typeface="Calibri" panose="020F0502020204030204" pitchFamily="34" charset="0"/>
                <a:cs typeface="Calibri" panose="020F0502020204030204" pitchFamily="34" charset="0"/>
              </a:rPr>
              <a:t> Y. Belaval</a:t>
            </a:r>
            <a:r>
              <a:rPr lang="ar-MA" sz="2200" b="1" dirty="0">
                <a:latin typeface="Calibri" panose="020F0502020204030204" pitchFamily="34" charset="0"/>
                <a:ea typeface="Calibri" panose="020F0502020204030204" pitchFamily="34" charset="0"/>
                <a:cs typeface="Calibri" panose="020F0502020204030204" pitchFamily="34" charset="0"/>
              </a:rPr>
              <a:t>" أن الحساب تم النظر إليه كتزكية للمنطق، بخلاف "ديكارت" الذي كان يهدف إلى جعل الرياضيات علما مستقلا، وهذا ما وجده في الهندسة التحليلية. فما كان يبحث عنه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هو الوحدة بين الصيغ الرياضية والتصورات العقلية، بين العمليات الحسابية والاستدلالات العقلية، من هنا يصبح علم الحساب أداة لإخراج المنطق من عقمه عبر فن التوليف، أو يمكن اعتباره بمثابة رياضيات كلية "</a:t>
            </a:r>
            <a:r>
              <a:rPr lang="fr-FR" sz="2200" b="1" dirty="0">
                <a:latin typeface="Calibri" panose="020F0502020204030204" pitchFamily="34" charset="0"/>
                <a:ea typeface="Calibri" panose="020F0502020204030204" pitchFamily="34" charset="0"/>
                <a:cs typeface="Calibri" panose="020F0502020204030204" pitchFamily="34" charset="0"/>
              </a:rPr>
              <a:t> Mathesis </a:t>
            </a:r>
            <a:r>
              <a:rPr lang="fr-FR" sz="2200" b="1" dirty="0" err="1">
                <a:latin typeface="Calibri" panose="020F0502020204030204" pitchFamily="34" charset="0"/>
                <a:ea typeface="Calibri" panose="020F0502020204030204" pitchFamily="34" charset="0"/>
                <a:cs typeface="Calibri" panose="020F0502020204030204" pitchFamily="34" charset="0"/>
              </a:rPr>
              <a:t>universalis</a:t>
            </a:r>
            <a:r>
              <a:rPr lang="ar-MA" sz="2200" b="1" dirty="0">
                <a:latin typeface="Calibri" panose="020F0502020204030204" pitchFamily="34" charset="0"/>
                <a:ea typeface="Calibri" panose="020F0502020204030204" pitchFamily="34" charset="0"/>
                <a:cs typeface="Calibri" panose="020F0502020204030204" pitchFamily="34" charset="0"/>
              </a:rPr>
              <a:t>"، يقول "</a:t>
            </a:r>
            <a:r>
              <a:rPr lang="fr-FR" sz="2200" b="1" dirty="0">
                <a:latin typeface="Calibri" panose="020F0502020204030204" pitchFamily="34" charset="0"/>
                <a:ea typeface="Calibri" panose="020F0502020204030204" pitchFamily="34" charset="0"/>
                <a:cs typeface="Calibri" panose="020F0502020204030204" pitchFamily="34" charset="0"/>
              </a:rPr>
              <a:t> Y. Belaval</a:t>
            </a:r>
            <a:r>
              <a:rPr lang="ar-MA" sz="2200" b="1" dirty="0">
                <a:latin typeface="Calibri" panose="020F0502020204030204" pitchFamily="34" charset="0"/>
                <a:ea typeface="Calibri" panose="020F0502020204030204" pitchFamily="34" charset="0"/>
                <a:cs typeface="Calibri" panose="020F0502020204030204" pitchFamily="34" charset="0"/>
              </a:rPr>
              <a:t>":</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ct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«لقد جعل ديكارت من الرياضات علما مستقلا، وما كان يبحث عنه منذ البداية، ليس هو توافقها مع المنطق المدرسي، بل كل ما كان يبحث عنه، هو توافق الحساب والهندسة. (...) أما بالنسبة "</a:t>
            </a:r>
            <a:r>
              <a:rPr lang="ar-MA" sz="2200" b="1" dirty="0" err="1">
                <a:latin typeface="Calibri" panose="020F0502020204030204" pitchFamily="34" charset="0"/>
                <a:ea typeface="Calibri" panose="020F0502020204030204" pitchFamily="34" charset="0"/>
                <a:cs typeface="Calibri" panose="020F0502020204030204" pitchFamily="34" charset="0"/>
              </a:rPr>
              <a:t>لليبنتز</a:t>
            </a:r>
            <a:r>
              <a:rPr lang="ar-MA" sz="2200" b="1" dirty="0">
                <a:latin typeface="Calibri" panose="020F0502020204030204" pitchFamily="34" charset="0"/>
                <a:ea typeface="Calibri" panose="020F0502020204030204" pitchFamily="34" charset="0"/>
                <a:cs typeface="Calibri" panose="020F0502020204030204" pitchFamily="34" charset="0"/>
              </a:rPr>
              <a:t>" فالرياضيات، هي تزكية للمنطق، لأنه كان يبحث عن التوافق بين الحروف أو الصيغ الرياضية والتصورات العقلية، بين المعادلات والحكم، بين العمليات والاستدلال.»</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ct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«فن التوليف الحرفي "</a:t>
            </a:r>
            <a:r>
              <a:rPr lang="fr-FR" sz="2200" b="1" dirty="0">
                <a:latin typeface="Calibri" panose="020F0502020204030204" pitchFamily="34" charset="0"/>
                <a:ea typeface="Calibri" panose="020F0502020204030204" pitchFamily="34" charset="0"/>
                <a:cs typeface="Calibri" panose="020F0502020204030204" pitchFamily="34" charset="0"/>
              </a:rPr>
              <a:t>Caractéristique combinatoire</a:t>
            </a:r>
            <a:r>
              <a:rPr lang="ar-MA" sz="2200" b="1" dirty="0">
                <a:latin typeface="Calibri" panose="020F0502020204030204" pitchFamily="34" charset="0"/>
                <a:ea typeface="Calibri" panose="020F0502020204030204" pitchFamily="34" charset="0"/>
                <a:cs typeface="Calibri" panose="020F0502020204030204" pitchFamily="34" charset="0"/>
              </a:rPr>
              <a:t>" </a:t>
            </a:r>
            <a:r>
              <a:rPr lang="ar-MA" sz="2200" b="1" dirty="0" err="1">
                <a:latin typeface="Calibri" panose="020F0502020204030204" pitchFamily="34" charset="0"/>
                <a:ea typeface="Calibri" panose="020F0502020204030204" pitchFamily="34" charset="0"/>
                <a:cs typeface="Calibri" panose="020F0502020204030204" pitchFamily="34" charset="0"/>
              </a:rPr>
              <a:t>تمزاعتباره</a:t>
            </a:r>
            <a:r>
              <a:rPr lang="ar-MA" sz="2200" b="1" dirty="0">
                <a:latin typeface="Calibri" panose="020F0502020204030204" pitchFamily="34" charset="0"/>
                <a:ea typeface="Calibri" panose="020F0502020204030204" pitchFamily="34" charset="0"/>
                <a:cs typeface="Calibri" panose="020F0502020204030204" pitchFamily="34" charset="0"/>
              </a:rPr>
              <a:t> كتزكية للمنطق الصوري، وكنتيجة لذلك يمكن تطبيقه في كل استدلال، حتى وإن كان </a:t>
            </a:r>
            <a:r>
              <a:rPr lang="ar-MA" sz="1800" i="1" dirty="0">
                <a:effectLst/>
                <a:latin typeface="Calibri" panose="020F0502020204030204" pitchFamily="34" charset="0"/>
                <a:ea typeface="Calibri" panose="020F0502020204030204" pitchFamily="34" charset="0"/>
                <a:cs typeface="Calibri" panose="020F0502020204030204" pitchFamily="34" charset="0"/>
              </a:rPr>
              <a:t>ميتافيزيقيا.»</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just"/>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Y</a:t>
            </a: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Belaval, </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Leibniz critique de Descartes</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p.223</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135</a:t>
            </a:r>
            <a:endParaRPr lang="fr-MA" dirty="0"/>
          </a:p>
        </p:txBody>
      </p:sp>
    </p:spTree>
    <p:extLst>
      <p:ext uri="{BB962C8B-B14F-4D97-AF65-F5344CB8AC3E}">
        <p14:creationId xmlns:p14="http://schemas.microsoft.com/office/powerpoint/2010/main" val="3380785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إننا أمام فيلسوفان الأول يقطع مع المنطق الارسطي الذي اعتبره تحصيل حاصل، ويحتفظ فقط بالرياضيات، والثاني يستعيد المنطق الأرسطي ويحاول المزاوجة بينه وبين علم الحساب في الفن الذي أسماه فن التوليف. وقد انعكست هذه الرؤية الرياضية والمنطقية على نظرته لمفهوم الجوهر، فهو بخلاف ديكارت ينفي وجود جوهرين فقط هما الفكر والامتداد، بل يعتقد أن العالم مليء بالجواهر الروحية التي لا تقبل القسمة أو الفساد، أي التي تشكل وحدة، ولعل هذا السبب الذي يجعل من مفهوم الوحدة أهم خصائص الجواهر التي يتم تكرارها غالبًا في فلسفة "ليبنيز"، سواء تعلق الأمر بالجواهر البسيطة أو الجواهر المركبة.  غير أن التماثل أو اشتراك الجواهر في الوحدة، لا ينفي الاختلافات الكيفية الموجودة بينها، سيظهر ذلك في اختلاف ادراكاتها مهما كان تشابهها الظاهري، لأن كل مونادة تعبر عن باقي المونادات، أو عن العالم من وجهة نظرها الخاصة، لكن مع ذلك تظل ذات طبيعة روحية. غير أن "ليبنيز" كان مطالبا أولا بتفنيذ الوحدة الظاهرية التي يمثلها الامتداد الديكارتي قبل إثبات الوحدة الحقيقية التي تميز الجواهر، لأنه خلف الامتداد توجد وحدات حسابية، والسبب الذي يجعلنا ندرك العالم كوحدة، هو عجزنا عن التمييز بين الأشياء المتشابهة، مثال ذلك عدم قدرتنا على التمييز بين اللون الأبيض والحليب، فنحن ندرك الأشياء المتشابهة كهوية، ولكن هذه «الهوية المدركة في البداية ليست إلا غموضا وتحتاج لعملية التفكير لإرجاعها إلى أصلها،» إذ خلف الهوية الظاهرية يوجد الاختلاف، أي الهوية الأصلية. بهذا نفهم السبب الذي جعل "ليبنيز" يعرف الامتداد كانتشار أو تكرار لمجموعة من الأشياء المتشابهة، لكن ما الذي يقصده ليبنيز بالوحدة؟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108</a:t>
            </a:r>
            <a:endParaRPr lang="fr-MA"/>
          </a:p>
        </p:txBody>
      </p:sp>
    </p:spTree>
    <p:extLst>
      <p:ext uri="{BB962C8B-B14F-4D97-AF65-F5344CB8AC3E}">
        <p14:creationId xmlns:p14="http://schemas.microsoft.com/office/powerpoint/2010/main" val="938339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449580" algn="just" rtl="1"/>
            <a:r>
              <a:rPr lang="ar-MA" sz="1800">
                <a:effectLst/>
                <a:ea typeface="Calibri" panose="020F0502020204030204" pitchFamily="34" charset="0"/>
                <a:cs typeface="Calibri" panose="020F0502020204030204" pitchFamily="34" charset="0"/>
              </a:rPr>
              <a:t>تعبر الوحدة "</a:t>
            </a:r>
            <a:r>
              <a:rPr lang="fr-FR" sz="1800">
                <a:effectLst/>
                <a:latin typeface="Calibri" panose="020F0502020204030204" pitchFamily="34" charset="0"/>
                <a:ea typeface="Calibri" panose="020F0502020204030204" pitchFamily="34" charset="0"/>
              </a:rPr>
              <a:t> Unité</a:t>
            </a:r>
            <a:r>
              <a:rPr lang="ar-MA" sz="1800">
                <a:effectLst/>
                <a:ea typeface="Calibri" panose="020F0502020204030204" pitchFamily="34" charset="0"/>
                <a:cs typeface="Calibri" panose="020F0502020204030204" pitchFamily="34" charset="0"/>
              </a:rPr>
              <a:t>" من جهة أولى، عن «الفكرة المجردة للواحد»  أي عن ما هو مماثل لنفسه، أو  عن خاصية ما هو واحد،  كقولنا مثلا (أ=أ). وقد تم التعبير عن هذا المعنى في «المونادولوجيا» و«مبادئ الطبيعة والفضل الإلهي». ومن جهة ثانية، ستعبر الوحدة عن «الفكرة المجردة للكل،» أي اتحاد كثرة من العناصر المتشابهة في خاصية ما. والكثرة المتشابهة، قد تكون مقدار هندسي، أي كم متصل، مثال ذلك، مجموعة من العناصر المتجانسة، كالخط. وقد تكون مقدار حسابي، أي كم منفصل، مثال ذلك، مجموعة من الأعداد. ومن الواضح، حسب "ليبنتز"، أن المقدار الهندسي تابع للمقدار الحسابي، لأن المقدار الهندسي في الأصل مكون من مقادير حسابية، فإذا قمنا بتحليل مقدار هندسي، كالارتفاع أو المساحة نجد أن قياسه يتم بوحدات حسابية، أي الأعداد. بالمقابل يكون المقدار الحسابي مستقل بذاته، لأنه لا يحسب إلا بوحدات حسابية، في حين يتحدد المقدار الهندسي دائما بالعلاقة أو النسبة، أي يتحدد بالانقسام، من حيث إنه لا يمكن أن يحسب إلا من خلال تقسيمه إلى وحدات حسابية، صحيح أن النقطة غير منقسمة، ولكن النقطة تدخل في تعريف العدد أو الفرد</a:t>
            </a:r>
            <a:r>
              <a:rPr lang="fr-MA">
                <a:effectLst/>
              </a:rPr>
              <a:t> </a:t>
            </a:r>
            <a:r>
              <a:rPr lang="fr-MA" sz="1800" b="0">
                <a:effectLst/>
                <a:latin typeface="Simplified Arabic" panose="02020603050405020304" pitchFamily="18" charset="-78"/>
                <a:ea typeface="Calibri" panose="020F0502020204030204" pitchFamily="34" charset="0"/>
                <a:cs typeface="Arial" panose="020B0604020202020204" pitchFamily="34" charset="0"/>
              </a:rPr>
              <a:t> </a:t>
            </a:r>
            <a:r>
              <a:rPr lang="fr-FR" sz="1800" b="1">
                <a:effectLst/>
                <a:latin typeface="Simplified Arabic" panose="02020603050405020304" pitchFamily="18" charset="-78"/>
                <a:ea typeface="Calibri" panose="020F0502020204030204" pitchFamily="34" charset="0"/>
                <a:cs typeface="Arial" panose="020B0604020202020204" pitchFamily="34" charset="0"/>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239</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fr-MA" sz="1800" b="0">
                <a:effectLst/>
                <a:latin typeface="Simplified Arabic" panose="02020603050405020304" pitchFamily="18" charset="-78"/>
                <a:ea typeface="Calibri" panose="020F0502020204030204" pitchFamily="34" charset="0"/>
                <a:cs typeface="Arial" panose="020B0604020202020204" pitchFamily="34" charset="0"/>
              </a:rPr>
              <a:t> </a:t>
            </a:r>
            <a:r>
              <a:rPr lang="fr-FR" sz="1800" b="1">
                <a:effectLst/>
                <a:latin typeface="Simplified Arabic" panose="02020603050405020304" pitchFamily="18" charset="-78"/>
                <a:ea typeface="Calibri" panose="020F0502020204030204" pitchFamily="34" charset="0"/>
                <a:cs typeface="Arial" panose="020B0604020202020204" pitchFamily="34" charset="0"/>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239</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5412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fr-FR" sz="1800">
                <a:effectLst/>
                <a:latin typeface="Calibri" panose="020F0502020204030204" pitchFamily="34" charset="0"/>
                <a:ea typeface="Calibri" panose="020F0502020204030204" pitchFamily="34" charset="0"/>
                <a:cs typeface="Calibri" panose="020F0502020204030204" pitchFamily="34" charset="0"/>
              </a:rPr>
              <a:t> </a:t>
            </a:r>
            <a:r>
              <a:rPr lang="ar-MA" sz="1800">
                <a:effectLst/>
                <a:latin typeface="Calibri" panose="020F0502020204030204" pitchFamily="34" charset="0"/>
                <a:ea typeface="Calibri" panose="020F0502020204030204" pitchFamily="34" charset="0"/>
                <a:cs typeface="Calibri" panose="020F0502020204030204" pitchFamily="34" charset="0"/>
              </a:rPr>
              <a:t>هكذا إذن فالامتداد مجرد انطباع حسي، واستخدام ملكة الفهم تجعلنا ندرك «الخصائص الخفية للامتداد»، وهو أنه مقدار حسابي. ويعتبر هذا الأمر أحد الأسباب الأساسية التي جعلت " ليبنتز" يطلق على الجوهر اسم المونادة، لأنه لا يمكن الفصل بين الوحدة العددية والجوهر</a:t>
            </a:r>
            <a:r>
              <a:rPr lang="fr-FR" sz="1800">
                <a:effectLst/>
                <a:latin typeface="Calibri" panose="020F0502020204030204" pitchFamily="34" charset="0"/>
                <a:ea typeface="Calibri" panose="020F0502020204030204" pitchFamily="34" charset="0"/>
                <a:cs typeface="Calibri" panose="020F0502020204030204" pitchFamily="34" charset="0"/>
              </a:rPr>
              <a:t>.</a:t>
            </a:r>
            <a:r>
              <a:rPr lang="ar-MA" sz="1800">
                <a:effectLst/>
                <a:latin typeface="Calibri" panose="020F0502020204030204" pitchFamily="34" charset="0"/>
                <a:ea typeface="Calibri" panose="020F0502020204030204" pitchFamily="34" charset="0"/>
                <a:cs typeface="Calibri" panose="020F0502020204030204" pitchFamily="34" charset="0"/>
              </a:rPr>
              <a:t> ويظهر ذلك في تعريفه للمونادة في كتابه «مبادئ الطبيعة والفضل الإلهي»، فهي كلمة مشتقة من الكلمة اليونانية "</a:t>
            </a:r>
            <a:r>
              <a:rPr lang="fr-FR" sz="1800">
                <a:effectLst/>
                <a:latin typeface="Calibri" panose="020F0502020204030204" pitchFamily="34" charset="0"/>
                <a:ea typeface="Calibri" panose="020F0502020204030204" pitchFamily="34" charset="0"/>
                <a:cs typeface="Calibri" panose="020F0502020204030204" pitchFamily="34" charset="0"/>
              </a:rPr>
              <a:t> Monas</a:t>
            </a:r>
            <a:r>
              <a:rPr lang="ar-MA" sz="1800">
                <a:effectLst/>
                <a:latin typeface="Calibri" panose="020F0502020204030204" pitchFamily="34" charset="0"/>
                <a:ea typeface="Calibri" panose="020F0502020204030204" pitchFamily="34" charset="0"/>
                <a:cs typeface="Calibri" panose="020F0502020204030204" pitchFamily="34" charset="0"/>
              </a:rPr>
              <a:t>" وتعني ما هو واحد، أي جوهر بسيط لا يقبل الانقسام أو التجزيء، والبسيط حتى وإن كان بدون أجزاء فهو يدخل في تكوين المركب، لأن المركب يتألف من جواهر بسيطة كالنبات والحيوان والإنسان. وهذه الجواهر البسيطة موجودة في كل مكان، لأنه بدونها لا يمكن أن توجد جواهر مركبة أو حياة، وتبعا لذلك فهي «لا تتكون، ولا تفسد، ولا تبدأ ولا تنتهي، وهي تبقى ما بقي العالم الذي يقبل التغيير ولا يقبل الفناء، ولو كان للمونادة شكل أو أجزاء لكانت ممتدة وقابلة للقسمة». وليست المونادة في نهاية المطاف، إلا جوهرا روحيا يعرف بالشهوة كمبدأ للفعل، أو الإدراك كمبدأ للمعرفة، يقول "</a:t>
            </a:r>
            <a:r>
              <a:rPr lang="ar-MA" sz="1800" b="1">
                <a:effectLst/>
                <a:latin typeface="Calibri" panose="020F0502020204030204" pitchFamily="34" charset="0"/>
                <a:ea typeface="Calibri" panose="020F0502020204030204" pitchFamily="34" charset="0"/>
                <a:cs typeface="Calibri" panose="020F0502020204030204" pitchFamily="34" charset="0"/>
              </a:rPr>
              <a:t> </a:t>
            </a:r>
            <a:r>
              <a:rPr lang="fr-FR" sz="1800">
                <a:effectLst/>
                <a:latin typeface="Calibri" panose="020F0502020204030204" pitchFamily="34" charset="0"/>
                <a:ea typeface="Calibri" panose="020F0502020204030204" pitchFamily="34" charset="0"/>
                <a:cs typeface="Calibri" panose="020F0502020204030204" pitchFamily="34" charset="0"/>
              </a:rPr>
              <a:t>Y. Belaval</a:t>
            </a:r>
            <a:r>
              <a:rPr lang="ar-MA" sz="1800">
                <a:effectLst/>
                <a:latin typeface="Calibri" panose="020F0502020204030204" pitchFamily="34" charset="0"/>
                <a:ea typeface="Calibri" panose="020F0502020204030204" pitchFamily="34" charset="0"/>
                <a:cs typeface="Calibri" panose="020F0502020204030204" pitchFamily="34" charset="0"/>
              </a:rPr>
              <a:t>" في هذا الصدد:</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«إن العالم إذن، هو كل محدد بشكل مطلق، وينتج عن ذلك، بشكل مباشر، أنه معد بشكل قبلي في تفاصيله الصغيرة. إنه مكون من نفوس "</a:t>
            </a:r>
            <a:r>
              <a:rPr lang="fr-FR" sz="1800" i="1">
                <a:effectLst/>
                <a:latin typeface="Calibri" panose="020F0502020204030204" pitchFamily="34" charset="0"/>
                <a:ea typeface="Calibri" panose="020F0502020204030204" pitchFamily="34" charset="0"/>
                <a:cs typeface="Calibri" panose="020F0502020204030204" pitchFamily="34" charset="0"/>
              </a:rPr>
              <a:t> Ames</a:t>
            </a:r>
            <a:r>
              <a:rPr lang="ar-MA" sz="1800" i="1">
                <a:effectLst/>
                <a:latin typeface="Calibri" panose="020F0502020204030204" pitchFamily="34" charset="0"/>
                <a:ea typeface="Calibri" panose="020F0502020204030204" pitchFamily="34" charset="0"/>
                <a:cs typeface="Calibri" panose="020F0502020204030204" pitchFamily="34" charset="0"/>
              </a:rPr>
              <a:t>" يعرفها " ليبنيز" في نفس الوقت بالشهوة "</a:t>
            </a:r>
            <a:r>
              <a:rPr lang="fr-FR" sz="1800" i="1">
                <a:effectLst/>
                <a:latin typeface="Calibri" panose="020F0502020204030204" pitchFamily="34" charset="0"/>
                <a:ea typeface="Calibri" panose="020F0502020204030204" pitchFamily="34" charset="0"/>
                <a:cs typeface="Calibri" panose="020F0502020204030204" pitchFamily="34" charset="0"/>
              </a:rPr>
              <a:t> L’appetitio</a:t>
            </a:r>
            <a:r>
              <a:rPr lang="ar-MA" sz="1800" i="1">
                <a:effectLst/>
                <a:latin typeface="Calibri" panose="020F0502020204030204" pitchFamily="34" charset="0"/>
                <a:ea typeface="Calibri" panose="020F0502020204030204" pitchFamily="34" charset="0"/>
                <a:cs typeface="Calibri" panose="020F0502020204030204" pitchFamily="34" charset="0"/>
              </a:rPr>
              <a:t>" مع التقليد الفلسفي، كمبدأ للحركة. ويعرفها بالإدراك "</a:t>
            </a:r>
            <a:r>
              <a:rPr lang="fr-FR" sz="1800" i="1">
                <a:effectLst/>
                <a:latin typeface="Calibri" panose="020F0502020204030204" pitchFamily="34" charset="0"/>
                <a:ea typeface="Calibri" panose="020F0502020204030204" pitchFamily="34" charset="0"/>
                <a:cs typeface="Calibri" panose="020F0502020204030204" pitchFamily="34" charset="0"/>
              </a:rPr>
              <a:t> La perception</a:t>
            </a:r>
            <a:r>
              <a:rPr lang="ar-MA" sz="1800" i="1">
                <a:effectLst/>
                <a:latin typeface="Calibri" panose="020F0502020204030204" pitchFamily="34" charset="0"/>
                <a:ea typeface="Calibri" panose="020F0502020204030204" pitchFamily="34" charset="0"/>
                <a:cs typeface="Calibri" panose="020F0502020204030204" pitchFamily="34" charset="0"/>
              </a:rPr>
              <a:t>" كمبدأ للمعرفة مع ديكارت </a:t>
            </a:r>
            <a:r>
              <a:rPr lang="fr-FR" sz="1800" i="1">
                <a:effectLst/>
                <a:latin typeface="Calibri" panose="020F0502020204030204" pitchFamily="34" charset="0"/>
                <a:ea typeface="Calibri" panose="020F0502020204030204" pitchFamily="34" charset="0"/>
                <a:cs typeface="Calibri" panose="020F0502020204030204" pitchFamily="34" charset="0"/>
              </a:rPr>
              <a:t>«</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rtl="1"/>
            <a:r>
              <a:rPr lang="fr-MA" sz="1800" b="0">
                <a:effectLst/>
                <a:latin typeface="Simplified Arabic" panose="02020603050405020304" pitchFamily="18" charset="-78"/>
                <a:ea typeface="Calibri" panose="020F0502020204030204" pitchFamily="34" charset="0"/>
                <a:cs typeface="Arial" panose="020B0604020202020204" pitchFamily="34" charset="0"/>
              </a:rPr>
              <a:t> </a:t>
            </a:r>
            <a:r>
              <a:rPr lang="fr-FR" sz="1800" b="1">
                <a:effectLst/>
                <a:latin typeface="Simplified Arabic" panose="02020603050405020304" pitchFamily="18" charset="-78"/>
                <a:ea typeface="Calibri" panose="020F0502020204030204" pitchFamily="34" charset="0"/>
                <a:cs typeface="Arial" panose="020B0604020202020204" pitchFamily="34" charset="0"/>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243</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a:r>
              <a:rPr lang="fr-MA" sz="1800" b="1">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1">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G</a:t>
            </a:r>
            <a:r>
              <a:rPr lang="ar-SA" sz="1800" b="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W. Leibniz,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Principe de la nature et de la Grace</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monadologie et autres textes, 1703,1716, présentation et note de Christiane Frémont, Flammarion, paris , 1996, p.224</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Times New Roman" panose="02020603050405020304" pitchFamily="18" charset="0"/>
              </a:rPr>
              <a:t>Y. Belaval,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Leibniz critique de Descartes</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p.</a:t>
            </a:r>
            <a:r>
              <a:rPr lang="ar-SA" sz="1800" b="0">
                <a:effectLst/>
                <a:latin typeface="Times New Roman" panose="02020603050405020304" pitchFamily="18" charset="0"/>
                <a:ea typeface="Calibri" panose="020F0502020204030204" pitchFamily="34" charset="0"/>
                <a:cs typeface="Times New Roman" panose="02020603050405020304" pitchFamily="18" charset="0"/>
              </a:rPr>
              <a:t>385</a:t>
            </a:r>
            <a:endParaRPr lang="fr-MA"/>
          </a:p>
        </p:txBody>
      </p:sp>
    </p:spTree>
    <p:extLst>
      <p:ext uri="{BB962C8B-B14F-4D97-AF65-F5344CB8AC3E}">
        <p14:creationId xmlns:p14="http://schemas.microsoft.com/office/powerpoint/2010/main" val="445599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إن هذه الوحدة، هي التي بحث عنها أيضا في الديناميكا من خلال استعادة مفهوم القوة كرد فعل على مفهوم الامتداد الهندسي وميكانيكا ديكارت، لأن الأجسام في نظره تتوفر على قوة داخلية، هي علة فعلها وانفعالها، وهذا ما يجعلها تشكل وحدة، لأنها لا تحتاج لعلة خارجية. لذلك سيستبدل مبدأ ثبات كمية الحركة الذي يعبر عنه القانون</a:t>
            </a:r>
            <a:r>
              <a:rPr lang="fr-FR" sz="1800">
                <a:effectLst/>
                <a:latin typeface="Calibri" panose="020F0502020204030204" pitchFamily="34" charset="0"/>
                <a:ea typeface="Calibri" panose="020F0502020204030204" pitchFamily="34" charset="0"/>
                <a:cs typeface="Calibri" panose="020F0502020204030204" pitchFamily="34" charset="0"/>
              </a:rPr>
              <a:t> (mv)</a:t>
            </a:r>
            <a:r>
              <a:rPr lang="ar-MA" sz="1800">
                <a:effectLst/>
                <a:latin typeface="Calibri" panose="020F0502020204030204" pitchFamily="34" charset="0"/>
                <a:ea typeface="Calibri" panose="020F0502020204030204" pitchFamily="34" charset="0"/>
                <a:cs typeface="Calibri" panose="020F0502020204030204" pitchFamily="34" charset="0"/>
              </a:rPr>
              <a:t>، وهو حاصل ضرب الكتلة في السرعة، بمبدأ حفظ كمية القوة الذي يعبر عنه قانون </a:t>
            </a:r>
            <a:r>
              <a:rPr lang="fr-FR" sz="1800">
                <a:effectLst/>
                <a:latin typeface="Calibri" panose="020F0502020204030204" pitchFamily="34" charset="0"/>
                <a:ea typeface="Calibri" panose="020F0502020204030204" pitchFamily="34" charset="0"/>
                <a:cs typeface="Calibri" panose="020F0502020204030204" pitchFamily="34" charset="0"/>
              </a:rPr>
              <a:t>mv²)</a:t>
            </a:r>
            <a:r>
              <a:rPr lang="ar-MA" sz="1800">
                <a:effectLst/>
                <a:latin typeface="Calibri" panose="020F0502020204030204" pitchFamily="34" charset="0"/>
                <a:ea typeface="Calibri" panose="020F0502020204030204" pitchFamily="34" charset="0"/>
                <a:cs typeface="Calibri" panose="020F0502020204030204" pitchFamily="34" charset="0"/>
              </a:rPr>
              <a:t>)، وهو حاصل ضرب الكتلة في مربع السرعة. وهذا يعني وجود «عناصر فوق هندسية لا يمكن أن بتمثلها الحدس الديكارتي في المكان،» لأن الأجسام حركة داخلية في كل لحظة زمنية متناهية في الصغر، الشيء الذي يجعلها تنمي قوة لامتناهية عبر المسارات التي تقطعها، حتى وإن كان مقدار (المادة) فيها صغيرا، لذلك تتفاوت كمية حركتها وتظل قوتها متساوية، ويظهر ذلك، مثلا في حركة "الباندول" الذي يسقط من الأعلى، فهو ينمي داخليا قوة لامتناهية في الصغر في كل لحظة زمنية لامتناهية في الصغر، تجعل يمتلك القدرة للعودة إلى مكان الذي سقط منه بنفس قوة سقوطه. وهذه القوة في لحظتها أولى تسمى " </a:t>
            </a:r>
            <a:r>
              <a:rPr lang="fr-MA" sz="1800">
                <a:effectLst/>
                <a:latin typeface="Calibri" panose="020F0502020204030204" pitchFamily="34" charset="0"/>
                <a:ea typeface="Calibri" panose="020F0502020204030204" pitchFamily="34" charset="0"/>
                <a:cs typeface="Calibri" panose="020F0502020204030204" pitchFamily="34" charset="0"/>
              </a:rPr>
              <a:t>كوناتوس" </a:t>
            </a:r>
            <a:r>
              <a:rPr lang="ar-MA" sz="1800">
                <a:effectLst/>
                <a:latin typeface="Calibri" panose="020F0502020204030204" pitchFamily="34" charset="0"/>
                <a:ea typeface="Calibri" panose="020F0502020204030204" pitchFamily="34" charset="0"/>
                <a:cs typeface="Calibri" panose="020F0502020204030204" pitchFamily="34" charset="0"/>
              </a:rPr>
              <a:t>"</a:t>
            </a:r>
            <a:r>
              <a:rPr lang="fr-FR" sz="1800">
                <a:effectLst/>
                <a:latin typeface="Calibri" panose="020F0502020204030204" pitchFamily="34" charset="0"/>
                <a:ea typeface="Calibri" panose="020F0502020204030204" pitchFamily="34" charset="0"/>
                <a:cs typeface="Calibri" panose="020F0502020204030204" pitchFamily="34" charset="0"/>
              </a:rPr>
              <a:t> Conatus</a:t>
            </a:r>
            <a:r>
              <a:rPr lang="ar-MA" sz="1800">
                <a:effectLst/>
                <a:latin typeface="Calibri" panose="020F0502020204030204" pitchFamily="34" charset="0"/>
                <a:ea typeface="Calibri" panose="020F0502020204030204" pitchFamily="34" charset="0"/>
                <a:cs typeface="Calibri" panose="020F0502020204030204" pitchFamily="34" charset="0"/>
              </a:rPr>
              <a:t>"</a:t>
            </a:r>
            <a:r>
              <a:rPr lang="fr-MA" sz="1800">
                <a:effectLst/>
                <a:latin typeface="Calibri" panose="020F0502020204030204" pitchFamily="34" charset="0"/>
                <a:ea typeface="Calibri" panose="020F0502020204030204" pitchFamily="34" charset="0"/>
                <a:cs typeface="Calibri" panose="020F0502020204030204" pitchFamily="34" charset="0"/>
              </a:rPr>
              <a:t> أو تفاضل القوة بالمعنى الرياضي، أي النمو ال</a:t>
            </a:r>
            <a:r>
              <a:rPr lang="ar-MA" sz="1800">
                <a:effectLst/>
                <a:latin typeface="Calibri" panose="020F0502020204030204" pitchFamily="34" charset="0"/>
                <a:ea typeface="Calibri" panose="020F0502020204030204" pitchFamily="34" charset="0"/>
                <a:cs typeface="Calibri" panose="020F0502020204030204" pitchFamily="34" charset="0"/>
              </a:rPr>
              <a:t>لا</a:t>
            </a:r>
            <a:r>
              <a:rPr lang="fr-MA" sz="1800">
                <a:effectLst/>
                <a:latin typeface="Calibri" panose="020F0502020204030204" pitchFamily="34" charset="0"/>
                <a:ea typeface="Calibri" panose="020F0502020204030204" pitchFamily="34" charset="0"/>
                <a:cs typeface="Calibri" panose="020F0502020204030204" pitchFamily="34" charset="0"/>
              </a:rPr>
              <a:t>متناهي في الصغر للقوة في لحظة زمنية متناهية في الصغر، أو الجهد الأولي للحركة لدى (الجسم). ثم "</a:t>
            </a:r>
            <a:r>
              <a:rPr lang="fr-FR" sz="1800">
                <a:effectLst/>
                <a:latin typeface="Calibri" panose="020F0502020204030204" pitchFamily="34" charset="0"/>
                <a:ea typeface="Calibri" panose="020F0502020204030204" pitchFamily="34" charset="0"/>
                <a:cs typeface="Calibri" panose="020F0502020204030204" pitchFamily="34" charset="0"/>
              </a:rPr>
              <a:t> Impetus</a:t>
            </a:r>
            <a:r>
              <a:rPr lang="fr-MA" sz="1800">
                <a:effectLst/>
                <a:latin typeface="Calibri" panose="020F0502020204030204" pitchFamily="34" charset="0"/>
                <a:ea typeface="Calibri" panose="020F0502020204030204" pitchFamily="34" charset="0"/>
                <a:cs typeface="Calibri" panose="020F0502020204030204" pitchFamily="34" charset="0"/>
              </a:rPr>
              <a:t>" </a:t>
            </a:r>
            <a:r>
              <a:rPr lang="ar-MA" sz="1800">
                <a:effectLst/>
                <a:latin typeface="Calibri" panose="020F0502020204030204" pitchFamily="34" charset="0"/>
                <a:ea typeface="Calibri" panose="020F0502020204030204" pitchFamily="34" charset="0"/>
                <a:cs typeface="Calibri" panose="020F0502020204030204" pitchFamily="34" charset="0"/>
              </a:rPr>
              <a:t>أو تكامل القوة بمعنى السرعة </a:t>
            </a:r>
            <a:r>
              <a:rPr lang="fr-MA" sz="1800">
                <a:effectLst/>
                <a:latin typeface="Calibri" panose="020F0502020204030204" pitchFamily="34" charset="0"/>
                <a:ea typeface="Calibri" panose="020F0502020204030204" pitchFamily="34" charset="0"/>
                <a:cs typeface="Calibri" panose="020F0502020204030204" pitchFamily="34" charset="0"/>
              </a:rPr>
              <a:t>التي يتم انتاجها في لحظة زمنية متناهية في الصغر، فلكي تتحول القوة إلى فعل تحتاج إلى جهد.</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rtl="1"/>
            <a:r>
              <a:rPr lang="fr-MA" sz="1800" b="0">
                <a:effectLst/>
                <a:latin typeface="Arial" panose="020B0604020202020204" pitchFamily="34" charset="0"/>
                <a:ea typeface="Calibri" panose="020F0502020204030204" pitchFamily="34" charset="0"/>
                <a:cs typeface="Arial" panose="020B0604020202020204" pitchFamily="34" charset="0"/>
              </a:rPr>
              <a:t> </a:t>
            </a:r>
            <a:r>
              <a:rPr lang="fr-FR" sz="1800" b="0">
                <a:effectLst/>
                <a:latin typeface="Arial" panose="020B0604020202020204" pitchFamily="34" charset="0"/>
                <a:ea typeface="Calibri" panose="020F0502020204030204" pitchFamily="34" charset="0"/>
                <a:cs typeface="Arial" panose="020B0604020202020204" pitchFamily="34" charset="0"/>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a:effectLst/>
                <a:latin typeface="Times New Roman" panose="02020603050405020304" pitchFamily="18" charset="0"/>
                <a:ea typeface="Calibri" panose="020F0502020204030204" pitchFamily="34" charset="0"/>
                <a:cs typeface="Arial" panose="020B0604020202020204" pitchFamily="34" charset="0"/>
              </a:rPr>
              <a:t> 358</a:t>
            </a:r>
            <a:endParaRPr lang="fr-MA"/>
          </a:p>
        </p:txBody>
      </p:sp>
    </p:spTree>
    <p:extLst>
      <p:ext uri="{BB962C8B-B14F-4D97-AF65-F5344CB8AC3E}">
        <p14:creationId xmlns:p14="http://schemas.microsoft.com/office/powerpoint/2010/main" val="3907130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fr-MA" sz="1800" i="1" dirty="0">
                <a:effectLst/>
                <a:latin typeface="Calibri" panose="020F0502020204030204" pitchFamily="34" charset="0"/>
                <a:ea typeface="Calibri" panose="020F0502020204030204" pitchFamily="34" charset="0"/>
                <a:cs typeface="Calibri" panose="020F0502020204030204" pitchFamily="34" charset="0"/>
              </a:rPr>
              <a:t>«</a:t>
            </a:r>
            <a:r>
              <a:rPr lang="fr-MA" sz="2200" b="1" dirty="0" err="1">
                <a:latin typeface="Calibri" panose="020F0502020204030204" pitchFamily="34" charset="0"/>
                <a:ea typeface="Calibri" panose="020F0502020204030204" pitchFamily="34" charset="0"/>
                <a:cs typeface="Calibri" panose="020F0502020204030204" pitchFamily="34" charset="0"/>
              </a:rPr>
              <a:t>ما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يقال</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على</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اللامتناهي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في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الصغر</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يقال</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على</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الديناميكا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مع</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مراعاة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ما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يقتضيه</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اختلاف</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الحال</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لأن</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عمق</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تأويلها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لديه</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من</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جديد</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خاصية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تفاضلية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وبالنسبة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للأسباب</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السابقة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فإننا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عادة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نقدمها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كانتصار</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على</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الميكانيكا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الديكارتية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التي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أغفلت</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الحساب</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وفي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الواقع</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هذا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صحيح</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لأنه</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حقا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لا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نستطيع</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أبدا</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فهم</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مفهومي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أمبتوس</a:t>
            </a:r>
            <a:r>
              <a:rPr lang="fr-MA" sz="2200" b="1" dirty="0">
                <a:latin typeface="Calibri" panose="020F0502020204030204" pitchFamily="34" charset="0"/>
                <a:ea typeface="Calibri" panose="020F0502020204030204" pitchFamily="34" charset="0"/>
                <a:cs typeface="Calibri" panose="020F0502020204030204" pitchFamily="34" charset="0"/>
              </a:rPr>
              <a:t>" و "</a:t>
            </a:r>
            <a:r>
              <a:rPr lang="fr-MA" sz="2200" b="1" dirty="0" err="1">
                <a:latin typeface="Calibri" panose="020F0502020204030204" pitchFamily="34" charset="0"/>
                <a:ea typeface="Calibri" panose="020F0502020204030204" pitchFamily="34" charset="0"/>
                <a:cs typeface="Calibri" panose="020F0502020204030204" pitchFamily="34" charset="0"/>
              </a:rPr>
              <a:t>كوناتوس</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أو</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القوة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الحية</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دون</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مفهومي</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التفاضل</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MA" sz="2200" b="1" dirty="0" err="1">
                <a:latin typeface="Calibri" panose="020F0502020204030204" pitchFamily="34" charset="0"/>
                <a:ea typeface="Calibri" panose="020F0502020204030204" pitchFamily="34" charset="0"/>
                <a:cs typeface="Calibri" panose="020F0502020204030204" pitchFamily="34" charset="0"/>
              </a:rPr>
              <a:t>والتكامل</a:t>
            </a:r>
            <a:r>
              <a:rPr lang="fr-MA" sz="2200" b="1" dirty="0">
                <a:latin typeface="Calibri" panose="020F0502020204030204" pitchFamily="34" charset="0"/>
                <a:ea typeface="Calibri" panose="020F0502020204030204" pitchFamily="34" charset="0"/>
                <a:cs typeface="Calibri" panose="020F0502020204030204" pitchFamily="34" charset="0"/>
              </a:rPr>
              <a:t>.»</a:t>
            </a: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لتفادي السقوط في النزعة الواحدية لدى سبينوزا كان </a:t>
            </a:r>
            <a:r>
              <a:rPr lang="ar-MA" sz="2200" b="1" dirty="0" err="1">
                <a:latin typeface="Calibri" panose="020F0502020204030204" pitchFamily="34" charset="0"/>
                <a:ea typeface="Calibri" panose="020F0502020204030204" pitchFamily="34" charset="0"/>
                <a:cs typeface="Calibri" panose="020F0502020204030204" pitchFamily="34" charset="0"/>
              </a:rPr>
              <a:t>لايبنيز</a:t>
            </a:r>
            <a:r>
              <a:rPr lang="ar-MA" sz="2200" b="1" dirty="0">
                <a:latin typeface="Calibri" panose="020F0502020204030204" pitchFamily="34" charset="0"/>
                <a:ea typeface="Calibri" panose="020F0502020204030204" pitchFamily="34" charset="0"/>
                <a:cs typeface="Calibri" panose="020F0502020204030204" pitchFamily="34" charset="0"/>
              </a:rPr>
              <a:t> مطالبا بإثبات اختلاف الجواهر عن بعضها البعض عبر ما أسماه مبدأ هوية </a:t>
            </a:r>
            <a:r>
              <a:rPr lang="ar-MA" sz="2200" b="1" dirty="0" err="1">
                <a:latin typeface="Calibri" panose="020F0502020204030204" pitchFamily="34" charset="0"/>
                <a:ea typeface="Calibri" panose="020F0502020204030204" pitchFamily="34" charset="0"/>
                <a:cs typeface="Calibri" panose="020F0502020204030204" pitchFamily="34" charset="0"/>
              </a:rPr>
              <a:t>اللامتشابهات</a:t>
            </a:r>
            <a:r>
              <a:rPr lang="ar-MA" sz="2200" b="1" dirty="0">
                <a:latin typeface="Calibri" panose="020F0502020204030204" pitchFamily="34" charset="0"/>
                <a:ea typeface="Calibri" panose="020F0502020204030204" pitchFamily="34" charset="0"/>
                <a:cs typeface="Calibri" panose="020F0502020204030204" pitchFamily="34" charset="0"/>
              </a:rPr>
              <a:t>، ويعبر هذا المبدأ عن احتفاظ كل جوهر بهوية خاصة تميزه عن باقي الجواهر، فهو يقول في كتابه «مقالة الميتافيزيقا»: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«ليس صحيحا أن يتشابها جوهران كليا وأن وألا يختلفا رقمي. ا»  وذلك في رده على من يعتقد أنه إذا كان الموجود (أ) يمتلك نفس خصائص الموجود (ب)، فإن العلاقة التي تربط (أ) بالموجود (ب) هي علاقة مساواة، وأن الاختلاف موجود بينهما سيكون عدديا فقط. والحال أنه لا وجود لشيئين متشابهين بشكل مطلق، ولإثبات ذلك يدعونا إلى أن ننظر إلى الأشياء نظرة علماء الهندسة للأشكال الهندسية، حيث يشكل كل شكل هندسي نوعا خاصا به بناء على فروقات دقيقة، وهذا يعني أن التشابه بين الأشياء ليس جوهريا، بل ظاهري فقط. يقول في كتابه «مقالات جديدة في الفهم الإنساني»:</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M</a:t>
            </a:r>
            <a:r>
              <a:rPr lang="ar-SA"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Serres, </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Le système de Leibniz et ses modèles mathématiques: étoiles, schémas, points</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p.</a:t>
            </a:r>
            <a:r>
              <a:rPr lang="ar-SA" sz="1800" b="0" dirty="0">
                <a:effectLst/>
                <a:latin typeface="Times New Roman" panose="02020603050405020304" pitchFamily="18" charset="0"/>
                <a:ea typeface="Calibri" panose="020F0502020204030204" pitchFamily="34" charset="0"/>
                <a:cs typeface="Times New Roman" panose="02020603050405020304" pitchFamily="18" charset="0"/>
              </a:rPr>
              <a:t>88</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G.W. Leibniz</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Discours de métaphysique et autres textes</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Flammarion, Paris, 2001.</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p</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.221</a:t>
            </a:r>
            <a:r>
              <a:rPr lang="ar-SA"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124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«إن أقل اختلاف بين شيئين في مجال الرياضيات لا يجعلهما متشابهين، وهذا ما يجعلهما لا يندرجان تحت نفس النوع، ففي الهندسة نجد كل الدوائر تندرج تحت نفس النوع، ولنفس السبب تندرج أيضا الأشكال </a:t>
            </a:r>
            <a:r>
              <a:rPr lang="ar-MA" sz="2200" b="1" dirty="0" err="1">
                <a:latin typeface="Calibri" panose="020F0502020204030204" pitchFamily="34" charset="0"/>
                <a:ea typeface="Calibri" panose="020F0502020204030204" pitchFamily="34" charset="0"/>
                <a:cs typeface="Calibri" panose="020F0502020204030204" pitchFamily="34" charset="0"/>
              </a:rPr>
              <a:t>الشلجمية</a:t>
            </a:r>
            <a:r>
              <a:rPr lang="ar-MA" sz="2200" b="1" dirty="0">
                <a:latin typeface="Calibri" panose="020F0502020204030204" pitchFamily="34" charset="0"/>
                <a:ea typeface="Calibri" panose="020F0502020204030204" pitchFamily="34" charset="0"/>
                <a:cs typeface="Calibri" panose="020F0502020204030204" pitchFamily="34" charset="0"/>
              </a:rPr>
              <a:t> "</a:t>
            </a:r>
            <a:r>
              <a:rPr lang="fr-FR" sz="2200" b="1" dirty="0">
                <a:latin typeface="Calibri" panose="020F0502020204030204" pitchFamily="34" charset="0"/>
                <a:ea typeface="Calibri" panose="020F0502020204030204" pitchFamily="34" charset="0"/>
                <a:cs typeface="Calibri" panose="020F0502020204030204" pitchFamily="34" charset="0"/>
              </a:rPr>
              <a:t> Paraboles</a:t>
            </a:r>
            <a:r>
              <a:rPr lang="ar-MA" sz="2200" b="1" dirty="0">
                <a:latin typeface="Calibri" panose="020F0502020204030204" pitchFamily="34" charset="0"/>
                <a:ea typeface="Calibri" panose="020F0502020204030204" pitchFamily="34" charset="0"/>
                <a:cs typeface="Calibri" panose="020F0502020204030204" pitchFamily="34" charset="0"/>
              </a:rPr>
              <a:t>" تحت نفس نوعها لأنهم متشابهين. ولكن هذا لا يصدق على الاشكال </a:t>
            </a:r>
            <a:r>
              <a:rPr lang="ar-MA" sz="2200" b="1" dirty="0" err="1">
                <a:latin typeface="Calibri" panose="020F0502020204030204" pitchFamily="34" charset="0"/>
                <a:ea typeface="Calibri" panose="020F0502020204030204" pitchFamily="34" charset="0"/>
                <a:cs typeface="Calibri" panose="020F0502020204030204" pitchFamily="34" charset="0"/>
              </a:rPr>
              <a:t>الاهليليجية</a:t>
            </a:r>
            <a:r>
              <a:rPr lang="ar-MA" sz="2200" b="1" dirty="0">
                <a:latin typeface="Calibri" panose="020F0502020204030204" pitchFamily="34" charset="0"/>
                <a:ea typeface="Calibri" panose="020F0502020204030204" pitchFamily="34" charset="0"/>
                <a:cs typeface="Calibri" panose="020F0502020204030204" pitchFamily="34" charset="0"/>
              </a:rPr>
              <a:t> "</a:t>
            </a:r>
            <a:r>
              <a:rPr lang="fr-FR" sz="2200" b="1" dirty="0">
                <a:latin typeface="Calibri" panose="020F0502020204030204" pitchFamily="34" charset="0"/>
                <a:ea typeface="Calibri" panose="020F0502020204030204" pitchFamily="34" charset="0"/>
                <a:cs typeface="Calibri" panose="020F0502020204030204" pitchFamily="34" charset="0"/>
              </a:rPr>
              <a:t> Ellipses</a:t>
            </a:r>
            <a:r>
              <a:rPr lang="ar-MA" sz="2200" b="1" dirty="0">
                <a:latin typeface="Calibri" panose="020F0502020204030204" pitchFamily="34" charset="0"/>
                <a:ea typeface="Calibri" panose="020F0502020204030204" pitchFamily="34" charset="0"/>
                <a:cs typeface="Calibri" panose="020F0502020204030204" pitchFamily="34" charset="0"/>
              </a:rPr>
              <a:t>» والمخروطية "</a:t>
            </a:r>
            <a:r>
              <a:rPr lang="fr-FR" sz="2200" b="1" dirty="0">
                <a:latin typeface="Calibri" panose="020F0502020204030204" pitchFamily="34" charset="0"/>
                <a:ea typeface="Calibri" panose="020F0502020204030204" pitchFamily="34" charset="0"/>
                <a:cs typeface="Calibri" panose="020F0502020204030204" pitchFamily="34" charset="0"/>
              </a:rPr>
              <a:t> Hyperboles</a:t>
            </a:r>
            <a:r>
              <a:rPr lang="ar-MA" sz="2200" b="1" dirty="0">
                <a:latin typeface="Calibri" panose="020F0502020204030204" pitchFamily="34" charset="0"/>
                <a:ea typeface="Calibri" panose="020F0502020204030204" pitchFamily="34" charset="0"/>
                <a:cs typeface="Calibri" panose="020F0502020204030204" pitchFamily="34" charset="0"/>
              </a:rPr>
              <a:t>" التي تشكل ما لانهاية من الأنواع </a:t>
            </a:r>
            <a:r>
              <a:rPr lang="fr-FR" sz="2200" b="1" dirty="0">
                <a:latin typeface="Calibri" panose="020F0502020204030204" pitchFamily="34" charset="0"/>
                <a:ea typeface="Calibri" panose="020F0502020204030204" pitchFamily="34" charset="0"/>
                <a:cs typeface="Calibri" panose="020F0502020204030204" pitchFamily="34" charset="0"/>
              </a:rPr>
              <a:t>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fr-FR" sz="2200" b="1" dirty="0">
                <a:latin typeface="Calibri" panose="020F0502020204030204" pitchFamily="34" charset="0"/>
                <a:ea typeface="Calibri" panose="020F0502020204030204" pitchFamily="34" charset="0"/>
                <a:cs typeface="Calibri" panose="020F0502020204030204" pitchFamily="34" charset="0"/>
              </a:rPr>
              <a:t>      </a:t>
            </a:r>
            <a:r>
              <a:rPr lang="ar-MA" sz="2200" b="1" dirty="0">
                <a:latin typeface="Calibri" panose="020F0502020204030204" pitchFamily="34" charset="0"/>
                <a:ea typeface="Calibri" panose="020F0502020204030204" pitchFamily="34" charset="0"/>
                <a:cs typeface="Calibri" panose="020F0502020204030204" pitchFamily="34" charset="0"/>
              </a:rPr>
              <a:t>إن الاختلاف الظاهري بين الدائرة والشلجم يجعلهما يندرجان تحت نفس النوع، لأن هناك تشابه جوهري مطلق بينهما، ويتجلى في تساوي المسافة بين نقط المحيط والمركز. لكن بالمقابل نجد التشابه الظاهري الصغير بين دائرة والإهليلج يجعل كل واحد منهما يشكل نوعا خاصا به، بل إن كل إهليلج يشكل نوعا خاص به، لأنه من المستحيل أن نجد شكلين </a:t>
            </a:r>
            <a:r>
              <a:rPr lang="ar-MA" sz="2200" b="1" dirty="0" err="1">
                <a:latin typeface="Calibri" panose="020F0502020204030204" pitchFamily="34" charset="0"/>
                <a:ea typeface="Calibri" panose="020F0502020204030204" pitchFamily="34" charset="0"/>
                <a:cs typeface="Calibri" panose="020F0502020204030204" pitchFamily="34" charset="0"/>
              </a:rPr>
              <a:t>إهليليجيين</a:t>
            </a:r>
            <a:r>
              <a:rPr lang="ar-MA" sz="2200" b="1" dirty="0">
                <a:latin typeface="Calibri" panose="020F0502020204030204" pitchFamily="34" charset="0"/>
                <a:ea typeface="Calibri" panose="020F0502020204030204" pitchFamily="34" charset="0"/>
                <a:cs typeface="Calibri" panose="020F0502020204030204" pitchFamily="34" charset="0"/>
              </a:rPr>
              <a:t> متشابهين بشكل مطلق. ومن أمثلة الطريفة التي يذكرها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في كتابه «مقالات جديدة في الفهم الإنساني» للتأكيد على تفرد الموجودات أو اختلافها، نجد تساؤل إحدى الأميرات كانت في نزهة، عن إمكانية وجود ورقتين متشابهتين، حيث قام مرافقها بالبحث طويلا، ولكن دائما كان يجد فروقات بين أوراق الأشجار. ويتحدد الاختلاف بين هذه الجواهر حسب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بمعيار داخلي، أي درجة وضوح أو غموض الإدراكات، فهناك جواهر بسيطة</a:t>
            </a:r>
            <a:r>
              <a:rPr lang="ar-MA" sz="1800" dirty="0">
                <a:effectLst/>
                <a:ea typeface="Calibri" panose="020F0502020204030204" pitchFamily="34" charset="0"/>
                <a:cs typeface="Calibri" panose="020F0502020204030204" pitchFamily="34" charset="0"/>
              </a:rPr>
              <a:t>، </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W.G. Leibniz, </a:t>
            </a:r>
            <a:r>
              <a:rPr lang="fr-FR" sz="1800" b="0" u="sng" dirty="0">
                <a:effectLst/>
                <a:latin typeface="Times New Roman" panose="02020603050405020304" pitchFamily="18" charset="0"/>
                <a:ea typeface="Calibri" panose="020F0502020204030204" pitchFamily="34" charset="0"/>
                <a:cs typeface="Times New Roman" panose="02020603050405020304" pitchFamily="18" charset="0"/>
              </a:rPr>
              <a:t>Nouveaux essais sur l’entendement humain</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introduction et note par Jacques </a:t>
            </a:r>
            <a:r>
              <a:rPr lang="fr-FR" sz="1800" b="0" dirty="0" err="1">
                <a:effectLst/>
                <a:latin typeface="Times New Roman" panose="02020603050405020304" pitchFamily="18" charset="0"/>
                <a:ea typeface="Calibri" panose="020F0502020204030204" pitchFamily="34" charset="0"/>
                <a:cs typeface="Times New Roman" panose="02020603050405020304" pitchFamily="18" charset="0"/>
              </a:rPr>
              <a:t>Brunschwing</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Flammarion, paris, 1990.p.403</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0752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449580" algn="just" rtl="1"/>
            <a:r>
              <a:rPr lang="ar-MA" sz="2200" b="1" dirty="0">
                <a:latin typeface="Calibri" panose="020F0502020204030204" pitchFamily="34" charset="0"/>
                <a:ea typeface="Calibri" panose="020F0502020204030204" pitchFamily="34" charset="0"/>
                <a:cs typeface="Calibri" panose="020F0502020204030204" pitchFamily="34" charset="0"/>
              </a:rPr>
              <a:t>وهناك أخرى مركبة ومنها تتكون الأجسام والنباتات والحيوانات والإنسان، وليس هناك من فرق بين هذه الجواهر التي تشكل كل نوع، إلا من حيث الكيف، أي درجة الإدراك، بحيث كلما كانت الإدراكات واضحة ومتميزة كلما كانت </a:t>
            </a:r>
            <a:r>
              <a:rPr lang="ar-MA" sz="2200" b="1" dirty="0" err="1">
                <a:latin typeface="Calibri" panose="020F0502020204030204" pitchFamily="34" charset="0"/>
                <a:ea typeface="Calibri" panose="020F0502020204030204" pitchFamily="34" charset="0"/>
                <a:cs typeface="Calibri" panose="020F0502020204030204" pitchFamily="34" charset="0"/>
              </a:rPr>
              <a:t>المونادة</a:t>
            </a:r>
            <a:r>
              <a:rPr lang="ar-MA" sz="2200" b="1" dirty="0">
                <a:latin typeface="Calibri" panose="020F0502020204030204" pitchFamily="34" charset="0"/>
                <a:ea typeface="Calibri" panose="020F0502020204030204" pitchFamily="34" charset="0"/>
                <a:cs typeface="Calibri" panose="020F0502020204030204" pitchFamily="34" charset="0"/>
              </a:rPr>
              <a:t> أعلى، </a:t>
            </a:r>
            <a:r>
              <a:rPr lang="ar-MA" sz="2200" b="1" dirty="0" err="1">
                <a:latin typeface="Calibri" panose="020F0502020204030204" pitchFamily="34" charset="0"/>
                <a:ea typeface="Calibri" panose="020F0502020204030204" pitchFamily="34" charset="0"/>
                <a:cs typeface="Calibri" panose="020F0502020204030204" pitchFamily="34" charset="0"/>
              </a:rPr>
              <a:t>فالمونادات</a:t>
            </a:r>
            <a:r>
              <a:rPr lang="ar-MA" sz="2200" b="1" dirty="0">
                <a:latin typeface="Calibri" panose="020F0502020204030204" pitchFamily="34" charset="0"/>
                <a:ea typeface="Calibri" panose="020F0502020204030204" pitchFamily="34" charset="0"/>
                <a:cs typeface="Calibri" panose="020F0502020204030204" pitchFamily="34" charset="0"/>
              </a:rPr>
              <a:t> التي تدرك ولا تحس تسمى </a:t>
            </a:r>
            <a:r>
              <a:rPr lang="ar-MA" sz="2200" b="1" dirty="0" err="1">
                <a:latin typeface="Calibri" panose="020F0502020204030204" pitchFamily="34" charset="0"/>
                <a:ea typeface="Calibri" panose="020F0502020204030204" pitchFamily="34" charset="0"/>
                <a:cs typeface="Calibri" panose="020F0502020204030204" pitchFamily="34" charset="0"/>
              </a:rPr>
              <a:t>المونادة</a:t>
            </a:r>
            <a:r>
              <a:rPr lang="ar-MA" sz="2200" b="1" dirty="0">
                <a:latin typeface="Calibri" panose="020F0502020204030204" pitchFamily="34" charset="0"/>
                <a:ea typeface="Calibri" panose="020F0502020204030204" pitchFamily="34" charset="0"/>
                <a:cs typeface="Calibri" panose="020F0502020204030204" pitchFamily="34" charset="0"/>
              </a:rPr>
              <a:t> النباتية. «</a:t>
            </a:r>
            <a:r>
              <a:rPr lang="ar-MA" sz="2200" b="1" dirty="0" err="1">
                <a:latin typeface="Calibri" panose="020F0502020204030204" pitchFamily="34" charset="0"/>
                <a:ea typeface="Calibri" panose="020F0502020204030204" pitchFamily="34" charset="0"/>
                <a:cs typeface="Calibri" panose="020F0502020204030204" pitchFamily="34" charset="0"/>
              </a:rPr>
              <a:t>والمونادة</a:t>
            </a:r>
            <a:r>
              <a:rPr lang="ar-MA" sz="2200" b="1" dirty="0">
                <a:latin typeface="Calibri" panose="020F0502020204030204" pitchFamily="34" charset="0"/>
                <a:ea typeface="Calibri" panose="020F0502020204030204" pitchFamily="34" charset="0"/>
                <a:cs typeface="Calibri" panose="020F0502020204030204" pitchFamily="34" charset="0"/>
              </a:rPr>
              <a:t> التي تدرك وتحس تسمى </a:t>
            </a:r>
            <a:r>
              <a:rPr lang="ar-MA" sz="2200" b="1" dirty="0" err="1">
                <a:latin typeface="Calibri" panose="020F0502020204030204" pitchFamily="34" charset="0"/>
                <a:ea typeface="Calibri" panose="020F0502020204030204" pitchFamily="34" charset="0"/>
                <a:cs typeface="Calibri" panose="020F0502020204030204" pitchFamily="34" charset="0"/>
              </a:rPr>
              <a:t>المونادة</a:t>
            </a:r>
            <a:r>
              <a:rPr lang="ar-MA" sz="2200" b="1" dirty="0">
                <a:latin typeface="Calibri" panose="020F0502020204030204" pitchFamily="34" charset="0"/>
                <a:ea typeface="Calibri" panose="020F0502020204030204" pitchFamily="34" charset="0"/>
                <a:cs typeface="Calibri" panose="020F0502020204030204" pitchFamily="34" charset="0"/>
              </a:rPr>
              <a:t> الحيوانية،» ثم بعد ذلك يأتي الإنسان الذي يدرك ويحس ويتذكر ويعي أيضا، "يبدو هنا التأثير الأرسطي واضحا". لذلك «كيف ما كانت هويتها التكوينية (...) فلا وجود </a:t>
            </a:r>
            <a:r>
              <a:rPr lang="ar-MA" sz="2200" b="1" dirty="0" err="1">
                <a:latin typeface="Calibri" panose="020F0502020204030204" pitchFamily="34" charset="0"/>
                <a:ea typeface="Calibri" panose="020F0502020204030204" pitchFamily="34" charset="0"/>
                <a:cs typeface="Calibri" panose="020F0502020204030204" pitchFamily="34" charset="0"/>
              </a:rPr>
              <a:t>لموناداتين</a:t>
            </a:r>
            <a:r>
              <a:rPr lang="ar-MA" sz="2200" b="1" dirty="0">
                <a:latin typeface="Calibri" panose="020F0502020204030204" pitchFamily="34" charset="0"/>
                <a:ea typeface="Calibri" panose="020F0502020204030204" pitchFamily="34" charset="0"/>
                <a:cs typeface="Calibri" panose="020F0502020204030204" pitchFamily="34" charset="0"/>
              </a:rPr>
              <a:t> متشابهتين كل </a:t>
            </a:r>
            <a:r>
              <a:rPr lang="ar-MA" sz="2200" b="1" dirty="0" err="1">
                <a:latin typeface="Calibri" panose="020F0502020204030204" pitchFamily="34" charset="0"/>
                <a:ea typeface="Calibri" panose="020F0502020204030204" pitchFamily="34" charset="0"/>
                <a:cs typeface="Calibri" panose="020F0502020204030204" pitchFamily="34" charset="0"/>
              </a:rPr>
              <a:t>مونادة</a:t>
            </a:r>
            <a:r>
              <a:rPr lang="ar-MA" sz="2200" b="1" dirty="0">
                <a:latin typeface="Calibri" panose="020F0502020204030204" pitchFamily="34" charset="0"/>
                <a:ea typeface="Calibri" panose="020F0502020204030204" pitchFamily="34" charset="0"/>
                <a:cs typeface="Calibri" panose="020F0502020204030204" pitchFamily="34" charset="0"/>
              </a:rPr>
              <a:t> هي وحدة فريدة... بهذا المعنى يمكن أن نقول أن الكيف هو الأول.» وينشأ الوعي لدى الإنسان بترابط الإدراكات الصغيرة فيما بينها، لأن النفس لا تنتقل من إدراك إلى آخر إلا بتوسط إدراك آخر، مثلما تمتد عملية التقسيم إلى ما لانهاية بشكل متصل في حساب اللامتناهي في الصغر، كما يمكن القول أن الإدراكات الصغيرة بمثابة التفاضل، و الوعي بها يصبح بمثابة التكامل. وما يثبت وجود هذه الإدراكات، هو عدم قدرتنا على التفكير إلى ما لانهاية. وهذا كاف لتنفيذ فكرة أن العقل صفحة بيضاء كما يدعي "جون لوك". ف</a:t>
            </a:r>
            <a:r>
              <a:rPr lang="ar-SA" sz="2200" b="1" dirty="0">
                <a:latin typeface="Calibri" panose="020F0502020204030204" pitchFamily="34" charset="0"/>
                <a:ea typeface="Calibri" panose="020F0502020204030204" pitchFamily="34" charset="0"/>
                <a:cs typeface="Calibri" panose="020F0502020204030204" pitchFamily="34" charset="0"/>
              </a:rPr>
              <a:t>النفس تدرك دائما حتى في حالات الحلم أو النوم أو الموت، </a:t>
            </a:r>
            <a:r>
              <a:rPr lang="ar-MA" sz="2200" b="1" dirty="0">
                <a:latin typeface="Calibri" panose="020F0502020204030204" pitchFamily="34" charset="0"/>
                <a:ea typeface="Calibri" panose="020F0502020204030204" pitchFamily="34" charset="0"/>
                <a:cs typeface="Calibri" panose="020F0502020204030204" pitchFamily="34" charset="0"/>
              </a:rPr>
              <a:t>ولكن</a:t>
            </a:r>
            <a:r>
              <a:rPr lang="ar-SA" sz="2200" b="1" dirty="0">
                <a:latin typeface="Calibri" panose="020F0502020204030204" pitchFamily="34" charset="0"/>
                <a:ea typeface="Calibri" panose="020F0502020204030204" pitchFamily="34" charset="0"/>
                <a:cs typeface="Calibri" panose="020F0502020204030204" pitchFamily="34" charset="0"/>
              </a:rPr>
              <a:t> إدراكها يكون غامضا، ويمكن تشبيه ذلك بكتاب مشكل من حروف ركبت بشكل عشوائي، أي دون توليف، بحيث سيصبح غير قابل للقراءة أو الفهم</a:t>
            </a:r>
            <a:r>
              <a:rPr lang="fr-MA" sz="2200" b="1" dirty="0">
                <a:latin typeface="Calibri" panose="020F0502020204030204" pitchFamily="34" charset="0"/>
                <a:ea typeface="Calibri" panose="020F0502020204030204" pitchFamily="34" charset="0"/>
                <a:cs typeface="Calibri" panose="020F0502020204030204" pitchFamily="34" charset="0"/>
              </a:rPr>
              <a:t> </a:t>
            </a:r>
            <a:r>
              <a:rPr lang="fr-FR" sz="2200" b="1" dirty="0">
                <a:latin typeface="Calibri" panose="020F0502020204030204" pitchFamily="34" charset="0"/>
                <a:ea typeface="Calibri" panose="020F0502020204030204" pitchFamily="34" charset="0"/>
                <a:cs typeface="Calibri" panose="020F0502020204030204" pitchFamily="34" charset="0"/>
              </a:rPr>
              <a:t>G W. Leibniz, Principe de la nature et de la Grace, monadologie, et autre texte, p.257.</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a:r>
              <a:rPr lang="fr-FR" sz="1800" b="0" dirty="0">
                <a:effectLst/>
                <a:latin typeface="Times New Roman" panose="02020603050405020304" pitchFamily="18" charset="0"/>
                <a:ea typeface="Calibri" panose="020F0502020204030204" pitchFamily="34" charset="0"/>
                <a:cs typeface="Arial" panose="020B0604020202020204" pitchFamily="34" charset="0"/>
              </a:rPr>
              <a:t>Y. Belaval, </a:t>
            </a:r>
            <a:r>
              <a:rPr lang="fr-FR" sz="1800" b="0" u="sng" dirty="0">
                <a:effectLst/>
                <a:latin typeface="Times New Roman" panose="02020603050405020304" pitchFamily="18" charset="0"/>
                <a:ea typeface="Calibri" panose="020F0502020204030204" pitchFamily="34" charset="0"/>
                <a:cs typeface="Arial" panose="020B0604020202020204" pitchFamily="34" charset="0"/>
              </a:rPr>
              <a:t>Leibniz critique de Descartes</a:t>
            </a:r>
            <a:r>
              <a:rPr lang="fr-FR" sz="1800" b="0" dirty="0">
                <a:effectLst/>
                <a:latin typeface="Times New Roman" panose="02020603050405020304" pitchFamily="18" charset="0"/>
                <a:ea typeface="Calibri" panose="020F0502020204030204" pitchFamily="34" charset="0"/>
                <a:cs typeface="Arial" panose="020B0604020202020204" pitchFamily="34" charset="0"/>
              </a:rPr>
              <a:t>, p.</a:t>
            </a:r>
            <a:r>
              <a:rPr lang="ar-SA" sz="1800" b="0" dirty="0">
                <a:effectLst/>
                <a:latin typeface="Times New Roman" panose="02020603050405020304" pitchFamily="18" charset="0"/>
                <a:ea typeface="Calibri" panose="020F0502020204030204" pitchFamily="34" charset="0"/>
                <a:cs typeface="Arial" panose="020B0604020202020204" pitchFamily="34" charset="0"/>
              </a:rPr>
              <a:t>243</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614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فالشيء من حيث دلالته المعرفية يوجد في مقابل مفهومه وصورته وما يرمز له بالإضافة إلى كونه يوجد في تناقض مع الوهم أيضا، لكن إذا نقلناه إلى حقول معرفية أخرى فسنحصل على تحديدات دلالية متعددة، ف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MA" sz="2200" b="1" dirty="0">
                <a:latin typeface="Calibri" panose="020F0502020204030204" pitchFamily="34" charset="0"/>
                <a:ea typeface="Calibri" panose="020F0502020204030204" pitchFamily="34" charset="0"/>
                <a:cs typeface="Calibri" panose="020F0502020204030204" pitchFamily="34" charset="0"/>
              </a:rPr>
              <a:t> في الميتافيزيقا يفيد الكشف عن طبيعة الوجود</a:t>
            </a:r>
            <a:r>
              <a:rPr lang="fr-FR" sz="2200" b="1" dirty="0">
                <a:latin typeface="Calibri" panose="020F0502020204030204" pitchFamily="34" charset="0"/>
                <a:ea typeface="Calibri" panose="020F0502020204030204" pitchFamily="34" charset="0"/>
                <a:cs typeface="Calibri" panose="020F0502020204030204" pitchFamily="34" charset="0"/>
              </a:rPr>
              <a:t>la nature de l’être</a:t>
            </a:r>
            <a:r>
              <a:rPr lang="ar-MA" sz="2200" b="1" dirty="0">
                <a:latin typeface="Calibri" panose="020F0502020204030204" pitchFamily="34" charset="0"/>
                <a:ea typeface="Calibri" panose="020F0502020204030204" pitchFamily="34" charset="0"/>
                <a:cs typeface="Calibri" panose="020F0502020204030204" pitchFamily="34" charset="0"/>
              </a:rPr>
              <a:t> والسؤال الذي يطرح نفسه هاهنا ما الذي يجعله كذلك؟ يجيب الماديون في هذا الصدد أن الواقع مصنوع من المادة، بالمقابل يرى المثاليون في الفكرة الواقع المطلق....الخ الامر الذي يضعنا أمام تحديدات متباينة بخصوص مفهوم الوجود. بالمقابل إذا تناولناه ضمن الابستمولوجيا فإن السؤال الأساسي داخلها هو معرفة ما إذا كنا نعرف الواقع بالفعل كما هو خارج وعينا ومستقل عن نشاطنا المعرفي أم لا؟ لأنه إذا كان الواقع واقعا عقليا، فكيف يمكننا </a:t>
            </a:r>
            <a:r>
              <a:rPr lang="ar-MA" sz="2200" b="1" dirty="0" err="1">
                <a:latin typeface="Calibri" panose="020F0502020204030204" pitchFamily="34" charset="0"/>
                <a:ea typeface="Calibri" panose="020F0502020204030204" pitchFamily="34" charset="0"/>
                <a:cs typeface="Calibri" panose="020F0502020204030204" pitchFamily="34" charset="0"/>
              </a:rPr>
              <a:t>إدعاء</a:t>
            </a:r>
            <a:r>
              <a:rPr lang="ar-MA" sz="2200" b="1" dirty="0">
                <a:latin typeface="Calibri" panose="020F0502020204030204" pitchFamily="34" charset="0"/>
                <a:ea typeface="Calibri" panose="020F0502020204030204" pitchFamily="34" charset="0"/>
                <a:cs typeface="Calibri" panose="020F0502020204030204" pitchFamily="34" charset="0"/>
              </a:rPr>
              <a:t> وجود معرفة خارج العقل، إذا كانت كل المعرفة أولا وقبل كل شيء حالة ذهنية؟ ومن يضمن أن إدراكاتنا العقلية تجسد الواقع فعلا؟ أما إذا تناولناه من الناحية </a:t>
            </a:r>
            <a:r>
              <a:rPr lang="ar-MA" sz="2200" b="1" dirty="0" err="1">
                <a:latin typeface="Calibri" panose="020F0502020204030204" pitchFamily="34" charset="0"/>
                <a:ea typeface="Calibri" panose="020F0502020204030204" pitchFamily="34" charset="0"/>
                <a:cs typeface="Calibri" panose="020F0502020204030204" pitchFamily="34" charset="0"/>
              </a:rPr>
              <a:t>الفينومينولوجية</a:t>
            </a:r>
            <a:r>
              <a:rPr lang="ar-MA" sz="2200" b="1" dirty="0">
                <a:latin typeface="Calibri" panose="020F0502020204030204" pitchFamily="34" charset="0"/>
                <a:ea typeface="Calibri" panose="020F0502020204030204" pitchFamily="34" charset="0"/>
                <a:cs typeface="Calibri" panose="020F0502020204030204" pitchFamily="34" charset="0"/>
              </a:rPr>
              <a:t> فالأمر يتطلب النظر إلى الواقع من خلال الوعي، وهنا يجب التمييز بين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MA" sz="2200" b="1" dirty="0">
                <a:latin typeface="Calibri" panose="020F0502020204030204" pitchFamily="34" charset="0"/>
                <a:ea typeface="Calibri" panose="020F0502020204030204" pitchFamily="34" charset="0"/>
                <a:cs typeface="Calibri" panose="020F0502020204030204" pitchFamily="34" charset="0"/>
              </a:rPr>
              <a:t> كما هو معيش والوجود كشيء. إلى ما ذلك من التحديدات التي ستتعدد بتعدد الحقول المعرفية المتناولة له، والتي تكشف في حقيقة الامر عن صعوبة حصر المفهوم ضمن دلالة واحدة تمكننا من الإمساك به وتعيين ما يحيل عليه بدقة.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2200" b="1" dirty="0">
                <a:latin typeface="Calibri" panose="020F0502020204030204" pitchFamily="34" charset="0"/>
                <a:ea typeface="Calibri" panose="020F0502020204030204" pitchFamily="34" charset="0"/>
                <a:cs typeface="Calibri" panose="020F0502020204030204" pitchFamily="34" charset="0"/>
              </a:rPr>
              <a:t>Denis COLLIN : Réel et principe de réalité, le Mercredi 26 Janvier 2011, 19:15 dans "Théorie de la connaissance"</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2200" b="1" dirty="0">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http://denis-collin.viabloga.com/news/reel-et-principe-de-realite</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37882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يقول "ميشيل سير</a:t>
            </a:r>
            <a:r>
              <a:rPr lang="fr-FR" sz="2200" b="1" dirty="0">
                <a:latin typeface="Calibri" panose="020F0502020204030204" pitchFamily="34" charset="0"/>
                <a:ea typeface="Calibri" panose="020F0502020204030204" pitchFamily="34" charset="0"/>
                <a:cs typeface="Calibri" panose="020F0502020204030204" pitchFamily="34" charset="0"/>
              </a:rPr>
              <a:t>":</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ct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«الحساب اللامتناهي في الصغر يفتح المجال لاستمرارية الإدراكات الصغيرة... والديناميكا تمنح لكل إدراك التوجه نحو إدراكات جديدة.»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إن رؤية "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الجديدة لمفهوم الواقع،  سواء من خلال استلهامه للنموذج الرياضي الحسابي والمنطقي، أو من خلال استعادته لمفهوم القوة الأرسطي وقضائه على المادة التي ليس لها إلا وجود ظاهري، سيؤدي إلى التخلص من التعارض الكلاسيكي الموجودة بين الصورة والمادة، وينتج عن ذلك نفي وجود جوهرين فقط هما الفكر والامتداد، كما هو الشأن لدى ديكارت، ولكن من خلال المرور من الوحدة الظاهرية الي يمثلها الامتداد إلى الوحدة الحقيقية التي تمثلها </a:t>
            </a:r>
            <a:r>
              <a:rPr lang="ar-MA" sz="2200" b="1" dirty="0" err="1">
                <a:latin typeface="Calibri" panose="020F0502020204030204" pitchFamily="34" charset="0"/>
                <a:ea typeface="Calibri" panose="020F0502020204030204" pitchFamily="34" charset="0"/>
                <a:cs typeface="Calibri" panose="020F0502020204030204" pitchFamily="34" charset="0"/>
              </a:rPr>
              <a:t>المونادة</a:t>
            </a:r>
            <a:r>
              <a:rPr lang="ar-MA" sz="2200" b="1" dirty="0">
                <a:latin typeface="Calibri" panose="020F0502020204030204" pitchFamily="34" charset="0"/>
                <a:ea typeface="Calibri" panose="020F0502020204030204" pitchFamily="34" charset="0"/>
                <a:cs typeface="Calibri" panose="020F0502020204030204" pitchFamily="34" charset="0"/>
              </a:rPr>
              <a:t>، لكن إثبات وحدة </a:t>
            </a:r>
            <a:r>
              <a:rPr lang="ar-MA" sz="2200" b="1" dirty="0" err="1">
                <a:latin typeface="Calibri" panose="020F0502020204030204" pitchFamily="34" charset="0"/>
                <a:ea typeface="Calibri" panose="020F0502020204030204" pitchFamily="34" charset="0"/>
                <a:cs typeface="Calibri" panose="020F0502020204030204" pitchFamily="34" charset="0"/>
              </a:rPr>
              <a:t>المونادة</a:t>
            </a:r>
            <a:r>
              <a:rPr lang="ar-MA" sz="2200" b="1" dirty="0">
                <a:latin typeface="Calibri" panose="020F0502020204030204" pitchFamily="34" charset="0"/>
                <a:ea typeface="Calibri" panose="020F0502020204030204" pitchFamily="34" charset="0"/>
                <a:cs typeface="Calibri" panose="020F0502020204030204" pitchFamily="34" charset="0"/>
              </a:rPr>
              <a:t>، أي الجوهر الروحي، لا يعني التشابه المطلق بينها، فهناك اختلاف الكيف الذي يتمثل في درجة وضوح الادراك. وبلغة أرسطو سيتحدث "</a:t>
            </a:r>
            <a:r>
              <a:rPr lang="ar-MA" sz="2200" b="1" dirty="0" err="1">
                <a:latin typeface="Calibri" panose="020F0502020204030204" pitchFamily="34" charset="0"/>
                <a:ea typeface="Calibri" panose="020F0502020204030204" pitchFamily="34" charset="0"/>
                <a:cs typeface="Calibri" panose="020F0502020204030204" pitchFamily="34" charset="0"/>
              </a:rPr>
              <a:t>ليبنتز</a:t>
            </a:r>
            <a:r>
              <a:rPr lang="ar-MA" sz="2200" b="1" dirty="0">
                <a:latin typeface="Calibri" panose="020F0502020204030204" pitchFamily="34" charset="0"/>
                <a:ea typeface="Calibri" panose="020F0502020204030204" pitchFamily="34" charset="0"/>
                <a:cs typeface="Calibri" panose="020F0502020204030204" pitchFamily="34" charset="0"/>
              </a:rPr>
              <a:t>" عن وحدة النوع، واختلاف الكيف والكم "تعددية </a:t>
            </a:r>
            <a:r>
              <a:rPr lang="ar-MA" sz="2200" b="1" dirty="0" err="1">
                <a:latin typeface="Calibri" panose="020F0502020204030204" pitchFamily="34" charset="0"/>
                <a:ea typeface="Calibri" panose="020F0502020204030204" pitchFamily="34" charset="0"/>
                <a:cs typeface="Calibri" panose="020F0502020204030204" pitchFamily="34" charset="0"/>
              </a:rPr>
              <a:t>المونادات</a:t>
            </a:r>
            <a:r>
              <a:rPr lang="ar-MA" sz="2200" b="1" dirty="0">
                <a:latin typeface="Calibri" panose="020F0502020204030204" pitchFamily="34" charset="0"/>
                <a:ea typeface="Calibri" panose="020F0502020204030204" pitchFamily="34" charset="0"/>
                <a:cs typeface="Calibri" panose="020F0502020204030204" pitchFamily="34" charset="0"/>
              </a:rPr>
              <a:t> الروحية".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1800" b="0" dirty="0">
                <a:effectLst/>
                <a:latin typeface="Times New Roman" panose="02020603050405020304" pitchFamily="18" charset="0"/>
                <a:ea typeface="Calibri" panose="020F0502020204030204" pitchFamily="34" charset="0"/>
                <a:cs typeface="Arial" panose="020B0604020202020204" pitchFamily="34" charset="0"/>
              </a:rPr>
              <a:t>M</a:t>
            </a:r>
            <a:r>
              <a:rPr lang="ar-SA" sz="1800" b="1" dirty="0">
                <a:effectLst/>
                <a:latin typeface="Times New Roman" panose="02020603050405020304" pitchFamily="18" charset="0"/>
                <a:ea typeface="Calibri" panose="020F0502020204030204" pitchFamily="34" charset="0"/>
                <a:cs typeface="Arial" panose="020B0604020202020204" pitchFamily="34" charset="0"/>
              </a:rPr>
              <a:t>.</a:t>
            </a:r>
            <a:r>
              <a:rPr lang="fr-FR" sz="1800" b="0" dirty="0">
                <a:effectLst/>
                <a:latin typeface="Times New Roman" panose="02020603050405020304" pitchFamily="18" charset="0"/>
                <a:ea typeface="Calibri" panose="020F0502020204030204" pitchFamily="34" charset="0"/>
                <a:cs typeface="Arial" panose="020B0604020202020204" pitchFamily="34" charset="0"/>
              </a:rPr>
              <a:t> Serres, </a:t>
            </a:r>
            <a:r>
              <a:rPr lang="fr-FR" sz="1800" b="0" u="sng" dirty="0">
                <a:effectLst/>
                <a:latin typeface="Times New Roman" panose="02020603050405020304" pitchFamily="18" charset="0"/>
                <a:ea typeface="Calibri" panose="020F0502020204030204" pitchFamily="34" charset="0"/>
                <a:cs typeface="Arial" panose="020B0604020202020204" pitchFamily="34" charset="0"/>
              </a:rPr>
              <a:t>Le système de Leibniz et ses modèles mathématiques: étoiles, schémas, points</a:t>
            </a:r>
            <a:r>
              <a:rPr lang="fr-FR" sz="1800" b="0" dirty="0">
                <a:effectLst/>
                <a:latin typeface="Times New Roman" panose="02020603050405020304" pitchFamily="18" charset="0"/>
                <a:ea typeface="Calibri" panose="020F0502020204030204" pitchFamily="34" charset="0"/>
                <a:cs typeface="Arial" panose="020B0604020202020204" pitchFamily="34" charset="0"/>
              </a:rPr>
              <a:t>, p.</a:t>
            </a:r>
            <a:r>
              <a:rPr lang="ar-SA" sz="1800" b="0" dirty="0">
                <a:effectLst/>
                <a:latin typeface="Times New Roman" panose="02020603050405020304" pitchFamily="18" charset="0"/>
                <a:ea typeface="Calibri" panose="020F0502020204030204" pitchFamily="34" charset="0"/>
                <a:cs typeface="Arial" panose="020B0604020202020204" pitchFamily="34" charset="0"/>
              </a:rPr>
              <a:t>101</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77595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لم يشك جون لوك" بدوره في حقيقة العالم الخارجي، وذلك لأن الفكرة </a:t>
            </a:r>
            <a:r>
              <a:rPr lang="fr-FR" sz="1800">
                <a:effectLst/>
                <a:latin typeface="Calibri" panose="020F0502020204030204" pitchFamily="34" charset="0"/>
                <a:ea typeface="Calibri" panose="020F0502020204030204" pitchFamily="34" charset="0"/>
                <a:cs typeface="Calibri" panose="020F0502020204030204" pitchFamily="34" charset="0"/>
              </a:rPr>
              <a:t>Idée»</a:t>
            </a:r>
            <a:r>
              <a:rPr lang="ar-MA" sz="1800">
                <a:effectLst/>
                <a:latin typeface="Calibri" panose="020F0502020204030204" pitchFamily="34" charset="0"/>
                <a:ea typeface="Calibri" panose="020F0502020204030204" pitchFamily="34" charset="0"/>
                <a:cs typeface="Calibri" panose="020F0502020204030204" pitchFamily="34" charset="0"/>
              </a:rPr>
              <a:t>» بالنسبة له تتيح لنا على الفور الوصول إليه، لكن الصعوبة التي واجهه لوك، حسب تأويلات القرن الثامن عشر التي قام بها "باركلي" و "دفيد هيوم" و"</a:t>
            </a:r>
            <a:r>
              <a:rPr lang="fr-FR" sz="1800">
                <a:effectLst/>
                <a:latin typeface="Calibri" panose="020F0502020204030204" pitchFamily="34" charset="0"/>
                <a:ea typeface="Calibri" panose="020F0502020204030204" pitchFamily="34" charset="0"/>
                <a:cs typeface="Calibri" panose="020F0502020204030204" pitchFamily="34" charset="0"/>
              </a:rPr>
              <a:t> Reid</a:t>
            </a:r>
            <a:r>
              <a:rPr lang="ar-MA" sz="1800">
                <a:effectLst/>
                <a:latin typeface="Calibri" panose="020F0502020204030204" pitchFamily="34" charset="0"/>
                <a:ea typeface="Calibri" panose="020F0502020204030204" pitchFamily="34" charset="0"/>
                <a:cs typeface="Calibri" panose="020F0502020204030204" pitchFamily="34" charset="0"/>
              </a:rPr>
              <a:t>"</a:t>
            </a:r>
            <a:r>
              <a:rPr lang="ar-SA" sz="1800">
                <a:effectLst/>
                <a:latin typeface="Calibri" panose="020F0502020204030204" pitchFamily="34" charset="0"/>
                <a:ea typeface="Calibri" panose="020F0502020204030204" pitchFamily="34" charset="0"/>
                <a:cs typeface="Calibri" panose="020F0502020204030204" pitchFamily="34" charset="0"/>
              </a:rPr>
              <a:t>،  </a:t>
            </a:r>
            <a:r>
              <a:rPr lang="ar-MA" sz="1800">
                <a:effectLst/>
                <a:latin typeface="Calibri" panose="020F0502020204030204" pitchFamily="34" charset="0"/>
                <a:ea typeface="Calibri" panose="020F0502020204030204" pitchFamily="34" charset="0"/>
                <a:cs typeface="Calibri" panose="020F0502020204030204" pitchFamily="34" charset="0"/>
              </a:rPr>
              <a:t>أو التأويلات المعاصرة التي قام بها " </a:t>
            </a:r>
            <a:r>
              <a:rPr lang="fr-FR" sz="1800">
                <a:effectLst/>
                <a:latin typeface="Calibri" panose="020F0502020204030204" pitchFamily="34" charset="0"/>
                <a:ea typeface="Calibri" panose="020F0502020204030204" pitchFamily="34" charset="0"/>
                <a:cs typeface="Calibri" panose="020F0502020204030204" pitchFamily="34" charset="0"/>
              </a:rPr>
              <a:t>Michael Ayers</a:t>
            </a:r>
            <a:r>
              <a:rPr lang="ar-MA" sz="1800">
                <a:effectLst/>
                <a:latin typeface="Calibri" panose="020F0502020204030204" pitchFamily="34" charset="0"/>
                <a:ea typeface="Calibri" panose="020F0502020204030204" pitchFamily="34" charset="0"/>
                <a:cs typeface="Calibri" panose="020F0502020204030204" pitchFamily="34" charset="0"/>
              </a:rPr>
              <a:t>" تتمثل في جعله من «الأفكار الموضوعات الوحيدة التي يرتبط بها العقل، بشكل مباشر، في المعرفة الإدراكية،» وهذا يجعلنا نفترض أنه يقيم تميزا بين الأشياء كما هي موجودة في ذاتها والأشياء كما يدركها العقل كأفكار.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في خضم هذه القراءة، سيتم التساؤل، عن حقيقة المعرفة "</a:t>
            </a:r>
            <a:r>
              <a:rPr lang="fr-FR" sz="1800">
                <a:effectLst/>
                <a:latin typeface="Calibri" panose="020F0502020204030204" pitchFamily="34" charset="0"/>
                <a:ea typeface="Calibri" panose="020F0502020204030204" pitchFamily="34" charset="0"/>
                <a:cs typeface="Calibri" panose="020F0502020204030204" pitchFamily="34" charset="0"/>
              </a:rPr>
              <a:t>réalité  de la Connaissance</a:t>
            </a:r>
            <a:r>
              <a:rPr lang="ar-MA" sz="1800">
                <a:effectLst/>
                <a:latin typeface="Calibri" panose="020F0502020204030204" pitchFamily="34" charset="0"/>
                <a:ea typeface="Calibri" panose="020F0502020204030204" pitchFamily="34" charset="0"/>
                <a:cs typeface="Calibri" panose="020F0502020204030204" pitchFamily="34" charset="0"/>
              </a:rPr>
              <a:t>" من حيث مدى التطابق الموجود بين الأشياء "الداخلية"، وهي أفكار التي يصل إليها العقل مباشرة، والأشياء "الخارجية" الموجودة في العالم، وهي سبب هذه الأفكار. فكيف يمكن أن نعرف أن الواقع كما هو موجود في ذاته، هو نفسه الواقع الذي يدركه العقل؟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l"/>
            <a:r>
              <a:rPr lang="ar-MA" sz="1800">
                <a:effectLst/>
                <a:ea typeface="Calibri" panose="020F0502020204030204" pitchFamily="34" charset="0"/>
                <a:cs typeface="Calibri" panose="020F0502020204030204" pitchFamily="34" charset="0"/>
              </a:rPr>
              <a:t>    تعتبر الفكرة مفهوم رئيسي في فلسفة جون لوك وعنصر أساسي في فلسفة عصره، وليست الأفكار بالنسبة لجون لوك إلا «ما يوجد في ذهن الإنسان عندما يفكر»، إنها تشكل محتوى الفكر أو موضوعه، وهو محتوى يمكن التعبير عنه بأشكال مختلفة كالأسماء والأفعال والصفات "</a:t>
            </a:r>
            <a:r>
              <a:rPr lang="fr-FR" sz="1800">
                <a:effectLst/>
                <a:latin typeface="Calibri" panose="020F0502020204030204" pitchFamily="34" charset="0"/>
                <a:ea typeface="Calibri" panose="020F0502020204030204" pitchFamily="34" charset="0"/>
              </a:rPr>
              <a:t> Qualités</a:t>
            </a:r>
            <a:r>
              <a:rPr lang="ar-MA" sz="1800">
                <a:effectLst/>
                <a:ea typeface="Calibri" panose="020F0502020204030204" pitchFamily="34" charset="0"/>
                <a:cs typeface="Calibri" panose="020F0502020204030204" pitchFamily="34" charset="0"/>
              </a:rPr>
              <a:t>»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L</a:t>
            </a:r>
            <a:r>
              <a:rPr lang="ar-SA" sz="1800" b="1">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V</a:t>
            </a:r>
            <a:r>
              <a:rPr lang="ar-SA" sz="1800" b="1">
                <a:effectLst/>
                <a:latin typeface="Times New Roman" panose="02020603050405020304" pitchFamily="18" charset="0"/>
                <a:ea typeface="Calibri" panose="020F0502020204030204" pitchFamily="34" charset="0"/>
                <a:cs typeface="Times New Roman" panose="02020603050405020304" pitchFamily="18" charset="0"/>
              </a:rPr>
              <a:t>.</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inciguerra, « </a:t>
            </a:r>
            <a:r>
              <a:rPr lang="fr-FR" sz="1800" b="0" i="1" u="sng">
                <a:effectLst/>
                <a:latin typeface="Times New Roman" panose="02020603050405020304" pitchFamily="18" charset="0"/>
                <a:ea typeface="Calibri" panose="020F0502020204030204" pitchFamily="34" charset="0"/>
                <a:cs typeface="Times New Roman" panose="02020603050405020304" pitchFamily="18" charset="0"/>
              </a:rPr>
              <a:t>Que signifient nos perceptions ? Locke, l'anamorphose et le miroir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i="1">
                <a:effectLst/>
                <a:latin typeface="Times New Roman" panose="02020603050405020304" pitchFamily="18" charset="0"/>
                <a:ea typeface="Calibri" panose="020F0502020204030204" pitchFamily="34" charset="0"/>
                <a:cs typeface="Times New Roman" panose="02020603050405020304" pitchFamily="18" charset="0"/>
              </a:rPr>
              <a:t>Methodos</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[En ligne], 16 | 2016, mis en ligne le 23 février 2016, consulté le 07 octobre 2022.</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https://doi.org/10.4000/methodos.4616</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Times New Roman" panose="02020603050405020304" pitchFamily="18" charset="0"/>
              </a:rPr>
              <a:t>J. Locke,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Essai philosophique concernant l'entendement humain</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M. Ayears, </a:t>
            </a:r>
            <a:r>
              <a:rPr lang="fr-FR" sz="1800" b="0" u="sng">
                <a:effectLst/>
                <a:latin typeface="Times New Roman" panose="02020603050405020304" pitchFamily="18" charset="0"/>
                <a:ea typeface="Calibri" panose="020F0502020204030204" pitchFamily="34" charset="0"/>
                <a:cs typeface="Times New Roman" panose="02020603050405020304" pitchFamily="18" charset="0"/>
              </a:rPr>
              <a:t>Lock, les idée et les choses</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 traduit de l’anglais par Ch. Caler, Edition du Seuil,2000, p, 13</a:t>
            </a:r>
            <a:endParaRPr lang="fr-MA"/>
          </a:p>
        </p:txBody>
      </p:sp>
    </p:spTree>
    <p:extLst>
      <p:ext uri="{BB962C8B-B14F-4D97-AF65-F5344CB8AC3E}">
        <p14:creationId xmlns:p14="http://schemas.microsoft.com/office/powerpoint/2010/main" val="30624642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وتظل التجربة بالنسبة لجون لوك، هي أصل كل أفكارنا أو معارفنا، سواء تعلق الأمر بالتجربة الناتجة عن ملاحظة الموضوعات الخارجية، وهي أساس قيام الذهن بوظائفه، أو التجربة الناتجة عن ملاحظة الذهن، وهو يقوم بوظيفة التفكير، يقول "جون لوك":</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ct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«لنفترض في البداية أن الذهن ما يسمى بصفحة بيضاء "</a:t>
            </a:r>
            <a:r>
              <a:rPr lang="fr-FR" sz="2200" b="1" dirty="0">
                <a:latin typeface="Calibri" panose="020F0502020204030204" pitchFamily="34" charset="0"/>
                <a:ea typeface="Calibri" panose="020F0502020204030204" pitchFamily="34" charset="0"/>
                <a:cs typeface="Calibri" panose="020F0502020204030204" pitchFamily="34" charset="0"/>
              </a:rPr>
              <a:t> Table rase</a:t>
            </a:r>
            <a:r>
              <a:rPr lang="ar-MA" sz="2200" b="1" dirty="0">
                <a:latin typeface="Calibri" panose="020F0502020204030204" pitchFamily="34" charset="0"/>
                <a:ea typeface="Calibri" panose="020F0502020204030204" pitchFamily="34" charset="0"/>
                <a:cs typeface="Calibri" panose="020F0502020204030204" pitchFamily="34" charset="0"/>
              </a:rPr>
              <a:t>" خالية من أية كتابة، وبدون أي أية فكرة، كيف ما كانت، فمن أين تأتي له الأفكار؟ وبأي وسيلة يكتسب هذا الكم المدهش والمتنوع الذي يستحضره الخيال الإنساني بشكل لا متناهي، ويعمل فيه بدون حدود؟ ومن أين له هذه الأدوات التي تعتبر أساس كل استدلال وكل معرفة؟ عن كل هذه الأسئلة أجيب بكلمة واحدة: التجربة، إنها أساس كل معارفنا، ومنها تأتي كل أصولها. إن الملاحظات التي نقوم بها حول الموضوعات الخارجية والحسية، أو التي نقوم بها حول العمليات الذهنية التي يقوم بها عقلنا، والتي ندركها ونفكر من خلالها، تزود عقولنا بكل مواد التفكير، إنهما هنا المنبعان اللذان منهما تنبع جميع الأفكار التي لدينا، أو التي نراها بشكل طبيعي.»</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dirty="0">
                <a:effectLst/>
                <a:latin typeface="Times New Roman" panose="02020603050405020304" pitchFamily="18" charset="0"/>
                <a:ea typeface="Calibri" panose="020F0502020204030204" pitchFamily="34" charset="0"/>
                <a:cs typeface="Arial" panose="020B0604020202020204" pitchFamily="34" charset="0"/>
              </a:rPr>
              <a:t> 14</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2673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MA" sz="2200" b="1" dirty="0">
                <a:latin typeface="Calibri" panose="020F0502020204030204" pitchFamily="34" charset="0"/>
                <a:ea typeface="Calibri" panose="020F0502020204030204" pitchFamily="34" charset="0"/>
                <a:cs typeface="Calibri" panose="020F0502020204030204" pitchFamily="34" charset="0"/>
              </a:rPr>
              <a:t> يترتب على ذلك أولا، أنه لا مجال للحديث عن الأفكار الفطرية مع "جون لوك"، وثانيا، أن قيام العقل بعمله، أي بوظيفة التفكير رهين بالموضوعات الحسية، فهي التي تزود عقولنا بمواد التفكير وبدونها لا يمكن الحديث عن أفكار، لذلك لا مجال للشك في وجودها كما فعل ديكارت، لأنه إذا كان في مثال شمعة العسل قد أكد أن الأحاسيس المتنوعة المتولدة عنها وهي تذوب تفترض ضرورة الانتقال إلى التأويل العقلي، من منطلق أن كل شيء يتلاشى في الشمعة ولا يظل الامتداد كأبعاد هندسية يدركها العقل بوضوح وتميز، مثل الطول والعرض والارتفاع، فإن "جون لوك"، على النقيض منه، يقر باستحالة وجود أفكار بدون موضوعات حسية. كما يترتب على هذا أيضا، أن منبع التجربة عند جون لوك لا يقتصر فقط على الموضوعات الخارجية، بل يتعدى ذلك إلى الملاحظات الناتجة عن العمليات الذهنية التي يقوم بها عقلنا، لكن السؤال الذي يطرح هنا، هو هل يستقبل العقل الصفات الحسية كما هي موجودة في العالم الخارجي؟ </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9582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إن الجواب عن هذا السؤال يقودنا إلى الوصف الذي يقدمه "جون لوك" للأفكار البسيطة، وخاصة الأفكار المستمدة من الحواس، كالأفكار التي يكونها العقل بواسطة حاسة واحدة، مثل أفكارنا حول الروائح والأصوات. والأفكار الناتجة عن حاستين أو أكثر، مثل فكرتنا عن الحركة والسكون، اللتان يكونهما الذهن عن طريق حاستي البصر واللمس، لأن هذا الوصف سيقودنا إلى التساؤل عن مدى التطابق الموجود بين المعطى الحسي والفكرة، يقول جون لوك:</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«مهما كانت الصفات التي  تنطبع في حواسنا متحدة بقوة ، ومختلطة بشكل  كبير في الأشياء نفسها، بحيث لا  يوجد أي انفصال أو تمييز بينها،  إلا أنه من المؤكد مع ذلك أن أفكار هذه الصفات المتنوعة التي  تنتج في الذهن  تدخل عبر الحواس  بطريقة بسيطة و بدون اختلاط، فمهما أثارت حاستي  البصر واللمس، أحيانا، وفي نفس الوقت، أفكارا مختلفة لنفس الموضوع،  مثلما نرى في نفس الوقت اللون والحركة، أو  عندما تحس  اليد بنعومة  وحرارة  نفس قطعة الشمع ، فإن أن الأفكار البسيطة التي تكون متحدة في نفس الموضوع متميزة تماما عن تلك التي تدخل إلى الذهن عبر الحواس المختلفة، مثل  البرودة والصلابة التي نحس بهما في قطعة الجليد أيضا، فهما فكرتان متميزتان في الذهن، أو مثل الرائحة البياض في زهرة الزنبق، أو حلاوة السكر ورائحة الورد: وليس هناك أكثر بداهة للإنسان من الإدراك الواضح والمتميز الذي يوجد لديه لهذه الأفكار والتي تكون كل واحدة منها بمنأى عن أي توليف [في الشيء]، ولا تنتج في ذهن، تبعا لذلك، إلا تصورا واحد تماما لا يمكن أن يكون متميزا في أفكار مختلفة»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fr-MA" sz="1800" b="0" dirty="0">
                <a:effectLst/>
                <a:latin typeface="Arial" panose="020B0604020202020204" pitchFamily="34" charset="0"/>
                <a:ea typeface="Calibri" panose="020F0502020204030204" pitchFamily="34" charset="0"/>
                <a:cs typeface="Arial" panose="020B0604020202020204" pitchFamily="34" charset="0"/>
              </a:rPr>
              <a:t> </a:t>
            </a:r>
            <a:r>
              <a:rPr lang="fr-FR" sz="1800" b="1" dirty="0">
                <a:effectLst/>
                <a:latin typeface="Times New Roman" panose="02020603050405020304" pitchFamily="18" charset="0"/>
                <a:ea typeface="Calibri" panose="020F0502020204030204" pitchFamily="34" charset="0"/>
                <a:cs typeface="Arial" panose="020B0604020202020204" pitchFamily="34" charset="0"/>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dirty="0">
                <a:effectLst/>
                <a:latin typeface="Times New Roman" panose="02020603050405020304" pitchFamily="18" charset="0"/>
                <a:ea typeface="Calibri" panose="020F0502020204030204" pitchFamily="34" charset="0"/>
                <a:cs typeface="Arial" panose="020B0604020202020204" pitchFamily="34" charset="0"/>
              </a:rPr>
              <a:t> 16</a:t>
            </a:r>
            <a:endParaRPr lang="fr-MA" dirty="0"/>
          </a:p>
        </p:txBody>
      </p:sp>
    </p:spTree>
    <p:extLst>
      <p:ext uri="{BB962C8B-B14F-4D97-AF65-F5344CB8AC3E}">
        <p14:creationId xmlns:p14="http://schemas.microsoft.com/office/powerpoint/2010/main" val="26903760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يتضح إذن أن صفات الأشياء كما هي موجودة في الشيء، ليست هي كما </a:t>
            </a:r>
            <a:r>
              <a:rPr lang="ar-MA" sz="2200" b="1" dirty="0" err="1">
                <a:latin typeface="Calibri" panose="020F0502020204030204" pitchFamily="34" charset="0"/>
                <a:ea typeface="Calibri" panose="020F0502020204030204" pitchFamily="34" charset="0"/>
                <a:cs typeface="Calibri" panose="020F0502020204030204" pitchFamily="34" charset="0"/>
              </a:rPr>
              <a:t>يتمثلها</a:t>
            </a:r>
            <a:r>
              <a:rPr lang="ar-MA" sz="2200" b="1" dirty="0">
                <a:latin typeface="Calibri" panose="020F0502020204030204" pitchFamily="34" charset="0"/>
                <a:ea typeface="Calibri" panose="020F0502020204030204" pitchFamily="34" charset="0"/>
                <a:cs typeface="Calibri" panose="020F0502020204030204" pitchFamily="34" charset="0"/>
              </a:rPr>
              <a:t> الذهن بتوسط الحواس، لأن الذهن يدركها واضحة ومتميزة عن بعضها بالبعض، بحيث تكون هي نفسها عندما يتم توليفها في أفكار مختلفة، لأنه حتى وإن كان الإنسان يدرك في نفس الوقت إحساسات مختلفة لنفس الموضوع، مثل إدراكنا للحركة واللون والنعومة والحرارة في قطعة الشمع، فهذا لا يعني أن هذه صفات منفصلة عن بعضها البعض في الشيء، بل تكون مختلطة وممزوجة فيه، ومثال ذلك أيضا عندما نحس بصلابة الثلج وبرودته في نفس الوقت، فهاتان فكرتان متميزتان في الذهن ومختلطتين في الشيء، يزكي هذا الطرح ما أقره " </a:t>
            </a:r>
            <a:r>
              <a:rPr lang="fr-FR" sz="2200" b="1" dirty="0">
                <a:latin typeface="Calibri" panose="020F0502020204030204" pitchFamily="34" charset="0"/>
                <a:ea typeface="Calibri" panose="020F0502020204030204" pitchFamily="34" charset="0"/>
                <a:cs typeface="Calibri" panose="020F0502020204030204" pitchFamily="34" charset="0"/>
              </a:rPr>
              <a:t>Ayers</a:t>
            </a:r>
            <a:r>
              <a:rPr lang="ar-MA" sz="2200" b="1" dirty="0">
                <a:latin typeface="Calibri" panose="020F0502020204030204" pitchFamily="34" charset="0"/>
                <a:ea typeface="Calibri" panose="020F0502020204030204" pitchFamily="34" charset="0"/>
                <a:cs typeface="Calibri" panose="020F0502020204030204" pitchFamily="34" charset="0"/>
              </a:rPr>
              <a:t>":</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«يبدو، بالنسبة للوك أن الشيء يقدم لنا مجموعة ما من الصفات الحسية، متميزة عن بعضها البعض، ليس لأن هذه الصفات التي ندركها فيه، هي حقيقة كيانات متميزة في هذا الشيء (إنها، على النقيض من ذلك، توجد فيه «متحدة» و «ممزوجة»)، ولكن فقط لأن الأشياء تؤثر فينا بشكل مختلف بتوسط الحواس: إن الصفات بالنسبة له مظاهر للأشياء، وطرق إدراكنا هي التي تساهم في التمييز بينها»</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dirty="0">
                <a:effectLst/>
                <a:latin typeface="Times New Roman" panose="02020603050405020304" pitchFamily="18" charset="0"/>
                <a:ea typeface="Calibri" panose="020F0502020204030204" pitchFamily="34" charset="0"/>
                <a:cs typeface="Arial" panose="020B0604020202020204" pitchFamily="34" charset="0"/>
              </a:rPr>
              <a:t> 17</a:t>
            </a:r>
            <a:r>
              <a:rPr lang="ar-SA" sz="1800" b="1" dirty="0">
                <a:effectLst/>
                <a:latin typeface="Times New Roman" panose="02020603050405020304" pitchFamily="18" charset="0"/>
                <a:ea typeface="Calibri" panose="020F0502020204030204" pitchFamily="34" charset="0"/>
                <a:cs typeface="Arial" panose="020B0604020202020204" pitchFamily="34" charset="0"/>
              </a:rPr>
              <a:t> </a:t>
            </a:r>
            <a:r>
              <a:rPr lang="ar-SA" sz="1800" b="0" dirty="0">
                <a:effectLst/>
                <a:latin typeface="Times New Roman" panose="02020603050405020304" pitchFamily="18" charset="0"/>
                <a:ea typeface="Calibri" panose="020F0502020204030204" pitchFamily="34" charset="0"/>
                <a:cs typeface="Arial" panose="020B0604020202020204" pitchFamily="34" charset="0"/>
              </a:rPr>
              <a:t> </a:t>
            </a:r>
            <a:endParaRPr lang="fr-MA" dirty="0"/>
          </a:p>
        </p:txBody>
      </p:sp>
    </p:spTree>
    <p:extLst>
      <p:ext uri="{BB962C8B-B14F-4D97-AF65-F5344CB8AC3E}">
        <p14:creationId xmlns:p14="http://schemas.microsoft.com/office/powerpoint/2010/main" val="1771267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إن هذا التصور لعلاقة الأفكار بالصفات، كما أشير إليه في كثير من الأحيان، يفتح باب الشك أمام مصراعيه في واقعية معرفتنا، لأن طريقة إدراكنا لصفات الأشياء تختلف عن هذه الصفات كما هي موجودة في الشيء، مادام الذهن هو الذي يسمح بالتمييز بينها. يزكي هذا الطرح اختلافنا في إدراك بعض صفات الأشياء، مثل اللون الذي يكمن أن يكون أصفر قليلا أو كثير، أو المذاق الذي يمكن أن يكون حلوا كثيرا أو قليلا، فهل يعني هذا أن "جون لوك" يقر فعلا باختلاف الفكرة عن الصفة؟ </a:t>
            </a:r>
            <a:endParaRPr lang="fr-MA" sz="1800">
              <a:effectLst/>
              <a:latin typeface="Calibri" panose="020F0502020204030204" pitchFamily="34" charset="0"/>
              <a:ea typeface="Calibri" panose="020F0502020204030204" pitchFamily="34" charset="0"/>
              <a:cs typeface="Arial" panose="020B0604020202020204" pitchFamily="34" charset="0"/>
            </a:endParaRPr>
          </a:p>
          <a:p>
            <a:r>
              <a:rPr lang="ar-MA" sz="1800">
                <a:effectLst/>
                <a:ea typeface="Calibri" panose="020F0502020204030204" pitchFamily="34" charset="0"/>
                <a:cs typeface="Calibri" panose="020F0502020204030204" pitchFamily="34" charset="0"/>
              </a:rPr>
              <a:t>      يمكن الاعتراض على التحليل الذي تم تقديمه، حتى وإن بدا معقولا، من خلال الوصف الذي يقدمه "جون لوك" للصفات والفكرة من جهة أولى، والصفات الأولية "</a:t>
            </a:r>
            <a:r>
              <a:rPr lang="fr-FR" sz="1800">
                <a:effectLst/>
                <a:latin typeface="Calibri" panose="020F0502020204030204" pitchFamily="34" charset="0"/>
                <a:ea typeface="Calibri" panose="020F0502020204030204" pitchFamily="34" charset="0"/>
              </a:rPr>
              <a:t> Qualités première</a:t>
            </a:r>
            <a:r>
              <a:rPr lang="ar-MA" sz="1800">
                <a:effectLst/>
                <a:ea typeface="Calibri" panose="020F0502020204030204" pitchFamily="34" charset="0"/>
                <a:cs typeface="Calibri" panose="020F0502020204030204" pitchFamily="34" charset="0"/>
              </a:rPr>
              <a:t>" والصفات الثانوية "</a:t>
            </a:r>
            <a:r>
              <a:rPr lang="fr-FR" sz="1800">
                <a:effectLst/>
                <a:latin typeface="Calibri" panose="020F0502020204030204" pitchFamily="34" charset="0"/>
                <a:ea typeface="Calibri" panose="020F0502020204030204" pitchFamily="34" charset="0"/>
              </a:rPr>
              <a:t> Qualités secondes</a:t>
            </a:r>
            <a:r>
              <a:rPr lang="ar-MA" sz="1800">
                <a:effectLst/>
                <a:ea typeface="Calibri" panose="020F0502020204030204" pitchFamily="34" charset="0"/>
                <a:cs typeface="Calibri" panose="020F0502020204030204" pitchFamily="34" charset="0"/>
              </a:rPr>
              <a:t>" من جهة ثانية، فهو ينظر إلى  الصفة كقوة "</a:t>
            </a:r>
            <a:r>
              <a:rPr lang="fr-FR" sz="1800">
                <a:effectLst/>
                <a:latin typeface="Calibri" panose="020F0502020204030204" pitchFamily="34" charset="0"/>
                <a:ea typeface="Calibri" panose="020F0502020204030204" pitchFamily="34" charset="0"/>
              </a:rPr>
              <a:t> Puissance</a:t>
            </a:r>
            <a:r>
              <a:rPr lang="ar-MA" sz="1800">
                <a:effectLst/>
                <a:ea typeface="Calibri" panose="020F0502020204030204" pitchFamily="34" charset="0"/>
                <a:cs typeface="Calibri" panose="020F0502020204030204" pitchFamily="34" charset="0"/>
              </a:rPr>
              <a:t>" توجد في الشيء وتؤدي إلى إنتاج الفكرة في الذهن، «الشيء الذي يجعل من الفكرة المظهر الذي من خلاله يبدو موضوع ما، ويجعل من الصفة القوة التي تجعله يظهر كما هو»، وهذا يعني أن للأشياء صفات محددة تفرض وجودها على الذهن ولا يكمن أن توجد في الذهن إلا بالطريقة التي توجد بها في الأشياء، </a:t>
            </a:r>
            <a:endParaRPr lang="fr-MA"/>
          </a:p>
        </p:txBody>
      </p:sp>
    </p:spTree>
    <p:extLst>
      <p:ext uri="{BB962C8B-B14F-4D97-AF65-F5344CB8AC3E}">
        <p14:creationId xmlns:p14="http://schemas.microsoft.com/office/powerpoint/2010/main" val="42116002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يقول جون لوك:</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«أطلق اسم الفكرة على كل شيء يدركه العقل في ذاته، كل إدراك موجود في عقلنا عندما يفكر، وأطلق صفة الشيء على القوة أو القدرة على إنتاج فكرة ما في الذهن. وأيضا أسمي أفكارا، البياض، البرودة، الاستدارة، بوصفها إدراكات، أو احساسات توجد في الذهن، وبوصفها توجد في كرة ثلج وتستطيع إنتاج هذه الأفكار بداخلنا.»</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ar-MA" sz="2200" b="1" dirty="0">
                <a:latin typeface="Calibri" panose="020F0502020204030204" pitchFamily="34" charset="0"/>
                <a:ea typeface="Calibri" panose="020F0502020204030204" pitchFamily="34" charset="0"/>
                <a:cs typeface="Calibri" panose="020F0502020204030204" pitchFamily="34" charset="0"/>
              </a:rPr>
              <a:t>   من الواضح أن الأفكار مثل البياض والاستدارة توجد أيضا كصفات في كرة الثلج، هل يعني هذا أن "جون لوك" هنا يريد فقط إثبات وجود هذه الصفات ولا يتحدث عن طريقة وجودها في الذهن؟  إذا سلمنا بهذا الطرح، فإن الوصف الذي قدمه للصفات الثانوية غير واضح وملتبس، ويدعونا  ليس فقط إلى التشكيك في طريقة ظهورها في الذهن، ولكن يدعونا إلى التشكيك في جودها أيضا، فهو يرى أن الصفات الأولية ملازمة لوجود الأشياء أو لنقل هي ضرورية لبقائه، مثل الشكل والصلابة والامتداد "الطول والعرض والارتفاع"، لأنه إذا أخذنا، حبة القمح، وقمنا بتقسيمها إلى قسمين نجد أن كل نصف يحتفظ بهذه الصفات، وهذا يعني أن للأشياء خصائص أو صفات ثابتة يدركها الذهن دائما في الشيء، ولذلك فهي قوة تفرض وجودها علينا دائما، </a:t>
            </a:r>
            <a:r>
              <a:rPr lang="ar-SA" sz="2200" b="1" dirty="0">
                <a:latin typeface="Calibri" panose="020F0502020204030204" pitchFamily="34" charset="0"/>
                <a:ea typeface="Calibri" panose="020F0502020204030204" pitchFamily="34" charset="0"/>
                <a:cs typeface="Calibri" panose="020F0502020204030204" pitchFamily="34" charset="0"/>
              </a:rPr>
              <a:t>المرجع نفسه: ص 20</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04954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يقول "جون لوك":</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«خذ حبة قمح على سبيل المثال، قسمها إلى قسمين: كل جزء لديه دائما امتداد، وصلابة وشكل معين، وقابلية للحركة، قسمها مرة أخرى، ستحتفظ دائما بنفس الصفات، وإذا قسمتها أخيرا حتى تصبح هذه الأجزاء غير محسوسة، فستبقى دائما كل هذه الصفات في كل جزء من الأجزاء(...) صفات الجسم هذه التي لا يمكن أن تنفصل عنه هذه أسميها صفات أصلية وأولية، وهي الصلابة والامتداد والشكل والعدد والحركة أو السكون، والتي تنتج فينا أفكار بسيطة يمكن لكل واحد منا أن يتقين منها بمفرده.»</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أما الصفات الثانوية، فهو يرى تارة أنها ملازمة لوجود الشيء مثل الألوان والأصوات، لأنه لا يستطيع أن ينكر «الورقة التي أمامه عندما يبدأ بالكتابة تثير فيه تلك الفكرة التي يسميها اللون الأبيض» أو أن الحلاوة واللون الأبيض لا يوجدان في السكر، يقول" جون لوك":</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«ونحن على يقين تام من أن كل أفكارنا البسيطة تتوافق مع واقعية الأشياء، لأنه إذا كان السكر ينتج فينا أفكارا نسميها البياض والحلاوة، فنحن متيقنون أنه يوجد في سكر قوة على إنتاج أفكارا في أذهننا، وأنه بدونها لا يستطيع السكر أن ينتجها»</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a:effectLst/>
                <a:latin typeface="Times New Roman" panose="02020603050405020304" pitchFamily="18" charset="0"/>
                <a:ea typeface="Calibri" panose="020F0502020204030204" pitchFamily="34" charset="0"/>
                <a:cs typeface="Arial" panose="020B0604020202020204" pitchFamily="34" charset="0"/>
              </a:rPr>
              <a:t> 24</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a:effectLst/>
                <a:latin typeface="Times New Roman" panose="02020603050405020304" pitchFamily="18" charset="0"/>
                <a:ea typeface="Calibri" panose="020F0502020204030204" pitchFamily="34" charset="0"/>
                <a:cs typeface="Arial" panose="020B0604020202020204" pitchFamily="34" charset="0"/>
              </a:rPr>
              <a:t> 27</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a:t>
            </a:r>
            <a:r>
              <a:rPr lang="ar-SA" sz="1800" b="0">
                <a:effectLst/>
                <a:latin typeface="Times New Roman" panose="02020603050405020304" pitchFamily="18" charset="0"/>
                <a:ea typeface="Calibri" panose="020F0502020204030204" pitchFamily="34" charset="0"/>
                <a:cs typeface="Arial" panose="020B0604020202020204" pitchFamily="34" charset="0"/>
              </a:rPr>
              <a:t> 34</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747231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وتارة أخرى يشكك في وجودها ويتحدث عنها كأفكار موجودة في الذهن، أو كتعديلات في مادة "</a:t>
            </a:r>
            <a:r>
              <a:rPr lang="fr-FR" sz="2200" b="1" dirty="0">
                <a:latin typeface="Calibri" panose="020F0502020204030204" pitchFamily="34" charset="0"/>
                <a:ea typeface="Calibri" panose="020F0502020204030204" pitchFamily="34" charset="0"/>
                <a:cs typeface="Calibri" panose="020F0502020204030204" pitchFamily="34" charset="0"/>
              </a:rPr>
              <a:t>Modification de Matière</a:t>
            </a:r>
            <a:r>
              <a:rPr lang="ar-MA" sz="2200" b="1" dirty="0">
                <a:latin typeface="Calibri" panose="020F0502020204030204" pitchFamily="34" charset="0"/>
                <a:ea typeface="Calibri" panose="020F0502020204030204" pitchFamily="34" charset="0"/>
                <a:cs typeface="Calibri" panose="020F0502020204030204" pitchFamily="34" charset="0"/>
              </a:rPr>
              <a:t>" أو  كخصائص ناتجة عن تأثيرات الصفات الأولية، ومثال ذلك «القوة التي في النار على إنتاج، بواسطة الصفات الأولية، لون جديد أو اتساق جديد في الشمع أو الطين»، فهو «يسميها صفات ثانوية لكي يميزها عن الصفات الأولية التي لديها وجود حقيقي في الأجسام»، بل إن "</a:t>
            </a:r>
            <a:r>
              <a:rPr lang="fr-FR" sz="2200" b="1" dirty="0">
                <a:latin typeface="Calibri" panose="020F0502020204030204" pitchFamily="34" charset="0"/>
                <a:ea typeface="Calibri" panose="020F0502020204030204" pitchFamily="34" charset="0"/>
                <a:cs typeface="Calibri" panose="020F0502020204030204" pitchFamily="34" charset="0"/>
              </a:rPr>
              <a:t> Ayers</a:t>
            </a:r>
            <a:r>
              <a:rPr lang="ar-MA" sz="2200" b="1" dirty="0">
                <a:latin typeface="Calibri" panose="020F0502020204030204" pitchFamily="34" charset="0"/>
                <a:ea typeface="Calibri" panose="020F0502020204030204" pitchFamily="34" charset="0"/>
                <a:cs typeface="Calibri" panose="020F0502020204030204" pitchFamily="34" charset="0"/>
              </a:rPr>
              <a:t>" يرى أن "جون لوك" سينفي وجودها في المقطع الموالي، «ويدفع بالمفارقة إلى أقصى مدى»، خاصة و أن التجربة أيضا تعزز هذه الفرضية، مثال ذلك حالات عمى الألوان، يقول "جون لوك":</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«ما هو السبب الذي يجعل من البياض والبرودة هما الموجودان في الثلج وليس الألم، لأنه إذا كان الثلج هو الذي يولد فينا هذه الأفكار الثلاث، فإنه لا يستطيع فعل ذلك إلا من خلال حجم، وشكل، وعدد حركات أجزائه.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just"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25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fr-MA" sz="1800" b="0" dirty="0">
                <a:effectLst/>
                <a:latin typeface="Simplified Arabic" panose="02020603050405020304" pitchFamily="18" charset="-78"/>
                <a:ea typeface="Calibri" panose="020F0502020204030204" pitchFamily="34" charset="0"/>
                <a:cs typeface="Arial" panose="020B0604020202020204" pitchFamily="34" charset="0"/>
              </a:rPr>
              <a:t> </a:t>
            </a:r>
            <a:r>
              <a:rPr lang="fr-FR" sz="1800" b="1" dirty="0">
                <a:effectLst/>
                <a:latin typeface="Simplified Arabic" panose="02020603050405020304" pitchFamily="18" charset="-78"/>
                <a:ea typeface="Calibri" panose="020F0502020204030204" pitchFamily="34" charset="0"/>
                <a:cs typeface="Arial" panose="020B0604020202020204" pitchFamily="34" charset="0"/>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25</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33</a:t>
            </a:r>
            <a:r>
              <a:rPr lang="ar-SA" sz="1800" b="1" dirty="0">
                <a:effectLst/>
                <a:latin typeface="Times New Roman" panose="02020603050405020304" pitchFamily="18" charset="0"/>
                <a:ea typeface="Calibri" panose="020F0502020204030204" pitchFamily="34" charset="0"/>
                <a:cs typeface="Simplified Arabic" panose="02020603050405020304" pitchFamily="18" charset="-78"/>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33</a:t>
            </a:r>
            <a:endParaRPr lang="fr-MA" dirty="0"/>
          </a:p>
        </p:txBody>
      </p:sp>
    </p:spTree>
    <p:extLst>
      <p:ext uri="{BB962C8B-B14F-4D97-AF65-F5344CB8AC3E}">
        <p14:creationId xmlns:p14="http://schemas.microsoft.com/office/powerpoint/2010/main" val="377332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يتبين من خلال التحديدات التي عرضناها أن التقابل بين العبارتين تمليه طبيعة الحمولة المعرفية والانطولوجية التي يعبر عنها كل واحد منهما، ف </a:t>
            </a:r>
            <a:r>
              <a:rPr lang="fr-FR" sz="1800">
                <a:effectLst/>
                <a:latin typeface="Calibri" panose="020F0502020204030204" pitchFamily="34" charset="0"/>
                <a:ea typeface="Calibri" panose="020F0502020204030204" pitchFamily="34" charset="0"/>
                <a:cs typeface="Calibri" panose="020F0502020204030204" pitchFamily="34" charset="0"/>
              </a:rPr>
              <a:t>Réel</a:t>
            </a:r>
            <a:r>
              <a:rPr lang="ar-MA" sz="1800">
                <a:effectLst/>
                <a:latin typeface="Calibri" panose="020F0502020204030204" pitchFamily="34" charset="0"/>
                <a:ea typeface="Calibri" panose="020F0502020204030204" pitchFamily="34" charset="0"/>
                <a:cs typeface="Calibri" panose="020F0502020204030204" pitchFamily="34" charset="0"/>
              </a:rPr>
              <a:t> بحسب ما تقدم هو ما يوجد في ذاته بشكل مستقل عن إدراكات الذات وأفكارها، الامر الذي يجعله تعبيرا عن الواقع الموضوعي أو ما يصطلح عليه بالعالم الخارجي </a:t>
            </a:r>
            <a:r>
              <a:rPr lang="fr-FR" sz="1800">
                <a:effectLst/>
                <a:latin typeface="Calibri" panose="020F0502020204030204" pitchFamily="34" charset="0"/>
                <a:ea typeface="Calibri" panose="020F0502020204030204" pitchFamily="34" charset="0"/>
                <a:cs typeface="Calibri" panose="020F0502020204030204" pitchFamily="34" charset="0"/>
              </a:rPr>
              <a:t>Monde</a:t>
            </a:r>
            <a:r>
              <a:rPr lang="ar-MA" sz="1800">
                <a:effectLst/>
                <a:latin typeface="Calibri" panose="020F0502020204030204" pitchFamily="34" charset="0"/>
                <a:ea typeface="Calibri" panose="020F0502020204030204" pitchFamily="34" charset="0"/>
                <a:cs typeface="Calibri" panose="020F0502020204030204" pitchFamily="34" charset="0"/>
              </a:rPr>
              <a:t> أو الوجود </a:t>
            </a:r>
            <a:r>
              <a:rPr lang="fr-FR" sz="1800">
                <a:effectLst/>
                <a:latin typeface="Calibri" panose="020F0502020204030204" pitchFamily="34" charset="0"/>
                <a:ea typeface="Calibri" panose="020F0502020204030204" pitchFamily="34" charset="0"/>
                <a:cs typeface="Calibri" panose="020F0502020204030204" pitchFamily="34" charset="0"/>
              </a:rPr>
              <a:t>Être</a:t>
            </a:r>
            <a:r>
              <a:rPr lang="ar-SA" sz="1800">
                <a:effectLst/>
                <a:latin typeface="Calibri" panose="020F0502020204030204" pitchFamily="34" charset="0"/>
                <a:ea typeface="Calibri" panose="020F0502020204030204" pitchFamily="34" charset="0"/>
                <a:cs typeface="Calibri" panose="020F0502020204030204" pitchFamily="34" charset="0"/>
              </a:rPr>
              <a:t>، </a:t>
            </a:r>
            <a:r>
              <a:rPr lang="ar-MA" sz="1800">
                <a:effectLst/>
                <a:latin typeface="Calibri" panose="020F0502020204030204" pitchFamily="34" charset="0"/>
                <a:ea typeface="Calibri" panose="020F0502020204030204" pitchFamily="34" charset="0"/>
                <a:cs typeface="Calibri" panose="020F0502020204030204" pitchFamily="34" charset="0"/>
              </a:rPr>
              <a:t>في حين تكون عبارة </a:t>
            </a:r>
            <a:r>
              <a:rPr lang="fr-FR" sz="1800">
                <a:effectLst/>
                <a:latin typeface="Calibri" panose="020F0502020204030204" pitchFamily="34" charset="0"/>
                <a:ea typeface="Calibri" panose="020F0502020204030204" pitchFamily="34" charset="0"/>
                <a:cs typeface="Calibri" panose="020F0502020204030204" pitchFamily="34" charset="0"/>
              </a:rPr>
              <a:t>Réalité</a:t>
            </a:r>
            <a:r>
              <a:rPr lang="ar-SA" sz="1800">
                <a:effectLst/>
                <a:latin typeface="Calibri" panose="020F0502020204030204" pitchFamily="34" charset="0"/>
                <a:ea typeface="Calibri" panose="020F0502020204030204" pitchFamily="34" charset="0"/>
                <a:cs typeface="Calibri" panose="020F0502020204030204" pitchFamily="34" charset="0"/>
              </a:rPr>
              <a:t>،</a:t>
            </a:r>
            <a:r>
              <a:rPr lang="ar-MA" sz="1800">
                <a:effectLst/>
                <a:latin typeface="Calibri" panose="020F0502020204030204" pitchFamily="34" charset="0"/>
                <a:ea typeface="Calibri" panose="020F0502020204030204" pitchFamily="34" charset="0"/>
                <a:cs typeface="Calibri" panose="020F0502020204030204" pitchFamily="34" charset="0"/>
              </a:rPr>
              <a:t> تعبيرا عن تلك الذات المدركة والمستوعبة لهذا الواقع </a:t>
            </a:r>
            <a:r>
              <a:rPr lang="fr-FR" sz="1800">
                <a:effectLst/>
                <a:latin typeface="Calibri" panose="020F0502020204030204" pitchFamily="34" charset="0"/>
                <a:ea typeface="Calibri" panose="020F0502020204030204" pitchFamily="34" charset="0"/>
                <a:cs typeface="Calibri" panose="020F0502020204030204" pitchFamily="34" charset="0"/>
              </a:rPr>
              <a:t>Réel</a:t>
            </a:r>
            <a:r>
              <a:rPr lang="ar-SA" sz="1800">
                <a:effectLst/>
                <a:latin typeface="Calibri" panose="020F0502020204030204" pitchFamily="34" charset="0"/>
                <a:ea typeface="Calibri" panose="020F0502020204030204" pitchFamily="34" charset="0"/>
                <a:cs typeface="Calibri" panose="020F0502020204030204" pitchFamily="34" charset="0"/>
              </a:rPr>
              <a:t>، ومنه فهي تسائل علاقتنا بالعالم والوجود، تلك العلاقة التي بفضلها تتأس مجموعة من القراءات المعرفية، التي ينتج عنها في نهاية المطاف تصور للواقع. مثل تصور الواقع التجريبي </a:t>
            </a:r>
            <a:r>
              <a:rPr lang="fr-FR" sz="1800">
                <a:effectLst/>
                <a:latin typeface="Calibri" panose="020F0502020204030204" pitchFamily="34" charset="0"/>
                <a:ea typeface="Calibri" panose="020F0502020204030204" pitchFamily="34" charset="0"/>
                <a:cs typeface="Calibri" panose="020F0502020204030204" pitchFamily="34" charset="0"/>
              </a:rPr>
              <a:t>Réalité empirique</a:t>
            </a:r>
            <a:r>
              <a:rPr lang="ar-SA" sz="1800">
                <a:effectLst/>
                <a:latin typeface="Calibri" panose="020F0502020204030204" pitchFamily="34" charset="0"/>
                <a:ea typeface="Calibri" panose="020F0502020204030204" pitchFamily="34" charset="0"/>
                <a:cs typeface="Calibri" panose="020F0502020204030204" pitchFamily="34" charset="0"/>
              </a:rPr>
              <a:t> الذي يرى الواقع من خلال أشيائه وما أثبتت وجوده حواسنا وتجربتنا، وبالتالي تصبح حقيقته رهينة لعملية مطابقة ما يوجد في الاذهان لما يوجد في الاعيان. أو تصور الواقع الذهني </a:t>
            </a:r>
            <a:r>
              <a:rPr lang="fr-FR" sz="1800">
                <a:effectLst/>
                <a:latin typeface="Calibri" panose="020F0502020204030204" pitchFamily="34" charset="0"/>
                <a:ea typeface="Calibri" panose="020F0502020204030204" pitchFamily="34" charset="0"/>
                <a:cs typeface="Calibri" panose="020F0502020204030204" pitchFamily="34" charset="0"/>
              </a:rPr>
              <a:t>Réalité intelligible</a:t>
            </a:r>
            <a:r>
              <a:rPr lang="ar-SA" sz="1800">
                <a:effectLst/>
                <a:latin typeface="Calibri" panose="020F0502020204030204" pitchFamily="34" charset="0"/>
                <a:ea typeface="Calibri" panose="020F0502020204030204" pitchFamily="34" charset="0"/>
                <a:cs typeface="Calibri" panose="020F0502020204030204" pitchFamily="34" charset="0"/>
              </a:rPr>
              <a:t> الذي يتحدد فيه العالم من خلال ما نفهمه عنه بفضل أفكارنا وتأملاتنا ومفاهيمنا المجردة، الحقيقة هاهنا بخلاف الأولى، فهي تتحدد بالانضباط للاستدلال المنطقي ومدى انسجامه وتماسكه. هذا إلى جانب تصورات أخرى مثل التصور الفينومينولوجي والترنسندنثالي والوجودي والسيكولوجي..... الخ. عبر هذا الفهم فإن الإشكالية التي تطرح من هذا التقابل هي تلك العلاقة الشائكة بين الذات والموضوع، إذ أن عملية تناول الواقع تتراوح بحسب ما تقدم بين المقاربة الموضوعية التي تسعى إلى إدراكه كما هو بالفعل، وبين السعي نحو فهم حقيقته، وبينهما يكون الواقع كما هو في غياب من ينسج تصورا حوله، والواقع المتصور الذي تكون الذات حاضرة داخله بغرض إدراك كينونته وطبيعته.</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Arial" panose="020B0604020202020204" pitchFamily="34" charset="0"/>
              </a:rPr>
              <a:t>المرجع نفسه.</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Arial" panose="020B0604020202020204" pitchFamily="34" charset="0"/>
              </a:rPr>
              <a:t>Florien Forestier : </a:t>
            </a:r>
            <a:r>
              <a:rPr lang="fr-FR" sz="1800" b="1" i="1" u="sng">
                <a:effectLst/>
                <a:latin typeface="Times New Roman" panose="02020603050405020304" pitchFamily="18" charset="0"/>
                <a:ea typeface="Calibri" panose="020F0502020204030204" pitchFamily="34" charset="0"/>
                <a:cs typeface="Arial" panose="020B0604020202020204" pitchFamily="34" charset="0"/>
              </a:rPr>
              <a:t>Sens et Réel</a:t>
            </a:r>
            <a:r>
              <a:rPr lang="fr-FR" sz="1800" b="0">
                <a:effectLst/>
                <a:latin typeface="Times New Roman" panose="02020603050405020304" pitchFamily="18" charset="0"/>
                <a:ea typeface="Calibri" panose="020F0502020204030204" pitchFamily="34" charset="0"/>
                <a:cs typeface="Arial" panose="020B0604020202020204" pitchFamily="34" charset="0"/>
              </a:rPr>
              <a:t>, Texte ayant servi de support de la séance du 14/05/2012 du séminaire d’Alexander Schnell à Paris-IV Sorbonne que j’ai assumée. Certains développements pourront être redondants avec d’autres billets publiés.</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https://transcendantal.hypotheses.org/27</a:t>
            </a:r>
            <a:endParaRPr lang="fr-MA"/>
          </a:p>
        </p:txBody>
      </p:sp>
    </p:spTree>
    <p:extLst>
      <p:ext uri="{BB962C8B-B14F-4D97-AF65-F5344CB8AC3E}">
        <p14:creationId xmlns:p14="http://schemas.microsoft.com/office/powerpoint/2010/main" val="16382136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وتارة أخرى أيضا يسلك طريقا وسطا، ويقر أن الصفات الثانوية عبارة عن جسيمات غير محسوسة "</a:t>
            </a:r>
            <a:r>
              <a:rPr lang="fr-FR" sz="1800">
                <a:effectLst/>
                <a:latin typeface="Calibri" panose="020F0502020204030204" pitchFamily="34" charset="0"/>
                <a:ea typeface="Calibri" panose="020F0502020204030204" pitchFamily="34" charset="0"/>
                <a:cs typeface="Calibri" panose="020F0502020204030204" pitchFamily="34" charset="0"/>
              </a:rPr>
              <a:t>Particules insensibles</a:t>
            </a:r>
            <a:r>
              <a:rPr lang="ar-MA" sz="1800">
                <a:effectLst/>
                <a:latin typeface="Calibri" panose="020F0502020204030204" pitchFamily="34" charset="0"/>
                <a:ea typeface="Calibri" panose="020F0502020204030204" pitchFamily="34" charset="0"/>
                <a:cs typeface="Calibri" panose="020F0502020204030204" pitchFamily="34" charset="0"/>
              </a:rPr>
              <a:t> " الشيء الذي يجعل حواسنا تفشل في اكتشاف «حجمها وشكلها وحركتها كما هو الشأن مع جزئيات الهواء والماء»، وهنا نجد "جون لوك" على حد تعبير "</a:t>
            </a:r>
            <a:r>
              <a:rPr lang="fr-FR" sz="1800">
                <a:effectLst/>
                <a:latin typeface="Calibri" panose="020F0502020204030204" pitchFamily="34" charset="0"/>
                <a:ea typeface="Calibri" panose="020F0502020204030204" pitchFamily="34" charset="0"/>
                <a:cs typeface="Calibri" panose="020F0502020204030204" pitchFamily="34" charset="0"/>
              </a:rPr>
              <a:t> Ayers</a:t>
            </a:r>
            <a:r>
              <a:rPr lang="ar-MA" sz="1800">
                <a:effectLst/>
                <a:latin typeface="Calibri" panose="020F0502020204030204" pitchFamily="34" charset="0"/>
                <a:ea typeface="Calibri" panose="020F0502020204030204" pitchFamily="34" charset="0"/>
                <a:cs typeface="Calibri" panose="020F0502020204030204" pitchFamily="34" charset="0"/>
              </a:rPr>
              <a:t>":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«مروجا لنسخة من «الفلسفة جديدة» أو «العلم جديد» الذي كان سائد في القرن السادس عشر الذي يجعل من العالم الفزيائي آلة ضخمة تتكون من جسيمات صغيرة، وهي وجهة نظر تتوافق مع النظرية الذرية.»</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بل إن "جون لوك" يحتج بالله كضامن على وجودها، لأنه في نظره «منحه يقينا كبيرا إلى حد ما في وجود أشياء خارجة عنه»، وأن الحواس لا يمكن أن تخدعه في وجود الصفات أو الأشياء. وفي موضع اخر يقر بجهله، حيث يعترف فقط بوجود خصائص توجد في الأشياء تثير فينا أفكارا معينة، لكن يفشل في تبرير كيفية ظهور هذه الأفكار، حيث يقول:</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800"/>
              </a:spcAft>
            </a:pPr>
            <a:r>
              <a:rPr lang="ar-MA" sz="1800" i="1">
                <a:effectLst/>
                <a:latin typeface="Calibri" panose="020F0502020204030204" pitchFamily="34" charset="0"/>
                <a:ea typeface="Calibri" panose="020F0502020204030204" pitchFamily="34" charset="0"/>
                <a:cs typeface="Calibri" panose="020F0502020204030204" pitchFamily="34" charset="0"/>
              </a:rPr>
              <a:t>«إنه من خلال الاستقبال الحالي للأفكار التي تأتي إلينا من الخارج نتعرف على وجود الأشياء، ونقتنع في نفس الوقت داخل أنفسنا في جود شيء ما يثير فينا هذه الفكرة، على الرغم أننا لا نعرف ولا </a:t>
            </a:r>
            <a:r>
              <a:rPr lang="fr-FR" sz="1800" i="1">
                <a:effectLst/>
                <a:latin typeface="Calibri" panose="020F0502020204030204" pitchFamily="34" charset="0"/>
                <a:ea typeface="Calibri" panose="020F0502020204030204" pitchFamily="34" charset="0"/>
                <a:cs typeface="Calibri" panose="020F0502020204030204" pitchFamily="34" charset="0"/>
              </a:rPr>
              <a:t>;</a:t>
            </a:r>
            <a:r>
              <a:rPr lang="ar-MA" sz="1800" i="1">
                <a:effectLst/>
                <a:latin typeface="Calibri" panose="020F0502020204030204" pitchFamily="34" charset="0"/>
                <a:ea typeface="Calibri" panose="020F0502020204030204" pitchFamily="34" charset="0"/>
                <a:cs typeface="Calibri" panose="020F0502020204030204" pitchFamily="34" charset="0"/>
              </a:rPr>
              <a:t>نقدر على معرفة كيف يحدث ذلك أبدا»</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33</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26</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28</a:t>
            </a:r>
            <a:r>
              <a:rPr lang="ar-SA" sz="1800" b="1">
                <a:effectLst/>
                <a:latin typeface="Times New Roman" panose="02020603050405020304" pitchFamily="18" charset="0"/>
                <a:ea typeface="Calibri" panose="020F0502020204030204" pitchFamily="34" charset="0"/>
                <a:cs typeface="Simplified Arabic" panose="02020603050405020304" pitchFamily="18" charset="-78"/>
              </a:rPr>
              <a:t> </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just"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27</a:t>
            </a:r>
            <a:r>
              <a:rPr lang="ar-SA" sz="1800" b="1">
                <a:effectLst/>
                <a:latin typeface="Times New Roman" panose="02020603050405020304" pitchFamily="18" charset="0"/>
                <a:ea typeface="Calibri" panose="020F0502020204030204" pitchFamily="34" charset="0"/>
                <a:cs typeface="Simplified Arabic" panose="02020603050405020304" pitchFamily="18" charset="-78"/>
              </a:rPr>
              <a:t> </a:t>
            </a:r>
            <a:endParaRPr lang="fr-MA"/>
          </a:p>
        </p:txBody>
      </p:sp>
    </p:spTree>
    <p:extLst>
      <p:ext uri="{BB962C8B-B14F-4D97-AF65-F5344CB8AC3E}">
        <p14:creationId xmlns:p14="http://schemas.microsoft.com/office/powerpoint/2010/main" val="40126846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MA" sz="1800">
                <a:effectLst/>
                <a:latin typeface="Calibri" panose="020F0502020204030204" pitchFamily="34" charset="0"/>
                <a:ea typeface="Calibri" panose="020F0502020204030204" pitchFamily="34" charset="0"/>
                <a:cs typeface="Calibri" panose="020F0502020204030204" pitchFamily="34" charset="0"/>
              </a:rPr>
              <a:t> إن هذا التحليل يقودنا إلى نتيجة أساسية، وهي المعنى الإشكالي الذي يحمله مفهوم الواقع، فإذا كان "جون لوك"، من جهة أولى، يعتقد في واقعية الأشياء أو على الأقل مظاهرها، لأنه بدونها لا يمكن الحديث عن أفكار، فإن طريقة ظهور في الذهن تقودنا إلى نتيجة أساسية وهي، عجز الفهم الإنساني على إدراكها كما هي في ذاتها، مادام عقلنا متصل بشكل مباشر بأفكاره فقط. لكن إذا كان قد أكد، من جهة ثانية، أن للأشياء قوة أو صفات ثابتة يدركها الذهن دائما في الأشياء، فإن حديثه عن الصفات الثانوية يثير الريبة والشك حول مدى واقعيتها، خاصة وأن وجود الأشياء لا يتوقف عليها، وخاصة أيضا وأننا نتمثلها بطرق مختلفة، فنحن نتفق حول الصفات الأساسية للأشياء كالشكل والامتداد والصلابة، وإذا تجادلنا حولها فواحد منا مخطئ، لكن في نفس الوقت نختلف حول صفاتها الثانوية، مثال ذلك لون التفاحة الذي يمكن أن يكون أحمر قليلا أو كثيرا، أو مذاقها ورائحتها، مما يجعلها في نهاية المطاف مجرد أفكار. هذه الفكرة هي التي سينطلق منها "باركلي" دافعا بتحليل جون لوك إلى أقصى مداه، فإذا قمنا بتجريد التفاحة من خصائصا الثانوية ينتهي بنا الأمر إلى نفي التفاحة، فماهي التفاحة غير المذاق واللون والرائحة؟ والحال أن هذه النتيجة التي توصل إليها "باركلي" لن تقودنا فقط إلى التشكيك في وجود الصفات الثانوية، بل ستقودنا أيضا إلى التشكيك في وجود الخصائص الأساسية أيضا، لأن وجود الأشياء يتوقف على وجود الذات المدركة، وهذا يقودنا مع "باركلي" إلى إثبات واقعية الأفكار فقط. </a:t>
            </a:r>
            <a:endParaRPr lang="fr-MA"/>
          </a:p>
        </p:txBody>
      </p:sp>
    </p:spTree>
    <p:extLst>
      <p:ext uri="{BB962C8B-B14F-4D97-AF65-F5344CB8AC3E}">
        <p14:creationId xmlns:p14="http://schemas.microsoft.com/office/powerpoint/2010/main" val="22152466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بعد الحديث عن التوجهين العقلاني والتجريبي إزاء إشكالية المعرفة التي من خلالها استنبطنا مشكلة الواقع، فإنه لا يسعنا بعدهما إلا الوقوف عند كانط باعتباره تجربة فلسفية لا تنضبط لهذا </a:t>
            </a:r>
            <a:r>
              <a:rPr lang="ar-MA" sz="2200" b="1" dirty="0" err="1">
                <a:latin typeface="Calibri" panose="020F0502020204030204" pitchFamily="34" charset="0"/>
                <a:ea typeface="Calibri" panose="020F0502020204030204" pitchFamily="34" charset="0"/>
                <a:cs typeface="Calibri" panose="020F0502020204030204" pitchFamily="34" charset="0"/>
              </a:rPr>
              <a:t>التقاطب</a:t>
            </a:r>
            <a:r>
              <a:rPr lang="ar-MA" sz="2200" b="1" dirty="0">
                <a:latin typeface="Calibri" panose="020F0502020204030204" pitchFamily="34" charset="0"/>
                <a:ea typeface="Calibri" panose="020F0502020204030204" pitchFamily="34" charset="0"/>
                <a:cs typeface="Calibri" panose="020F0502020204030204" pitchFamily="34" charset="0"/>
              </a:rPr>
              <a:t> المزدوج، خاصة وأن النقاش معه تجدد بنفس مغاير أعطى لمشكلة أصل معرفة بعدا فلسفيا جديدا كان له ما بعده. إذ أن فلسفته منذ البداية قامت على اتخاذ موقف صارم منهما والانتهاء في مقابلهما إلى طرح فلسفي انطلقت مقوماته من سؤال مهم غرضه الكشف عن إمكانية المعرفة وحدودها وشروطها؛ بصيغة استفهامية إن شئنا كان تساؤله كالتالي: ماذا أستطيع أن أعرف؟ وهل المعرفة ممكنة أم لا؟ لذلك شكل نقد العقل النظري العمل الرئيسي لديه في مجال المعرفة، لأن في تشريحه يمكن الكشف عن تلك الأسس التي تقوم عليها المعرفة، ومنه تحديد حدودها وطبيعتها</a:t>
            </a:r>
            <a:r>
              <a:rPr lang="ar-MA" sz="1800" dirty="0">
                <a:effectLst/>
                <a:latin typeface="Calibri" panose="020F0502020204030204" pitchFamily="34" charset="0"/>
                <a:ea typeface="Calibri" panose="020F0502020204030204" pitchFamily="34" charset="0"/>
                <a:cs typeface="Calibri" panose="020F0502020204030204" pitchFamily="34" charset="0"/>
              </a:rPr>
              <a: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Demange, Dominique: </a:t>
            </a:r>
            <a:r>
              <a:rPr lang="fr-FR" sz="1800" b="1" i="1" u="sng" dirty="0">
                <a:effectLst/>
                <a:latin typeface="Times New Roman" panose="02020603050405020304" pitchFamily="18" charset="0"/>
                <a:ea typeface="Calibri" panose="020F0502020204030204" pitchFamily="34" charset="0"/>
                <a:cs typeface="Times New Roman" panose="02020603050405020304" pitchFamily="18" charset="0"/>
              </a:rPr>
              <a:t>Théorie métaphysique et théorie transcendantale de la connaissance</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Dans Le Philosophoire 1999/3 (n° 9), pages 89 à 105</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https://www.cairn.info/revue-le-philosophoire-1999-3-page-89.htm</a:t>
            </a:r>
            <a:endParaRPr lang="fr-MA" dirty="0"/>
          </a:p>
        </p:txBody>
      </p:sp>
    </p:spTree>
    <p:extLst>
      <p:ext uri="{BB962C8B-B14F-4D97-AF65-F5344CB8AC3E}">
        <p14:creationId xmlns:p14="http://schemas.microsoft.com/office/powerpoint/2010/main" val="1027527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lnSpc>
                <a:spcPct val="115000"/>
              </a:lnSpc>
              <a:spcAft>
                <a:spcPts val="800"/>
              </a:spcAft>
            </a:pPr>
            <a:r>
              <a:rPr lang="ar-MA" sz="1800" dirty="0">
                <a:effectLst/>
                <a:latin typeface="Calibri" panose="020F0502020204030204" pitchFamily="34" charset="0"/>
                <a:ea typeface="Calibri" panose="020F0502020204030204" pitchFamily="34" charset="0"/>
                <a:cs typeface="Calibri" panose="020F0502020204030204" pitchFamily="34" charset="0"/>
              </a:rPr>
              <a: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من هذا المنطلق كان نقده قائما على دحض الطرحين العقلاني والتجريبي، لأن كلاهما أهمل في نظره مصدرا من مصادر المعرفة على حساب الاخر، بحيث إذا كان الطرح الأول مع ديكارت قد اعتبر أن المعرفة لا تقوم على الخبرة الحسية، بل على بدايات عقلية من خلالها يتم استنباط باقي المعارف، فإن الطرح التجريبي مع هيوم ولوك اعتبر أن المعرفة الوحيدة الممكنة هي تلك التي تصدر عن التجربة. ومنه توجه كانط إلى إيجاد أساس مغاير، قادر على إدراك حقيقة عملية بناء المعرفة وتشكلها، وهو ما عثر عليه في فلسفته </a:t>
            </a:r>
            <a:r>
              <a:rPr lang="ar-MA" sz="2200" b="1" dirty="0" err="1">
                <a:latin typeface="Calibri" panose="020F0502020204030204" pitchFamily="34" charset="0"/>
                <a:ea typeface="Calibri" panose="020F0502020204030204" pitchFamily="34" charset="0"/>
                <a:cs typeface="Calibri" panose="020F0502020204030204" pitchFamily="34" charset="0"/>
              </a:rPr>
              <a:t>الثرنسندنثالية</a:t>
            </a:r>
            <a:r>
              <a:rPr lang="ar-MA" sz="2200" b="1" dirty="0">
                <a:latin typeface="Calibri" panose="020F0502020204030204" pitchFamily="34" charset="0"/>
                <a:ea typeface="Calibri" panose="020F0502020204030204" pitchFamily="34" charset="0"/>
                <a:cs typeface="Calibri" panose="020F0502020204030204" pitchFamily="34" charset="0"/>
              </a:rPr>
              <a:t> التي من خلالها كشف أن المعرفة لا يمكن أن تتحقق فقط بواسطة الخبرة الحسية، لأنها تفتقد إلى بنية تؤطرها وتجعلها قابلة الإدراك والمعرفة، بل بفضل ملكة الفهم التي تتضمن الشروط القبلية للمعرفة أو المبادئ الضرورية التي تجعل من التجربة مادة معقولة أو كما سماها كانط بالمقولات</a:t>
            </a:r>
            <a:r>
              <a:rPr lang="fr-FR" sz="2200" b="1" dirty="0">
                <a:latin typeface="Calibri" panose="020F0502020204030204" pitchFamily="34" charset="0"/>
                <a:ea typeface="Calibri" panose="020F0502020204030204" pitchFamily="34" charset="0"/>
                <a:cs typeface="Calibri" panose="020F0502020204030204" pitchFamily="34" charset="0"/>
              </a:rPr>
              <a:t>Catégories </a:t>
            </a:r>
            <a:r>
              <a:rPr lang="ar-SA" sz="2200" b="1" dirty="0">
                <a:latin typeface="Calibri" panose="020F0502020204030204" pitchFamily="34" charset="0"/>
                <a:ea typeface="Calibri" panose="020F0502020204030204" pitchFamily="34" charset="0"/>
                <a:cs typeface="Calibri" panose="020F0502020204030204" pitchFamily="34" charset="0"/>
              </a:rPr>
              <a:t>؛ أي تلك القدرات والادوات التي من خلالها يتم تصوير المعرفة وتصورها وتمثلها، بذلك فهي لا تشكل مادة المعرفة، بل فقط الاطار الحاوي لهذه المادة، ولعل هذا ما تم التعبير عنه من خلال النص </a:t>
            </a:r>
            <a:r>
              <a:rPr lang="ar-SA" sz="2200" b="1" dirty="0" err="1">
                <a:latin typeface="Calibri" panose="020F0502020204030204" pitchFamily="34" charset="0"/>
                <a:ea typeface="Calibri" panose="020F0502020204030204" pitchFamily="34" charset="0"/>
                <a:cs typeface="Calibri" panose="020F0502020204030204" pitchFamily="34" charset="0"/>
              </a:rPr>
              <a:t>الكانطي</a:t>
            </a:r>
            <a:r>
              <a:rPr lang="ar-SA" sz="2200" b="1" dirty="0">
                <a:latin typeface="Calibri" panose="020F0502020204030204" pitchFamily="34" charset="0"/>
                <a:ea typeface="Calibri" panose="020F0502020204030204" pitchFamily="34" charset="0"/>
                <a:cs typeface="Calibri" panose="020F0502020204030204" pitchFamily="34" charset="0"/>
              </a:rPr>
              <a:t> القائل: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"أن التجربة في غياب المقولات العقلية هي عمياء وأن المقولات العقلية في غياب التجربة هي جوفاء</a:t>
            </a:r>
            <a:r>
              <a:rPr lang="ar-SA" sz="1800" b="1" i="1" dirty="0">
                <a:effectLst/>
                <a:latin typeface="Calibri" panose="020F0502020204030204" pitchFamily="34" charset="0"/>
                <a:ea typeface="Calibri" panose="020F0502020204030204" pitchFamily="34" charset="0"/>
                <a:cs typeface="Calibri" panose="020F0502020204030204" pitchFamily="34" charset="0"/>
              </a:rPr>
              <a:t>"</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r>
              <a:rPr lang="ar-SA" sz="1800" b="1" dirty="0">
                <a:effectLst/>
                <a:latin typeface="Times New Roman" panose="02020603050405020304" pitchFamily="18" charset="0"/>
                <a:ea typeface="Calibri" panose="020F0502020204030204" pitchFamily="34" charset="0"/>
                <a:cs typeface="Simplified Arabic" panose="02020603050405020304" pitchFamily="18" charset="-78"/>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52153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rtl="1"/>
            <a:r>
              <a:rPr lang="ar-SA" sz="2200" b="1" dirty="0">
                <a:latin typeface="Calibri" panose="020F0502020204030204" pitchFamily="34" charset="0"/>
                <a:ea typeface="Calibri" panose="020F0502020204030204" pitchFamily="34" charset="0"/>
                <a:cs typeface="Calibri" panose="020F0502020204030204" pitchFamily="34" charset="0"/>
              </a:rPr>
              <a:t> بناء على هذا فقد أضحت المعرفة عند كانط ذات طابع تركيبي بفضله تتحقق وتتشكل، ومنه لا يمكن الحديث عن أساس عقلاني دون استحضار الأساس التجريبي والعكس صحيح. بل إن هذا التحديد سيجعل عملية المعرفة أمام ملكات متعددة تتجاوز ثنائية العقل والتجربة، حيث أن الجانب التجريبي الذي كان محددا فقط بالخبرة الحسية العينية سيغدو مع كانط مرتبطا بملكة "الحساسية" التي بفضلها يتم إدراك معطيات التجربة المادية ونقلها إلى العقل بواسطة حدود حسية، بالمقابل فالجانب العقلاني من المعرفة سينقسم لديه إلى قسمين ملكة الفهم وملكة العقل، الأولى ستمثل الشروط القبلية للمعرفة التي أشرنا إليها سابقا، والتي كما تتبعنا لا تنتج معرفة، بل تعمل فقط على تصوير مادة المعرفة وتشكلها ضمن مقولات ومبادئ، ما يعني أنها محدودة بحدود معطيات التجربة. بخلاف ملكة العقل التي تتجاوز هذه الحدود نحو مواضيع يرتفع فيها العقل على الواقع الخارجي، مثل موضوعات الله والنفس ومصير العالم </a:t>
            </a:r>
            <a:r>
              <a:rPr lang="ar-SA" sz="2200" b="1" dirty="0" err="1">
                <a:latin typeface="Calibri" panose="020F0502020204030204" pitchFamily="34" charset="0"/>
                <a:ea typeface="Calibri" panose="020F0502020204030204" pitchFamily="34" charset="0"/>
                <a:cs typeface="Calibri" panose="020F0502020204030204" pitchFamily="34" charset="0"/>
              </a:rPr>
              <a:t>وبدايه</a:t>
            </a:r>
            <a:r>
              <a:rPr lang="ar-SA" sz="2200" b="1" dirty="0">
                <a:latin typeface="Calibri" panose="020F0502020204030204" pitchFamily="34" charset="0"/>
                <a:ea typeface="Calibri" panose="020F0502020204030204" pitchFamily="34" charset="0"/>
                <a:cs typeface="Calibri" panose="020F0502020204030204" pitchFamily="34" charset="0"/>
              </a:rPr>
              <a:t> ونهايته، وهو ما أسماه كانط بالشيء في ذاته. الامر الذي يضعنا أمام ثنائية تميز الموضوع </a:t>
            </a:r>
            <a:r>
              <a:rPr lang="ar-SA" sz="2200" b="1" dirty="0" err="1">
                <a:latin typeface="Calibri" panose="020F0502020204030204" pitchFamily="34" charset="0"/>
                <a:ea typeface="Calibri" panose="020F0502020204030204" pitchFamily="34" charset="0"/>
                <a:cs typeface="Calibri" panose="020F0502020204030204" pitchFamily="34" charset="0"/>
              </a:rPr>
              <a:t>الكانطي</a:t>
            </a:r>
            <a:r>
              <a:rPr lang="ar-SA" sz="2200" b="1" dirty="0">
                <a:latin typeface="Calibri" panose="020F0502020204030204" pitchFamily="34" charset="0"/>
                <a:ea typeface="Calibri" panose="020F0502020204030204" pitchFamily="34" charset="0"/>
                <a:cs typeface="Calibri" panose="020F0502020204030204" pitchFamily="34" charset="0"/>
              </a:rPr>
              <a:t>، إذ قد يكون عبارة عن ظاهرة</a:t>
            </a:r>
            <a:r>
              <a:rPr lang="fr-FR" sz="2200" b="1" dirty="0">
                <a:latin typeface="Calibri" panose="020F0502020204030204" pitchFamily="34" charset="0"/>
                <a:ea typeface="Calibri" panose="020F0502020204030204" pitchFamily="34" charset="0"/>
                <a:cs typeface="Calibri" panose="020F0502020204030204" pitchFamily="34" charset="0"/>
              </a:rPr>
              <a:t>Phénomène </a:t>
            </a:r>
            <a:r>
              <a:rPr lang="ar-SA" sz="2200" b="1" dirty="0">
                <a:latin typeface="Calibri" panose="020F0502020204030204" pitchFamily="34" charset="0"/>
                <a:ea typeface="Calibri" panose="020F0502020204030204" pitchFamily="34" charset="0"/>
                <a:cs typeface="Calibri" panose="020F0502020204030204" pitchFamily="34" charset="0"/>
              </a:rPr>
              <a:t> فيكون مرتبطا بملكة الفهم، كما يمكن أن يكون شيئا في ذاته </a:t>
            </a:r>
            <a:r>
              <a:rPr lang="fr-FR" sz="2200" b="1" dirty="0" err="1">
                <a:latin typeface="Calibri" panose="020F0502020204030204" pitchFamily="34" charset="0"/>
                <a:ea typeface="Calibri" panose="020F0502020204030204" pitchFamily="34" charset="0"/>
                <a:cs typeface="Calibri" panose="020F0502020204030204" pitchFamily="34" charset="0"/>
              </a:rPr>
              <a:t>Nomène</a:t>
            </a:r>
            <a:r>
              <a:rPr lang="ar-SA" sz="2200" b="1" dirty="0">
                <a:latin typeface="Calibri" panose="020F0502020204030204" pitchFamily="34" charset="0"/>
                <a:ea typeface="Calibri" panose="020F0502020204030204" pitchFamily="34" charset="0"/>
                <a:cs typeface="Calibri" panose="020F0502020204030204" pitchFamily="34" charset="0"/>
              </a:rPr>
              <a:t> فيرتبط بملكة العقل. </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58929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بتعبير آخر نحن أمام ما يمكن معرفته بما أنه محدود بعمليات التجربة، وما لا يمكن معرفته، لأن مواضيعه ذات طابع جدلي تحتمل التناقض. لذلك إذا أردنا التدقيق فإن العقل بالنسبة لكانط ينقسم إلى قسمين: العقل المحدود بالتجربة ويسمى عنده فهما، والعقل الجدلي المتجاوز لمعطيات التجربة؛ أي عقل يعتمد فقط على مقولاته اعتقادا منه أنه قادر على بلوغ المعرفة المطلقة، وهو ما يجعله ضحية مجموعة من النقاشات </a:t>
            </a:r>
            <a:r>
              <a:rPr lang="ar-SA" sz="2200" b="1" dirty="0" err="1">
                <a:latin typeface="Calibri" panose="020F0502020204030204" pitchFamily="34" charset="0"/>
                <a:ea typeface="Calibri" panose="020F0502020204030204" pitchFamily="34" charset="0"/>
                <a:cs typeface="Calibri" panose="020F0502020204030204" pitchFamily="34" charset="0"/>
              </a:rPr>
              <a:t>الميثافيزيقية</a:t>
            </a:r>
            <a:r>
              <a:rPr lang="ar-SA" sz="2200" b="1" dirty="0">
                <a:latin typeface="Calibri" panose="020F0502020204030204" pitchFamily="34" charset="0"/>
                <a:ea typeface="Calibri" panose="020F0502020204030204" pitchFamily="34" charset="0"/>
                <a:cs typeface="Calibri" panose="020F0502020204030204" pitchFamily="34" charset="0"/>
              </a:rPr>
              <a:t>.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بالعودة إلى موضوع هذا المقال، فإن وقوفنا عند هذا الأساس النظري يعود إلى أنه السبيل الكفيل بقيادتنا نحو إدراك نظرية الواقع عند كانط، لأنه من خلاله انتهى إلى تبيان أن الاعتقاد في معرفة العالم </a:t>
            </a:r>
            <a:r>
              <a:rPr lang="fr-FR" sz="2200" b="1" dirty="0">
                <a:latin typeface="Calibri" panose="020F0502020204030204" pitchFamily="34" charset="0"/>
                <a:ea typeface="Calibri" panose="020F0502020204030204" pitchFamily="34" charset="0"/>
                <a:cs typeface="Calibri" panose="020F0502020204030204" pitchFamily="34" charset="0"/>
              </a:rPr>
              <a:t>Monde</a:t>
            </a:r>
            <a:r>
              <a:rPr lang="ar-SA" sz="2200" b="1" dirty="0">
                <a:latin typeface="Calibri" panose="020F0502020204030204" pitchFamily="34" charset="0"/>
                <a:ea typeface="Calibri" panose="020F0502020204030204" pitchFamily="34" charset="0"/>
                <a:cs typeface="Calibri" panose="020F0502020204030204" pitchFamily="34" charset="0"/>
              </a:rPr>
              <a:t> فقط من خلال العقل والاستدلال المنطقي دون الرجوع إلى معطيات التجربة كما يدعي الطرح العقلاني، أمر محال سيؤدي بنا إلا الوقوع في العقل الجدلي، ومن ثم الوقوع في مجموعة من التناقضات، مادام أنه يجعل العالم عملا مستخلصا، لا كيانا معطى. فالحديث عن العالم دون حده بالظواهر التجريبية يجعله شيئا في ذاته، وإذا كان الامر كذلك فهذا يجعله خاضعا للقياس الاحتمالي، لأن السعي نحو الكشف عن جذور العالم سيضعنا أمام سلسلة من الشروط الموجدة له، وهو ما يفترض إما الوقوف عند الشرط الأول الذي منه تفرعت باقي الشروط، ما يعني أن للعالم بداية، أو تجاوزه نحو افتراض سلسلة لا حصر لها من الظواهر، ستمنعنا خلاف ذلك من الوصول إلى اللحظة الحالية، وهذا يجعل العالم بلا بداية، وقس عليه مع نهايته</a:t>
            </a:r>
            <a:r>
              <a:rPr lang="ar-SA" sz="1800" dirty="0">
                <a:effectLst/>
                <a:latin typeface="Calibri" panose="020F0502020204030204" pitchFamily="34" charset="0"/>
                <a:ea typeface="Calibri" panose="020F0502020204030204" pitchFamily="34" charset="0"/>
                <a:cs typeface="Calibri" panose="020F0502020204030204" pitchFamily="34" charset="0"/>
              </a:rPr>
              <a: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r>
              <a:rPr lang="ar-SA" sz="1800" b="1" dirty="0">
                <a:effectLst/>
                <a:latin typeface="Times New Roman" panose="02020603050405020304" pitchFamily="18" charset="0"/>
                <a:ea typeface="Calibri" panose="020F0502020204030204" pitchFamily="34" charset="0"/>
                <a:cs typeface="Simplified Arabic" panose="02020603050405020304" pitchFamily="18" charset="-78"/>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ص 67 - 68</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67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76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64563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الحفر في طبيعة هذا التناقض، يكشف أنه ناجم عن الرغبة في بلوغ الوجود الحقيقي</a:t>
            </a:r>
            <a:r>
              <a:rPr lang="fr-FR" sz="2200" b="1" dirty="0">
                <a:latin typeface="Calibri" panose="020F0502020204030204" pitchFamily="34" charset="0"/>
                <a:ea typeface="Calibri" panose="020F0502020204030204" pitchFamily="34" charset="0"/>
                <a:cs typeface="Calibri" panose="020F0502020204030204" pitchFamily="34" charset="0"/>
              </a:rPr>
              <a:t>Véritablement être </a:t>
            </a:r>
            <a:r>
              <a:rPr lang="ar-MA" sz="2200" b="1" dirty="0">
                <a:latin typeface="Calibri" panose="020F0502020204030204" pitchFamily="34" charset="0"/>
                <a:ea typeface="Calibri" panose="020F0502020204030204" pitchFamily="34" charset="0"/>
                <a:cs typeface="Calibri" panose="020F0502020204030204" pitchFamily="34" charset="0"/>
              </a:rPr>
              <a:t>، ومنه سينتقد كانط </a:t>
            </a:r>
            <a:r>
              <a:rPr lang="ar-MA" sz="2200" b="1" dirty="0" err="1">
                <a:latin typeface="Calibri" panose="020F0502020204030204" pitchFamily="34" charset="0"/>
                <a:ea typeface="Calibri" panose="020F0502020204030204" pitchFamily="34" charset="0"/>
                <a:cs typeface="Calibri" panose="020F0502020204030204" pitchFamily="34" charset="0"/>
              </a:rPr>
              <a:t>الكوسمولوجيا</a:t>
            </a:r>
            <a:r>
              <a:rPr lang="ar-MA" sz="2200" b="1" dirty="0">
                <a:latin typeface="Calibri" panose="020F0502020204030204" pitchFamily="34" charset="0"/>
                <a:ea typeface="Calibri" panose="020F0502020204030204" pitchFamily="34" charset="0"/>
                <a:cs typeface="Calibri" panose="020F0502020204030204" pitchFamily="34" charset="0"/>
              </a:rPr>
              <a:t> العقلانية، لأنها </a:t>
            </a:r>
            <a:r>
              <a:rPr lang="ar-MA" sz="2200" b="1" dirty="0" err="1">
                <a:latin typeface="Calibri" panose="020F0502020204030204" pitchFamily="34" charset="0"/>
                <a:ea typeface="Calibri" panose="020F0502020204030204" pitchFamily="34" charset="0"/>
                <a:cs typeface="Calibri" panose="020F0502020204030204" pitchFamily="34" charset="0"/>
              </a:rPr>
              <a:t>كوسمولوجيا</a:t>
            </a:r>
            <a:r>
              <a:rPr lang="ar-MA" sz="2200" b="1" dirty="0">
                <a:latin typeface="Calibri" panose="020F0502020204030204" pitchFamily="34" charset="0"/>
                <a:ea typeface="Calibri" panose="020F0502020204030204" pitchFamily="34" charset="0"/>
                <a:cs typeface="Calibri" panose="020F0502020204030204" pitchFamily="34" charset="0"/>
              </a:rPr>
              <a:t> تتجاوز حدود المعرفة وما يمكن معرفته، بتعبير آخر مشكلتها، حسب كانط، أنها ليست </a:t>
            </a:r>
            <a:r>
              <a:rPr lang="ar-MA" sz="2200" b="1" dirty="0" err="1">
                <a:latin typeface="Calibri" panose="020F0502020204030204" pitchFamily="34" charset="0"/>
                <a:ea typeface="Calibri" panose="020F0502020204030204" pitchFamily="34" charset="0"/>
                <a:cs typeface="Calibri" panose="020F0502020204030204" pitchFamily="34" charset="0"/>
              </a:rPr>
              <a:t>ميثافيزيقيا</a:t>
            </a:r>
            <a:r>
              <a:rPr lang="ar-MA" sz="2200" b="1" dirty="0">
                <a:latin typeface="Calibri" panose="020F0502020204030204" pitchFamily="34" charset="0"/>
                <a:ea typeface="Calibri" panose="020F0502020204030204" pitchFamily="34" charset="0"/>
                <a:cs typeface="Calibri" panose="020F0502020204030204" pitchFamily="34" charset="0"/>
              </a:rPr>
              <a:t> </a:t>
            </a:r>
            <a:r>
              <a:rPr lang="ar-MA" sz="2200" b="1" dirty="0" err="1">
                <a:latin typeface="Calibri" panose="020F0502020204030204" pitchFamily="34" charset="0"/>
                <a:ea typeface="Calibri" panose="020F0502020204030204" pitchFamily="34" charset="0"/>
                <a:cs typeface="Calibri" panose="020F0502020204030204" pitchFamily="34" charset="0"/>
              </a:rPr>
              <a:t>ثرنسندنثالية</a:t>
            </a:r>
            <a:r>
              <a:rPr lang="ar-MA" sz="2200" b="1" dirty="0">
                <a:latin typeface="Calibri" panose="020F0502020204030204" pitchFamily="34" charset="0"/>
                <a:ea typeface="Calibri" panose="020F0502020204030204" pitchFamily="34" charset="0"/>
                <a:cs typeface="Calibri" panose="020F0502020204030204" pitchFamily="34" charset="0"/>
              </a:rPr>
              <a:t> متصلة بمعطيات التجربة. لذلك سيكون هدف كانط بناء </a:t>
            </a:r>
            <a:r>
              <a:rPr lang="ar-MA" sz="2200" b="1" dirty="0" err="1">
                <a:latin typeface="Calibri" panose="020F0502020204030204" pitchFamily="34" charset="0"/>
                <a:ea typeface="Calibri" panose="020F0502020204030204" pitchFamily="34" charset="0"/>
                <a:cs typeface="Calibri" panose="020F0502020204030204" pitchFamily="34" charset="0"/>
              </a:rPr>
              <a:t>ميثافيزيقا</a:t>
            </a:r>
            <a:r>
              <a:rPr lang="ar-MA" sz="2200" b="1" dirty="0">
                <a:latin typeface="Calibri" panose="020F0502020204030204" pitchFamily="34" charset="0"/>
                <a:ea typeface="Calibri" panose="020F0502020204030204" pitchFamily="34" charset="0"/>
                <a:cs typeface="Calibri" panose="020F0502020204030204" pitchFamily="34" charset="0"/>
              </a:rPr>
              <a:t> من النوع </a:t>
            </a:r>
            <a:r>
              <a:rPr lang="ar-MA" sz="2200" b="1" dirty="0" err="1">
                <a:latin typeface="Calibri" panose="020F0502020204030204" pitchFamily="34" charset="0"/>
                <a:ea typeface="Calibri" panose="020F0502020204030204" pitchFamily="34" charset="0"/>
                <a:cs typeface="Calibri" panose="020F0502020204030204" pitchFamily="34" charset="0"/>
              </a:rPr>
              <a:t>النيوثوني</a:t>
            </a:r>
            <a:r>
              <a:rPr lang="ar-MA" sz="2200" b="1" dirty="0">
                <a:latin typeface="Calibri" panose="020F0502020204030204" pitchFamily="34" charset="0"/>
                <a:ea typeface="Calibri" panose="020F0502020204030204" pitchFamily="34" charset="0"/>
                <a:cs typeface="Calibri" panose="020F0502020204030204" pitchFamily="34" charset="0"/>
              </a:rPr>
              <a:t> لا تهتم </a:t>
            </a:r>
            <a:r>
              <a:rPr lang="ar-MA" sz="2200" b="1" dirty="0" err="1">
                <a:latin typeface="Calibri" panose="020F0502020204030204" pitchFamily="34" charset="0"/>
                <a:ea typeface="Calibri" panose="020F0502020204030204" pitchFamily="34" charset="0"/>
                <a:cs typeface="Calibri" panose="020F0502020204030204" pitchFamily="34" charset="0"/>
              </a:rPr>
              <a:t>بالانطولوجيا</a:t>
            </a:r>
            <a:r>
              <a:rPr lang="ar-MA" sz="2200" b="1" dirty="0">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أو بالوجود في ذاته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MA" sz="2200" b="1" dirty="0">
                <a:latin typeface="Calibri" panose="020F0502020204030204" pitchFamily="34" charset="0"/>
                <a:ea typeface="Calibri" panose="020F0502020204030204" pitchFamily="34" charset="0"/>
                <a:cs typeface="Calibri" panose="020F0502020204030204" pitchFamily="34" charset="0"/>
              </a:rPr>
              <a:t>، بل بالوجود المادي </a:t>
            </a:r>
            <a:r>
              <a:rPr lang="fr-FR" sz="2200" b="1" dirty="0">
                <a:latin typeface="Calibri" panose="020F0502020204030204" pitchFamily="34" charset="0"/>
                <a:ea typeface="Calibri" panose="020F0502020204030204" pitchFamily="34" charset="0"/>
                <a:cs typeface="Calibri" panose="020F0502020204030204" pitchFamily="34" charset="0"/>
              </a:rPr>
              <a:t>existence</a:t>
            </a:r>
            <a:r>
              <a:rPr lang="ar-SA" sz="2200" b="1" dirty="0">
                <a:latin typeface="Calibri" panose="020F0502020204030204" pitchFamily="34" charset="0"/>
                <a:ea typeface="Calibri" panose="020F0502020204030204" pitchFamily="34" charset="0"/>
                <a:cs typeface="Calibri" panose="020F0502020204030204" pitchFamily="34" charset="0"/>
              </a:rPr>
              <a:t>. وبالتالي سنستعيد هاهنا مرة أخرى ثنائية </a:t>
            </a:r>
            <a:r>
              <a:rPr lang="fr-FR" sz="2200" b="1" dirty="0" err="1">
                <a:latin typeface="Calibri" panose="020F0502020204030204" pitchFamily="34" charset="0"/>
                <a:ea typeface="Calibri" panose="020F0502020204030204" pitchFamily="34" charset="0"/>
                <a:cs typeface="Calibri" panose="020F0502020204030204" pitchFamily="34" charset="0"/>
              </a:rPr>
              <a:t>Nomène</a:t>
            </a:r>
            <a:r>
              <a:rPr lang="ar-SA" sz="2200" b="1" dirty="0">
                <a:latin typeface="Calibri" panose="020F0502020204030204" pitchFamily="34" charset="0"/>
                <a:ea typeface="Calibri" panose="020F0502020204030204" pitchFamily="34" charset="0"/>
                <a:cs typeface="Calibri" panose="020F0502020204030204" pitchFamily="34" charset="0"/>
              </a:rPr>
              <a:t> و </a:t>
            </a:r>
            <a:r>
              <a:rPr lang="fr-FR" sz="2200" b="1" dirty="0">
                <a:latin typeface="Calibri" panose="020F0502020204030204" pitchFamily="34" charset="0"/>
                <a:ea typeface="Calibri" panose="020F0502020204030204" pitchFamily="34" charset="0"/>
                <a:cs typeface="Calibri" panose="020F0502020204030204" pitchFamily="34" charset="0"/>
              </a:rPr>
              <a:t>Phénomène</a:t>
            </a:r>
            <a:r>
              <a:rPr lang="ar-SA" sz="2200" b="1" dirty="0">
                <a:latin typeface="Calibri" panose="020F0502020204030204" pitchFamily="34" charset="0"/>
                <a:ea typeface="Calibri" panose="020F0502020204030204" pitchFamily="34" charset="0"/>
                <a:cs typeface="Calibri" panose="020F0502020204030204" pitchFamily="34" charset="0"/>
              </a:rPr>
              <a:t> باعتبار أن العالم المقصود ليس الشيء في ذاته، بل مجموع الظواهر التجريبية، لأن الأول لا يمكن معرفته مادام أن حقيقة الأشياء غير مدركة، بخلاف البحث في الظواهر فهو محدود بمعطيات التجربة ومقولات الفهم. الامر الذي يكشف أن التناقض القائم بين الشيء في ذاته أو الحقيقي وبين ما هو ظاهر، لا تعود جذوره إلى الأشياء، بل إلى الصراع القائم بين العقل والفهم. ولعل هذا ما يشكل عنصر جدة في الطرح </a:t>
            </a:r>
            <a:r>
              <a:rPr lang="ar-SA" sz="2200" b="1" dirty="0" err="1">
                <a:latin typeface="Calibri" panose="020F0502020204030204" pitchFamily="34" charset="0"/>
                <a:ea typeface="Calibri" panose="020F0502020204030204" pitchFamily="34" charset="0"/>
                <a:cs typeface="Calibri" panose="020F0502020204030204" pitchFamily="34" charset="0"/>
              </a:rPr>
              <a:t>الكانطي</a:t>
            </a:r>
            <a:r>
              <a:rPr lang="ar-SA" sz="2200" b="1" dirty="0">
                <a:latin typeface="Calibri" panose="020F0502020204030204" pitchFamily="34" charset="0"/>
                <a:ea typeface="Calibri" panose="020F0502020204030204" pitchFamily="34" charset="0"/>
                <a:cs typeface="Calibri" panose="020F0502020204030204" pitchFamily="34" charset="0"/>
              </a:rPr>
              <a:t> وسمة من سمات الثورة </a:t>
            </a:r>
            <a:r>
              <a:rPr lang="ar-SA" sz="2200" b="1" dirty="0" err="1">
                <a:latin typeface="Calibri" panose="020F0502020204030204" pitchFamily="34" charset="0"/>
                <a:ea typeface="Calibri" panose="020F0502020204030204" pitchFamily="34" charset="0"/>
                <a:cs typeface="Calibri" panose="020F0502020204030204" pitchFamily="34" charset="0"/>
              </a:rPr>
              <a:t>الكوبرنيكية</a:t>
            </a:r>
            <a:r>
              <a:rPr lang="ar-SA" sz="2200" b="1" dirty="0">
                <a:latin typeface="Calibri" panose="020F0502020204030204" pitchFamily="34" charset="0"/>
                <a:ea typeface="Calibri" panose="020F0502020204030204" pitchFamily="34" charset="0"/>
                <a:cs typeface="Calibri" panose="020F0502020204030204" pitchFamily="34" charset="0"/>
              </a:rPr>
              <a:t> في مجال نظرية المعرفة، لأنه بفضله تم وضع حد لهذا التناقض، حيث بين كانط في هذا الصدد أن العقل والفهم مستمدين معا من الفهم، لأن العقل في حقيقته لا ينتج أي مفهوم، بل يعمل فقط على تحريره من القيود العلمية للتجربة.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r>
              <a:rPr lang="ar-SA" sz="1800" b="1" dirty="0">
                <a:effectLst/>
                <a:latin typeface="Times New Roman" panose="02020603050405020304" pitchFamily="18" charset="0"/>
                <a:ea typeface="Calibri" panose="020F0502020204030204" pitchFamily="34" charset="0"/>
                <a:cs typeface="Simplified Arabic" panose="02020603050405020304" pitchFamily="18" charset="-78"/>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ص 70</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r>
              <a:rPr lang="ar-SA" sz="1800" b="1" dirty="0">
                <a:effectLst/>
                <a:latin typeface="Times New Roman" panose="02020603050405020304" pitchFamily="18" charset="0"/>
                <a:ea typeface="Calibri" panose="020F0502020204030204" pitchFamily="34" charset="0"/>
                <a:cs typeface="Simplified Arabic" panose="02020603050405020304" pitchFamily="18" charset="-78"/>
              </a:rPr>
              <a:t> </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ص 72</a:t>
            </a:r>
            <a:endParaRPr lang="fr-MA" dirty="0"/>
          </a:p>
        </p:txBody>
      </p:sp>
    </p:spTree>
    <p:extLst>
      <p:ext uri="{BB962C8B-B14F-4D97-AF65-F5344CB8AC3E}">
        <p14:creationId xmlns:p14="http://schemas.microsoft.com/office/powerpoint/2010/main" val="10650912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هكذا إذن يكون التناقض المنتج إزاء العالم مصدره التناقض الداخلي للعقل؛ أي تعارضه مع نفسه وليس ضمن تناقضات الواقع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وبذلك يكون كانط قد وضع تمييزا دقيقا بين الواقع الفيزيائي الذي يحتاج إلى أدوات فزيائية ورياضية لدراسته واستيعابه، والوجود </a:t>
            </a:r>
            <a:r>
              <a:rPr lang="ar-SA" sz="2200" b="1" dirty="0" err="1">
                <a:latin typeface="Calibri" panose="020F0502020204030204" pitchFamily="34" charset="0"/>
                <a:ea typeface="Calibri" panose="020F0502020204030204" pitchFamily="34" charset="0"/>
                <a:cs typeface="Calibri" panose="020F0502020204030204" pitchFamily="34" charset="0"/>
              </a:rPr>
              <a:t>الانطلوجي</a:t>
            </a:r>
            <a:r>
              <a:rPr lang="ar-SA" sz="2200" b="1" dirty="0">
                <a:latin typeface="Calibri" panose="020F0502020204030204" pitchFamily="34" charset="0"/>
                <a:ea typeface="Calibri" panose="020F0502020204030204" pitchFamily="34" charset="0"/>
                <a:cs typeface="Calibri" panose="020F0502020204030204" pitchFamily="34" charset="0"/>
              </a:rPr>
              <a:t> الذي يتم تحليله وتفسيره عبر آليات العقل، وبين هذين الوجودين يتبين أن المسعى </a:t>
            </a:r>
            <a:r>
              <a:rPr lang="ar-SA" sz="2200" b="1" dirty="0" err="1">
                <a:latin typeface="Calibri" panose="020F0502020204030204" pitchFamily="34" charset="0"/>
                <a:ea typeface="Calibri" panose="020F0502020204030204" pitchFamily="34" charset="0"/>
                <a:cs typeface="Calibri" panose="020F0502020204030204" pitchFamily="34" charset="0"/>
              </a:rPr>
              <a:t>الكانطي</a:t>
            </a:r>
            <a:r>
              <a:rPr lang="ar-SA" sz="2200" b="1" dirty="0">
                <a:latin typeface="Calibri" panose="020F0502020204030204" pitchFamily="34" charset="0"/>
                <a:ea typeface="Calibri" panose="020F0502020204030204" pitchFamily="34" charset="0"/>
                <a:cs typeface="Calibri" panose="020F0502020204030204" pitchFamily="34" charset="0"/>
              </a:rPr>
              <a:t> كان إثبات عدم وجود عالم في ذاته ضمن حدود المعرفة.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ضمن هذا السياق أثار كانط مشكلة الزمان والمكان حيث حددهما طبقا لثنائية الظاهر والشيء في ذاته، ومنه ففي غياب الظواهر يغدوان مجرد إطارين فارغين لا يحويان أي سبب للوجود كما يقول كانط، وهو ما يجعل العالم بهذا المعنى بلا بداية أو حدود، وبالتالي لا يمكن تقييد العالم بالمكان لأن قول ذلك يعني أنه مقيد </a:t>
            </a:r>
            <a:r>
              <a:rPr lang="ar-SA" sz="2200" b="1" dirty="0" err="1">
                <a:latin typeface="Calibri" panose="020F0502020204030204" pitchFamily="34" charset="0"/>
                <a:ea typeface="Calibri" panose="020F0502020204030204" pitchFamily="34" charset="0"/>
                <a:cs typeface="Calibri" panose="020F0502020204030204" pitchFamily="34" charset="0"/>
              </a:rPr>
              <a:t>باللاشيء</a:t>
            </a:r>
            <a:r>
              <a:rPr lang="ar-SA" sz="2200" b="1" dirty="0">
                <a:latin typeface="Calibri" panose="020F0502020204030204" pitchFamily="34" charset="0"/>
                <a:ea typeface="Calibri" panose="020F0502020204030204" pitchFamily="34" charset="0"/>
                <a:cs typeface="Calibri" panose="020F0502020204030204" pitchFamily="34" charset="0"/>
              </a:rPr>
              <a:t>، الأمر الذي يجعل الواقع غير قابل للظهور، وهو ما يفيد أن العالم إذا لم يكن شيئا في ذاته، فهذا يجعله مركبا من الظواهر تحده معطيات المعرفة. ومنه يكون الحديث عن المكان والزمان وفقا لهذا التحديد، مرتبطا بعلاقة الأشياء فيما بينها لا باعتبارها حاوية </a:t>
            </a:r>
            <a:r>
              <a:rPr lang="ar-SA" sz="2200" b="1" dirty="0" err="1">
                <a:latin typeface="Calibri" panose="020F0502020204030204" pitchFamily="34" charset="0"/>
                <a:ea typeface="Calibri" panose="020F0502020204030204" pitchFamily="34" charset="0"/>
                <a:cs typeface="Calibri" panose="020F0502020204030204" pitchFamily="34" charset="0"/>
              </a:rPr>
              <a:t>للاشياء</a:t>
            </a:r>
            <a:r>
              <a:rPr lang="ar-SA" sz="2200" b="1" dirty="0">
                <a:latin typeface="Calibri" panose="020F0502020204030204" pitchFamily="34" charset="0"/>
                <a:ea typeface="Calibri" panose="020F0502020204030204" pitchFamily="34" charset="0"/>
                <a:cs typeface="Calibri" panose="020F0502020204030204" pitchFamily="34" charset="0"/>
              </a:rPr>
              <a:t>، حيث يكون الأمر مرتبطا بتحديد علاقة الأشياء فيما بينها على مستوى المكان، وترابطها السببي من حيث الزمان.</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76</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72</a:t>
            </a:r>
            <a:endParaRPr lang="fr-MA" dirty="0"/>
          </a:p>
        </p:txBody>
      </p:sp>
    </p:spTree>
    <p:extLst>
      <p:ext uri="{BB962C8B-B14F-4D97-AF65-F5344CB8AC3E}">
        <p14:creationId xmlns:p14="http://schemas.microsoft.com/office/powerpoint/2010/main" val="31264593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1800" dirty="0">
                <a:effectLst/>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بناء على ما سبق، يمكننا اعتبار الواقع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بالمعنى العلمي كل معطى زماني مكاني </a:t>
            </a:r>
            <a:r>
              <a:rPr lang="fr-FR" sz="2200" b="1" dirty="0">
                <a:latin typeface="Calibri" panose="020F0502020204030204" pitchFamily="34" charset="0"/>
                <a:ea typeface="Calibri" panose="020F0502020204030204" pitchFamily="34" charset="0"/>
                <a:cs typeface="Calibri" panose="020F0502020204030204" pitchFamily="34" charset="0"/>
              </a:rPr>
              <a:t>Spatio-temporelle</a:t>
            </a:r>
            <a:r>
              <a:rPr lang="ar-SA" sz="2200" b="1" dirty="0">
                <a:latin typeface="Calibri" panose="020F0502020204030204" pitchFamily="34" charset="0"/>
                <a:ea typeface="Calibri" panose="020F0502020204030204" pitchFamily="34" charset="0"/>
                <a:cs typeface="Calibri" panose="020F0502020204030204" pitchFamily="34" charset="0"/>
              </a:rPr>
              <a:t> في سياق قوانين التجربة، وشيئا في ذاته غير قابل للمعرفة بالمعنى الانطولوجي. ولتلافي هذا التناقض يتطلب التمييز بين هذين الواقعي كما يقول كانط، هذا </a:t>
            </a:r>
            <a:r>
              <a:rPr lang="ar-SA" sz="2200" b="1" dirty="0" err="1">
                <a:latin typeface="Calibri" panose="020F0502020204030204" pitchFamily="34" charset="0"/>
                <a:ea typeface="Calibri" panose="020F0502020204030204" pitchFamily="34" charset="0"/>
                <a:cs typeface="Calibri" panose="020F0502020204030204" pitchFamily="34" charset="0"/>
              </a:rPr>
              <a:t>بالاضافة</a:t>
            </a:r>
            <a:r>
              <a:rPr lang="ar-SA" sz="2200" b="1" dirty="0">
                <a:latin typeface="Calibri" panose="020F0502020204030204" pitchFamily="34" charset="0"/>
                <a:ea typeface="Calibri" panose="020F0502020204030204" pitchFamily="34" charset="0"/>
                <a:cs typeface="Calibri" panose="020F0502020204030204" pitchFamily="34" charset="0"/>
              </a:rPr>
              <a:t> إلى الاعتماد على المبادئ المنطقية؛ أي مبدأ عدم التناقض والثالث المرفوع، حيث يقول كانط في هذا الصدد أنه إذا توقفنا عن الاعتراف بأن العالم شيء في ذاته، فهذا سيسهل عملية رفض الفكرة ونقيضها، بتعبير آخر سنتوقف عن تحديد العالم باعتباره موجود لا ككل محدود في ذاته أو ككل لا نهائي في ذاته، وهو ما سيؤدي مباشرة إلى نفي الشرط الذي بموجبه اعتبر العالم واقعا أنطولوجيا </a:t>
            </a:r>
            <a:r>
              <a:rPr lang="fr-FR" sz="2200" b="1" dirty="0">
                <a:latin typeface="Calibri" panose="020F0502020204030204" pitchFamily="34" charset="0"/>
                <a:ea typeface="Calibri" panose="020F0502020204030204" pitchFamily="34" charset="0"/>
                <a:cs typeface="Calibri" panose="020F0502020204030204" pitchFamily="34" charset="0"/>
              </a:rPr>
              <a:t>Réalité </a:t>
            </a:r>
            <a:r>
              <a:rPr lang="fr-FR" sz="2200" b="1" dirty="0" err="1">
                <a:latin typeface="Calibri" panose="020F0502020204030204" pitchFamily="34" charset="0"/>
                <a:ea typeface="Calibri" panose="020F0502020204030204" pitchFamily="34" charset="0"/>
                <a:cs typeface="Calibri" panose="020F0502020204030204" pitchFamily="34" charset="0"/>
              </a:rPr>
              <a:t>antologique</a:t>
            </a:r>
            <a:r>
              <a:rPr lang="ar-SA" sz="2200" b="1" dirty="0">
                <a:latin typeface="Calibri" panose="020F0502020204030204" pitchFamily="34" charset="0"/>
                <a:ea typeface="Calibri" panose="020F0502020204030204" pitchFamily="34" charset="0"/>
                <a:cs typeface="Calibri" panose="020F0502020204030204" pitchFamily="34" charset="0"/>
              </a:rPr>
              <a:t>.</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نضيف إلى ما سبق، أن عملية التمييز التي أقامها كانط أعلاه هي في حقيقتها تعد عملية تمييز بين العلم </a:t>
            </a:r>
            <a:r>
              <a:rPr lang="ar-SA" sz="2200" b="1" dirty="0" err="1">
                <a:latin typeface="Calibri" panose="020F0502020204030204" pitchFamily="34" charset="0"/>
                <a:ea typeface="Calibri" panose="020F0502020204030204" pitchFamily="34" charset="0"/>
                <a:cs typeface="Calibri" panose="020F0502020204030204" pitchFamily="34" charset="0"/>
              </a:rPr>
              <a:t>والميثافيزيقا</a:t>
            </a:r>
            <a:r>
              <a:rPr lang="ar-SA" sz="2200" b="1" dirty="0">
                <a:latin typeface="Calibri" panose="020F0502020204030204" pitchFamily="34" charset="0"/>
                <a:ea typeface="Calibri" panose="020F0502020204030204" pitchFamily="34" charset="0"/>
                <a:cs typeface="Calibri" panose="020F0502020204030204" pitchFamily="34" charset="0"/>
              </a:rPr>
              <a:t>، وإن كان هذا لا يعني غياب التعاون بينهما، باعتبار أن </a:t>
            </a:r>
            <a:r>
              <a:rPr lang="ar-SA" sz="2200" b="1" dirty="0" err="1">
                <a:latin typeface="Calibri" panose="020F0502020204030204" pitchFamily="34" charset="0"/>
                <a:ea typeface="Calibri" panose="020F0502020204030204" pitchFamily="34" charset="0"/>
                <a:cs typeface="Calibri" panose="020F0502020204030204" pitchFamily="34" charset="0"/>
              </a:rPr>
              <a:t>الميثافيزيقا</a:t>
            </a:r>
            <a:r>
              <a:rPr lang="ar-SA" sz="2200" b="1" dirty="0">
                <a:latin typeface="Calibri" panose="020F0502020204030204" pitchFamily="34" charset="0"/>
                <a:ea typeface="Calibri" panose="020F0502020204030204" pitchFamily="34" charset="0"/>
                <a:cs typeface="Calibri" panose="020F0502020204030204" pitchFamily="34" charset="0"/>
              </a:rPr>
              <a:t> ذات الخلفية العلمية، كما يقول كانط، تقوم بدور فعال تجاه العلم، لأنها تشجعه وتدفعه إلى متابعة مهمته، بالرغم أنه من الناحية المنطقة لديه حدود نهائية غير قابلة للتجاوز.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88</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90</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92</a:t>
            </a:r>
            <a:endParaRPr lang="fr-MA" dirty="0"/>
          </a:p>
        </p:txBody>
      </p:sp>
    </p:spTree>
    <p:extLst>
      <p:ext uri="{BB962C8B-B14F-4D97-AF65-F5344CB8AC3E}">
        <p14:creationId xmlns:p14="http://schemas.microsoft.com/office/powerpoint/2010/main" val="20630712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46345"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إن ما يمكن الانتهاء إليه إزاء الطرح </a:t>
            </a:r>
            <a:r>
              <a:rPr lang="ar-SA" sz="2200" b="1" dirty="0" err="1">
                <a:latin typeface="Calibri" panose="020F0502020204030204" pitchFamily="34" charset="0"/>
                <a:ea typeface="Calibri" panose="020F0502020204030204" pitchFamily="34" charset="0"/>
                <a:cs typeface="Calibri" panose="020F0502020204030204" pitchFamily="34" charset="0"/>
              </a:rPr>
              <a:t>الكانطي</a:t>
            </a:r>
            <a:r>
              <a:rPr lang="ar-SA" sz="2200" b="1" dirty="0">
                <a:latin typeface="Calibri" panose="020F0502020204030204" pitchFamily="34" charset="0"/>
                <a:ea typeface="Calibri" panose="020F0502020204030204" pitchFamily="34" charset="0"/>
                <a:cs typeface="Calibri" panose="020F0502020204030204" pitchFamily="34" charset="0"/>
              </a:rPr>
              <a:t>، أن</a:t>
            </a:r>
            <a:r>
              <a:rPr lang="ar-MA" sz="2200" b="1" dirty="0">
                <a:latin typeface="Calibri" panose="020F0502020204030204" pitchFamily="34" charset="0"/>
                <a:ea typeface="Calibri" panose="020F0502020204030204" pitchFamily="34" charset="0"/>
                <a:cs typeface="Calibri" panose="020F0502020204030204" pitchFamily="34" charset="0"/>
              </a:rPr>
              <a:t> تدخل الذهن في بناء المعرفة يفترض إمكانية أن يكون الواقع كما نعرفه ليس هو الواقع كما هو في ذاته، فالظواهر هي الواقع كما يتجلى للإنسان؛ أي كما يبدو له في حدود قدرته المعرفية. ومن ثم فالظواهر ليست هي الاشياء في ذاتها، وهذا واضح من تسمية الشيء بالظاهرة، إذ أننا نأخذ ما يظهر لنا من الشيء باعتباره الشيء نفسه، الأمر الذي يدفعنا إلى أن نفترض إمكانية أن يكون الواقع المادي الفعلي الحقيقي ليس هو كما يبدو لنا، وبالتالي يمكننا أن نسلم بأن ما نعرفه من الواقع هو الظواهر، أما الأشياء في ذاتها أو الواقع كما هو حقيقة، فإننا نجهله.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بهذا المعنى تكون</a:t>
            </a:r>
            <a:r>
              <a:rPr lang="ar-SA" sz="2200" b="1" dirty="0">
                <a:latin typeface="Calibri" panose="020F0502020204030204" pitchFamily="34" charset="0"/>
                <a:ea typeface="Calibri" panose="020F0502020204030204" pitchFamily="34" charset="0"/>
                <a:cs typeface="Calibri" panose="020F0502020204030204" pitchFamily="34" charset="0"/>
              </a:rPr>
              <a:t> حدود المعرفة هي نفسها حدود الواقع، وبذلك يكون دور العقل باعتباره فهما، ليس عكس العالم الخارجي كما نعتقد، بل تأطير التمثلات الحسية المستقاة منه، ضمن مقولات ومبادئ تمثل الشروط القبلية للمعرفة، الأمر الذي يجعل التجربة بلا معنى، إذا لم تكن مشكلة ومصورة ضمن هذه القوالب. ما يعني أن للفهم خلفية منطقية ورياضية، بفضلها تتم عملية تأليف المعرفة وتركيبها بشكل </a:t>
            </a:r>
            <a:r>
              <a:rPr lang="ar-SA" sz="2200" b="1" dirty="0" err="1">
                <a:latin typeface="Calibri" panose="020F0502020204030204" pitchFamily="34" charset="0"/>
                <a:ea typeface="Calibri" panose="020F0502020204030204" pitchFamily="34" charset="0"/>
                <a:cs typeface="Calibri" panose="020F0502020204030204" pitchFamily="34" charset="0"/>
              </a:rPr>
              <a:t>ثرنسندنثالي</a:t>
            </a:r>
            <a:r>
              <a:rPr lang="ar-SA" sz="2200" b="1" dirty="0">
                <a:latin typeface="Calibri" panose="020F0502020204030204" pitchFamily="34" charset="0"/>
                <a:ea typeface="Calibri" panose="020F0502020204030204" pitchFamily="34" charset="0"/>
                <a:cs typeface="Calibri" panose="020F0502020204030204" pitchFamily="34" charset="0"/>
              </a:rPr>
              <a:t>، ودون ذلك سنكون أمام واقع في ذاته لا يمكننا إثباته، لذلك يجب أن لا نعترف بوجوده. إلا أنه بالرغم مما تقدم</a:t>
            </a:r>
            <a:r>
              <a:rPr lang="ar-MA" sz="2200" b="1" dirty="0">
                <a:latin typeface="Calibri" panose="020F0502020204030204" pitchFamily="34" charset="0"/>
                <a:ea typeface="Calibri" panose="020F0502020204030204" pitchFamily="34" charset="0"/>
                <a:cs typeface="Calibri" panose="020F0502020204030204" pitchFamily="34" charset="0"/>
              </a:rPr>
              <a:t> تظل مشكلة الواقع المزدوج قائمة، بما أننا لا نستطيع فعلا إثبات ما إذا كنا نعرف الواقع كما هو أم كما يبدو لنا؟ وإن كان هذا لا يمنع من الحكم على ما نعرفه بأنه حقيقي</a:t>
            </a:r>
            <a:r>
              <a:rPr lang="ar-MA" sz="1800" dirty="0">
                <a:effectLst/>
                <a:latin typeface="Calibri" panose="020F0502020204030204" pitchFamily="34" charset="0"/>
                <a:ea typeface="Calibri" panose="020F0502020204030204" pitchFamily="34" charset="0"/>
                <a:cs typeface="Calibri" panose="020F0502020204030204" pitchFamily="34" charset="0"/>
              </a:rPr>
              <a:t>.</a:t>
            </a:r>
            <a:endParaRPr lang="fr-MA" dirty="0"/>
          </a:p>
        </p:txBody>
      </p:sp>
    </p:spTree>
    <p:extLst>
      <p:ext uri="{BB962C8B-B14F-4D97-AF65-F5344CB8AC3E}">
        <p14:creationId xmlns:p14="http://schemas.microsoft.com/office/powerpoint/2010/main" val="993426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1800" dirty="0">
                <a:effectLst/>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هذه العلاقة التقليدية بين الذات والموضوع وما تم تحديده في ارتباط بالعبارتين المزدوجتين لمفهوم الواقع، يكشف في حقيقة الأمر أن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في الفلسفة لم يكن حاضرا، بل هو تحول حدث حديثا داخلها مع تطور العلوم وأدوات البحث والكشف. إذ أن غياب ما يسعف الباحث والدارس للعالم والكون، جعل تفكيره منصبا على الوجود في شكله </a:t>
            </a:r>
            <a:r>
              <a:rPr lang="ar-SA" sz="2200" b="1" dirty="0" err="1">
                <a:latin typeface="Calibri" panose="020F0502020204030204" pitchFamily="34" charset="0"/>
                <a:ea typeface="Calibri" panose="020F0502020204030204" pitchFamily="34" charset="0"/>
                <a:cs typeface="Calibri" panose="020F0502020204030204" pitchFamily="34" charset="0"/>
              </a:rPr>
              <a:t>الميثافيزيقي</a:t>
            </a:r>
            <a:r>
              <a:rPr lang="ar-SA" sz="2200" b="1" dirty="0">
                <a:latin typeface="Calibri" panose="020F0502020204030204" pitchFamily="34" charset="0"/>
                <a:ea typeface="Calibri" panose="020F0502020204030204" pitchFamily="34" charset="0"/>
                <a:cs typeface="Calibri" panose="020F0502020204030204" pitchFamily="34" charset="0"/>
              </a:rPr>
              <a:t> والانطولوجي، لذلك كنا أمام فلسفة في الوجود </a:t>
            </a:r>
            <a:r>
              <a:rPr lang="fr-FR" sz="2200" b="1" dirty="0">
                <a:latin typeface="Calibri" panose="020F0502020204030204" pitchFamily="34" charset="0"/>
                <a:ea typeface="Calibri" panose="020F0502020204030204" pitchFamily="34" charset="0"/>
                <a:cs typeface="Calibri" panose="020F0502020204030204" pitchFamily="34" charset="0"/>
              </a:rPr>
              <a:t>Philosophie de l’être</a:t>
            </a:r>
            <a:r>
              <a:rPr lang="ar-SA" sz="2200" b="1" dirty="0">
                <a:latin typeface="Calibri" panose="020F0502020204030204" pitchFamily="34" charset="0"/>
                <a:ea typeface="Calibri" panose="020F0502020204030204" pitchFamily="34" charset="0"/>
                <a:cs typeface="Calibri" panose="020F0502020204030204" pitchFamily="34" charset="0"/>
              </a:rPr>
              <a:t>، تسعى إلى فهم طبيعته وكينونته من خلال الاستعانة بالتأمل والحس، لا فلسفة في الواقع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تتناوله بشكل مباشر، باعتباره موضوعا للبحث والدراسة، بعيدا عن ذلك التفكير </a:t>
            </a:r>
            <a:r>
              <a:rPr lang="ar-SA" sz="2200" b="1" dirty="0" err="1">
                <a:latin typeface="Calibri" panose="020F0502020204030204" pitchFamily="34" charset="0"/>
                <a:ea typeface="Calibri" panose="020F0502020204030204" pitchFamily="34" charset="0"/>
                <a:cs typeface="Calibri" panose="020F0502020204030204" pitchFamily="34" charset="0"/>
              </a:rPr>
              <a:t>الميثافيزيقي</a:t>
            </a:r>
            <a:r>
              <a:rPr lang="ar-SA" sz="2200" b="1" dirty="0">
                <a:latin typeface="Calibri" panose="020F0502020204030204" pitchFamily="34" charset="0"/>
                <a:ea typeface="Calibri" panose="020F0502020204030204" pitchFamily="34" charset="0"/>
                <a:cs typeface="Calibri" panose="020F0502020204030204" pitchFamily="34" charset="0"/>
              </a:rPr>
              <a:t> والانطولوجي الذي يسعى إلى تبرير الوجود وإنقاذه.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2200" b="1" dirty="0">
                <a:latin typeface="Calibri" panose="020F0502020204030204" pitchFamily="34" charset="0"/>
                <a:ea typeface="Calibri" panose="020F0502020204030204" pitchFamily="34" charset="0"/>
                <a:cs typeface="Calibri" panose="020F0502020204030204" pitchFamily="34" charset="0"/>
              </a:rPr>
              <a:t>المرجع نفسه.</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ar-SA" sz="1800" b="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MA" dirty="0"/>
          </a:p>
        </p:txBody>
      </p:sp>
    </p:spTree>
    <p:extLst>
      <p:ext uri="{BB962C8B-B14F-4D97-AF65-F5344CB8AC3E}">
        <p14:creationId xmlns:p14="http://schemas.microsoft.com/office/powerpoint/2010/main" val="33247821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dirty="0">
                <a:effectLst/>
                <a:latin typeface="Calibri" panose="020F0502020204030204" pitchFamily="34" charset="0"/>
                <a:ea typeface="Calibri" panose="020F0502020204030204" pitchFamily="34" charset="0"/>
                <a:cs typeface="Calibri" panose="020F0502020204030204" pitchFamily="34" charset="0"/>
              </a:rPr>
              <a:t> </a:t>
            </a:r>
            <a:r>
              <a:rPr lang="ar-MA" sz="2200" b="1" dirty="0">
                <a:latin typeface="Calibri" panose="020F0502020204030204" pitchFamily="34" charset="0"/>
                <a:ea typeface="Calibri" panose="020F0502020204030204" pitchFamily="34" charset="0"/>
                <a:cs typeface="Calibri" panose="020F0502020204030204" pitchFamily="34" charset="0"/>
              </a:rPr>
              <a:t>مقابل هذه النماذج الفلسفية التي طرحناها، إزاء مشكلة الواقع التي كما تتبعنا كانت تجري في سياق إشكالية الوجود أو اشكالية المعرفة، فإن الداعي إلى النموذج الفلسفي الذي نود أن يكون تاليا لكانط، يعود إلى مقاربته المختلفة لما دأب عليه تاريخ الفكر الفلسفي، كما أنه موقف عام من هذا التاريخ ككل، ويتعلق الأمر بالفيلسوف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الذي يعد أحد أبرز الأمثلة عما يسمى بالمنعطف اللغوي </a:t>
            </a:r>
            <a:r>
              <a:rPr lang="fr-FR" sz="2200" b="1" dirty="0">
                <a:latin typeface="Calibri" panose="020F0502020204030204" pitchFamily="34" charset="0"/>
                <a:ea typeface="Calibri" panose="020F0502020204030204" pitchFamily="34" charset="0"/>
                <a:cs typeface="Calibri" panose="020F0502020204030204" pitchFamily="34" charset="0"/>
              </a:rPr>
              <a:t>Tournant linguistique</a:t>
            </a:r>
            <a:r>
              <a:rPr lang="ar-SA" sz="2200" b="1" dirty="0">
                <a:latin typeface="Calibri" panose="020F0502020204030204" pitchFamily="34" charset="0"/>
                <a:ea typeface="Calibri" panose="020F0502020204030204" pitchFamily="34" charset="0"/>
                <a:cs typeface="Calibri" panose="020F0502020204030204" pitchFamily="34" charset="0"/>
              </a:rPr>
              <a:t>،</a:t>
            </a:r>
            <a:r>
              <a:rPr lang="ar-MA" sz="2200" b="1" dirty="0">
                <a:latin typeface="Calibri" panose="020F0502020204030204" pitchFamily="34" charset="0"/>
                <a:ea typeface="Calibri" panose="020F0502020204030204" pitchFamily="34" charset="0"/>
                <a:cs typeface="Calibri" panose="020F0502020204030204" pitchFamily="34" charset="0"/>
              </a:rPr>
              <a:t> لذلك كان سؤال الواقع من جانبه ذو بعد لغوي، وهو ما يشكل جدة فلسفية لم يسبق لها مثيل. إذ بعدما كان النقاش دائرا ضمن نطاق الوجود </a:t>
            </a:r>
            <a:r>
              <a:rPr lang="ar-MA" sz="2200" b="1" dirty="0" err="1">
                <a:latin typeface="Calibri" panose="020F0502020204030204" pitchFamily="34" charset="0"/>
                <a:ea typeface="Calibri" panose="020F0502020204030204" pitchFamily="34" charset="0"/>
                <a:cs typeface="Calibri" panose="020F0502020204030204" pitchFamily="34" charset="0"/>
              </a:rPr>
              <a:t>والميثافيزيقا</a:t>
            </a:r>
            <a:r>
              <a:rPr lang="ar-MA" sz="2200" b="1" dirty="0">
                <a:latin typeface="Calibri" panose="020F0502020204030204" pitchFamily="34" charset="0"/>
                <a:ea typeface="Calibri" panose="020F0502020204030204" pitchFamily="34" charset="0"/>
                <a:cs typeface="Calibri" panose="020F0502020204030204" pitchFamily="34" charset="0"/>
              </a:rPr>
              <a:t> والمعرفة، أضحى مع المقاربة </a:t>
            </a:r>
            <a:r>
              <a:rPr lang="ar-MA" sz="2200" b="1" dirty="0" err="1">
                <a:latin typeface="Calibri" panose="020F0502020204030204" pitchFamily="34" charset="0"/>
                <a:ea typeface="Calibri" panose="020F0502020204030204" pitchFamily="34" charset="0"/>
                <a:cs typeface="Calibri" panose="020F0502020204030204" pitchFamily="34" charset="0"/>
              </a:rPr>
              <a:t>الفتجنشتاينية</a:t>
            </a:r>
            <a:r>
              <a:rPr lang="ar-MA" sz="2200" b="1" dirty="0">
                <a:latin typeface="Calibri" panose="020F0502020204030204" pitchFamily="34" charset="0"/>
                <a:ea typeface="Calibri" panose="020F0502020204030204" pitchFamily="34" charset="0"/>
                <a:cs typeface="Calibri" panose="020F0502020204030204" pitchFamily="34" charset="0"/>
              </a:rPr>
              <a:t> متعلقا بالنظر اللغوي؛ أي النظر إلى المشاكل الفلسفية من زاوية لغوية، معتبرا أن المشاكل الفلسفية في حقيقتها ليست إلى مشاكل زائفة ناجمة عن تجاوز اللغة لحدودها، ولعل التحليل اللغوي المنطقي كفيل بكشفها وفضح فراغها المعرفي. وهذا ينطبق أيضا في نظر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على مشكلة الواقع، لذلك سينطلق في معالجته لها من خلال سؤال مركزي سيتوجه نحو الكشف عما إذا كان هناك فعلا واقعا خارج اللغة؟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1800" b="0" dirty="0" err="1">
                <a:effectLst/>
                <a:latin typeface="Times New Roman" panose="02020603050405020304" pitchFamily="18" charset="0"/>
                <a:ea typeface="Calibri" panose="020F0502020204030204" pitchFamily="34" charset="0"/>
                <a:cs typeface="Times New Roman" panose="02020603050405020304" pitchFamily="18" charset="0"/>
              </a:rPr>
              <a:t>Galibert</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Jean-Paul: </a:t>
            </a:r>
            <a:r>
              <a:rPr lang="fr-FR" sz="1800" b="1" i="1" u="sng" dirty="0">
                <a:effectLst/>
                <a:latin typeface="Times New Roman" panose="02020603050405020304" pitchFamily="18" charset="0"/>
                <a:ea typeface="Calibri" panose="020F0502020204030204" pitchFamily="34" charset="0"/>
                <a:cs typeface="Times New Roman" panose="02020603050405020304" pitchFamily="18" charset="0"/>
              </a:rPr>
              <a:t>Malaise dans la réalité. Le point d'écriture de Wittgenstein</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[article], Revue des sciences religieuses, Année 1998, 72-2  P 222</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https://www.persee.fr/doc/rscir_0035-2217_1998_num_72_2_3444</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مروان </a:t>
            </a:r>
            <a:r>
              <a:rPr lang="ar-SA" sz="1800" b="0" dirty="0" err="1">
                <a:effectLst/>
                <a:latin typeface="Times New Roman" panose="02020603050405020304" pitchFamily="18" charset="0"/>
                <a:ea typeface="Calibri" panose="020F0502020204030204" pitchFamily="34" charset="0"/>
                <a:cs typeface="Simplified Arabic" panose="02020603050405020304" pitchFamily="18" charset="-78"/>
              </a:rPr>
              <a:t>الحميداني</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 من محاضرات تحت عنوان: </a:t>
            </a:r>
            <a:r>
              <a:rPr lang="ar-SA" sz="1800" b="1" i="1" u="sng" dirty="0">
                <a:effectLst/>
                <a:latin typeface="Times New Roman" panose="02020603050405020304" pitchFamily="18" charset="0"/>
                <a:ea typeface="Calibri" panose="020F0502020204030204" pitchFamily="34" charset="0"/>
                <a:cs typeface="Simplified Arabic" panose="02020603050405020304" pitchFamily="18" charset="-78"/>
              </a:rPr>
              <a:t>الفلسفة الوضعية والتحليلية</a:t>
            </a: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 شعبة علم الاجتماع-مسلك الفلسفة، كلية الآداب والعلوم الانسانية، مكناس (غير منشورة)</a:t>
            </a:r>
            <a:endParaRPr lang="fr-MA" dirty="0"/>
          </a:p>
        </p:txBody>
      </p:sp>
    </p:spTree>
    <p:extLst>
      <p:ext uri="{BB962C8B-B14F-4D97-AF65-F5344CB8AC3E}">
        <p14:creationId xmlns:p14="http://schemas.microsoft.com/office/powerpoint/2010/main" val="4600849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من هذا المنطلق اعتبر </a:t>
            </a:r>
            <a:r>
              <a:rPr lang="ar-MA" sz="2200" b="1" dirty="0" err="1">
                <a:latin typeface="Calibri" panose="020F0502020204030204" pitchFamily="34" charset="0"/>
                <a:ea typeface="Calibri" panose="020F0502020204030204" pitchFamily="34" charset="0"/>
                <a:cs typeface="Calibri" panose="020F0502020204030204" pitchFamily="34" charset="0"/>
              </a:rPr>
              <a:t>فتجنشتين</a:t>
            </a:r>
            <a:r>
              <a:rPr lang="ar-MA" sz="2200" b="1" dirty="0">
                <a:latin typeface="Calibri" panose="020F0502020204030204" pitchFamily="34" charset="0"/>
                <a:ea typeface="Calibri" panose="020F0502020204030204" pitchFamily="34" charset="0"/>
                <a:cs typeface="Calibri" panose="020F0502020204030204" pitchFamily="34" charset="0"/>
              </a:rPr>
              <a:t> أن الاسئلة المرتبطة بالواقع الذي هو معطى خارج اللغة (الوجود </a:t>
            </a:r>
            <a:r>
              <a:rPr lang="fr-FR" sz="2200" b="1" dirty="0">
                <a:latin typeface="Calibri" panose="020F0502020204030204" pitchFamily="34" charset="0"/>
                <a:ea typeface="Calibri" panose="020F0502020204030204" pitchFamily="34" charset="0"/>
                <a:cs typeface="Calibri" panose="020F0502020204030204" pitchFamily="34" charset="0"/>
              </a:rPr>
              <a:t>Existence</a:t>
            </a:r>
            <a:r>
              <a:rPr lang="ar-MA" sz="2200" b="1" dirty="0">
                <a:latin typeface="Calibri" panose="020F0502020204030204" pitchFamily="34" charset="0"/>
                <a:ea typeface="Calibri" panose="020F0502020204030204" pitchFamily="34" charset="0"/>
                <a:cs typeface="Calibri" panose="020F0502020204030204" pitchFamily="34" charset="0"/>
              </a:rPr>
              <a:t> – الطبيعة – التحديد) ليس لها معنى إلا داخل اللغة، ولذات الأسباب دعا إلى تحديد تلك الاسئلة الخاطئة التي تقابلها إجابات بدون موضوع. وهو ما يفيد أن الواقع </a:t>
            </a:r>
            <a:r>
              <a:rPr lang="ar-MA" sz="2200" b="1" dirty="0" err="1">
                <a:latin typeface="Calibri" panose="020F0502020204030204" pitchFamily="34" charset="0"/>
                <a:ea typeface="Calibri" panose="020F0502020204030204" pitchFamily="34" charset="0"/>
                <a:cs typeface="Calibri" panose="020F0502020204030204" pitchFamily="34" charset="0"/>
              </a:rPr>
              <a:t>المتساءل</a:t>
            </a:r>
            <a:r>
              <a:rPr lang="ar-MA" sz="2200" b="1" dirty="0">
                <a:latin typeface="Calibri" panose="020F0502020204030204" pitchFamily="34" charset="0"/>
                <a:ea typeface="Calibri" panose="020F0502020204030204" pitchFamily="34" charset="0"/>
                <a:cs typeface="Calibri" panose="020F0502020204030204" pitchFamily="34" charset="0"/>
              </a:rPr>
              <a:t> عنه هو في حقيقته واقع اللغة لا واقع منفصل عنها، لكن السؤال الذي يطرح نفسه ما هو واقع اللغة هذا؟ وما الذي يضمن أن هذا الخارج معطى للداخل؟</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fr-FR" sz="2200" b="1" dirty="0">
                <a:latin typeface="Calibri" panose="020F0502020204030204" pitchFamily="34" charset="0"/>
                <a:ea typeface="Calibri" panose="020F0502020204030204" pitchFamily="34" charset="0"/>
                <a:cs typeface="Calibri" panose="020F0502020204030204" pitchFamily="34" charset="0"/>
              </a:rPr>
              <a:t>      </a:t>
            </a:r>
            <a:r>
              <a:rPr lang="ar-MA" sz="2200" b="1" dirty="0">
                <a:latin typeface="Calibri" panose="020F0502020204030204" pitchFamily="34" charset="0"/>
                <a:ea typeface="Calibri" panose="020F0502020204030204" pitchFamily="34" charset="0"/>
                <a:cs typeface="Calibri" panose="020F0502020204030204" pitchFamily="34" charset="0"/>
              </a:rPr>
              <a:t>للإجابة عن الاسئلة أعلاه، انطلق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من مسلمة أساسية تقوم على علاقة تناظرية بين العالم واللغة من حيث الشكل؛ أي بفضل علاقة </a:t>
            </a:r>
            <a:r>
              <a:rPr lang="ar-MA" sz="2200" b="1" dirty="0" err="1">
                <a:latin typeface="Calibri" panose="020F0502020204030204" pitchFamily="34" charset="0"/>
                <a:ea typeface="Calibri" panose="020F0502020204030204" pitchFamily="34" charset="0"/>
                <a:cs typeface="Calibri" panose="020F0502020204030204" pitchFamily="34" charset="0"/>
              </a:rPr>
              <a:t>تطابقية</a:t>
            </a:r>
            <a:r>
              <a:rPr lang="ar-MA" sz="2200" b="1" dirty="0">
                <a:latin typeface="Calibri" panose="020F0502020204030204" pitchFamily="34" charset="0"/>
                <a:ea typeface="Calibri" panose="020F0502020204030204" pitchFamily="34" charset="0"/>
                <a:cs typeface="Calibri" panose="020F0502020204030204" pitchFamily="34" charset="0"/>
              </a:rPr>
              <a:t> بين اللغة والعالم، تعمل اللغة خلالها على تصوير العالم من حيث الشكل، ويقصد بالشكل </a:t>
            </a:r>
            <a:r>
              <a:rPr lang="fr-FR" sz="2200" b="1" dirty="0">
                <a:latin typeface="Calibri" panose="020F0502020204030204" pitchFamily="34" charset="0"/>
                <a:ea typeface="Calibri" panose="020F0502020204030204" pitchFamily="34" charset="0"/>
                <a:cs typeface="Calibri" panose="020F0502020204030204" pitchFamily="34" charset="0"/>
              </a:rPr>
              <a:t>La forme</a:t>
            </a:r>
            <a:r>
              <a:rPr lang="ar-MA" sz="2200" b="1" dirty="0">
                <a:latin typeface="Calibri" panose="020F0502020204030204" pitchFamily="34" charset="0"/>
                <a:ea typeface="Calibri" panose="020F0502020204030204" pitchFamily="34" charset="0"/>
                <a:cs typeface="Calibri" panose="020F0502020204030204" pitchFamily="34" charset="0"/>
              </a:rPr>
              <a:t> هاهنا صورة العالم المنطقية، ما يعني أننا أيضا أمام مطابقة بين صورة/ شكل العالم وصورة/ شكل المنطق، وإن كان السؤال الذي يطرح هو ما مصدر هذه الصورة/ الشكل هل العالم أم المنطق؟ عن هذا يجيب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أن مصدره شرط التطابق بين اللغة والعالم، ومنه فهو ليس لغويا، كما أنه ليس من العالم، وبالتالي فالصورة المنطقية هي التي تجعل العالم يتطابق مع اللغة، فضلا عن جعلها اللغة تتطابق مع العالم. بتعبير آخر فالصورة المنطقية ليس لها حضور أنطولوجي، أي أنها لا توجد لا في العالم ولا في اللغة</a:t>
            </a:r>
            <a:r>
              <a:rPr lang="ar-MA" sz="1800" dirty="0">
                <a:effectLst/>
                <a:latin typeface="Calibri" panose="020F0502020204030204" pitchFamily="34" charset="0"/>
                <a:ea typeface="Calibri" panose="020F0502020204030204" pitchFamily="34" charset="0"/>
                <a:cs typeface="Calibri" panose="020F0502020204030204" pitchFamily="34" charset="0"/>
              </a:rPr>
              <a: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Malaise dans la réalité, P 223</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مروان </a:t>
            </a:r>
            <a:r>
              <a:rPr lang="ar-SA" sz="1800" b="0" dirty="0" err="1">
                <a:effectLst/>
                <a:latin typeface="Times New Roman" panose="02020603050405020304" pitchFamily="18" charset="0"/>
                <a:ea typeface="Calibri" panose="020F0502020204030204" pitchFamily="34" charset="0"/>
                <a:cs typeface="Simplified Arabic" panose="02020603050405020304" pitchFamily="18" charset="-78"/>
              </a:rPr>
              <a:t>الحميداني</a:t>
            </a:r>
            <a:endParaRPr lang="fr-MA" dirty="0"/>
          </a:p>
        </p:txBody>
      </p:sp>
    </p:spTree>
    <p:extLst>
      <p:ext uri="{BB962C8B-B14F-4D97-AF65-F5344CB8AC3E}">
        <p14:creationId xmlns:p14="http://schemas.microsoft.com/office/powerpoint/2010/main" val="9675547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انطلاقا مما تقدم، تكون صورة العالم إذن هي تلك الروابط المنطقية التي تجعله ذو معنى، لذلك فهي تتميز بصلاحية صورية، بخلاف القضايا المنطقية التي لها صلاحية تجريدية ( لها مقابل في العالم)، بحيث أن كل قضية بسيطة تقابلها واقعة بسيطة في العالم، وهذا لا يصدق على الروابط المنطقية التي لا تجرد العالم بل تقوله؛ أي تقول كيف هو لا ما هو.</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هكذا إذن يكون دور الروابط المنطقية أن تمنح اللغة شكلا مطابقا لشكل العالم، وهو ما يعطي اللغة وظيفة محددة تقوم على قول ما هو عليه العالم، ما يفيد أن للغة وظيفة إشارية محكومة بعلاقة التناظر بينها وبين العالم، حيث تفترض دائما وجود عالم يمكن الإحالة عليه. لذلك نفى </a:t>
            </a:r>
            <a:r>
              <a:rPr lang="ar-MA" sz="2200" b="1" dirty="0" err="1">
                <a:latin typeface="Calibri" panose="020F0502020204030204" pitchFamily="34" charset="0"/>
                <a:ea typeface="Calibri" panose="020F0502020204030204" pitchFamily="34" charset="0"/>
                <a:cs typeface="Calibri" panose="020F0502020204030204" pitchFamily="34" charset="0"/>
              </a:rPr>
              <a:t>فتجنشتين</a:t>
            </a:r>
            <a:r>
              <a:rPr lang="ar-MA" sz="2200" b="1" dirty="0">
                <a:latin typeface="Calibri" panose="020F0502020204030204" pitchFamily="34" charset="0"/>
                <a:ea typeface="Calibri" panose="020F0502020204030204" pitchFamily="34" charset="0"/>
                <a:cs typeface="Calibri" panose="020F0502020204030204" pitchFamily="34" charset="0"/>
              </a:rPr>
              <a:t> إمكانية قول اللغة لنفسها، لأنها قول يصور الظواهر ويأخذ شكل العالم وقد استدل على هذا بمثال: "العين التي يمكنها أن ترى ما هو أمامها، لكنها غير قادرة على رؤية نفسها"، وهو ما يوضح بدقة علاقة التناظر القائمة بين اللغة والعالم، كما يثبت كذلك الوظيفة التصويرية للغة.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endParaRPr lang="fr-MA" dirty="0"/>
          </a:p>
        </p:txBody>
      </p:sp>
    </p:spTree>
    <p:extLst>
      <p:ext uri="{BB962C8B-B14F-4D97-AF65-F5344CB8AC3E}">
        <p14:creationId xmlns:p14="http://schemas.microsoft.com/office/powerpoint/2010/main" val="5467991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ما يتوجب الإشارة إليه أيضا، أن الغاية من علاقة التناظر التي أقامها فتجنشتين بين اللغة والعالم، كان الهدف منها في الحقيقة وضع حد للبعد الميثافيزيقي، حيث اعتبر في هذا الصدد أن السبب وراء وقوعنا في الميثافيزيقا راجع إلى تجاوز اللغة لواقع العالم، لأن اللغة حينما تحاول إدراك العالم خارج الحدود الطبيعية للعالم، تقع في الميثافيزيقا، بتعبير آخر تسقط اللغة في الميثافيزيقا حينما تحاول قول ما لا يوجد في العالم. لذلك يتبين أن اللغة، حسب فتجنشتاين، مؤسسة على شاكلة أسماء الإشارة؛ أي أنها تشير إلى ما هو عليه العالم، لا إلى العالم الداخلي كما يدعي ديكارت، الذي في نظره استعمل اللغة استعمالا سيئا، وهو ما نتج عنه مشكلات فلسفية لا أساس لها. لأن إمكانية إحالة اللغة على الأنا، يفترض أنها جزء من العالم ( واقعة ضمن الوقائع) وهذا أمر محال، باعتبار أن الأنا تشكل حدود عالم الأنا وليس جزءا منه، وبذلك فهي ليست عالما، بل حدا من حدود العالم.</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800"/>
              </a:spcAft>
            </a:pPr>
            <a:r>
              <a:rPr lang="fr-FR" sz="1800" b="1" i="1">
                <a:effectLst/>
                <a:latin typeface="Calibri" panose="020F0502020204030204" pitchFamily="34" charset="0"/>
                <a:ea typeface="Calibri" panose="020F0502020204030204" pitchFamily="34" charset="0"/>
                <a:cs typeface="Calibri" panose="020F0502020204030204" pitchFamily="34" charset="0"/>
              </a:rPr>
              <a:t>« le moi est une limite du monde, mais pas un monde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MA" sz="1800">
                <a:effectLst/>
                <a:ea typeface="Calibri" panose="020F0502020204030204" pitchFamily="34" charset="0"/>
                <a:cs typeface="Calibri" panose="020F0502020204030204" pitchFamily="34" charset="0"/>
              </a:rPr>
              <a:t>ولعل هذا ما دعاه إلى الدفاع عن الصمت إزاء هذا النوع من القضايا، لأن في نقاشها إثارة لمشكلات فلسفية زائفة تتجاوز حدود اللغة.</a:t>
            </a:r>
            <a:r>
              <a:rPr lang="fr-MA">
                <a:effectLst/>
              </a:rPr>
              <a:t> </a:t>
            </a:r>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endParaRPr lang="fr-MA"/>
          </a:p>
        </p:txBody>
      </p:sp>
    </p:spTree>
    <p:extLst>
      <p:ext uri="{BB962C8B-B14F-4D97-AF65-F5344CB8AC3E}">
        <p14:creationId xmlns:p14="http://schemas.microsoft.com/office/powerpoint/2010/main" val="1804692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لنعد إلى عبارة الاستعمال التي ذكرت أعلاه، ما يجب الانتباه إليه بخصوصها أنها جاءت في سياق التحول الجذري الذي عرفه المسار الفكري لفتجنشتاين، إذ كما هو معلوم فمشروعه الفلسفي ينقسم إلى مرحلتين ما قبل الرسالة المنطقية وما بعدها، وعبارة الاستعمال تحسب على الشطر الثاني، الذي بموجبه تم الانتقال من مسألة المعنى إلى مسألة الاستخدام. وهو تحول ناجم عن تغير في طبيعة تفكير فتجنشتاين الذي كان في الرسالة قائما على انطولوجيا العالم، حيث خلالها نسج تلك العلاقة التناظرية بين اللغة والعالم، والتي بفضلها كشف عن أن العالم في حقيقته ينحل إلى وقائع في حين تنحل اللغة إلى قضايا، وبينهما توجد تلك العلاقة التطابقية بين القضايا والوقائع، هذا بالاضافة إلى كشف الرسالة أيضا عن علاقة الانعكاس القائمة بين اللغة والفكر، حيث تعمل اللغة على تصوير ما في الفكر، أو هي بحسب تعبير فتجنشتاين سرد لقصة فكرنا. وهو ما يثبت مرة أخرى الأساس اللغوي لعملية المعرفة عند فتجنشتين، فضلا عن إثباته أيضا للعلاقة التصويرية التي ينتصر لها في الرسالة، سواء في مقاربة علاقة اللغة بالعالم أو اللغة والفكر. ولعل هذا ما عرض قضايا الرسالة نفسها إلى تساؤل جوهري جعلها محط تناقض، إذ كيف تكون النظرية التناظرية قائمة على عملية التطابق بين اللغة والعالم، في حين أن الرسالة لا تصور قضاياها العالم الخارجي؟ الأمر الذي يجعلها مجرد كلام فلسفي عن مشكلات فلسفية ليس إلا، ينبغي الصمت إزاءها هي الاخرى.</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Times New Roman" panose="02020603050405020304" pitchFamily="18" charset="0"/>
              </a:rPr>
              <a:t>Malaise dans la réalité, P224</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Times New Roman" panose="02020603050405020304" pitchFamily="18" charset="0"/>
              </a:rPr>
              <a:t>Malaise dans la réalité</a:t>
            </a:r>
            <a:r>
              <a:rPr lang="fr-FR" sz="1800" b="1">
                <a:effectLst/>
                <a:latin typeface="Times New Roman" panose="02020603050405020304" pitchFamily="18" charset="0"/>
                <a:ea typeface="Calibri" panose="020F0502020204030204" pitchFamily="34" charset="0"/>
                <a:cs typeface="Times New Roman" panose="02020603050405020304" pitchFamily="18" charset="0"/>
              </a:rPr>
              <a:t>, </a:t>
            </a:r>
            <a:r>
              <a:rPr lang="fr-FR" sz="1800" b="0">
                <a:effectLst/>
                <a:latin typeface="Times New Roman" panose="02020603050405020304" pitchFamily="18" charset="0"/>
                <a:ea typeface="Calibri" panose="020F0502020204030204" pitchFamily="34" charset="0"/>
                <a:cs typeface="Times New Roman" panose="02020603050405020304" pitchFamily="18" charset="0"/>
              </a:rPr>
              <a:t>P227</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مروان الحميداني</a:t>
            </a:r>
            <a:endParaRPr lang="fr-MA"/>
          </a:p>
        </p:txBody>
      </p:sp>
    </p:spTree>
    <p:extLst>
      <p:ext uri="{BB962C8B-B14F-4D97-AF65-F5344CB8AC3E}">
        <p14:creationId xmlns:p14="http://schemas.microsoft.com/office/powerpoint/2010/main" val="3071862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ضمن هذا السياق تعرض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للنظرية التصويرية من منطلق تجاوزها، وهو ما تأتى له ما بعد الرسالة، حيث سيعمل على إضافة الأفعال الإنسانية، لأنها غائبة عن العالم واللغة. على الانطولوجيا كما يقول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أن تأخذ بعين الاعتبار العالم وأفعاله داخله (الأخلاق- الدين – الجماليات)، ومنه فليس بالضرورة أن يكون لكل اسم مسمى خارجي حتى يكون له معنى، إذ من الممكن أن نستخدم أسماء بمعان لا تقابلها أية مسميات مثل " السيد فلان مات". بناء على هذا الفهم سيقوم بفصل معنى الاسم هو الاخر عن مسماه، بعد أن كان يخلط بينهما في الرسالة "الاسم يعني الشيء والشيء هو معناه". لذلك سيعتبر ضمن "التحقيقات" أن اللفظ لا يمتلك دلالة قطعية كما لا يرتبط باستخدامه فقط، بل يرتبط بمختلف السياقات أيضا، هذا فضلا عن أن اللفظ الواحد يمكنه أن يستخدم بمعان مختلفة حسب السياق الذي ورد فيه، هذا </a:t>
            </a:r>
            <a:r>
              <a:rPr lang="ar-MA" sz="2200" b="1" dirty="0" err="1">
                <a:latin typeface="Calibri" panose="020F0502020204030204" pitchFamily="34" charset="0"/>
                <a:ea typeface="Calibri" panose="020F0502020204030204" pitchFamily="34" charset="0"/>
                <a:cs typeface="Calibri" panose="020F0502020204030204" pitchFamily="34" charset="0"/>
              </a:rPr>
              <a:t>بالاضافة</a:t>
            </a:r>
            <a:r>
              <a:rPr lang="ar-MA" sz="2200" b="1" dirty="0">
                <a:latin typeface="Calibri" panose="020F0502020204030204" pitchFamily="34" charset="0"/>
                <a:ea typeface="Calibri" panose="020F0502020204030204" pitchFamily="34" charset="0"/>
                <a:cs typeface="Calibri" panose="020F0502020204030204" pitchFamily="34" charset="0"/>
              </a:rPr>
              <a:t> إلى أنه قد يستخدم كذلك بمعنيين مختلفين ضمن سياق واحد. ما يعني أن الاستخدام الصحيح المتوافق مع السياق هو الذي يعطي للعبارة معنى ويبث فيها الحياة "روح العلامة استعمالها"، ومنه يكون فهم معنى الكلمة مرتبط بفهم طريقة استخدامها.</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endParaRPr lang="fr-MA" dirty="0"/>
          </a:p>
        </p:txBody>
      </p:sp>
    </p:spTree>
    <p:extLst>
      <p:ext uri="{BB962C8B-B14F-4D97-AF65-F5344CB8AC3E}">
        <p14:creationId xmlns:p14="http://schemas.microsoft.com/office/powerpoint/2010/main" val="1343861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هكذا إذن، فقد أضحت العلاقة الميكانيكية التي أقامتها النظرية التصويرية بين اللغة والعالم، خاضعة للاستعمال الفعلي للغة. ما يعني أن الأفكار التي تتشكل عن العلاقة القائمة بين اللغة والفكر والعالم، لا أساس لها دون استعمال، غير أن هذا الاستعمال لا يكون له معنى إلا إذا كان استعمالا آنيا للعبارات، فضلا عن ظروف وشروط الاستعمال المتعدد أيضا، مثل مفك براغي الذي قد نستعمله أحيانا لفتح قنينة مشروب غازي وأحيانا كمطرقة لطرق مسمار. بهذا المعنى لم يعد الأمر كما هو الحال مع الرسالة متعلقا بالصورة المنطقية للقضايا </a:t>
            </a:r>
            <a:r>
              <a:rPr lang="ar-MA" sz="2200" b="1" dirty="0" err="1">
                <a:latin typeface="Calibri" panose="020F0502020204030204" pitchFamily="34" charset="0"/>
                <a:ea typeface="Calibri" panose="020F0502020204030204" pitchFamily="34" charset="0"/>
                <a:cs typeface="Calibri" panose="020F0502020204030204" pitchFamily="34" charset="0"/>
              </a:rPr>
              <a:t>الميثافيزيقية</a:t>
            </a:r>
            <a:r>
              <a:rPr lang="ar-MA" sz="2200" b="1" dirty="0">
                <a:latin typeface="Calibri" panose="020F0502020204030204" pitchFamily="34" charset="0"/>
                <a:ea typeface="Calibri" panose="020F0502020204030204" pitchFamily="34" charset="0"/>
                <a:cs typeface="Calibri" panose="020F0502020204030204" pitchFamily="34" charset="0"/>
              </a:rPr>
              <a:t>، بل </a:t>
            </a:r>
            <a:r>
              <a:rPr lang="ar-MA" sz="2200" b="1" dirty="0" err="1">
                <a:latin typeface="Calibri" panose="020F0502020204030204" pitchFamily="34" charset="0"/>
                <a:ea typeface="Calibri" panose="020F0502020204030204" pitchFamily="34" charset="0"/>
                <a:cs typeface="Calibri" panose="020F0502020204030204" pitchFamily="34" charset="0"/>
              </a:rPr>
              <a:t>بالاسباب</a:t>
            </a:r>
            <a:r>
              <a:rPr lang="ar-MA" sz="2200" b="1" dirty="0">
                <a:latin typeface="Calibri" panose="020F0502020204030204" pitchFamily="34" charset="0"/>
                <a:ea typeface="Calibri" panose="020F0502020204030204" pitchFamily="34" charset="0"/>
                <a:cs typeface="Calibri" panose="020F0502020204030204" pitchFamily="34" charset="0"/>
              </a:rPr>
              <a:t> الشخصية والاجتماعية وراء تلك القضايا، وبذلك يكون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قد تجاوز تلك التصورات العلمية التي تدعي أنها قادرة على تقديم تفسير نهائي للواقع، حيث سينطلق من مبدأ عدم وجود تفسير نهائي أو تأسيس مذهب، وإن كان هناك من إمكانية فهي الاقتراب من توضيح طرق الخروج من المشاكل. وعليه لم يعد صدق القضايا قائما فقط على خضوعها لقواعد المنطق ومتابعته للواقع في العالم، بل أضحت مرتبطة أيضا بالقيمة العملية في شكل الحياة، باعتبار توافق الناس فيما هو صحيح أو خطأ، هو توافق في شكل الحياة</a:t>
            </a:r>
            <a:r>
              <a:rPr lang="ar-MA" sz="1800" dirty="0">
                <a:effectLst/>
                <a:latin typeface="Calibri" panose="020F0502020204030204" pitchFamily="34" charset="0"/>
                <a:ea typeface="Calibri" panose="020F0502020204030204" pitchFamily="34" charset="0"/>
                <a:cs typeface="Calibri" panose="020F0502020204030204" pitchFamily="34" charset="0"/>
              </a:rPr>
              <a:t>.</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endParaRPr lang="fr-MA" dirty="0"/>
          </a:p>
        </p:txBody>
      </p:sp>
    </p:spTree>
    <p:extLst>
      <p:ext uri="{BB962C8B-B14F-4D97-AF65-F5344CB8AC3E}">
        <p14:creationId xmlns:p14="http://schemas.microsoft.com/office/powerpoint/2010/main" val="8099894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MA" sz="18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بناء على ما سبق يتبين أن التماسك الداخلي للمعنى لم يعد متحددا من خلال تبعيته لمركز ما، بل نابعا من تعددية من التشابهات العائلية غير القابلة للاختزال، أي ذاك التشابه القائم في التعبيرات. بذلك يكون الانتقال من الدلالة إلى الاستخدام في حقيقته انتقال من واقع غير قابل للوصف يسبق اللغة إلى آخر غير قابل للوصف يصاحب الفعل. ومنه فالواقع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MA" sz="2200" b="1" dirty="0">
                <a:latin typeface="Calibri" panose="020F0502020204030204" pitchFamily="34" charset="0"/>
                <a:ea typeface="Calibri" panose="020F0502020204030204" pitchFamily="34" charset="0"/>
                <a:cs typeface="Calibri" panose="020F0502020204030204" pitchFamily="34" charset="0"/>
              </a:rPr>
              <a:t> لا ينفلت من اللغة باعتباره شرطها الذي لا يمكن الوصول إليه، بل باعتباره غزارتها المؤلمة التي يخيب معها مقدما أي محاولة للعد والتصنيف، الأمر الذي يجعل الاستخدام ينفجر وينحرف وفق نظرية الألعاب اللغوية، لنحصل بذلك على عدد لا يحصى من أنواع الاستخدامات المختلفة لكل ما نسميه: العلامات – الكلمة – الجمل، وهي معطيات ليست ثابتة ولا تعطى مرة واحدة وإلى الأبد.</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خلاصة القول، إن ما يمكننا الانتهاء إليه إزاء هذا الطرح أن </a:t>
            </a:r>
            <a:r>
              <a:rPr lang="ar-MA" sz="2200" b="1" dirty="0" err="1">
                <a:latin typeface="Calibri" panose="020F0502020204030204" pitchFamily="34" charset="0"/>
                <a:ea typeface="Calibri" panose="020F0502020204030204" pitchFamily="34" charset="0"/>
                <a:cs typeface="Calibri" panose="020F0502020204030204" pitchFamily="34" charset="0"/>
              </a:rPr>
              <a:t>فتجنشتين</a:t>
            </a:r>
            <a:r>
              <a:rPr lang="ar-MA" sz="2200" b="1" dirty="0">
                <a:latin typeface="Calibri" panose="020F0502020204030204" pitchFamily="34" charset="0"/>
                <a:ea typeface="Calibri" panose="020F0502020204030204" pitchFamily="34" charset="0"/>
                <a:cs typeface="Calibri" panose="020F0502020204030204" pitchFamily="34" charset="0"/>
              </a:rPr>
              <a:t> يرفض أي لقاء بالواقع خارج اللغة، لأنه اللقاء الوحيد الممكن بالواقع. لذلك إذا كانط بفضل مطابقته بين المعرفة والواقع، قد جعل حدود العالم مرتبطة بحدود المعرفة، فإن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من خلال المنعطف اللغوي الذي أحدثه أضحت حدود العالم لديه رهينة بحدود العالم، بغض النظر عما إذا كان الأمر مرتبطا بعلاقة تصويرية كما هو الحال مع الرسالة، أو من خلال ألعاب لغوية تعمل بكل ما أتيحت من قدرات تعبيرية واحتمالية على استيعاب عالم غزير بالوقائع والأفعال الإنسانية.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Malaise dans la réalité, P224 / 225</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Malaise dans la réalité, P232</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674792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الواقع أنه بعد </a:t>
            </a:r>
            <a:r>
              <a:rPr lang="ar-MA" sz="2200" b="1" dirty="0" err="1">
                <a:latin typeface="Calibri" panose="020F0502020204030204" pitchFamily="34" charset="0"/>
                <a:ea typeface="Calibri" panose="020F0502020204030204" pitchFamily="34" charset="0"/>
                <a:cs typeface="Calibri" panose="020F0502020204030204" pitchFamily="34" charset="0"/>
              </a:rPr>
              <a:t>فتجنشتاين</a:t>
            </a:r>
            <a:r>
              <a:rPr lang="ar-MA" sz="2200" b="1" dirty="0">
                <a:latin typeface="Calibri" panose="020F0502020204030204" pitchFamily="34" charset="0"/>
                <a:ea typeface="Calibri" panose="020F0502020204030204" pitchFamily="34" charset="0"/>
                <a:cs typeface="Calibri" panose="020F0502020204030204" pitchFamily="34" charset="0"/>
              </a:rPr>
              <a:t> لا يسعني إلا القول أننا قد عبرنا في المجمل من حيث الكيف عن مختلف التصورات الفلسفية التي تناولت مشكلة الواقع، وبذلك نكون قد قاربنا إلى حد ما مجموع الاشكالات التي انطلقنا منها ضمن المقدمة، غير أننا مع ذلك لن نجعل من الموقف </a:t>
            </a:r>
            <a:r>
              <a:rPr lang="ar-MA" sz="2200" b="1" dirty="0" err="1">
                <a:latin typeface="Calibri" panose="020F0502020204030204" pitchFamily="34" charset="0"/>
                <a:ea typeface="Calibri" panose="020F0502020204030204" pitchFamily="34" charset="0"/>
                <a:cs typeface="Calibri" panose="020F0502020204030204" pitchFamily="34" charset="0"/>
              </a:rPr>
              <a:t>الفتجنشتايني</a:t>
            </a:r>
            <a:r>
              <a:rPr lang="ar-MA" sz="2200" b="1" dirty="0">
                <a:latin typeface="Calibri" panose="020F0502020204030204" pitchFamily="34" charset="0"/>
                <a:ea typeface="Calibri" panose="020F0502020204030204" pitchFamily="34" charset="0"/>
                <a:cs typeface="Calibri" panose="020F0502020204030204" pitchFamily="34" charset="0"/>
              </a:rPr>
              <a:t> ختاما لهذا العمل، وسنستدعي بدلا منه موقف العالم والفيلسوف </a:t>
            </a:r>
            <a:r>
              <a:rPr lang="fr-FR" sz="2200" b="1" dirty="0">
                <a:latin typeface="Calibri" panose="020F0502020204030204" pitchFamily="34" charset="0"/>
                <a:ea typeface="Calibri" panose="020F0502020204030204" pitchFamily="34" charset="0"/>
                <a:cs typeface="Calibri" panose="020F0502020204030204" pitchFamily="34" charset="0"/>
              </a:rPr>
              <a:t>Bernard 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والسبب في ذلك يعود إلى أن طرحه يعمق الإجابة عن أحد الاسئلة التي طرحناها سابقا، تلك المتعلقة بأن الواقع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MA" sz="2200" b="1" dirty="0">
                <a:latin typeface="Calibri" panose="020F0502020204030204" pitchFamily="34" charset="0"/>
                <a:ea typeface="Calibri" panose="020F0502020204030204" pitchFamily="34" charset="0"/>
                <a:cs typeface="Calibri" panose="020F0502020204030204" pitchFamily="34" charset="0"/>
              </a:rPr>
              <a:t> باعتباره كيانا مستقلا عن الذات المدركة له، أو عن الواقع المتصور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MA" sz="2200" b="1" dirty="0">
                <a:latin typeface="Calibri" panose="020F0502020204030204" pitchFamily="34" charset="0"/>
                <a:ea typeface="Calibri" panose="020F0502020204030204" pitchFamily="34" charset="0"/>
                <a:cs typeface="Calibri" panose="020F0502020204030204" pitchFamily="34" charset="0"/>
              </a:rPr>
              <a:t> لم يتحدد إلا حديثا. لذلك فإن عرضنا له سيكون </a:t>
            </a:r>
            <a:r>
              <a:rPr lang="ar-MA" sz="2200" b="1" dirty="0" err="1">
                <a:latin typeface="Calibri" panose="020F0502020204030204" pitchFamily="34" charset="0"/>
                <a:ea typeface="Calibri" panose="020F0502020204030204" pitchFamily="34" charset="0"/>
                <a:cs typeface="Calibri" panose="020F0502020204030204" pitchFamily="34" charset="0"/>
              </a:rPr>
              <a:t>بالاضافة</a:t>
            </a:r>
            <a:r>
              <a:rPr lang="ar-MA" sz="2200" b="1" dirty="0">
                <a:latin typeface="Calibri" panose="020F0502020204030204" pitchFamily="34" charset="0"/>
                <a:ea typeface="Calibri" panose="020F0502020204030204" pitchFamily="34" charset="0"/>
                <a:cs typeface="Calibri" panose="020F0502020204030204" pitchFamily="34" charset="0"/>
              </a:rPr>
              <a:t> إلى كونه موقفا للاستئناس، وتنويعا للعرض المعرفي، خاصة وأنه طرح علمي، فإنه أيضا متابعة للنظر في إشكالية الواقع من زاوية السؤال الموجه.</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64652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في هذا الصدد يميز </a:t>
            </a:r>
            <a:r>
              <a:rPr lang="fr-FR" sz="2200" b="1" dirty="0">
                <a:latin typeface="Calibri" panose="020F0502020204030204" pitchFamily="34" charset="0"/>
                <a:ea typeface="Calibri" panose="020F0502020204030204" pitchFamily="34" charset="0"/>
                <a:cs typeface="Calibri" panose="020F0502020204030204" pitchFamily="34" charset="0"/>
              </a:rPr>
              <a:t>Bernard 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بين مفهومي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MA" sz="2200" b="1" dirty="0">
                <a:latin typeface="Calibri" panose="020F0502020204030204" pitchFamily="34" charset="0"/>
                <a:ea typeface="Calibri" panose="020F0502020204030204" pitchFamily="34" charset="0"/>
                <a:cs typeface="Calibri" panose="020F0502020204030204" pitchFamily="34" charset="0"/>
              </a:rPr>
              <a:t> و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MA" sz="2200" b="1" dirty="0">
                <a:latin typeface="Calibri" panose="020F0502020204030204" pitchFamily="34" charset="0"/>
                <a:ea typeface="Calibri" panose="020F0502020204030204" pitchFamily="34" charset="0"/>
                <a:cs typeface="Calibri" panose="020F0502020204030204" pitchFamily="34" charset="0"/>
              </a:rPr>
              <a:t> حيث يعتبر في هذا الصدد أن كلاهما مرتبط بمفهوم الوجود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والموجود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فالأول أي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يوافق تفسير الواقع المستتر </a:t>
            </a:r>
            <a:r>
              <a:rPr lang="fr-FR" sz="2200" b="1" dirty="0">
                <a:latin typeface="Calibri" panose="020F0502020204030204" pitchFamily="34" charset="0"/>
                <a:ea typeface="Calibri" panose="020F0502020204030204" pitchFamily="34" charset="0"/>
                <a:cs typeface="Calibri" panose="020F0502020204030204" pitchFamily="34" charset="0"/>
              </a:rPr>
              <a:t>Réel voilé</a:t>
            </a:r>
            <a:r>
              <a:rPr lang="ar-SA" sz="2200" b="1" dirty="0">
                <a:latin typeface="Calibri" panose="020F0502020204030204" pitchFamily="34" charset="0"/>
                <a:ea typeface="Calibri" panose="020F0502020204030204" pitchFamily="34" charset="0"/>
                <a:cs typeface="Calibri" panose="020F0502020204030204" pitchFamily="34" charset="0"/>
              </a:rPr>
              <a:t> الذي يرتبط</a:t>
            </a:r>
            <a:r>
              <a:rPr lang="ar-MA" sz="2200" b="1" dirty="0">
                <a:latin typeface="Calibri" panose="020F0502020204030204" pitchFamily="34" charset="0"/>
                <a:ea typeface="Calibri" panose="020F0502020204030204" pitchFamily="34" charset="0"/>
                <a:cs typeface="Calibri" panose="020F0502020204030204" pitchFamily="34" charset="0"/>
              </a:rPr>
              <a:t> بمصطلحات من قبيل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MA" sz="2200" b="1" dirty="0">
                <a:latin typeface="Calibri" panose="020F0502020204030204" pitchFamily="34" charset="0"/>
                <a:ea typeface="Calibri" panose="020F0502020204030204" pitchFamily="34" charset="0"/>
                <a:cs typeface="Calibri" panose="020F0502020204030204" pitchFamily="34" charset="0"/>
              </a:rPr>
              <a:t> و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MA" sz="2200" b="1" dirty="0">
                <a:latin typeface="Calibri" panose="020F0502020204030204" pitchFamily="34" charset="0"/>
                <a:ea typeface="Calibri" panose="020F0502020204030204" pitchFamily="34" charset="0"/>
                <a:cs typeface="Calibri" panose="020F0502020204030204" pitchFamily="34" charset="0"/>
              </a:rPr>
              <a:t> و </a:t>
            </a:r>
            <a:r>
              <a:rPr lang="fr-FR" sz="2200" b="1" dirty="0">
                <a:latin typeface="Calibri" panose="020F0502020204030204" pitchFamily="34" charset="0"/>
                <a:ea typeface="Calibri" panose="020F0502020204030204" pitchFamily="34" charset="0"/>
                <a:cs typeface="Calibri" panose="020F0502020204030204" pitchFamily="34" charset="0"/>
              </a:rPr>
              <a:t>Voire dieu</a:t>
            </a:r>
            <a:r>
              <a:rPr lang="ar-MA" sz="2200" b="1" dirty="0">
                <a:latin typeface="Calibri" panose="020F0502020204030204" pitchFamily="34" charset="0"/>
                <a:ea typeface="Calibri" panose="020F0502020204030204" pitchFamily="34" charset="0"/>
                <a:cs typeface="Calibri" panose="020F0502020204030204" pitchFamily="34" charset="0"/>
              </a:rPr>
              <a:t> كما يشير أيضا إلى ذلك البعيد الذي لا يمكن إنكاره، مادام أنه يمتلك في ذاته معنى مستتر، وهذا مثبت بواسطة الاستنتاجات الحالية لفيزياء الكم لا عن طريق الحدس كما يقول </a:t>
            </a:r>
            <a:r>
              <a:rPr lang="fr-FR" sz="2200" b="1" dirty="0">
                <a:latin typeface="Calibri" panose="020F0502020204030204" pitchFamily="34" charset="0"/>
                <a:ea typeface="Calibri" panose="020F0502020204030204" pitchFamily="34" charset="0"/>
                <a:cs typeface="Calibri" panose="020F0502020204030204" pitchFamily="34" charset="0"/>
              </a:rPr>
              <a:t>Bernard 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SA" sz="2200" b="1" dirty="0">
                <a:latin typeface="Calibri" panose="020F0502020204030204" pitchFamily="34" charset="0"/>
                <a:ea typeface="Calibri" panose="020F0502020204030204" pitchFamily="34" charset="0"/>
                <a:cs typeface="Calibri" panose="020F0502020204030204" pitchFamily="34" charset="0"/>
              </a:rPr>
              <a:t>، وهو ما ينطبق أيضا على الأشياء المحددة فهي لا توجد بشكل مستقل عن توليفات المواضيع، ولعل هذا ما تعبر عنه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MA" sz="2200" b="1" dirty="0">
                <a:latin typeface="Calibri" panose="020F0502020204030204" pitchFamily="34" charset="0"/>
                <a:ea typeface="Calibri" panose="020F0502020204030204" pitchFamily="34" charset="0"/>
                <a:cs typeface="Calibri" panose="020F0502020204030204" pitchFamily="34" charset="0"/>
              </a:rPr>
              <a:t> التي تفيد تلك الكيانات التي أعرفها والتي لا يمكن تفسيرها إلا بالعودة إلى مواضيع أو كائنات أو تصور نوع من الوجود العام. هذا التمييز كما أسلفنا يعيدنا إلى التحديد الذي أشرنا إليه في المقدمة، وبذلك نكون أمام مقاربة تعالج الاشكال المتعلق به بشيء من الدقة، فضلا عن أنه استعادة للتمييز </a:t>
            </a:r>
            <a:r>
              <a:rPr lang="ar-MA" sz="2200" b="1" dirty="0" err="1">
                <a:latin typeface="Calibri" panose="020F0502020204030204" pitchFamily="34" charset="0"/>
                <a:ea typeface="Calibri" panose="020F0502020204030204" pitchFamily="34" charset="0"/>
                <a:cs typeface="Calibri" panose="020F0502020204030204" pitchFamily="34" charset="0"/>
              </a:rPr>
              <a:t>الكانطي</a:t>
            </a:r>
            <a:r>
              <a:rPr lang="ar-MA" sz="2200" b="1" dirty="0">
                <a:latin typeface="Calibri" panose="020F0502020204030204" pitchFamily="34" charset="0"/>
                <a:ea typeface="Calibri" panose="020F0502020204030204" pitchFamily="34" charset="0"/>
                <a:cs typeface="Calibri" panose="020F0502020204030204" pitchFamily="34" charset="0"/>
              </a:rPr>
              <a:t> بين عالم المعرفة، والوجود في ذاته، وفي هذا سننظر ما إذا كان متوافقين أم لا.</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Robert, Jean-Dominique: </a:t>
            </a:r>
            <a:r>
              <a:rPr lang="fr-FR" sz="1800" b="1" i="1" u="sng" dirty="0">
                <a:effectLst/>
                <a:latin typeface="Times New Roman" panose="02020603050405020304" pitchFamily="18" charset="0"/>
                <a:ea typeface="Calibri" panose="020F0502020204030204" pitchFamily="34" charset="0"/>
                <a:cs typeface="Times New Roman" panose="02020603050405020304" pitchFamily="18" charset="0"/>
              </a:rPr>
              <a:t>A la recherche du réel. Le regard d'un physicien</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III, [article], Revue Philosophique de Louvain, Année 1983, 51, P460/461</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https://www.persee.fr/doc/phlou_0035-3841_1983_num_81_51_6256</a:t>
            </a:r>
            <a:endParaRPr lang="fr-MA" dirty="0"/>
          </a:p>
        </p:txBody>
      </p:sp>
    </p:spTree>
    <p:extLst>
      <p:ext uri="{BB962C8B-B14F-4D97-AF65-F5344CB8AC3E}">
        <p14:creationId xmlns:p14="http://schemas.microsoft.com/office/powerpoint/2010/main" val="395864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2200" b="1" dirty="0">
                <a:latin typeface="Calibri" panose="020F0502020204030204" pitchFamily="34" charset="0"/>
                <a:ea typeface="Calibri" panose="020F0502020204030204" pitchFamily="34" charset="0"/>
                <a:cs typeface="Calibri" panose="020F0502020204030204" pitchFamily="34" charset="0"/>
              </a:rPr>
              <a:t> تحول جعل الفلسفة أمام مسارات جديدة للبحث، حيث أضحت تتناول مواضيع مثل الحدث والواقعة والصدفة.... وهو ما يفيد أن الكشف العلمي والفلسفي ضمن </a:t>
            </a:r>
            <a:r>
              <a:rPr lang="fr-FR" sz="2200" b="1" dirty="0">
                <a:latin typeface="Calibri" panose="020F0502020204030204" pitchFamily="34" charset="0"/>
                <a:ea typeface="Calibri" panose="020F0502020204030204" pitchFamily="34" charset="0"/>
                <a:cs typeface="Calibri" panose="020F0502020204030204" pitchFamily="34" charset="0"/>
              </a:rPr>
              <a:t>Réel</a:t>
            </a:r>
            <a:r>
              <a:rPr lang="ar-SA" sz="2200" b="1" dirty="0">
                <a:latin typeface="Calibri" panose="020F0502020204030204" pitchFamily="34" charset="0"/>
                <a:ea typeface="Calibri" panose="020F0502020204030204" pitchFamily="34" charset="0"/>
                <a:cs typeface="Calibri" panose="020F0502020204030204" pitchFamily="34" charset="0"/>
              </a:rPr>
              <a:t> بات لصيقا بما يجري داخله من مجريات ووقائع وأحداث، بخلاف السابق الذي كان فيه الواقع عبارة عن مقولة </a:t>
            </a:r>
            <a:r>
              <a:rPr lang="ar-SA" sz="2200" b="1" dirty="0" err="1">
                <a:latin typeface="Calibri" panose="020F0502020204030204" pitchFamily="34" charset="0"/>
                <a:ea typeface="Calibri" panose="020F0502020204030204" pitchFamily="34" charset="0"/>
                <a:cs typeface="Calibri" panose="020F0502020204030204" pitchFamily="34" charset="0"/>
              </a:rPr>
              <a:t>انطلوجية</a:t>
            </a:r>
            <a:r>
              <a:rPr lang="ar-SA" sz="2200" b="1" dirty="0">
                <a:latin typeface="Calibri" panose="020F0502020204030204" pitchFamily="34" charset="0"/>
                <a:ea typeface="Calibri" panose="020F0502020204030204" pitchFamily="34" charset="0"/>
                <a:cs typeface="Calibri" panose="020F0502020204030204" pitchFamily="34" charset="0"/>
              </a:rPr>
              <a:t> من بين مقولات أخرى لتناول الوجود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والنظر إليه، لذلك فإن عبارة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SA" sz="2200" b="1" dirty="0">
                <a:latin typeface="Calibri" panose="020F0502020204030204" pitchFamily="34" charset="0"/>
                <a:ea typeface="Calibri" panose="020F0502020204030204" pitchFamily="34" charset="0"/>
                <a:cs typeface="Calibri" panose="020F0502020204030204" pitchFamily="34" charset="0"/>
              </a:rPr>
              <a:t> بالمقارنة بالأولى هي قديمة الاستخدام وتم الاعتماد عليها لفترة طويلة، وهو ما يزكي ما ذهبنا إليه سابقا أنها تتحدد باعتبارها زاوية نظر الذات للوجود أو هي بلغة أخرى خاصية وسمة ما هو موجود، عبرها يتم إنتاج تصور ما تجاه الوجود. ومنه إذا أردنا الدقة في تحديد العبارات يمكننا القول أن منطلق الفلسفة استند بداية في علاقته بالعالم الخارجي إلى محاولة فهم الوجود واستيعابه والعمل على تبريره، فأنتج بذلك ما يسمى فلسفة الوجود، وقد كان لعبارة </a:t>
            </a:r>
            <a:r>
              <a:rPr lang="fr-FR" sz="2200" b="1" dirty="0">
                <a:latin typeface="Calibri" panose="020F0502020204030204" pitchFamily="34" charset="0"/>
                <a:ea typeface="Calibri" panose="020F0502020204030204" pitchFamily="34" charset="0"/>
                <a:cs typeface="Calibri" panose="020F0502020204030204" pitchFamily="34" charset="0"/>
              </a:rPr>
              <a:t>Être</a:t>
            </a:r>
            <a:r>
              <a:rPr lang="ar-SA" sz="2200" b="1" dirty="0">
                <a:latin typeface="Calibri" panose="020F0502020204030204" pitchFamily="34" charset="0"/>
                <a:ea typeface="Calibri" panose="020F0502020204030204" pitchFamily="34" charset="0"/>
                <a:cs typeface="Calibri" panose="020F0502020204030204" pitchFamily="34" charset="0"/>
              </a:rPr>
              <a:t> انتشارا واسعا ومهيمنا داخلها، لذلك كانت الدلالة التي اكتسبها دلالة </a:t>
            </a:r>
            <a:r>
              <a:rPr lang="ar-SA" sz="2200" b="1" dirty="0" err="1">
                <a:latin typeface="Calibri" panose="020F0502020204030204" pitchFamily="34" charset="0"/>
                <a:ea typeface="Calibri" panose="020F0502020204030204" pitchFamily="34" charset="0"/>
                <a:cs typeface="Calibri" panose="020F0502020204030204" pitchFamily="34" charset="0"/>
              </a:rPr>
              <a:t>ميثافيزيقية</a:t>
            </a:r>
            <a:r>
              <a:rPr lang="ar-SA" sz="2200" b="1" dirty="0">
                <a:latin typeface="Calibri" panose="020F0502020204030204" pitchFamily="34" charset="0"/>
                <a:ea typeface="Calibri" panose="020F0502020204030204" pitchFamily="34" charset="0"/>
                <a:cs typeface="Calibri" panose="020F0502020204030204" pitchFamily="34" charset="0"/>
              </a:rPr>
              <a:t> انطولوجية، وفي تطوره بدأ الحديث عن ما يسمى ب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SA" sz="2200" b="1" dirty="0">
                <a:latin typeface="Calibri" panose="020F0502020204030204" pitchFamily="34" charset="0"/>
                <a:ea typeface="Calibri" panose="020F0502020204030204" pitchFamily="34" charset="0"/>
                <a:cs typeface="Calibri" panose="020F0502020204030204" pitchFamily="34" charset="0"/>
              </a:rPr>
              <a:t> زاوية النظر إلى الوجود والكشف عن حقيقته </a:t>
            </a:r>
            <a:r>
              <a:rPr lang="fr-FR" sz="2200" b="1" dirty="0">
                <a:latin typeface="Calibri" panose="020F0502020204030204" pitchFamily="34" charset="0"/>
                <a:ea typeface="Calibri" panose="020F0502020204030204" pitchFamily="34" charset="0"/>
                <a:cs typeface="Calibri" panose="020F0502020204030204" pitchFamily="34" charset="0"/>
              </a:rPr>
              <a:t>Vérité</a:t>
            </a:r>
            <a:r>
              <a:rPr lang="ar-SA" sz="2200" b="1" dirty="0">
                <a:latin typeface="Calibri" panose="020F0502020204030204" pitchFamily="34" charset="0"/>
                <a:ea typeface="Calibri" panose="020F0502020204030204" pitchFamily="34" charset="0"/>
                <a:cs typeface="Calibri" panose="020F0502020204030204" pitchFamily="34" charset="0"/>
              </a:rPr>
              <a:t> وهو ما جعلها عبارة عن مقولة</a:t>
            </a:r>
            <a:r>
              <a:rPr lang="fr-FR" sz="2200" b="1" dirty="0">
                <a:latin typeface="Calibri" panose="020F0502020204030204" pitchFamily="34" charset="0"/>
                <a:ea typeface="Calibri" panose="020F0502020204030204" pitchFamily="34" charset="0"/>
                <a:cs typeface="Calibri" panose="020F0502020204030204" pitchFamily="34" charset="0"/>
              </a:rPr>
              <a:t>Catégorie </a:t>
            </a:r>
            <a:r>
              <a:rPr lang="ar-SA" sz="2200" b="1" dirty="0">
                <a:latin typeface="Calibri" panose="020F0502020204030204" pitchFamily="34" charset="0"/>
                <a:ea typeface="Calibri" panose="020F0502020204030204" pitchFamily="34" charset="0"/>
                <a:cs typeface="Calibri" panose="020F0502020204030204" pitchFamily="34" charset="0"/>
              </a:rPr>
              <a:t>لتحديد الوجود والنظر إليه. ولعل هذا ما يكشف عن تلك الصلة الوطيدة بين </a:t>
            </a:r>
            <a:r>
              <a:rPr lang="fr-FR" sz="2200" b="1" dirty="0">
                <a:latin typeface="Calibri" panose="020F0502020204030204" pitchFamily="34" charset="0"/>
                <a:ea typeface="Calibri" panose="020F0502020204030204" pitchFamily="34" charset="0"/>
                <a:cs typeface="Calibri" panose="020F0502020204030204" pitchFamily="34" charset="0"/>
              </a:rPr>
              <a:t>Réalité</a:t>
            </a:r>
            <a:r>
              <a:rPr lang="ar-SA" sz="2200" b="1" dirty="0">
                <a:latin typeface="Calibri" panose="020F0502020204030204" pitchFamily="34" charset="0"/>
                <a:ea typeface="Calibri" panose="020F0502020204030204" pitchFamily="34" charset="0"/>
                <a:cs typeface="Calibri" panose="020F0502020204030204" pitchFamily="34" charset="0"/>
              </a:rPr>
              <a:t> و</a:t>
            </a:r>
            <a:r>
              <a:rPr lang="fr-FR" sz="2200" b="1" dirty="0">
                <a:latin typeface="Calibri" panose="020F0502020204030204" pitchFamily="34" charset="0"/>
                <a:ea typeface="Calibri" panose="020F0502020204030204" pitchFamily="34" charset="0"/>
                <a:cs typeface="Calibri" panose="020F0502020204030204" pitchFamily="34" charset="0"/>
              </a:rPr>
              <a:t>Vérité </a:t>
            </a:r>
            <a:r>
              <a:rPr lang="ar-SA" sz="2200" b="1" dirty="0">
                <a:latin typeface="Calibri" panose="020F0502020204030204" pitchFamily="34" charset="0"/>
                <a:ea typeface="Calibri" panose="020F0502020204030204" pitchFamily="34" charset="0"/>
                <a:cs typeface="Calibri" panose="020F0502020204030204" pitchFamily="34" charset="0"/>
              </a:rPr>
              <a:t>كما تتبعنا ذلك ضمن المعجم اللغوي، إذ أن مصداقية التصور المأخوذ من الوجود يكمن في عملية المطابقة بين الواقع والحقيقة، بتعبير آخر لابد أن تكون هذه المقولة زاوية نظر تعكس الواقع وتتطابق معه، إلى أن نصل إلى عبارة</a:t>
            </a:r>
            <a:r>
              <a:rPr lang="fr-FR" sz="2200" b="1" dirty="0">
                <a:latin typeface="Calibri" panose="020F0502020204030204" pitchFamily="34" charset="0"/>
                <a:ea typeface="Calibri" panose="020F0502020204030204" pitchFamily="34" charset="0"/>
                <a:cs typeface="Calibri" panose="020F0502020204030204" pitchFamily="34" charset="0"/>
              </a:rPr>
              <a:t>Réel </a:t>
            </a:r>
            <a:r>
              <a:rPr lang="ar-SA" sz="2200" b="1" dirty="0">
                <a:latin typeface="Calibri" panose="020F0502020204030204" pitchFamily="34" charset="0"/>
                <a:ea typeface="Calibri" panose="020F0502020204030204" pitchFamily="34" charset="0"/>
                <a:cs typeface="Calibri" panose="020F0502020204030204" pitchFamily="34" charset="0"/>
              </a:rPr>
              <a:t>التي باتت تشكل تحولا في فلسفة مقاربة الوجود والواقع. </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Patricia Signorile: </a:t>
            </a:r>
            <a:r>
              <a:rPr lang="fr-FR" sz="1800" b="1" i="1" u="sng" dirty="0">
                <a:effectLst/>
                <a:latin typeface="Times New Roman" panose="02020603050405020304" pitchFamily="18" charset="0"/>
                <a:ea typeface="Calibri" panose="020F0502020204030204" pitchFamily="34" charset="0"/>
                <a:cs typeface="Times New Roman" panose="02020603050405020304" pitchFamily="18" charset="0"/>
              </a:rPr>
              <a:t>La réalité en tant qu'expérience construite et relative</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Concepts en dialogue. Une voie pour l'interdisciplinarité. Direction et préface </a:t>
            </a:r>
            <a:r>
              <a:rPr lang="fr-FR" sz="1800" b="0" dirty="0" err="1">
                <a:effectLst/>
                <a:latin typeface="Times New Roman" panose="02020603050405020304" pitchFamily="18" charset="0"/>
                <a:ea typeface="Calibri" panose="020F0502020204030204" pitchFamily="34" charset="0"/>
                <a:cs typeface="Times New Roman" panose="02020603050405020304" pitchFamily="18" charset="0"/>
              </a:rPr>
              <a:t>Odina</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 Benoist, Jean-Yves Chérot, Hervé Isar, 2018. hal-02084219</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https://hal.archives-ouvertes.fr/hal-02084219</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Sens et Réel.</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La réalité en tant qu'expérience construite et relative</a:t>
            </a:r>
            <a:r>
              <a:rPr lang="fr-FR" sz="1800" b="0" dirty="0">
                <a:effectLst/>
                <a:latin typeface="Simplified Arabic" panose="02020603050405020304" pitchFamily="18" charset="-78"/>
                <a:ea typeface="Calibri" panose="020F0502020204030204" pitchFamily="34" charset="0"/>
                <a:cs typeface="Arial" panose="020B0604020202020204" pitchFamily="34" charset="0"/>
              </a:rPr>
              <a:t>.</a:t>
            </a:r>
            <a:endParaRPr lang="fr-MA" dirty="0"/>
          </a:p>
        </p:txBody>
      </p:sp>
    </p:spTree>
    <p:extLst>
      <p:ext uri="{BB962C8B-B14F-4D97-AF65-F5344CB8AC3E}">
        <p14:creationId xmlns:p14="http://schemas.microsoft.com/office/powerpoint/2010/main" val="2879806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هكذا إذن فنحن أمام نوعين من الواقع، الواقع والواقع المستتر، وهو تمييز وضعه </a:t>
            </a:r>
            <a:r>
              <a:rPr lang="fr-FR" sz="1800">
                <a:effectLst/>
                <a:latin typeface="Calibri" panose="020F0502020204030204" pitchFamily="34" charset="0"/>
                <a:ea typeface="Calibri" panose="020F0502020204030204" pitchFamily="34" charset="0"/>
                <a:cs typeface="Calibri" panose="020F0502020204030204" pitchFamily="34" charset="0"/>
              </a:rPr>
              <a:t>Bernard D’espagnat</a:t>
            </a:r>
            <a:r>
              <a:rPr lang="ar-MA" sz="1800">
                <a:effectLst/>
                <a:latin typeface="Calibri" panose="020F0502020204030204" pitchFamily="34" charset="0"/>
                <a:ea typeface="Calibri" panose="020F0502020204030204" pitchFamily="34" charset="0"/>
                <a:cs typeface="Calibri" panose="020F0502020204030204" pitchFamily="34" charset="0"/>
              </a:rPr>
              <a:t> من أجل استنكار بعض أوجه الغموض في مصطلح الواقعية، وانطلق في هذا الصدد من الموقف الذي دافع عن وجود حقائق جوهرية مستقلة عن أي ملاحظة أو قياس وهو ذاته طرح أينشتاين الذي كان له أمل في وصف تلك الحقائق بوسائل تعبير الفيزياء، وإن كان السؤال الذي يفرض نفسه هل فعلا تأسس هذا الأمل؟ بالرغم من أن هذا لا يمنع من الحديث عن الواقعية باعتبارها تصورا للعالم الذي يمكن أن يكون وجودا حقيقيا </a:t>
            </a:r>
            <a:r>
              <a:rPr lang="fr-FR" sz="1800">
                <a:effectLst/>
                <a:latin typeface="Calibri" panose="020F0502020204030204" pitchFamily="34" charset="0"/>
                <a:ea typeface="Calibri" panose="020F0502020204030204" pitchFamily="34" charset="0"/>
                <a:cs typeface="Calibri" panose="020F0502020204030204" pitchFamily="34" charset="0"/>
              </a:rPr>
              <a:t>Être vraie</a:t>
            </a:r>
            <a:r>
              <a:rPr lang="ar-MA" sz="1800">
                <a:effectLst/>
                <a:latin typeface="Calibri" panose="020F0502020204030204" pitchFamily="34" charset="0"/>
                <a:ea typeface="Calibri" panose="020F0502020204030204" pitchFamily="34" charset="0"/>
                <a:cs typeface="Calibri" panose="020F0502020204030204" pitchFamily="34" charset="0"/>
              </a:rPr>
              <a:t>، كما يقول أينشتاين. في مقابل هذا الطرح الواقعي هناك آخر يسميه فلسفة التجربة، وهو يعود إلى أولئك الذين ينكرون وجود واقع مستقل أو على الأقل ينكرون فائدته.</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بهذا المعنى فمفهوم الواقعية يأخذ بمعنين مادي وغير مادي، وهذا يتحدد وفق ما إذا كان واقعا مستقلا يمكن الوصول إليه (أمل أينشتاين) أو يتعذر الوصول إليه بالفيزياء (الواقع المستتر). وحتى يتضح القصد بالمستتر، يجب التمييز بين المعطيات الحسية التي توجد في الزمان والمكان، والواقع في ذاته الذي لا يوجد. هذا التحديد يكشف عن مقاربة مغايرة لمفهوم الواقع، بعيدة عن ما هو أنطولوجي وميثافيزيقي، فضلا عن تمييزه بين الواقع الموضوعي المستقل، والواقع القابل للتحديد، وهذا راجع إلى الأساس العلمي الذي من خلاله تم تناول مفهوم الواقع.</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461</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462</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 ص 462</a:t>
            </a:r>
            <a:endParaRPr lang="fr-MA"/>
          </a:p>
        </p:txBody>
      </p:sp>
    </p:spTree>
    <p:extLst>
      <p:ext uri="{BB962C8B-B14F-4D97-AF65-F5344CB8AC3E}">
        <p14:creationId xmlns:p14="http://schemas.microsoft.com/office/powerpoint/2010/main" val="27418281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حتى يتضح الأمر أكثر سننطلق من السؤال الذي انطلق منه صاحب المقال، هل الواقع المستقل عن الإنسان (أو في ذاته – المطلق) يوجد في الزمان والمكان أم لا؟ جواب </a:t>
            </a:r>
            <a:r>
              <a:rPr lang="fr-FR" sz="2200" b="1" dirty="0">
                <a:latin typeface="Calibri" panose="020F0502020204030204" pitchFamily="34" charset="0"/>
                <a:ea typeface="Calibri" panose="020F0502020204030204" pitchFamily="34" charset="0"/>
                <a:cs typeface="Calibri" panose="020F0502020204030204" pitchFamily="34" charset="0"/>
              </a:rPr>
              <a:t>Bernard 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كان بالإيجاب، أي يوجد واقع خارج الزمان والمكان، وقد انتصر في هذا لأفلاطون على حساب فيثاغورس باعتبار أن المحتوى الرياضي للواقع يستنتج بخصوصه أن الفيزياء المعاصرة قريبة منه بعض الشيء، فأفكار أفلاطون توجد خارج الزمان والمكان، لكنها موجودة بشكل مستقل عن العقل البشري وأسباب الظواهر، لهذا نتحدث داخلها عن واقعية الجواهر. هكذا إذن فمن أهم خصائص الواقع في ذاته أنه يوجد خارج الزمان والمكان، </a:t>
            </a:r>
            <a:r>
              <a:rPr lang="ar-MA" sz="2200" b="1" dirty="0" err="1">
                <a:latin typeface="Calibri" panose="020F0502020204030204" pitchFamily="34" charset="0"/>
                <a:ea typeface="Calibri" panose="020F0502020204030204" pitchFamily="34" charset="0"/>
                <a:cs typeface="Calibri" panose="020F0502020204030204" pitchFamily="34" charset="0"/>
              </a:rPr>
              <a:t>بالاضافة</a:t>
            </a:r>
            <a:r>
              <a:rPr lang="ar-MA" sz="2200" b="1" dirty="0">
                <a:latin typeface="Calibri" panose="020F0502020204030204" pitchFamily="34" charset="0"/>
                <a:ea typeface="Calibri" panose="020F0502020204030204" pitchFamily="34" charset="0"/>
                <a:cs typeface="Calibri" panose="020F0502020204030204" pitchFamily="34" charset="0"/>
              </a:rPr>
              <a:t> إلى ضرورة وضعه كما يقول</a:t>
            </a:r>
            <a:r>
              <a:rPr lang="fr-FR" sz="2200" b="1" dirty="0">
                <a:latin typeface="Calibri" panose="020F0502020204030204" pitchFamily="34" charset="0"/>
                <a:ea typeface="Calibri" panose="020F0502020204030204" pitchFamily="34" charset="0"/>
                <a:cs typeface="Calibri" panose="020F0502020204030204" pitchFamily="34" charset="0"/>
              </a:rPr>
              <a:t>Bernard 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في تمايز مع الواقع بالنسبة لنا؛ أي الواقع الذي ينسج تجربتنا المعيشة.</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     لكن السؤال الذي يطرح نفسه ماذا نقصد فلسفيا حينما نقول خارج الزمان والمكان فيما يتعلق بالعالم، عالمنا، كوننا الذي نحن فيه والذي لولاه ما أثينا. يجيب </a:t>
            </a:r>
            <a:r>
              <a:rPr lang="fr-FR" sz="2200" b="1" dirty="0">
                <a:latin typeface="Calibri" panose="020F0502020204030204" pitchFamily="34" charset="0"/>
                <a:ea typeface="Calibri" panose="020F0502020204030204" pitchFamily="34" charset="0"/>
                <a:cs typeface="Calibri" panose="020F0502020204030204" pitchFamily="34" charset="0"/>
              </a:rPr>
              <a:t>Bernard 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أن نقصد بذلك وجود واقع لا يمكن للعلم الوصول إليه، واقع يتميز عن عالم الحقائق الفيزيائية بعدم خضوعه لمفاهيم الزمان والمكان، لأنها غير كافية للتعبير عنه، مادام أنه بدون اتجاهات. بتعبير آخر الزمان والمكان غير قابلين للتوظيف داخل الواقع في ذاته</a:t>
            </a:r>
            <a:r>
              <a:rPr lang="ar-MA" sz="1800" dirty="0">
                <a:effectLst/>
                <a:ea typeface="Calibri" panose="020F0502020204030204" pitchFamily="34" charset="0"/>
                <a:cs typeface="Calibri" panose="020F0502020204030204" pitchFamily="34" charset="0"/>
              </a:rPr>
              <a:t>، </a:t>
            </a:r>
            <a:r>
              <a:rPr lang="fr-FR" sz="1800" b="0" dirty="0">
                <a:effectLst/>
                <a:latin typeface="Times New Roman" panose="02020603050405020304" pitchFamily="18" charset="0"/>
                <a:ea typeface="Calibri" panose="020F0502020204030204" pitchFamily="34" charset="0"/>
                <a:cs typeface="Times New Roman" panose="02020603050405020304" pitchFamily="18" charset="0"/>
              </a:rPr>
              <a:t>Jean-Dominique Robert</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المرجع نفسه: ص 463/ 464</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74909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796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لأنهما غير قادرين على تحديد تلك الحقائق البعيدة والمستترة، وهو ما يجعلهما بلا معنى عند محاولتهما التعبير عنه. في هذا يتضح وجهي التوافق والتقابل بين </a:t>
            </a:r>
            <a:r>
              <a:rPr lang="fr-FR" sz="2200" b="1" dirty="0">
                <a:latin typeface="Calibri" panose="020F0502020204030204" pitchFamily="34" charset="0"/>
                <a:ea typeface="Calibri" panose="020F0502020204030204" pitchFamily="34" charset="0"/>
                <a:cs typeface="Calibri" panose="020F0502020204030204" pitchFamily="34" charset="0"/>
              </a:rPr>
              <a:t>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وكانط، إذ بالرغم من توافقهما في الحديث عن عالمين موازيين أحدهما يمكن الوصول إليه عن طريق العلم والثاني متعذر لكونه في ذاته، فإن اختلافهما يكمن في أنه إذا كان الواقع في ذاته عند كانط قد نتج بسبب انكفاء العقل على نفسه، بعيدا عن معطيات التجربة، فإن الواقع في ذاته عند </a:t>
            </a:r>
            <a:r>
              <a:rPr lang="fr-FR" sz="2200" b="1" dirty="0">
                <a:latin typeface="Calibri" panose="020F0502020204030204" pitchFamily="34" charset="0"/>
                <a:ea typeface="Calibri" panose="020F0502020204030204" pitchFamily="34" charset="0"/>
                <a:cs typeface="Calibri" panose="020F0502020204030204" pitchFamily="34" charset="0"/>
              </a:rPr>
              <a:t>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هو واقع موضوعي موجود وقائم، واستتاره لا يعود إلى أنه يوجد فوق العالم الخارجي، أو أنه وجود ميتافيزيقي يحتمل النقاش الجدلي فقط، بل لأن معطيات الفيزياء القائمة غير كافية لاستيعابه، لذلك راهن على قوانين فزياء الكم التي تتجاوز مقاييس فزياء الواقع التجريبي المحدد من طرف الإنسان، ومنه إذا لا يمكن هذا الواقع عند كانط مدركا فهو كذلك عن </a:t>
            </a:r>
            <a:r>
              <a:rPr lang="fr-FR" sz="2200" b="1" dirty="0">
                <a:latin typeface="Calibri" panose="020F0502020204030204" pitchFamily="34" charset="0"/>
                <a:ea typeface="Calibri" panose="020F0502020204030204" pitchFamily="34" charset="0"/>
                <a:cs typeface="Calibri" panose="020F0502020204030204" pitchFamily="34" charset="0"/>
              </a:rPr>
              <a:t>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MA" sz="2200" b="1" dirty="0">
                <a:latin typeface="Calibri" panose="020F0502020204030204" pitchFamily="34" charset="0"/>
                <a:ea typeface="Calibri" panose="020F0502020204030204" pitchFamily="34" charset="0"/>
                <a:cs typeface="Calibri" panose="020F0502020204030204" pitchFamily="34" charset="0"/>
              </a:rPr>
              <a:t>. الاختلاف يكمن أيضا في مفهومي الزمان والمكان، حيث إذا كانط قد حددهما طبقا لثنائية الظاهر والشيء في ذاته، الأمر الذي جعلهما في غياب الظواهر يغدوان مجرد إطارين فارغين لا يحويان أي سبب للوجود،</a:t>
            </a:r>
            <a:r>
              <a:rPr lang="ar-SA" sz="2200" b="1" dirty="0">
                <a:latin typeface="Calibri" panose="020F0502020204030204" pitchFamily="34" charset="0"/>
                <a:ea typeface="Calibri" panose="020F0502020204030204" pitchFamily="34" charset="0"/>
                <a:cs typeface="Calibri" panose="020F0502020204030204" pitchFamily="34" charset="0"/>
              </a:rPr>
              <a:t> فإن </a:t>
            </a:r>
            <a:r>
              <a:rPr lang="fr-FR" sz="2200" b="1" dirty="0">
                <a:latin typeface="Calibri" panose="020F0502020204030204" pitchFamily="34" charset="0"/>
                <a:ea typeface="Calibri" panose="020F0502020204030204" pitchFamily="34" charset="0"/>
                <a:cs typeface="Calibri" panose="020F0502020204030204" pitchFamily="34" charset="0"/>
              </a:rPr>
              <a:t>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ar-SA" sz="2200" b="1" dirty="0">
                <a:latin typeface="Calibri" panose="020F0502020204030204" pitchFamily="34" charset="0"/>
                <a:ea typeface="Calibri" panose="020F0502020204030204" pitchFamily="34" charset="0"/>
                <a:cs typeface="Calibri" panose="020F0502020204030204" pitchFamily="34" charset="0"/>
              </a:rPr>
              <a:t> على خلافه يقاربهما من زاويتين مختلفتين، المكان والزمان باعتبارهما مفهومين للعالم التجريبي، لا يمكن استخدامهما لمقاربة الوجود المستتر، مادام أنهما، كما أشرنا، غير كافيين بحسب المعنى الذي يحملانه على احتواء واقع لا تحده أية اتجاهات، والمكان والزمان خارج حدود الواقع التجريبي. وهو ما يجعل الوجود </a:t>
            </a:r>
            <a:r>
              <a:rPr lang="ar-SA" sz="2200" b="1" dirty="0" err="1">
                <a:latin typeface="Calibri" panose="020F0502020204030204" pitchFamily="34" charset="0"/>
                <a:ea typeface="Calibri" panose="020F0502020204030204" pitchFamily="34" charset="0"/>
                <a:cs typeface="Calibri" panose="020F0502020204030204" pitchFamily="34" charset="0"/>
              </a:rPr>
              <a:t>الكانطي</a:t>
            </a:r>
            <a:r>
              <a:rPr lang="ar-SA" sz="2200" b="1" dirty="0">
                <a:latin typeface="Calibri" panose="020F0502020204030204" pitchFamily="34" charset="0"/>
                <a:ea typeface="Calibri" panose="020F0502020204030204" pitchFamily="34" charset="0"/>
                <a:cs typeface="Calibri" panose="020F0502020204030204" pitchFamily="34" charset="0"/>
              </a:rPr>
              <a:t> بالفعل غير موجود، بخلاف وجود </a:t>
            </a:r>
            <a:r>
              <a:rPr lang="fr-FR" sz="2200" b="1" dirty="0">
                <a:latin typeface="Calibri" panose="020F0502020204030204" pitchFamily="34" charset="0"/>
                <a:ea typeface="Calibri" panose="020F0502020204030204" pitchFamily="34" charset="0"/>
                <a:cs typeface="Calibri" panose="020F0502020204030204" pitchFamily="34" charset="0"/>
              </a:rPr>
              <a:t>D’</a:t>
            </a:r>
            <a:r>
              <a:rPr lang="fr-FR" sz="2200" b="1" dirty="0" err="1">
                <a:latin typeface="Calibri" panose="020F0502020204030204" pitchFamily="34" charset="0"/>
                <a:ea typeface="Calibri" panose="020F0502020204030204" pitchFamily="34" charset="0"/>
                <a:cs typeface="Calibri" panose="020F0502020204030204" pitchFamily="34" charset="0"/>
              </a:rPr>
              <a:t>espagnat</a:t>
            </a:r>
            <a:r>
              <a:rPr lang="fr-FR" sz="2200" b="1" dirty="0">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فهو كذلك، لكنه مستتر بسبب عدم كفاية الواقع التجريبي والادوات الإنسانية على استيعابه، وهو ما يمكن أن تفلح فيه فزياء الكم في نظره من خلال القوانين والنظرية الكبرى التي تطرحها، لأنه إن لم تكن هي الواقع في ذاته، فهي تعكسه بدرجة أقل</a:t>
            </a:r>
            <a:r>
              <a:rPr lang="fr-MA" sz="2200" b="1" dirty="0">
                <a:latin typeface="Calibri" panose="020F0502020204030204" pitchFamily="34" charset="0"/>
                <a:ea typeface="Calibri" panose="020F0502020204030204" pitchFamily="34" charset="0"/>
                <a:cs typeface="Calibri" panose="020F0502020204030204" pitchFamily="34" charset="0"/>
              </a:rPr>
              <a:t> </a:t>
            </a:r>
            <a:r>
              <a:rPr lang="ar-SA" sz="2200" b="1" dirty="0">
                <a:latin typeface="Calibri" panose="020F0502020204030204" pitchFamily="34" charset="0"/>
                <a:ea typeface="Calibri" panose="020F0502020204030204" pitchFamily="34" charset="0"/>
                <a:cs typeface="Calibri" panose="020F0502020204030204" pitchFamily="34" charset="0"/>
              </a:rPr>
              <a:t>المرجع نفسه: ص 465</a:t>
            </a:r>
            <a:endParaRPr lang="fr-MA" sz="2200" b="1" dirty="0">
              <a:latin typeface="Calibri" panose="020F0502020204030204" pitchFamily="34" charset="0"/>
              <a:ea typeface="Calibri" panose="020F0502020204030204" pitchFamily="34" charset="0"/>
              <a:cs typeface="Calibri" panose="020F0502020204030204" pitchFamily="34" charset="0"/>
            </a:endParaRPr>
          </a:p>
          <a:p>
            <a:pPr marL="449580" algn="l" rtl="1">
              <a:spcAft>
                <a:spcPts val="0"/>
              </a:spcAft>
            </a:pPr>
            <a:r>
              <a:rPr lang="ar-SA" sz="1800" b="0" dirty="0">
                <a:effectLst/>
                <a:latin typeface="Times New Roman" panose="02020603050405020304" pitchFamily="18" charset="0"/>
                <a:ea typeface="Calibri" panose="020F0502020204030204" pitchFamily="34" charset="0"/>
                <a:cs typeface="Simplified Arabic" panose="02020603050405020304" pitchFamily="18" charset="-78"/>
              </a:rPr>
              <a:t> </a:t>
            </a:r>
            <a:endParaRPr lang="fr-MA" sz="1800" b="1" dirty="0">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05129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fr-FR" sz="1800">
                <a:effectLst/>
                <a:latin typeface="Calibri" panose="020F0502020204030204" pitchFamily="34" charset="0"/>
                <a:ea typeface="Calibri" panose="020F0502020204030204" pitchFamily="34" charset="0"/>
                <a:cs typeface="Calibri" panose="020F0502020204030204" pitchFamily="34" charset="0"/>
              </a:rPr>
              <a:t> </a:t>
            </a:r>
            <a:r>
              <a:rPr lang="ar-SA" sz="1800">
                <a:effectLst/>
                <a:latin typeface="Calibri" panose="020F0502020204030204" pitchFamily="34" charset="0"/>
                <a:ea typeface="Calibri" panose="020F0502020204030204" pitchFamily="34" charset="0"/>
                <a:cs typeface="Calibri" panose="020F0502020204030204" pitchFamily="34" charset="0"/>
              </a:rPr>
              <a:t>بهذا المعنى فوجود واقع مستقل يفيد أن البنى التي تم إنتاجها استنادا إلى التجربة ليست في حقيقتها هي البنى الكونية للواقع، لكنهما يتكئان على بعضهما البعض. فالواقع التجريبي وإن كان نتاج الإنسان بفضل ما ترصده قوانين الفيزياء، إلا أنه في الحقيقة كما يقول </a:t>
            </a:r>
            <a:r>
              <a:rPr lang="fr-FR" sz="1800">
                <a:effectLst/>
                <a:latin typeface="Calibri" panose="020F0502020204030204" pitchFamily="34" charset="0"/>
                <a:ea typeface="Calibri" panose="020F0502020204030204" pitchFamily="34" charset="0"/>
                <a:cs typeface="Calibri" panose="020F0502020204030204" pitchFamily="34" charset="0"/>
              </a:rPr>
              <a:t>D’espagnat</a:t>
            </a:r>
            <a:r>
              <a:rPr lang="ar-SA" sz="1800">
                <a:effectLst/>
                <a:latin typeface="Calibri" panose="020F0502020204030204" pitchFamily="34" charset="0"/>
                <a:ea typeface="Calibri" panose="020F0502020204030204" pitchFamily="34" charset="0"/>
                <a:cs typeface="Calibri" panose="020F0502020204030204" pitchFamily="34" charset="0"/>
              </a:rPr>
              <a:t> "طفل" للواقع المستقل؛ أي أنه ناجم عن رصده ومحاولة استيعابه. بتعبير آخر أن التفاعل بين الإنسان والواقع يتجلى من خلال الفعل التجريبي، الذي بفضله ينتج واقعا تجريبيا يعبر عن واقع المواجهة بين الإنسان والواقع، لكنه لا يعبر عن منظومة الواقع كما هي. ومنه فالواقع التجريبي في حقيقته يشكل فضاء مستقلا بشكل تام عن الواقع، له قوانين التي يفرضها عليه الانسان، وهو بذلك فضاء مستقل عن الواقع كما هو، يقربنا منه دون أن يكون انعكاسا تاما له. وبالتالي إذا كانت قوانين الفزياء الكبرى هي انعكاس بدرجة أقل للواقع كما هو، بما أنها لا تستطيع أن تشمله في كليته، فهي مع ذلك تحد واقعا أقرب إلينا وهو الواقع التجريبي.</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MA" sz="1800">
                <a:effectLst/>
                <a:latin typeface="Calibri" panose="020F0502020204030204" pitchFamily="34" charset="0"/>
                <a:ea typeface="Calibri" panose="020F0502020204030204" pitchFamily="34" charset="0"/>
                <a:cs typeface="Calibri" panose="020F0502020204030204" pitchFamily="34" charset="0"/>
              </a:rPr>
              <a:t>     هكذا إذن يكون طرح </a:t>
            </a:r>
            <a:r>
              <a:rPr lang="fr-FR" sz="1800">
                <a:effectLst/>
                <a:latin typeface="Calibri" panose="020F0502020204030204" pitchFamily="34" charset="0"/>
                <a:ea typeface="Calibri" panose="020F0502020204030204" pitchFamily="34" charset="0"/>
                <a:cs typeface="Calibri" panose="020F0502020204030204" pitchFamily="34" charset="0"/>
              </a:rPr>
              <a:t>D’espagnat </a:t>
            </a:r>
            <a:r>
              <a:rPr lang="ar-MA" sz="1800">
                <a:effectLst/>
                <a:latin typeface="Calibri" panose="020F0502020204030204" pitchFamily="34" charset="0"/>
                <a:ea typeface="Calibri" panose="020F0502020204030204" pitchFamily="34" charset="0"/>
                <a:cs typeface="Calibri" panose="020F0502020204030204" pitchFamily="34" charset="0"/>
              </a:rPr>
              <a:t> كما أسلفنا، استعادة لنقاش الوجود لكن من زاوية علمية، حيث عن طريق نظرية الواقع المستقل أو المستتر، انتهى إلى رفض ادعاء الواقعية الانطولوجية الذي يفترض أنه من الممكن الوصول بواسطة العلم إلى معرفة دقيقة وشاملة بالواقع المطلق، ليؤكد في المقابل أن هذه الواقعية بالرغم من ذلك لا يمكنها التنكر لوجود واقع مستتر </a:t>
            </a:r>
            <a:r>
              <a:rPr lang="fr-FR" sz="1800">
                <a:effectLst/>
                <a:latin typeface="Calibri" panose="020F0502020204030204" pitchFamily="34" charset="0"/>
                <a:ea typeface="Calibri" panose="020F0502020204030204" pitchFamily="34" charset="0"/>
                <a:cs typeface="Calibri" panose="020F0502020204030204" pitchFamily="34" charset="0"/>
              </a:rPr>
              <a:t>Réel voilé</a:t>
            </a:r>
            <a:r>
              <a:rPr lang="ar-MA" sz="1800">
                <a:effectLst/>
                <a:latin typeface="Calibri" panose="020F0502020204030204" pitchFamily="34" charset="0"/>
                <a:ea typeface="Calibri" panose="020F0502020204030204" pitchFamily="34" charset="0"/>
                <a:cs typeface="Calibri" panose="020F0502020204030204" pitchFamily="34" charset="0"/>
              </a:rPr>
              <a:t>، لأنه وإن لم يكن لها طموح لوصف ما هو الواقع </a:t>
            </a:r>
            <a:r>
              <a:rPr lang="fr-FR" sz="1800">
                <a:effectLst/>
                <a:latin typeface="Calibri" panose="020F0502020204030204" pitchFamily="34" charset="0"/>
                <a:ea typeface="Calibri" panose="020F0502020204030204" pitchFamily="34" charset="0"/>
                <a:cs typeface="Calibri" panose="020F0502020204030204" pitchFamily="34" charset="0"/>
              </a:rPr>
              <a:t>Réel</a:t>
            </a:r>
            <a:r>
              <a:rPr lang="ar-SA" sz="1800">
                <a:effectLst/>
                <a:latin typeface="Calibri" panose="020F0502020204030204" pitchFamily="34" charset="0"/>
                <a:ea typeface="Calibri" panose="020F0502020204030204" pitchFamily="34" charset="0"/>
                <a:cs typeface="Calibri" panose="020F0502020204030204" pitchFamily="34" charset="0"/>
              </a:rPr>
              <a:t>،</a:t>
            </a:r>
            <a:r>
              <a:rPr lang="ar-MA" sz="1800">
                <a:effectLst/>
                <a:latin typeface="Calibri" panose="020F0502020204030204" pitchFamily="34" charset="0"/>
                <a:ea typeface="Calibri" panose="020F0502020204030204" pitchFamily="34" charset="0"/>
                <a:cs typeface="Calibri" panose="020F0502020204030204" pitchFamily="34" charset="0"/>
              </a:rPr>
              <a:t> فهي كذلك فيما يخص التأكيد على وجود واقع مستقل، فضلا عن توفير القوانين الكبرى انعكاسا غير مشوه له. ما يعني أن مسألة وجود الواقع لها معنى بالنسبة ل </a:t>
            </a:r>
            <a:r>
              <a:rPr lang="fr-FR" sz="1800">
                <a:effectLst/>
                <a:latin typeface="Calibri" panose="020F0502020204030204" pitchFamily="34" charset="0"/>
                <a:ea typeface="Calibri" panose="020F0502020204030204" pitchFamily="34" charset="0"/>
                <a:cs typeface="Calibri" panose="020F0502020204030204" pitchFamily="34" charset="0"/>
              </a:rPr>
              <a:t>D’espagnat</a:t>
            </a:r>
            <a:r>
              <a:rPr lang="ar-MA" sz="1800">
                <a:effectLst/>
                <a:latin typeface="Calibri" panose="020F0502020204030204" pitchFamily="34" charset="0"/>
                <a:ea typeface="Calibri" panose="020F0502020204030204" pitchFamily="34" charset="0"/>
                <a:cs typeface="Calibri" panose="020F0502020204030204" pitchFamily="34" charset="0"/>
              </a:rPr>
              <a:t>، فهي تعطي الاولوية لمفهوم الوجود على حساب المعرفة.</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Times New Roman" panose="02020603050405020304" pitchFamily="18" charset="0"/>
              </a:rPr>
              <a:t>Martial Seon: </a:t>
            </a:r>
            <a:r>
              <a:rPr lang="fr-FR" sz="1800" b="1" i="1" u="sng">
                <a:effectLst/>
                <a:latin typeface="Times New Roman" panose="02020603050405020304" pitchFamily="18" charset="0"/>
                <a:ea typeface="Calibri" panose="020F0502020204030204" pitchFamily="34" charset="0"/>
                <a:cs typeface="Times New Roman" panose="02020603050405020304" pitchFamily="18" charset="0"/>
              </a:rPr>
              <a:t>La réalité indépendante est-elle connaissable?</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l"/>
            <a:r>
              <a:rPr lang="fr-FR" sz="1800" b="0" u="sng">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https://www.futura-sciences.com/sciences/dossiers/philosophie-realite-independante-elle-connaissable-20/</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Simplified Arabic" panose="02020603050405020304" pitchFamily="18" charset="-78"/>
              </a:rPr>
              <a:t>المرجع نفسه</a:t>
            </a:r>
            <a:endParaRPr lang="fr-MA"/>
          </a:p>
        </p:txBody>
      </p:sp>
    </p:spTree>
    <p:extLst>
      <p:ext uri="{BB962C8B-B14F-4D97-AF65-F5344CB8AC3E}">
        <p14:creationId xmlns:p14="http://schemas.microsoft.com/office/powerpoint/2010/main" val="32744740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MA" sz="2200" b="1" dirty="0">
                <a:latin typeface="Calibri" panose="020F0502020204030204" pitchFamily="34" charset="0"/>
                <a:ea typeface="Calibri" panose="020F0502020204030204" pitchFamily="34" charset="0"/>
                <a:cs typeface="Calibri" panose="020F0502020204030204" pitchFamily="34" charset="0"/>
              </a:rPr>
              <a:t>خلاصة القول، يتبين من خلال مجموع الاشكالات التي طرحنا، أو المواقف التي عالجناها، أن نقاش الواقع وإن </a:t>
            </a:r>
            <a:r>
              <a:rPr lang="ar-MA" sz="2200" b="1" dirty="0" err="1">
                <a:latin typeface="Calibri" panose="020F0502020204030204" pitchFamily="34" charset="0"/>
                <a:ea typeface="Calibri" panose="020F0502020204030204" pitchFamily="34" charset="0"/>
                <a:cs typeface="Calibri" panose="020F0502020204030204" pitchFamily="34" charset="0"/>
              </a:rPr>
              <a:t>تجاذبته</a:t>
            </a:r>
            <a:r>
              <a:rPr lang="ar-MA" sz="2200" b="1" dirty="0">
                <a:latin typeface="Calibri" panose="020F0502020204030204" pitchFamily="34" charset="0"/>
                <a:ea typeface="Calibri" panose="020F0502020204030204" pitchFamily="34" charset="0"/>
                <a:cs typeface="Calibri" panose="020F0502020204030204" pitchFamily="34" charset="0"/>
              </a:rPr>
              <a:t> فروع معرفية عديدة كما تتبعنا، إلا أن مسألة الحسم فيه لم تنلها أي واحدة منها، وهذا راجع إلى جدلية الذات والموضوع التي تحيط به، إذ أن طبيعته الواقعية والموضوعية القابعة خارج الإدراك الانساني، يجعله كيانا بعيدا عن التناول الانساني، وأقصد التناول العلمي التجريبي، غير أن هذا لا يجعله عدما أو غير موجود. فالكائن الانساني يستشعر وجوده، لكنه في عجزه عن الوصول إليه كما هو في ذاته، فتح المجال لذاته أن تعبر عنه وتستقرئ وجوده، فنتج عن ذلك تناظرا بين الواقع في ذاته والواقع المتصور عنه، وهو سعي كان الغرض منه إدراك العالم الذي يحيط </a:t>
            </a:r>
            <a:r>
              <a:rPr lang="ar-MA" sz="2200" b="1" dirty="0" err="1">
                <a:latin typeface="Calibri" panose="020F0502020204030204" pitchFamily="34" charset="0"/>
                <a:ea typeface="Calibri" panose="020F0502020204030204" pitchFamily="34" charset="0"/>
                <a:cs typeface="Calibri" panose="020F0502020204030204" pitchFamily="34" charset="0"/>
              </a:rPr>
              <a:t>بالانسان</a:t>
            </a:r>
            <a:r>
              <a:rPr lang="ar-MA" sz="2200" b="1" dirty="0">
                <a:latin typeface="Calibri" panose="020F0502020204030204" pitchFamily="34" charset="0"/>
                <a:ea typeface="Calibri" panose="020F0502020204030204" pitchFamily="34" charset="0"/>
                <a:cs typeface="Calibri" panose="020F0502020204030204" pitchFamily="34" charset="0"/>
              </a:rPr>
              <a:t>. لذلك في غياب الأدوات العلمية الدقيقة سيكون للمنطلق الانطولوجي </a:t>
            </a:r>
            <a:r>
              <a:rPr lang="ar-MA" sz="2200" b="1" dirty="0" err="1">
                <a:latin typeface="Calibri" panose="020F0502020204030204" pitchFamily="34" charset="0"/>
                <a:ea typeface="Calibri" panose="020F0502020204030204" pitchFamily="34" charset="0"/>
                <a:cs typeface="Calibri" panose="020F0502020204030204" pitchFamily="34" charset="0"/>
              </a:rPr>
              <a:t>والميثافيزيقي</a:t>
            </a:r>
            <a:r>
              <a:rPr lang="ar-MA" sz="2200" b="1" dirty="0">
                <a:latin typeface="Calibri" panose="020F0502020204030204" pitchFamily="34" charset="0"/>
                <a:ea typeface="Calibri" panose="020F0502020204030204" pitchFamily="34" charset="0"/>
                <a:cs typeface="Calibri" panose="020F0502020204030204" pitchFamily="34" charset="0"/>
              </a:rPr>
              <a:t> اليد </a:t>
            </a:r>
            <a:r>
              <a:rPr lang="ar-MA" sz="2200" b="1" dirty="0" err="1">
                <a:latin typeface="Calibri" panose="020F0502020204030204" pitchFamily="34" charset="0"/>
                <a:ea typeface="Calibri" panose="020F0502020204030204" pitchFamily="34" charset="0"/>
                <a:cs typeface="Calibri" panose="020F0502020204030204" pitchFamily="34" charset="0"/>
              </a:rPr>
              <a:t>الطولى</a:t>
            </a:r>
            <a:r>
              <a:rPr lang="ar-MA" sz="2200" b="1" dirty="0">
                <a:latin typeface="Calibri" panose="020F0502020204030204" pitchFamily="34" charset="0"/>
                <a:ea typeface="Calibri" panose="020F0502020204030204" pitchFamily="34" charset="0"/>
                <a:cs typeface="Calibri" panose="020F0502020204030204" pitchFamily="34" charset="0"/>
              </a:rPr>
              <a:t> في مقاربته، ومع تطور العلم سار المنحى نحو الأساس المعرفي ثم العلمي، إلى أن بدأ الحديث عن مفهوم الواقع في صيغته الموضوعية البعيدة عن الواقع الانساني التي تجعله بعيدا عن إدراك الذات له. وهذا أمر مبرر بحكم مكانة الإنسان في الوجود التي كان في البداية تفتقد إلى أدوات استكشاف الوجود ومعرفته بشكل علمي وموضوعي، وإن كان هذا لا يعني أنه أضحى متاحا له بشكل كلي، بل فقط أكثر قربا منه مقارنة بالسابق، وهذا ما يؤكده النقاش الذي مازال متجددا ومستمرا بخصوصه، وبطروحات </a:t>
            </a:r>
            <a:r>
              <a:rPr lang="ar-MA" sz="2200" b="1" dirty="0" err="1">
                <a:latin typeface="Calibri" panose="020F0502020204030204" pitchFamily="34" charset="0"/>
                <a:ea typeface="Calibri" panose="020F0502020204030204" pitchFamily="34" charset="0"/>
                <a:cs typeface="Calibri" panose="020F0502020204030204" pitchFamily="34" charset="0"/>
              </a:rPr>
              <a:t>ميثافيزيقية</a:t>
            </a:r>
            <a:r>
              <a:rPr lang="ar-MA" sz="2200" b="1" dirty="0">
                <a:latin typeface="Calibri" panose="020F0502020204030204" pitchFamily="34" charset="0"/>
                <a:ea typeface="Calibri" panose="020F0502020204030204" pitchFamily="34" charset="0"/>
                <a:cs typeface="Calibri" panose="020F0502020204030204" pitchFamily="34" charset="0"/>
              </a:rPr>
              <a:t> وانطولوجية، تتميز عن سابقتها بالطابع العلمي المغذي لها.</a:t>
            </a:r>
            <a:endParaRPr lang="fr-MA" sz="22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7453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fr-FR" sz="1800">
                <a:effectLst/>
                <a:latin typeface="Calibri" panose="020F0502020204030204" pitchFamily="34" charset="0"/>
                <a:ea typeface="Calibri" panose="020F0502020204030204" pitchFamily="34" charset="0"/>
                <a:cs typeface="Calibri" panose="020F0502020204030204" pitchFamily="34" charset="0"/>
              </a:rPr>
              <a:t>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SA" sz="1800">
                <a:effectLst/>
                <a:latin typeface="Calibri" panose="020F0502020204030204" pitchFamily="34" charset="0"/>
                <a:ea typeface="Calibri" panose="020F0502020204030204" pitchFamily="34" charset="0"/>
                <a:cs typeface="Calibri" panose="020F0502020204030204" pitchFamily="34" charset="0"/>
              </a:rPr>
              <a:t>     لذلك فإن من بين الأشياء التي سيلاحظها القارئ ضمن هذه الورقة أننا في الترجمة إلى العربية نسبنا </a:t>
            </a:r>
            <a:r>
              <a:rPr lang="fr-FR" sz="1800">
                <a:effectLst/>
                <a:latin typeface="Calibri" panose="020F0502020204030204" pitchFamily="34" charset="0"/>
                <a:ea typeface="Calibri" panose="020F0502020204030204" pitchFamily="34" charset="0"/>
                <a:cs typeface="Calibri" panose="020F0502020204030204" pitchFamily="34" charset="0"/>
              </a:rPr>
              <a:t>Réel </a:t>
            </a:r>
            <a:r>
              <a:rPr lang="ar-SA" sz="1800">
                <a:effectLst/>
                <a:latin typeface="Calibri" panose="020F0502020204030204" pitchFamily="34" charset="0"/>
                <a:ea typeface="Calibri" panose="020F0502020204030204" pitchFamily="34" charset="0"/>
                <a:cs typeface="Calibri" panose="020F0502020204030204" pitchFamily="34" charset="0"/>
              </a:rPr>
              <a:t>و</a:t>
            </a:r>
            <a:r>
              <a:rPr lang="fr-FR" sz="1800">
                <a:effectLst/>
                <a:latin typeface="Calibri" panose="020F0502020204030204" pitchFamily="34" charset="0"/>
                <a:ea typeface="Calibri" panose="020F0502020204030204" pitchFamily="34" charset="0"/>
                <a:cs typeface="Calibri" panose="020F0502020204030204" pitchFamily="34" charset="0"/>
              </a:rPr>
              <a:t>Réalité</a:t>
            </a:r>
            <a:r>
              <a:rPr lang="ar-SA" sz="1800">
                <a:effectLst/>
                <a:latin typeface="Calibri" panose="020F0502020204030204" pitchFamily="34" charset="0"/>
                <a:ea typeface="Calibri" panose="020F0502020204030204" pitchFamily="34" charset="0"/>
                <a:cs typeface="Calibri" panose="020F0502020204030204" pitchFamily="34" charset="0"/>
              </a:rPr>
              <a:t> معا إلى عبارة واحدة وهي الواقع، وهذا راجع إلى صعوبة إيجاد مصطلح عربي يعبر بدقة عن الحمولة المعرفية للعبارتين معا. ما يعني أن مفهوم الواقع يجب أن يؤخذ بمعنى مزدوج، بين كونه واقعا ماديا كما هو، انتقل من التحديد الانطولوجي إلى التحديد الموضوعي المادي، والواقع باعتباره خاصية لما هو موجود، وكما تدركه الذات وتستوعبه، وهو ما كان قائما داخل مقولة الواقع، وتطور نحو تصورات فلسفية متناولة للوجود أو الواقع </a:t>
            </a:r>
            <a:r>
              <a:rPr lang="fr-FR" sz="1800">
                <a:effectLst/>
                <a:latin typeface="Calibri" panose="020F0502020204030204" pitchFamily="34" charset="0"/>
                <a:ea typeface="Calibri" panose="020F0502020204030204" pitchFamily="34" charset="0"/>
                <a:cs typeface="Calibri" panose="020F0502020204030204" pitchFamily="34" charset="0"/>
              </a:rPr>
              <a:t>Réel</a:t>
            </a:r>
            <a:r>
              <a:rPr lang="ar-SA" sz="1800">
                <a:effectLst/>
                <a:latin typeface="Calibri" panose="020F0502020204030204" pitchFamily="34" charset="0"/>
                <a:ea typeface="Calibri" panose="020F0502020204030204" pitchFamily="34" charset="0"/>
                <a:cs typeface="Calibri" panose="020F0502020204030204" pitchFamily="34" charset="0"/>
              </a:rPr>
              <a:t>. لذلك فإن تتبعنا لمفهوم الواقع سينطلق موضوعيا من زاوية </a:t>
            </a:r>
            <a:r>
              <a:rPr lang="fr-FR" sz="1800">
                <a:effectLst/>
                <a:latin typeface="Calibri" panose="020F0502020204030204" pitchFamily="34" charset="0"/>
                <a:ea typeface="Calibri" panose="020F0502020204030204" pitchFamily="34" charset="0"/>
                <a:cs typeface="Calibri" panose="020F0502020204030204" pitchFamily="34" charset="0"/>
              </a:rPr>
              <a:t>Réalité </a:t>
            </a:r>
            <a:r>
              <a:rPr lang="ar-SA" sz="1800">
                <a:effectLst/>
                <a:latin typeface="Calibri" panose="020F0502020204030204" pitchFamily="34" charset="0"/>
                <a:ea typeface="Calibri" panose="020F0502020204030204" pitchFamily="34" charset="0"/>
                <a:cs typeface="Calibri" panose="020F0502020204030204" pitchFamily="34" charset="0"/>
              </a:rPr>
              <a:t>لجذوره الفلسفة العميقة، وفي تتبع ديناميته سنكشف عن باقي العبارات والمفاهيم الأخرى المتصلة به، إلى أن ينكشف مفهوم الواقع </a:t>
            </a:r>
            <a:r>
              <a:rPr lang="fr-FR" sz="1800">
                <a:effectLst/>
                <a:latin typeface="Calibri" panose="020F0502020204030204" pitchFamily="34" charset="0"/>
                <a:ea typeface="Calibri" panose="020F0502020204030204" pitchFamily="34" charset="0"/>
                <a:cs typeface="Calibri" panose="020F0502020204030204" pitchFamily="34" charset="0"/>
              </a:rPr>
              <a:t>Réel</a:t>
            </a:r>
            <a:r>
              <a:rPr lang="ar-SA" sz="1800">
                <a:effectLst/>
                <a:latin typeface="Calibri" panose="020F0502020204030204" pitchFamily="34" charset="0"/>
                <a:ea typeface="Calibri" panose="020F0502020204030204" pitchFamily="34" charset="0"/>
                <a:cs typeface="Calibri" panose="020F0502020204030204" pitchFamily="34" charset="0"/>
              </a:rPr>
              <a:t> بدقة.</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308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A17BD2-D7AA-D570-C74D-C06050E1C412}"/>
              </a:ext>
            </a:extLst>
          </p:cNvPr>
          <p:cNvSpPr/>
          <p:nvPr/>
        </p:nvSpPr>
        <p:spPr>
          <a:xfrm>
            <a:off x="5661763" y="300625"/>
            <a:ext cx="5862181" cy="4509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rtl="1">
              <a:lnSpc>
                <a:spcPct val="115000"/>
              </a:lnSpc>
              <a:spcAft>
                <a:spcPts val="800"/>
              </a:spcAft>
            </a:pPr>
            <a:r>
              <a:rPr lang="ar-SA" sz="1800" b="1">
                <a:effectLst/>
                <a:latin typeface="Calibri" panose="020F0502020204030204" pitchFamily="34" charset="0"/>
                <a:ea typeface="Calibri" panose="020F0502020204030204" pitchFamily="34" charset="0"/>
                <a:cs typeface="Calibri" panose="020F0502020204030204" pitchFamily="34" charset="0"/>
              </a:rPr>
              <a:t>مفهـــــــــــــــــــــوم الواقـــــــــــــــــــــع </a:t>
            </a:r>
            <a:endParaRPr lang="fr-MA" sz="180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130B48B-DCE2-8FAF-E8F7-7276C5FB9415}"/>
              </a:ext>
            </a:extLst>
          </p:cNvPr>
          <p:cNvSpPr/>
          <p:nvPr/>
        </p:nvSpPr>
        <p:spPr>
          <a:xfrm>
            <a:off x="200416" y="939452"/>
            <a:ext cx="11699310" cy="53987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15000"/>
              </a:lnSpc>
              <a:spcAft>
                <a:spcPts val="800"/>
              </a:spcAft>
            </a:pPr>
            <a:r>
              <a:rPr lang="ar-SA" sz="1800">
                <a:effectLst/>
                <a:latin typeface="Calibri" panose="020F0502020204030204" pitchFamily="34" charset="0"/>
                <a:ea typeface="Calibri" panose="020F0502020204030204" pitchFamily="34" charset="0"/>
                <a:cs typeface="Calibri" panose="020F0502020204030204" pitchFamily="34" charset="0"/>
              </a:rPr>
              <a:t> </a:t>
            </a:r>
            <a:endParaRPr lang="fr-MA" sz="180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800"/>
              </a:spcAft>
            </a:pPr>
            <a:r>
              <a:rPr lang="ar-SA" sz="1800">
                <a:effectLst/>
                <a:latin typeface="Calibri" panose="020F0502020204030204" pitchFamily="34" charset="0"/>
                <a:ea typeface="Calibri" panose="020F0502020204030204" pitchFamily="34" charset="0"/>
                <a:cs typeface="Calibri" panose="020F0502020204030204" pitchFamily="34" charset="0"/>
              </a:rPr>
              <a:t>     هكذا إذن، فإن ما يمكن أن نخلص إليه أن مفهوم الواقع لا يقابل بدقة تصور الواقع</a:t>
            </a:r>
            <a:r>
              <a:rPr lang="fr-FR" sz="1800">
                <a:effectLst/>
                <a:latin typeface="Calibri" panose="020F0502020204030204" pitchFamily="34" charset="0"/>
                <a:ea typeface="Calibri" panose="020F0502020204030204" pitchFamily="34" charset="0"/>
                <a:cs typeface="Calibri" panose="020F0502020204030204" pitchFamily="34" charset="0"/>
              </a:rPr>
              <a:t>le réel n’est forcément la réalité</a:t>
            </a:r>
            <a:r>
              <a:rPr lang="ar-SA" sz="1800">
                <a:effectLst/>
                <a:latin typeface="Calibri" panose="020F0502020204030204" pitchFamily="34" charset="0"/>
                <a:ea typeface="Calibri" panose="020F0502020204030204" pitchFamily="34" charset="0"/>
                <a:cs typeface="Calibri" panose="020F0502020204030204" pitchFamily="34" charset="0"/>
              </a:rPr>
              <a:t> لهذا وجب التمييز بينهما بدقة ومعرفة عن أي منهما نتحدث حتى نحدد موضوع اشتغالنا بدقة، وإن كان هذا لا يعني القول بوجود تمايز بينهما، مادام أن كلاهما يجمعهما سؤال البحث في الوجود والكشف عن طبيعته وحقيقته. أمام هذا وفي استعادة للاشكالات السابقة، فإنه تتمة لها يمكننا القول أن التقاء الواقع بتصوره من شأنه أن يمنحنا حقيقة شاملة عنه، لكن السؤال الذي يطرح نفسه هو كيف يمكننا الوصول إلى هذا المبتغى؟ وما هي الأدوات الكفيلة بذلك، إذا كان الأمر ممكنا طبعا؟ وهو ما سنسعى إلى الكشف عنه من خلال تناول بعض المحطات الفلسفية التي تبرز مظاهر تشكل مبحث الوجود، ومراحل انتقال التفكر من البحث في الطبيعة إلى التساؤل عن الوجود، وما ترتب عن ذلك من تصورات متعددة عن الواقع، ثم بروز مفهوم الواقع كمبحث فلسفي.</a:t>
            </a:r>
            <a:endParaRPr lang="fr-MA" sz="1800">
              <a:effectLst/>
              <a:latin typeface="Calibri" panose="020F0502020204030204" pitchFamily="34" charset="0"/>
              <a:ea typeface="Calibri" panose="020F0502020204030204" pitchFamily="34" charset="0"/>
              <a:cs typeface="Arial" panose="020B0604020202020204" pitchFamily="34" charset="0"/>
            </a:endParaRPr>
          </a:p>
          <a:p>
            <a:pPr marL="449580" algn="l"/>
            <a:r>
              <a:rPr lang="fr-FR" sz="1800" b="0">
                <a:effectLst/>
                <a:latin typeface="Times New Roman" panose="02020603050405020304" pitchFamily="18" charset="0"/>
                <a:ea typeface="Calibri" panose="020F0502020204030204" pitchFamily="34" charset="0"/>
                <a:cs typeface="Times New Roman" panose="02020603050405020304" pitchFamily="18" charset="0"/>
              </a:rPr>
              <a:t>Réel et principe de réalité.</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a:p>
            <a:pPr marL="449580" algn="r" rtl="1"/>
            <a:r>
              <a:rPr lang="ar-SA" sz="1800" b="0">
                <a:effectLst/>
                <a:latin typeface="Times New Roman" panose="02020603050405020304" pitchFamily="18" charset="0"/>
                <a:ea typeface="Calibri" panose="020F0502020204030204" pitchFamily="34" charset="0"/>
                <a:cs typeface="Times New Roman" panose="02020603050405020304" pitchFamily="18" charset="0"/>
              </a:rPr>
              <a:t>المرجع نفسه.</a:t>
            </a:r>
            <a:endParaRPr lang="fr-MA" sz="1800" b="1">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0078657"/>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32</TotalTime>
  <Words>16603</Words>
  <Application>Microsoft Office PowerPoint</Application>
  <PresentationFormat>Grand écran</PresentationFormat>
  <Paragraphs>325</Paragraphs>
  <Slides>74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74</vt:i4>
      </vt:variant>
    </vt:vector>
  </HeadingPairs>
  <TitlesOfParts>
    <vt:vector size="80" baseType="lpstr">
      <vt:lpstr>Arial</vt:lpstr>
      <vt:lpstr>Calibri</vt:lpstr>
      <vt:lpstr>Rockwell</vt:lpstr>
      <vt:lpstr>Simplified Arabic</vt:lpstr>
      <vt:lpstr>Times New Roman</vt:lpstr>
      <vt:lpstr>Galerie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RACHID.KLITIM</dc:creator>
  <cp:lastModifiedBy>PC</cp:lastModifiedBy>
  <cp:revision>5</cp:revision>
  <dcterms:created xsi:type="dcterms:W3CDTF">2022-10-25T10:23:25Z</dcterms:created>
  <dcterms:modified xsi:type="dcterms:W3CDTF">2022-11-30T21:48:20Z</dcterms:modified>
</cp:coreProperties>
</file>