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56" r:id="rId3"/>
    <p:sldId id="271" r:id="rId4"/>
    <p:sldId id="272" r:id="rId5"/>
    <p:sldId id="273" r:id="rId6"/>
    <p:sldId id="274" r:id="rId7"/>
    <p:sldId id="285" r:id="rId8"/>
    <p:sldId id="275" r:id="rId9"/>
    <p:sldId id="276" r:id="rId10"/>
    <p:sldId id="277" r:id="rId11"/>
    <p:sldId id="286" r:id="rId12"/>
    <p:sldId id="278" r:id="rId13"/>
    <p:sldId id="279" r:id="rId14"/>
    <p:sldId id="287" r:id="rId15"/>
    <p:sldId id="288" r:id="rId16"/>
    <p:sldId id="280" r:id="rId17"/>
    <p:sldId id="290" r:id="rId18"/>
    <p:sldId id="281" r:id="rId19"/>
    <p:sldId id="289" r:id="rId20"/>
    <p:sldId id="283" r:id="rId21"/>
    <p:sldId id="291" r:id="rId22"/>
    <p:sldId id="292" r:id="rId23"/>
    <p:sldId id="284"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8209503-E9BE-4FCD-9256-0042334EABDF}"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209503-E9BE-4FCD-9256-0042334EABD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98209503-E9BE-4FCD-9256-0042334EABDF}"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89484248-9B1D-4114-AAC1-273F1550F1D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84248-9B1D-4114-AAC1-273F1550F1D6}"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84248-9B1D-4114-AAC1-273F1550F1D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84248-9B1D-4114-AAC1-273F1550F1D6}"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84248-9B1D-4114-AAC1-273F1550F1D6}"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84248-9B1D-4114-AAC1-273F1550F1D6}"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84248-9B1D-4114-AAC1-273F1550F1D6}"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84248-9B1D-4114-AAC1-273F1550F1D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98209503-E9BE-4FCD-9256-0042334EABDF}"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9484248-9B1D-4114-AAC1-273F1550F1D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84248-9B1D-4114-AAC1-273F1550F1D6}"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2F52F48-9236-4060-9D50-2B3CB1B9D4E3}" type="datetimeFigureOut">
              <a:rPr lang="fr-FR" smtClean="0"/>
              <a:pPr/>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84248-9B1D-4114-AAC1-273F1550F1D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8209503-E9BE-4FCD-9256-0042334EABDF}"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0AD72134-1671-4DA1-A9CA-E56541BBADFC}" type="datetimeFigureOut">
              <a:rPr lang="fr-FR" smtClean="0"/>
              <a:pPr/>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209503-E9BE-4FCD-9256-0042334EABDF}"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98209503-E9BE-4FCD-9256-0042334EABDF}"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98209503-E9BE-4FCD-9256-0042334EABD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8209503-E9BE-4FCD-9256-0042334EABD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8209503-E9BE-4FCD-9256-0042334EABDF}"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0AD72134-1671-4DA1-A9CA-E56541BBADFC}" type="datetimeFigureOut">
              <a:rPr lang="fr-FR" smtClean="0"/>
              <a:pPr/>
              <a:t>21/03/2020</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98209503-E9BE-4FCD-9256-0042334EABDF}"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0AD72134-1671-4DA1-A9CA-E56541BBADFC}" type="datetimeFigureOut">
              <a:rPr lang="fr-FR" smtClean="0"/>
              <a:pPr/>
              <a:t>21/03/2020</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AD72134-1671-4DA1-A9CA-E56541BBADFC}" type="datetimeFigureOut">
              <a:rPr lang="fr-FR" smtClean="0"/>
              <a:pPr/>
              <a:t>21/03/2020</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8209503-E9BE-4FCD-9256-0042334EABDF}"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2F52F48-9236-4060-9D50-2B3CB1B9D4E3}" type="datetimeFigureOut">
              <a:rPr lang="fr-FR" smtClean="0"/>
              <a:pPr/>
              <a:t>21/03/2020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484248-9B1D-4114-AAC1-273F1550F1D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7358" y="2428868"/>
            <a:ext cx="8844930" cy="1214446"/>
          </a:xfrm>
        </p:spPr>
        <p:style>
          <a:lnRef idx="3">
            <a:schemeClr val="lt1"/>
          </a:lnRef>
          <a:fillRef idx="1">
            <a:schemeClr val="accent5"/>
          </a:fillRef>
          <a:effectRef idx="1">
            <a:schemeClr val="accent5"/>
          </a:effectRef>
          <a:fontRef idx="minor">
            <a:schemeClr val="lt1"/>
          </a:fontRef>
        </p:style>
        <p:txBody>
          <a:bodyPr>
            <a:normAutofit/>
          </a:bodyPr>
          <a:lstStyle/>
          <a:p>
            <a:endParaRPr lang="fr-FR" dirty="0" smtClean="0"/>
          </a:p>
          <a:p>
            <a:r>
              <a:rPr lang="fr-FR" sz="2400" dirty="0" smtClean="0">
                <a:solidFill>
                  <a:schemeClr val="bg1"/>
                </a:solidFill>
              </a:rPr>
              <a:t>MODELISATION DU RESEAU HYDROGRAPHIQUE</a:t>
            </a:r>
            <a:endParaRPr lang="fr-FR" sz="2400" dirty="0">
              <a:solidFill>
                <a:schemeClr val="bg1"/>
              </a:solidFill>
            </a:endParaRPr>
          </a:p>
        </p:txBody>
      </p:sp>
      <p:sp>
        <p:nvSpPr>
          <p:cNvPr id="2" name="Titre 1"/>
          <p:cNvSpPr>
            <a:spLocks noGrp="1"/>
          </p:cNvSpPr>
          <p:nvPr>
            <p:ph type="ctrTitle"/>
          </p:nvPr>
        </p:nvSpPr>
        <p:spPr>
          <a:xfrm>
            <a:off x="142844" y="142852"/>
            <a:ext cx="8786874" cy="2214578"/>
          </a:xfrm>
        </p:spPr>
        <p:txBody>
          <a:bodyPr>
            <a:noAutofit/>
          </a:bodyPr>
          <a:lstStyle/>
          <a:p>
            <a:pPr algn="ctr"/>
            <a:r>
              <a:rPr lang="fr-FR" sz="1600" dirty="0" smtClean="0"/>
              <a:t>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Licence  Professionnelle  en                                                                                                                                                        </a:t>
            </a:r>
            <a:br>
              <a:rPr lang="fr-FR" sz="1600" dirty="0" smtClean="0"/>
            </a:br>
            <a:r>
              <a:rPr lang="fr-FR" sz="1600" dirty="0" smtClean="0"/>
              <a:t>                          GĒO-INFORMATION et  </a:t>
            </a:r>
            <a:br>
              <a:rPr lang="fr-FR" sz="1600" dirty="0" smtClean="0"/>
            </a:br>
            <a:r>
              <a:rPr lang="fr-FR" sz="1600" dirty="0" smtClean="0"/>
              <a:t>                            MODĒLISATION  du TERRITOIRE</a:t>
            </a:r>
            <a:br>
              <a:rPr lang="fr-FR" sz="1600" dirty="0" smtClean="0"/>
            </a:br>
            <a:r>
              <a:rPr lang="fr-FR" sz="1600" dirty="0" smtClean="0"/>
              <a:t>                                A.U : </a:t>
            </a:r>
            <a:r>
              <a:rPr lang="fr-FR" sz="1600" dirty="0" smtClean="0"/>
              <a:t>2019 </a:t>
            </a:r>
            <a:r>
              <a:rPr lang="fr-FR" sz="1600" dirty="0" smtClean="0"/>
              <a:t>- </a:t>
            </a:r>
            <a:r>
              <a:rPr lang="fr-FR" sz="1600" dirty="0" smtClean="0"/>
              <a:t>2020</a:t>
            </a:r>
            <a:r>
              <a:rPr lang="fr-FR" sz="1600" dirty="0" smtClean="0"/>
              <a:t/>
            </a:r>
            <a:br>
              <a:rPr lang="fr-FR" sz="1600" dirty="0" smtClean="0"/>
            </a:br>
            <a:r>
              <a:rPr lang="fr-FR" sz="1600" dirty="0" smtClean="0"/>
              <a:t/>
            </a:r>
            <a:br>
              <a:rPr lang="fr-FR" sz="1600" dirty="0" smtClean="0"/>
            </a:br>
            <a:r>
              <a:rPr lang="fr-FR" sz="1600" dirty="0" smtClean="0"/>
              <a:t> </a:t>
            </a:r>
            <a:endParaRPr lang="fr-FR" sz="1600" dirty="0"/>
          </a:p>
        </p:txBody>
      </p:sp>
      <p:pic>
        <p:nvPicPr>
          <p:cNvPr id="4" name="Image 3"/>
          <p:cNvPicPr/>
          <p:nvPr/>
        </p:nvPicPr>
        <p:blipFill>
          <a:blip r:embed="rId2" cstate="print">
            <a:lum bright="8000" contrast="12000"/>
          </a:blip>
          <a:srcRect/>
          <a:stretch>
            <a:fillRect/>
          </a:stretch>
        </p:blipFill>
        <p:spPr bwMode="auto">
          <a:xfrm>
            <a:off x="7643834" y="500042"/>
            <a:ext cx="1285884" cy="1214446"/>
          </a:xfrm>
          <a:prstGeom prst="rect">
            <a:avLst/>
          </a:prstGeom>
          <a:noFill/>
          <a:ln w="9525">
            <a:noFill/>
            <a:miter lim="800000"/>
            <a:headEnd/>
            <a:tailEnd/>
          </a:ln>
        </p:spPr>
      </p:pic>
      <p:pic>
        <p:nvPicPr>
          <p:cNvPr id="5" name="Image 4" descr="LOGO_FS"/>
          <p:cNvPicPr/>
          <p:nvPr/>
        </p:nvPicPr>
        <p:blipFill>
          <a:blip r:embed="rId3" cstate="print"/>
          <a:srcRect l="64056" b="-5263"/>
          <a:stretch>
            <a:fillRect/>
          </a:stretch>
        </p:blipFill>
        <p:spPr bwMode="auto">
          <a:xfrm>
            <a:off x="1970998" y="571480"/>
            <a:ext cx="1357322" cy="1214446"/>
          </a:xfrm>
          <a:prstGeom prst="rect">
            <a:avLst/>
          </a:prstGeom>
          <a:noFill/>
          <a:ln w="9525">
            <a:noFill/>
            <a:miter lim="800000"/>
            <a:headEnd/>
            <a:tailEnd/>
          </a:ln>
        </p:spPr>
      </p:pic>
      <p:pic>
        <p:nvPicPr>
          <p:cNvPr id="6" name="Image 5" descr="LOGO_FS"/>
          <p:cNvPicPr/>
          <p:nvPr/>
        </p:nvPicPr>
        <p:blipFill>
          <a:blip r:embed="rId4" cstate="print"/>
          <a:srcRect r="44484"/>
          <a:stretch>
            <a:fillRect/>
          </a:stretch>
        </p:blipFill>
        <p:spPr bwMode="auto">
          <a:xfrm>
            <a:off x="214282" y="642918"/>
            <a:ext cx="1785950" cy="1101098"/>
          </a:xfrm>
          <a:prstGeom prst="rect">
            <a:avLst/>
          </a:prstGeom>
          <a:noFill/>
          <a:ln w="9525">
            <a:noFill/>
            <a:miter lim="800000"/>
            <a:headEnd/>
            <a:tailEnd/>
          </a:ln>
        </p:spPr>
      </p:pic>
      <p:pic>
        <p:nvPicPr>
          <p:cNvPr id="1026" name="Picture 2" descr="C:\Users\RABIE\Desktop\CARTE RH.jpg"/>
          <p:cNvPicPr>
            <a:picLocks noChangeAspect="1" noChangeArrowheads="1"/>
          </p:cNvPicPr>
          <p:nvPr/>
        </p:nvPicPr>
        <p:blipFill>
          <a:blip r:embed="rId5" cstate="print"/>
          <a:srcRect t="2928" b="8988"/>
          <a:stretch>
            <a:fillRect/>
          </a:stretch>
        </p:blipFill>
        <p:spPr bwMode="auto">
          <a:xfrm>
            <a:off x="3048280" y="3649546"/>
            <a:ext cx="3095356" cy="3060000"/>
          </a:xfrm>
          <a:prstGeom prst="rect">
            <a:avLst/>
          </a:prstGeom>
          <a:noFill/>
        </p:spPr>
      </p:pic>
      <p:sp>
        <p:nvSpPr>
          <p:cNvPr id="11" name="ZoneTexte 10"/>
          <p:cNvSpPr txBox="1"/>
          <p:nvPr/>
        </p:nvSpPr>
        <p:spPr>
          <a:xfrm>
            <a:off x="7000892" y="6357958"/>
            <a:ext cx="2500330" cy="400110"/>
          </a:xfrm>
          <a:prstGeom prst="rect">
            <a:avLst/>
          </a:prstGeom>
          <a:noFill/>
        </p:spPr>
        <p:txBody>
          <a:bodyPr wrap="square" rtlCol="0">
            <a:spAutoFit/>
          </a:bodyPr>
          <a:lstStyle/>
          <a:p>
            <a:r>
              <a:rPr lang="fr-FR" sz="2000" dirty="0" smtClean="0"/>
              <a:t>A. EL MHAMDI</a:t>
            </a:r>
            <a:endParaRPr lang="fr-F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1438"/>
            <a:ext cx="9144000" cy="100010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r>
              <a:rPr lang="fr-FR" sz="4000" dirty="0" smtClean="0">
                <a:solidFill>
                  <a:srgbClr val="FFC000"/>
                </a:solidFill>
              </a:rPr>
              <a:t>La fonction vectorisation du réseau hydrographique : (2)</a:t>
            </a:r>
            <a:endParaRPr lang="fr-FR" sz="4000" dirty="0">
              <a:solidFill>
                <a:srgbClr val="FFC000"/>
              </a:solidFill>
            </a:endParaRPr>
          </a:p>
        </p:txBody>
      </p:sp>
      <p:sp>
        <p:nvSpPr>
          <p:cNvPr id="3" name="Sous-titre 2"/>
          <p:cNvSpPr>
            <a:spLocks noGrp="1"/>
          </p:cNvSpPr>
          <p:nvPr>
            <p:ph type="subTitle" idx="1"/>
          </p:nvPr>
        </p:nvSpPr>
        <p:spPr>
          <a:xfrm>
            <a:off x="0" y="1214422"/>
            <a:ext cx="9144000" cy="5643578"/>
          </a:xfrm>
        </p:spPr>
        <p:txBody>
          <a:bodyPr>
            <a:normAutofit/>
          </a:bodyPr>
          <a:lstStyle/>
          <a:p>
            <a:pPr algn="l"/>
            <a:r>
              <a:rPr lang="fr-FR" sz="2400" dirty="0" smtClean="0"/>
              <a:t>Conversion de ce réseau en </a:t>
            </a:r>
            <a:r>
              <a:rPr lang="fr-FR" sz="2400" dirty="0" err="1" smtClean="0"/>
              <a:t>shapefile</a:t>
            </a:r>
            <a:r>
              <a:rPr lang="fr-FR" sz="2400" dirty="0" smtClean="0"/>
              <a:t> linéaire :</a:t>
            </a:r>
            <a:endParaRPr lang="fr-FR" sz="2400" dirty="0"/>
          </a:p>
        </p:txBody>
      </p:sp>
      <p:pic>
        <p:nvPicPr>
          <p:cNvPr id="5124" name="Picture 4"/>
          <p:cNvPicPr>
            <a:picLocks noChangeAspect="1" noChangeArrowheads="1"/>
          </p:cNvPicPr>
          <p:nvPr/>
        </p:nvPicPr>
        <p:blipFill>
          <a:blip r:embed="rId2"/>
          <a:srcRect/>
          <a:stretch>
            <a:fillRect/>
          </a:stretch>
        </p:blipFill>
        <p:spPr bwMode="auto">
          <a:xfrm>
            <a:off x="0" y="1762125"/>
            <a:ext cx="9144000" cy="509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14356"/>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Désigner un exutoire :</a:t>
            </a:r>
          </a:p>
        </p:txBody>
      </p:sp>
      <p:sp>
        <p:nvSpPr>
          <p:cNvPr id="3" name="Sous-titre 2"/>
          <p:cNvSpPr>
            <a:spLocks noGrp="1"/>
          </p:cNvSpPr>
          <p:nvPr>
            <p:ph type="subTitle" idx="1"/>
          </p:nvPr>
        </p:nvSpPr>
        <p:spPr>
          <a:xfrm>
            <a:off x="0" y="1214422"/>
            <a:ext cx="9144000" cy="5643578"/>
          </a:xfrm>
        </p:spPr>
        <p:txBody>
          <a:bodyPr>
            <a:normAutofit/>
          </a:bodyPr>
          <a:lstStyle/>
          <a:p>
            <a:pPr algn="just">
              <a:lnSpc>
                <a:spcPct val="150000"/>
              </a:lnSpc>
              <a:spcBef>
                <a:spcPts val="0"/>
              </a:spcBef>
            </a:pPr>
            <a:r>
              <a:rPr lang="fr-FR" sz="2400" dirty="0" smtClean="0"/>
              <a:t>Pour placer un exutoire particulier sur le cours d’eau et délimiter de bassin à cet exutoire :</a:t>
            </a:r>
          </a:p>
          <a:p>
            <a:pPr algn="just">
              <a:lnSpc>
                <a:spcPct val="150000"/>
              </a:lnSpc>
              <a:spcBef>
                <a:spcPts val="0"/>
              </a:spcBef>
            </a:pPr>
            <a:r>
              <a:rPr lang="fr-FR" sz="2400" dirty="0" smtClean="0"/>
              <a:t>Ouvrez (éventuellement) le fichier Excel contenant les coordonnées de l’exutoire. Ceci par le bouton « </a:t>
            </a:r>
            <a:r>
              <a:rPr lang="fr-FR" sz="2400" b="1" dirty="0" err="1" smtClean="0"/>
              <a:t>Add</a:t>
            </a:r>
            <a:r>
              <a:rPr lang="fr-FR" sz="2400" b="1" dirty="0" smtClean="0"/>
              <a:t> Data » et allez chercher votre </a:t>
            </a:r>
            <a:r>
              <a:rPr lang="fr-FR" sz="2400" dirty="0" smtClean="0"/>
              <a:t>fichier Excel et désignez y votre feuille (feuille1).</a:t>
            </a:r>
          </a:p>
          <a:p>
            <a:pPr algn="just">
              <a:lnSpc>
                <a:spcPct val="150000"/>
              </a:lnSpc>
              <a:spcBef>
                <a:spcPts val="0"/>
              </a:spcBef>
            </a:pPr>
            <a:r>
              <a:rPr lang="fr-FR" sz="2400" dirty="0" smtClean="0"/>
              <a:t>Cliquez dessus avec le bouton droit puis </a:t>
            </a:r>
            <a:r>
              <a:rPr lang="fr-FR" sz="2400" b="1" dirty="0" smtClean="0"/>
              <a:t>Display XY Data</a:t>
            </a:r>
            <a:r>
              <a:rPr lang="fr-FR" sz="2400" b="1" i="1" dirty="0" smtClean="0"/>
              <a:t>. </a:t>
            </a: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85794"/>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La fonction Bassin versant : (1)</a:t>
            </a:r>
          </a:p>
        </p:txBody>
      </p:sp>
      <p:sp>
        <p:nvSpPr>
          <p:cNvPr id="3" name="Sous-titre 2"/>
          <p:cNvSpPr>
            <a:spLocks noGrp="1"/>
          </p:cNvSpPr>
          <p:nvPr>
            <p:ph type="subTitle" idx="1"/>
          </p:nvPr>
        </p:nvSpPr>
        <p:spPr>
          <a:xfrm>
            <a:off x="0" y="785794"/>
            <a:ext cx="9144000" cy="6072206"/>
          </a:xfrm>
        </p:spPr>
        <p:txBody>
          <a:bodyPr>
            <a:normAutofit/>
          </a:bodyPr>
          <a:lstStyle/>
          <a:p>
            <a:pPr algn="just">
              <a:lnSpc>
                <a:spcPct val="150000"/>
              </a:lnSpc>
              <a:spcBef>
                <a:spcPts val="0"/>
              </a:spcBef>
            </a:pPr>
            <a:r>
              <a:rPr lang="fr-FR" sz="1900" dirty="0" smtClean="0"/>
              <a:t>Cette fonction permet de créer une carte de délimitation d’un bassin versant. On peut procéder d’une façon de délimitation entièrement automatique, grâce à une application à ajouter à </a:t>
            </a:r>
            <a:r>
              <a:rPr lang="fr-FR" sz="1900" dirty="0" err="1" smtClean="0"/>
              <a:t>ArcGis</a:t>
            </a:r>
            <a:r>
              <a:rPr lang="fr-FR" sz="1900" dirty="0" smtClean="0"/>
              <a:t>. Il s’agit de l’application </a:t>
            </a:r>
            <a:r>
              <a:rPr lang="fr-FR" sz="1900" b="1" dirty="0" smtClean="0">
                <a:solidFill>
                  <a:srgbClr val="FF0000"/>
                </a:solidFill>
              </a:rPr>
              <a:t>esrihydrology_v2.dll;</a:t>
            </a:r>
          </a:p>
          <a:p>
            <a:pPr algn="l">
              <a:lnSpc>
                <a:spcPct val="150000"/>
              </a:lnSpc>
              <a:spcBef>
                <a:spcPts val="0"/>
              </a:spcBef>
            </a:pPr>
            <a:r>
              <a:rPr lang="fr-FR" sz="1900" b="1" u="sng" dirty="0" smtClean="0">
                <a:solidFill>
                  <a:srgbClr val="FF0000"/>
                </a:solidFill>
              </a:rPr>
              <a:t>Remarque</a:t>
            </a:r>
            <a:r>
              <a:rPr lang="fr-FR" sz="1900" b="1" dirty="0" smtClean="0"/>
              <a:t> : Cette application ne fonctionnerait pas sous Windows 7 ou 8. Il faudrait passer par </a:t>
            </a:r>
            <a:r>
              <a:rPr lang="fr-FR" sz="1900" b="1" dirty="0" smtClean="0">
                <a:solidFill>
                  <a:schemeClr val="bg2">
                    <a:lumMod val="40000"/>
                    <a:lumOff val="60000"/>
                  </a:schemeClr>
                </a:solidFill>
              </a:rPr>
              <a:t>Démarrer – Tous </a:t>
            </a:r>
            <a:r>
              <a:rPr lang="fr-FR" sz="1900" b="1" dirty="0" smtClean="0">
                <a:solidFill>
                  <a:schemeClr val="bg2">
                    <a:lumMod val="40000"/>
                    <a:lumOff val="60000"/>
                  </a:schemeClr>
                </a:solidFill>
              </a:rPr>
              <a:t>les programmes </a:t>
            </a:r>
            <a:r>
              <a:rPr lang="fr-FR" sz="1900" b="1" dirty="0" smtClean="0">
                <a:solidFill>
                  <a:schemeClr val="bg2">
                    <a:lumMod val="40000"/>
                    <a:lumOff val="60000"/>
                  </a:schemeClr>
                </a:solidFill>
              </a:rPr>
              <a:t>– </a:t>
            </a:r>
            <a:r>
              <a:rPr lang="fr-FR" sz="1900" b="1" dirty="0" err="1" smtClean="0">
                <a:solidFill>
                  <a:schemeClr val="bg2">
                    <a:lumMod val="40000"/>
                    <a:lumOff val="60000"/>
                  </a:schemeClr>
                </a:solidFill>
              </a:rPr>
              <a:t>ArcGis</a:t>
            </a:r>
            <a:r>
              <a:rPr lang="fr-FR" sz="1900" b="1" dirty="0" smtClean="0">
                <a:solidFill>
                  <a:schemeClr val="bg2">
                    <a:lumMod val="40000"/>
                    <a:lumOff val="60000"/>
                  </a:schemeClr>
                </a:solidFill>
              </a:rPr>
              <a:t> - Arc </a:t>
            </a:r>
            <a:r>
              <a:rPr lang="fr-FR" sz="1900" b="1" dirty="0" err="1" smtClean="0">
                <a:solidFill>
                  <a:schemeClr val="bg2">
                    <a:lumMod val="40000"/>
                    <a:lumOff val="60000"/>
                  </a:schemeClr>
                </a:solidFill>
              </a:rPr>
              <a:t>Map</a:t>
            </a:r>
            <a:r>
              <a:rPr lang="fr-FR" sz="1900" b="1" dirty="0" smtClean="0">
                <a:solidFill>
                  <a:schemeClr val="bg2">
                    <a:lumMod val="40000"/>
                    <a:lumOff val="60000"/>
                  </a:schemeClr>
                </a:solidFill>
              </a:rPr>
              <a:t>, puis bouton droit sur </a:t>
            </a:r>
            <a:r>
              <a:rPr lang="fr-FR" sz="1900" b="1" dirty="0" err="1" smtClean="0">
                <a:solidFill>
                  <a:schemeClr val="bg2">
                    <a:lumMod val="40000"/>
                    <a:lumOff val="60000"/>
                  </a:schemeClr>
                </a:solidFill>
              </a:rPr>
              <a:t>ArcMap</a:t>
            </a:r>
            <a:r>
              <a:rPr lang="fr-FR" sz="1900" b="1" dirty="0" smtClean="0">
                <a:solidFill>
                  <a:schemeClr val="bg2">
                    <a:lumMod val="40000"/>
                    <a:lumOff val="60000"/>
                  </a:schemeClr>
                </a:solidFill>
              </a:rPr>
              <a:t> et choisir Propriétés</a:t>
            </a:r>
            <a:r>
              <a:rPr lang="fr-FR" sz="1900" b="1" dirty="0" smtClean="0"/>
              <a:t>. Ensuite à la rubrique Compatibilité cochez la case : « </a:t>
            </a:r>
            <a:r>
              <a:rPr lang="fr-FR" sz="1900" b="1" i="1" dirty="0" smtClean="0"/>
              <a:t>Exécuter ce programme en mode de compatibilité pour Windows XP (pack3) ».</a:t>
            </a:r>
            <a:r>
              <a:rPr lang="fr-FR" sz="1900" dirty="0" smtClean="0"/>
              <a:t>Enfin redémarrer </a:t>
            </a:r>
            <a:r>
              <a:rPr lang="fr-FR" sz="1900" dirty="0" err="1" smtClean="0"/>
              <a:t>ArcMap</a:t>
            </a:r>
            <a:r>
              <a:rPr lang="fr-FR" sz="1900" dirty="0" smtClean="0"/>
              <a:t>.</a:t>
            </a:r>
          </a:p>
          <a:p>
            <a:pPr algn="just">
              <a:lnSpc>
                <a:spcPct val="150000"/>
              </a:lnSpc>
            </a:pPr>
            <a:r>
              <a:rPr lang="fr-FR" sz="1900" dirty="0" smtClean="0"/>
              <a:t>Pour intégrer cette fonction à </a:t>
            </a:r>
            <a:r>
              <a:rPr lang="fr-FR" sz="1900" dirty="0" err="1" smtClean="0"/>
              <a:t>ArcToolBox</a:t>
            </a:r>
            <a:r>
              <a:rPr lang="fr-FR" sz="1900" dirty="0" smtClean="0"/>
              <a:t> (rubrique Spatial </a:t>
            </a:r>
            <a:r>
              <a:rPr lang="fr-FR" sz="1900" dirty="0" err="1" smtClean="0"/>
              <a:t>Analyst</a:t>
            </a:r>
            <a:r>
              <a:rPr lang="fr-FR" sz="1900" dirty="0" smtClean="0"/>
              <a:t> Tools) : Menu </a:t>
            </a:r>
            <a:r>
              <a:rPr lang="fr-FR" sz="1900" b="1" dirty="0" smtClean="0">
                <a:solidFill>
                  <a:schemeClr val="bg2">
                    <a:lumMod val="60000"/>
                    <a:lumOff val="40000"/>
                  </a:schemeClr>
                </a:solidFill>
              </a:rPr>
              <a:t>Tools – </a:t>
            </a:r>
            <a:r>
              <a:rPr lang="fr-FR" sz="1900" b="1" dirty="0" err="1" smtClean="0">
                <a:solidFill>
                  <a:schemeClr val="bg2">
                    <a:lumMod val="60000"/>
                    <a:lumOff val="40000"/>
                  </a:schemeClr>
                </a:solidFill>
              </a:rPr>
              <a:t>Customize</a:t>
            </a:r>
            <a:r>
              <a:rPr lang="fr-FR" sz="1900" b="1" dirty="0" smtClean="0">
                <a:solidFill>
                  <a:schemeClr val="bg2">
                    <a:lumMod val="60000"/>
                    <a:lumOff val="40000"/>
                  </a:schemeClr>
                </a:solidFill>
              </a:rPr>
              <a:t> – </a:t>
            </a:r>
            <a:r>
              <a:rPr lang="fr-FR" sz="1900" b="1" dirty="0" err="1" smtClean="0">
                <a:solidFill>
                  <a:schemeClr val="bg2">
                    <a:lumMod val="60000"/>
                    <a:lumOff val="40000"/>
                  </a:schemeClr>
                </a:solidFill>
              </a:rPr>
              <a:t>Add</a:t>
            </a:r>
            <a:r>
              <a:rPr lang="fr-FR" sz="1900" b="1" dirty="0" smtClean="0">
                <a:solidFill>
                  <a:schemeClr val="bg2">
                    <a:lumMod val="60000"/>
                    <a:lumOff val="40000"/>
                  </a:schemeClr>
                </a:solidFill>
              </a:rPr>
              <a:t> </a:t>
            </a:r>
            <a:r>
              <a:rPr lang="fr-FR" sz="1900" b="1" dirty="0" err="1" smtClean="0">
                <a:solidFill>
                  <a:schemeClr val="bg2">
                    <a:lumMod val="60000"/>
                    <a:lumOff val="40000"/>
                  </a:schemeClr>
                </a:solidFill>
              </a:rPr>
              <a:t>From</a:t>
            </a:r>
            <a:r>
              <a:rPr lang="fr-FR" sz="1900" b="1" dirty="0" smtClean="0">
                <a:solidFill>
                  <a:schemeClr val="bg2">
                    <a:lumMod val="60000"/>
                    <a:lumOff val="40000"/>
                  </a:schemeClr>
                </a:solidFill>
              </a:rPr>
              <a:t> file</a:t>
            </a:r>
            <a:r>
              <a:rPr lang="fr-FR" sz="1900" b="1" dirty="0" smtClean="0"/>
              <a:t>. Allez chercher votre fichier (</a:t>
            </a:r>
            <a:r>
              <a:rPr lang="fr-FR" sz="1900" b="1" i="1" dirty="0" smtClean="0"/>
              <a:t>esrihydrology_v2.dll) et cliquez sur ouvrir. La commande </a:t>
            </a:r>
            <a:r>
              <a:rPr lang="fr-FR" sz="1900" b="1" i="1" dirty="0" err="1" smtClean="0"/>
              <a:t>hydrology</a:t>
            </a:r>
            <a:r>
              <a:rPr lang="fr-FR" sz="1900" b="1" i="1" dirty="0" smtClean="0"/>
              <a:t> </a:t>
            </a:r>
            <a:r>
              <a:rPr lang="fr-FR" sz="1900" b="1" i="1" dirty="0" err="1" smtClean="0"/>
              <a:t>modeling</a:t>
            </a:r>
            <a:r>
              <a:rPr lang="fr-FR" sz="1900" b="1" i="1" dirty="0" smtClean="0"/>
              <a:t> </a:t>
            </a:r>
            <a:r>
              <a:rPr lang="fr-FR" sz="1900" dirty="0" smtClean="0"/>
              <a:t>s’ajoutera à votre </a:t>
            </a:r>
            <a:r>
              <a:rPr lang="fr-FR" sz="1900" dirty="0" err="1" smtClean="0"/>
              <a:t>ArcToolBox</a:t>
            </a:r>
            <a:r>
              <a:rPr lang="fr-FR" sz="1900" dirty="0" smtClean="0"/>
              <a:t>. Cochez-la pour l’ajouter à la barre d’outils visible d’</a:t>
            </a:r>
            <a:r>
              <a:rPr lang="fr-FR" sz="1900" dirty="0" err="1" smtClean="0"/>
              <a:t>ArcMap</a:t>
            </a:r>
            <a:r>
              <a:rPr lang="fr-FR" sz="1900" dirty="0" smtClean="0"/>
              <a:t>.</a:t>
            </a:r>
            <a:endParaRPr lang="fr-FR" sz="19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4291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La fonction Bassin versant : (2)</a:t>
            </a:r>
          </a:p>
        </p:txBody>
      </p:sp>
      <p:sp>
        <p:nvSpPr>
          <p:cNvPr id="3" name="Sous-titre 2"/>
          <p:cNvSpPr>
            <a:spLocks noGrp="1"/>
          </p:cNvSpPr>
          <p:nvPr>
            <p:ph type="subTitle" idx="1"/>
          </p:nvPr>
        </p:nvSpPr>
        <p:spPr>
          <a:xfrm>
            <a:off x="0" y="714356"/>
            <a:ext cx="9144000" cy="6143644"/>
          </a:xfrm>
        </p:spPr>
        <p:txBody>
          <a:bodyPr>
            <a:normAutofit/>
          </a:bodyPr>
          <a:lstStyle/>
          <a:p>
            <a:pPr algn="l">
              <a:lnSpc>
                <a:spcPct val="150000"/>
              </a:lnSpc>
              <a:spcBef>
                <a:spcPts val="0"/>
              </a:spcBef>
            </a:pPr>
            <a:r>
              <a:rPr lang="fr-FR" sz="2000" dirty="0" smtClean="0"/>
              <a:t>L’exutoire étant indiqué, il faut maintenant découper le bassin versant à la limite de cet exutoire. Pour cela, dans la nouvelle application ajoutée (</a:t>
            </a:r>
            <a:r>
              <a:rPr lang="fr-FR" sz="2000" dirty="0" err="1" smtClean="0"/>
              <a:t>hydrology</a:t>
            </a:r>
            <a:r>
              <a:rPr lang="fr-FR" sz="2000" dirty="0" smtClean="0"/>
              <a:t> </a:t>
            </a:r>
            <a:r>
              <a:rPr lang="fr-FR" sz="2000" dirty="0" err="1" smtClean="0"/>
              <a:t>modeling</a:t>
            </a:r>
            <a:r>
              <a:rPr lang="fr-FR" sz="2000" b="1" dirty="0" smtClean="0"/>
              <a:t>) allez à la </a:t>
            </a:r>
            <a:r>
              <a:rPr lang="fr-FR" sz="2000" b="1" dirty="0" smtClean="0">
                <a:solidFill>
                  <a:schemeClr val="bg2">
                    <a:lumMod val="60000"/>
                    <a:lumOff val="40000"/>
                  </a:schemeClr>
                </a:solidFill>
              </a:rPr>
              <a:t>fonction Interactive </a:t>
            </a:r>
            <a:r>
              <a:rPr lang="fr-FR" sz="2000" b="1" dirty="0" err="1" smtClean="0">
                <a:solidFill>
                  <a:schemeClr val="bg2">
                    <a:lumMod val="60000"/>
                    <a:lumOff val="40000"/>
                  </a:schemeClr>
                </a:solidFill>
              </a:rPr>
              <a:t>Properties</a:t>
            </a:r>
            <a:r>
              <a:rPr lang="fr-FR" sz="2000" b="1" dirty="0" smtClean="0"/>
              <a:t>… et renseignez les champs Flow direction et Flow accumulation</a:t>
            </a:r>
            <a:r>
              <a:rPr lang="fr-FR" sz="2000" b="1" i="1" dirty="0" smtClean="0"/>
              <a:t>.</a:t>
            </a:r>
          </a:p>
          <a:p>
            <a:pPr algn="l">
              <a:lnSpc>
                <a:spcPct val="150000"/>
              </a:lnSpc>
              <a:spcBef>
                <a:spcPts val="0"/>
              </a:spcBef>
            </a:pPr>
            <a:r>
              <a:rPr lang="fr-FR" sz="2000" dirty="0" smtClean="0"/>
              <a:t>Si vous validez, l’icône </a:t>
            </a:r>
            <a:r>
              <a:rPr lang="fr-FR" sz="2000" b="1" dirty="0" err="1" smtClean="0"/>
              <a:t>Watershed</a:t>
            </a:r>
            <a:r>
              <a:rPr lang="fr-FR" sz="2000" b="1" dirty="0" smtClean="0"/>
              <a:t> est activée. </a:t>
            </a:r>
            <a:r>
              <a:rPr lang="fr-FR" sz="2000" dirty="0" smtClean="0"/>
              <a:t>En cliquant sur cette icône bleue, le curseur se transforme en signe </a:t>
            </a:r>
            <a:r>
              <a:rPr lang="fr-FR" sz="2000" dirty="0" smtClean="0">
                <a:solidFill>
                  <a:srgbClr val="FF0000"/>
                </a:solidFill>
              </a:rPr>
              <a:t>+</a:t>
            </a:r>
            <a:r>
              <a:rPr lang="fr-FR" sz="2000" dirty="0" smtClean="0"/>
              <a:t>. Vous pouvez alors cliquer directement sur votre</a:t>
            </a:r>
          </a:p>
          <a:p>
            <a:pPr algn="l">
              <a:lnSpc>
                <a:spcPct val="150000"/>
              </a:lnSpc>
              <a:spcBef>
                <a:spcPts val="0"/>
              </a:spcBef>
            </a:pPr>
            <a:r>
              <a:rPr lang="fr-FR" sz="2000" dirty="0" smtClean="0"/>
              <a:t>exutoire. Le bassin versant fermé à cet exutoire est aussitôt affiché.</a:t>
            </a:r>
          </a:p>
          <a:p>
            <a:pPr algn="l">
              <a:lnSpc>
                <a:spcPct val="150000"/>
              </a:lnSpc>
              <a:spcBef>
                <a:spcPts val="0"/>
              </a:spcBef>
            </a:pPr>
            <a:r>
              <a:rPr lang="fr-FR" sz="2000" dirty="0" smtClean="0"/>
              <a:t> Et sa couche raster est ajoutée à la table des matières.</a:t>
            </a:r>
          </a:p>
          <a:p>
            <a:pPr algn="l">
              <a:lnSpc>
                <a:spcPct val="150000"/>
              </a:lnSpc>
              <a:spcBef>
                <a:spcPts val="0"/>
              </a:spcBef>
            </a:pPr>
            <a:r>
              <a:rPr lang="fr-FR" sz="2000" dirty="0" smtClean="0"/>
              <a:t> Il suffit alors la convertir en « </a:t>
            </a:r>
            <a:r>
              <a:rPr lang="fr-FR" sz="2000" dirty="0" err="1" smtClean="0"/>
              <a:t>shapefile</a:t>
            </a:r>
            <a:r>
              <a:rPr lang="fr-FR" sz="2000" dirty="0" smtClean="0"/>
              <a:t> » polygonal </a:t>
            </a:r>
          </a:p>
          <a:p>
            <a:pPr algn="l">
              <a:lnSpc>
                <a:spcPct val="150000"/>
              </a:lnSpc>
              <a:spcBef>
                <a:spcPts val="0"/>
              </a:spcBef>
            </a:pPr>
            <a:r>
              <a:rPr lang="en-US" sz="2000" dirty="0" smtClean="0"/>
              <a:t>par : </a:t>
            </a:r>
            <a:r>
              <a:rPr lang="en-US" sz="2000" b="1" dirty="0" err="1" smtClean="0">
                <a:solidFill>
                  <a:schemeClr val="bg2">
                    <a:lumMod val="60000"/>
                    <a:lumOff val="40000"/>
                  </a:schemeClr>
                </a:solidFill>
              </a:rPr>
              <a:t>ArcToolbox</a:t>
            </a:r>
            <a:r>
              <a:rPr lang="en-US" sz="2000" b="1" dirty="0" smtClean="0">
                <a:solidFill>
                  <a:schemeClr val="bg2">
                    <a:lumMod val="60000"/>
                    <a:lumOff val="40000"/>
                  </a:schemeClr>
                </a:solidFill>
              </a:rPr>
              <a:t> - Conversion Tools – </a:t>
            </a:r>
          </a:p>
          <a:p>
            <a:pPr algn="l">
              <a:lnSpc>
                <a:spcPct val="150000"/>
              </a:lnSpc>
              <a:spcBef>
                <a:spcPts val="0"/>
              </a:spcBef>
            </a:pPr>
            <a:r>
              <a:rPr lang="en-US" sz="2000" b="1" dirty="0" smtClean="0">
                <a:solidFill>
                  <a:schemeClr val="bg2">
                    <a:lumMod val="60000"/>
                    <a:lumOff val="40000"/>
                  </a:schemeClr>
                </a:solidFill>
              </a:rPr>
              <a:t>from Raster - Raster to polygon</a:t>
            </a:r>
            <a:r>
              <a:rPr lang="en-US" sz="2000" b="1" dirty="0" smtClean="0"/>
              <a:t>.</a:t>
            </a:r>
            <a:endParaRPr lang="fr-FR" sz="1900" dirty="0">
              <a:solidFill>
                <a:srgbClr val="FF0000"/>
              </a:solidFill>
            </a:endParaRPr>
          </a:p>
        </p:txBody>
      </p:sp>
      <p:pic>
        <p:nvPicPr>
          <p:cNvPr id="6146" name="Picture 2"/>
          <p:cNvPicPr>
            <a:picLocks noChangeAspect="1" noChangeArrowheads="1"/>
          </p:cNvPicPr>
          <p:nvPr/>
        </p:nvPicPr>
        <p:blipFill>
          <a:blip r:embed="rId2"/>
          <a:srcRect/>
          <a:stretch>
            <a:fillRect/>
          </a:stretch>
        </p:blipFill>
        <p:spPr bwMode="auto">
          <a:xfrm>
            <a:off x="5857884" y="4425392"/>
            <a:ext cx="3286116" cy="243260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4291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La fonction Bassin versant : (2)</a:t>
            </a:r>
          </a:p>
        </p:txBody>
      </p:sp>
      <p:sp>
        <p:nvSpPr>
          <p:cNvPr id="3" name="Sous-titre 2"/>
          <p:cNvSpPr>
            <a:spLocks noGrp="1"/>
          </p:cNvSpPr>
          <p:nvPr>
            <p:ph type="subTitle" idx="1"/>
          </p:nvPr>
        </p:nvSpPr>
        <p:spPr>
          <a:xfrm>
            <a:off x="0" y="571480"/>
            <a:ext cx="9144000" cy="6286520"/>
          </a:xfrm>
        </p:spPr>
        <p:txBody>
          <a:bodyPr>
            <a:normAutofit/>
          </a:bodyPr>
          <a:lstStyle/>
          <a:p>
            <a:pPr algn="just"/>
            <a:r>
              <a:rPr lang="fr-FR" sz="2400" dirty="0" smtClean="0"/>
              <a:t>Maintenant pour découper le réseau hydrographique sur la limite finale du bassin versant : </a:t>
            </a:r>
            <a:r>
              <a:rPr lang="en-US" sz="2400" b="1" dirty="0" err="1" smtClean="0">
                <a:solidFill>
                  <a:schemeClr val="bg2">
                    <a:lumMod val="60000"/>
                    <a:lumOff val="40000"/>
                  </a:schemeClr>
                </a:solidFill>
              </a:rPr>
              <a:t>ArcToolbox</a:t>
            </a:r>
            <a:r>
              <a:rPr lang="en-US" sz="2400" b="1" dirty="0" smtClean="0">
                <a:solidFill>
                  <a:schemeClr val="bg2">
                    <a:lumMod val="60000"/>
                    <a:lumOff val="40000"/>
                  </a:schemeClr>
                </a:solidFill>
              </a:rPr>
              <a:t> – Analysis Tools – Extract – Clip</a:t>
            </a:r>
          </a:p>
          <a:p>
            <a:pPr algn="just"/>
            <a:r>
              <a:rPr lang="fr-FR" sz="2400" dirty="0" smtClean="0"/>
              <a:t>Renseignez les champs </a:t>
            </a:r>
            <a:r>
              <a:rPr lang="fr-FR" sz="2400" b="1" dirty="0" smtClean="0"/>
              <a:t>Input </a:t>
            </a:r>
            <a:r>
              <a:rPr lang="fr-FR" sz="2400" b="1" dirty="0" err="1" smtClean="0"/>
              <a:t>Features</a:t>
            </a:r>
            <a:r>
              <a:rPr lang="fr-FR" sz="2400" b="1" dirty="0" smtClean="0"/>
              <a:t> et Clip </a:t>
            </a:r>
            <a:r>
              <a:rPr lang="fr-FR" sz="2400" b="1" dirty="0" err="1" smtClean="0"/>
              <a:t>Features</a:t>
            </a:r>
            <a:r>
              <a:rPr lang="fr-FR" sz="2400" b="1" dirty="0" smtClean="0"/>
              <a:t> respectivement avec la couche à </a:t>
            </a:r>
            <a:r>
              <a:rPr lang="fr-FR" sz="2400" dirty="0" smtClean="0"/>
              <a:t>découper (le réseau hydrographique) et celle qui va servir de limite de découpe (le </a:t>
            </a:r>
            <a:r>
              <a:rPr lang="fr-FR" sz="2400" dirty="0" err="1" smtClean="0"/>
              <a:t>shapefile</a:t>
            </a:r>
            <a:r>
              <a:rPr lang="fr-FR" sz="2400" dirty="0" smtClean="0"/>
              <a:t> du bassin versant).</a:t>
            </a:r>
          </a:p>
          <a:p>
            <a:pPr algn="l"/>
            <a:r>
              <a:rPr lang="fr-FR" sz="2400" dirty="0" smtClean="0"/>
              <a:t>Vous pouvez aussi désigner le répertoire </a:t>
            </a:r>
            <a:endParaRPr lang="fr-FR" sz="2400" dirty="0" smtClean="0"/>
          </a:p>
          <a:p>
            <a:pPr algn="l"/>
            <a:r>
              <a:rPr lang="fr-FR" sz="2400" dirty="0" smtClean="0"/>
              <a:t>de </a:t>
            </a:r>
            <a:r>
              <a:rPr lang="fr-FR" sz="2400" dirty="0" smtClean="0"/>
              <a:t>sauvegarde et le nom de la </a:t>
            </a:r>
            <a:r>
              <a:rPr lang="fr-FR" sz="2400" dirty="0" smtClean="0"/>
              <a:t>nouvelle couche</a:t>
            </a:r>
            <a:r>
              <a:rPr lang="fr-FR" sz="2400" dirty="0" smtClean="0"/>
              <a:t>. </a:t>
            </a:r>
            <a:endParaRPr lang="fr-FR" sz="2400" dirty="0" smtClean="0"/>
          </a:p>
          <a:p>
            <a:pPr algn="l"/>
            <a:r>
              <a:rPr lang="fr-FR" sz="2400" dirty="0" smtClean="0"/>
              <a:t>Validez </a:t>
            </a:r>
            <a:r>
              <a:rPr lang="fr-FR" sz="2400" dirty="0" smtClean="0"/>
              <a:t>enfin par </a:t>
            </a:r>
            <a:r>
              <a:rPr lang="fr-FR" sz="2400" b="1" dirty="0" smtClean="0"/>
              <a:t>OK.</a:t>
            </a:r>
          </a:p>
          <a:p>
            <a:pPr algn="l"/>
            <a:r>
              <a:rPr lang="fr-FR" sz="2400" dirty="0" smtClean="0"/>
              <a:t>Une nouvelle couche de réseau hydrographique </a:t>
            </a:r>
            <a:endParaRPr lang="fr-FR" sz="2400" dirty="0" smtClean="0"/>
          </a:p>
          <a:p>
            <a:pPr algn="l"/>
            <a:r>
              <a:rPr lang="fr-FR" sz="2400" dirty="0" smtClean="0"/>
              <a:t>limité </a:t>
            </a:r>
            <a:r>
              <a:rPr lang="fr-FR" sz="2400" dirty="0" smtClean="0"/>
              <a:t>au </a:t>
            </a:r>
            <a:r>
              <a:rPr lang="fr-FR" sz="2400" dirty="0" smtClean="0"/>
              <a:t> contour </a:t>
            </a:r>
            <a:r>
              <a:rPr lang="fr-FR" sz="2400" dirty="0" smtClean="0"/>
              <a:t>du bassin versant est créée. </a:t>
            </a:r>
            <a:endParaRPr lang="fr-FR" sz="2400" dirty="0" smtClean="0"/>
          </a:p>
          <a:p>
            <a:pPr algn="l"/>
            <a:r>
              <a:rPr lang="fr-FR" sz="2400" dirty="0" smtClean="0"/>
              <a:t>L’ancien </a:t>
            </a:r>
            <a:r>
              <a:rPr lang="fr-FR" sz="2400" dirty="0" smtClean="0"/>
              <a:t>réseau </a:t>
            </a:r>
            <a:r>
              <a:rPr lang="fr-FR" sz="2400" dirty="0" smtClean="0"/>
              <a:t>peut  </a:t>
            </a:r>
            <a:r>
              <a:rPr lang="fr-FR" sz="2400" dirty="0" smtClean="0"/>
              <a:t>donc être supprimé.</a:t>
            </a:r>
            <a:endParaRPr lang="fr-FR" sz="2400" dirty="0">
              <a:solidFill>
                <a:srgbClr val="FF0000"/>
              </a:solidFill>
            </a:endParaRPr>
          </a:p>
        </p:txBody>
      </p:sp>
      <p:pic>
        <p:nvPicPr>
          <p:cNvPr id="7170" name="Picture 2"/>
          <p:cNvPicPr>
            <a:picLocks noChangeAspect="1" noChangeArrowheads="1"/>
          </p:cNvPicPr>
          <p:nvPr/>
        </p:nvPicPr>
        <p:blipFill>
          <a:blip r:embed="rId2"/>
          <a:srcRect/>
          <a:stretch>
            <a:fillRect/>
          </a:stretch>
        </p:blipFill>
        <p:spPr bwMode="auto">
          <a:xfrm>
            <a:off x="6215074" y="2955515"/>
            <a:ext cx="2965890" cy="390248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 y="71438"/>
            <a:ext cx="9144000" cy="100010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r>
              <a:rPr lang="fr-FR" sz="4000" dirty="0" smtClean="0">
                <a:solidFill>
                  <a:srgbClr val="FFC000"/>
                </a:solidFill>
              </a:rPr>
              <a:t> Attribuer la classification de </a:t>
            </a:r>
            <a:r>
              <a:rPr lang="fr-FR" sz="4000" dirty="0" err="1" smtClean="0">
                <a:solidFill>
                  <a:srgbClr val="FFC000"/>
                </a:solidFill>
              </a:rPr>
              <a:t>Strahler</a:t>
            </a:r>
            <a:r>
              <a:rPr lang="fr-FR" sz="4000" dirty="0" smtClean="0">
                <a:solidFill>
                  <a:srgbClr val="FFC000"/>
                </a:solidFill>
              </a:rPr>
              <a:t> au réseau hydrographique :</a:t>
            </a:r>
          </a:p>
        </p:txBody>
      </p:sp>
      <p:sp>
        <p:nvSpPr>
          <p:cNvPr id="3" name="Sous-titre 2"/>
          <p:cNvSpPr>
            <a:spLocks noGrp="1"/>
          </p:cNvSpPr>
          <p:nvPr>
            <p:ph type="subTitle" idx="1"/>
          </p:nvPr>
        </p:nvSpPr>
        <p:spPr>
          <a:xfrm>
            <a:off x="0" y="1214422"/>
            <a:ext cx="9144000" cy="5643578"/>
          </a:xfrm>
        </p:spPr>
        <p:txBody>
          <a:bodyPr>
            <a:normAutofit fontScale="62500" lnSpcReduction="20000"/>
          </a:bodyPr>
          <a:lstStyle/>
          <a:p>
            <a:pPr algn="just">
              <a:lnSpc>
                <a:spcPct val="170000"/>
              </a:lnSpc>
              <a:spcBef>
                <a:spcPts val="0"/>
              </a:spcBef>
            </a:pPr>
            <a:r>
              <a:rPr lang="fr-FR" dirty="0" smtClean="0">
                <a:solidFill>
                  <a:schemeClr val="bg2">
                    <a:lumMod val="60000"/>
                    <a:lumOff val="40000"/>
                  </a:schemeClr>
                </a:solidFill>
              </a:rPr>
              <a:t> </a:t>
            </a:r>
            <a:r>
              <a:rPr lang="fr-FR" b="1" dirty="0" err="1" smtClean="0">
                <a:solidFill>
                  <a:srgbClr val="FF0000"/>
                </a:solidFill>
              </a:rPr>
              <a:t>ArcToolbox</a:t>
            </a:r>
            <a:r>
              <a:rPr lang="fr-FR" b="1" dirty="0" smtClean="0">
                <a:solidFill>
                  <a:srgbClr val="FF0000"/>
                </a:solidFill>
              </a:rPr>
              <a:t> – Spatial </a:t>
            </a:r>
            <a:r>
              <a:rPr lang="fr-FR" b="1" dirty="0" err="1" smtClean="0">
                <a:solidFill>
                  <a:srgbClr val="FF0000"/>
                </a:solidFill>
              </a:rPr>
              <a:t>Analyst</a:t>
            </a:r>
            <a:r>
              <a:rPr lang="fr-FR" b="1" dirty="0" smtClean="0">
                <a:solidFill>
                  <a:srgbClr val="FF0000"/>
                </a:solidFill>
              </a:rPr>
              <a:t> Tools – </a:t>
            </a:r>
            <a:r>
              <a:rPr lang="fr-FR" b="1" dirty="0" err="1" smtClean="0">
                <a:solidFill>
                  <a:srgbClr val="FF0000"/>
                </a:solidFill>
              </a:rPr>
              <a:t>Hydrology</a:t>
            </a:r>
            <a:r>
              <a:rPr lang="fr-FR" b="1" dirty="0" smtClean="0">
                <a:solidFill>
                  <a:srgbClr val="FF0000"/>
                </a:solidFill>
              </a:rPr>
              <a:t> – Stream Link :</a:t>
            </a:r>
            <a:r>
              <a:rPr lang="fr-FR" b="1" dirty="0" smtClean="0">
                <a:solidFill>
                  <a:schemeClr val="bg2">
                    <a:lumMod val="60000"/>
                    <a:lumOff val="40000"/>
                  </a:schemeClr>
                </a:solidFill>
              </a:rPr>
              <a:t> </a:t>
            </a:r>
            <a:r>
              <a:rPr lang="fr-FR" dirty="0" smtClean="0"/>
              <a:t>Dans le champ “</a:t>
            </a:r>
            <a:r>
              <a:rPr lang="fr-FR" b="1" dirty="0" smtClean="0"/>
              <a:t>input </a:t>
            </a:r>
            <a:r>
              <a:rPr lang="fr-FR" b="1" dirty="0" err="1" smtClean="0"/>
              <a:t>stream</a:t>
            </a:r>
            <a:r>
              <a:rPr lang="fr-FR" b="1" dirty="0" smtClean="0"/>
              <a:t> raster” mettez votre couche raster du réseau </a:t>
            </a:r>
            <a:r>
              <a:rPr lang="fr-FR" dirty="0" smtClean="0"/>
              <a:t>hydrographique (obtenu précédemment avec la fonction </a:t>
            </a:r>
            <a:r>
              <a:rPr lang="fr-FR" b="1" dirty="0" smtClean="0"/>
              <a:t>Con) et dans </a:t>
            </a:r>
            <a:r>
              <a:rPr lang="fr-FR" dirty="0" smtClean="0"/>
              <a:t>le champ « </a:t>
            </a:r>
            <a:r>
              <a:rPr lang="fr-FR" b="1" dirty="0" smtClean="0"/>
              <a:t>Input flow direction raster » votre couche flow direction.  </a:t>
            </a:r>
            <a:r>
              <a:rPr lang="fr-FR" dirty="0" smtClean="0"/>
              <a:t>Vous obtiendrez une nouvelle couche raster (à utiliser dans l’étape suivante).</a:t>
            </a:r>
          </a:p>
          <a:p>
            <a:pPr algn="just">
              <a:lnSpc>
                <a:spcPct val="170000"/>
              </a:lnSpc>
              <a:spcBef>
                <a:spcPts val="0"/>
              </a:spcBef>
            </a:pPr>
            <a:r>
              <a:rPr lang="fr-FR" dirty="0" smtClean="0"/>
              <a:t>Appliquez ensuite la fonction :</a:t>
            </a:r>
          </a:p>
          <a:p>
            <a:pPr algn="just">
              <a:lnSpc>
                <a:spcPct val="170000"/>
              </a:lnSpc>
              <a:spcBef>
                <a:spcPts val="0"/>
              </a:spcBef>
            </a:pPr>
            <a:r>
              <a:rPr lang="en-US" b="1" dirty="0" err="1" smtClean="0">
                <a:solidFill>
                  <a:srgbClr val="FF0000"/>
                </a:solidFill>
              </a:rPr>
              <a:t>ArcToolbox</a:t>
            </a:r>
            <a:r>
              <a:rPr lang="en-US" b="1" dirty="0" smtClean="0">
                <a:solidFill>
                  <a:srgbClr val="FF0000"/>
                </a:solidFill>
              </a:rPr>
              <a:t> – Spatial Analyst Tools – Hydrology – Stream Order  :</a:t>
            </a:r>
            <a:r>
              <a:rPr lang="en-US" b="1" dirty="0" smtClean="0">
                <a:solidFill>
                  <a:schemeClr val="bg2">
                    <a:lumMod val="60000"/>
                    <a:lumOff val="40000"/>
                  </a:schemeClr>
                </a:solidFill>
              </a:rPr>
              <a:t> </a:t>
            </a:r>
            <a:r>
              <a:rPr lang="fr-FR" dirty="0" smtClean="0"/>
              <a:t>Dans le champ “</a:t>
            </a:r>
            <a:r>
              <a:rPr lang="fr-FR" b="1" dirty="0" smtClean="0"/>
              <a:t>input </a:t>
            </a:r>
            <a:r>
              <a:rPr lang="fr-FR" b="1" dirty="0" err="1" smtClean="0"/>
              <a:t>stream</a:t>
            </a:r>
            <a:r>
              <a:rPr lang="fr-FR" b="1" dirty="0" smtClean="0"/>
              <a:t> raster” mettez la dernière couche raster que vous </a:t>
            </a:r>
            <a:r>
              <a:rPr lang="fr-FR" dirty="0" smtClean="0"/>
              <a:t>venez de créer et dans le champ « </a:t>
            </a:r>
            <a:r>
              <a:rPr lang="fr-FR" b="1" dirty="0" smtClean="0"/>
              <a:t>Input flow direction raster » toujours la couche </a:t>
            </a:r>
            <a:r>
              <a:rPr lang="fr-FR" dirty="0" smtClean="0"/>
              <a:t>flow direction.</a:t>
            </a:r>
          </a:p>
          <a:p>
            <a:pPr algn="just">
              <a:lnSpc>
                <a:spcPct val="170000"/>
              </a:lnSpc>
              <a:spcBef>
                <a:spcPts val="0"/>
              </a:spcBef>
            </a:pPr>
            <a:r>
              <a:rPr lang="fr-FR" dirty="0" smtClean="0"/>
              <a:t>Vous obtiendrez une nouvelle couche raster du réseau hydrographique dont les branches sont différenciées par des couleurs. Il faut ensuite convertir cette couche en </a:t>
            </a:r>
            <a:r>
              <a:rPr lang="fr-FR" dirty="0" err="1" smtClean="0"/>
              <a:t>shapefile</a:t>
            </a:r>
            <a:r>
              <a:rPr lang="fr-FR" dirty="0" smtClean="0"/>
              <a:t> linéaire par :</a:t>
            </a:r>
          </a:p>
          <a:p>
            <a:pPr algn="just">
              <a:lnSpc>
                <a:spcPct val="170000"/>
              </a:lnSpc>
              <a:spcBef>
                <a:spcPts val="0"/>
              </a:spcBef>
            </a:pPr>
            <a:r>
              <a:rPr lang="en-US" b="1" dirty="0" err="1" smtClean="0">
                <a:solidFill>
                  <a:srgbClr val="FF0000"/>
                </a:solidFill>
              </a:rPr>
              <a:t>ArcToolbox</a:t>
            </a:r>
            <a:r>
              <a:rPr lang="en-US" b="1" dirty="0" smtClean="0">
                <a:solidFill>
                  <a:srgbClr val="FF0000"/>
                </a:solidFill>
              </a:rPr>
              <a:t> - Conversion Tools - from Raster - Raster to </a:t>
            </a:r>
            <a:r>
              <a:rPr lang="en-US" b="1" dirty="0" err="1" smtClean="0">
                <a:solidFill>
                  <a:srgbClr val="FF0000"/>
                </a:solidFill>
              </a:rPr>
              <a:t>polyline</a:t>
            </a:r>
            <a:r>
              <a:rPr lang="en-US" b="1" dirty="0" smtClean="0">
                <a:solidFill>
                  <a:schemeClr val="bg2">
                    <a:lumMod val="60000"/>
                    <a:lumOff val="40000"/>
                  </a:schemeClr>
                </a:solidFill>
              </a:rPr>
              <a:t>.</a:t>
            </a:r>
          </a:p>
          <a:p>
            <a:pPr algn="just">
              <a:lnSpc>
                <a:spcPct val="170000"/>
              </a:lnSpc>
              <a:spcBef>
                <a:spcPts val="0"/>
              </a:spcBef>
            </a:pPr>
            <a:r>
              <a:rPr lang="fr-FR" dirty="0" smtClean="0"/>
              <a:t>Le nouveau </a:t>
            </a:r>
            <a:r>
              <a:rPr lang="fr-FR" dirty="0" err="1" smtClean="0"/>
              <a:t>shapefile</a:t>
            </a:r>
            <a:r>
              <a:rPr lang="fr-FR" dirty="0" smtClean="0"/>
              <a:t> est ajouté à la table des matières. Cliquez droit dessus et choisissez </a:t>
            </a:r>
            <a:r>
              <a:rPr lang="fr-FR" b="1" dirty="0" err="1" smtClean="0"/>
              <a:t>Properties</a:t>
            </a:r>
            <a:r>
              <a:rPr lang="fr-FR" b="1" dirty="0" smtClean="0"/>
              <a:t>..</a:t>
            </a:r>
          </a:p>
          <a:p>
            <a:pPr algn="just">
              <a:lnSpc>
                <a:spcPct val="170000"/>
              </a:lnSpc>
              <a:spcBef>
                <a:spcPts val="0"/>
              </a:spcBef>
            </a:pPr>
            <a:r>
              <a:rPr lang="fr-FR" dirty="0" smtClean="0"/>
              <a:t>Allez à </a:t>
            </a:r>
            <a:r>
              <a:rPr lang="fr-FR" b="1" dirty="0" err="1" smtClean="0">
                <a:solidFill>
                  <a:srgbClr val="FF0000"/>
                </a:solidFill>
              </a:rPr>
              <a:t>Symbology</a:t>
            </a:r>
            <a:r>
              <a:rPr lang="fr-FR" b="1" dirty="0" smtClean="0"/>
              <a:t> puis</a:t>
            </a:r>
            <a:r>
              <a:rPr lang="fr-FR" dirty="0" smtClean="0"/>
              <a:t> </a:t>
            </a:r>
            <a:r>
              <a:rPr lang="fr-FR" b="1" dirty="0" smtClean="0"/>
              <a:t>à la rubrique </a:t>
            </a:r>
            <a:r>
              <a:rPr lang="fr-FR" b="1" dirty="0" err="1" smtClean="0">
                <a:solidFill>
                  <a:srgbClr val="FF0000"/>
                </a:solidFill>
              </a:rPr>
              <a:t>Quantities</a:t>
            </a:r>
            <a:r>
              <a:rPr lang="fr-FR" b="1" dirty="0" smtClean="0"/>
              <a:t> et ensuite </a:t>
            </a:r>
            <a:r>
              <a:rPr lang="fr-FR" b="1" dirty="0" err="1" smtClean="0">
                <a:solidFill>
                  <a:srgbClr val="FF0000"/>
                </a:solidFill>
              </a:rPr>
              <a:t>GraduatedSymbols</a:t>
            </a:r>
            <a:r>
              <a:rPr lang="fr-FR" b="1" dirty="0" smtClean="0">
                <a:solidFill>
                  <a:srgbClr val="FF0000"/>
                </a:solidFill>
              </a:rPr>
              <a:t>. </a:t>
            </a:r>
            <a:r>
              <a:rPr lang="fr-FR" dirty="0" smtClean="0"/>
              <a:t>Dans </a:t>
            </a:r>
            <a:r>
              <a:rPr lang="fr-FR" dirty="0" smtClean="0"/>
              <a:t>le champ </a:t>
            </a:r>
            <a:r>
              <a:rPr lang="fr-FR" b="1" dirty="0" smtClean="0"/>
              <a:t>Value, spécifiez </a:t>
            </a:r>
            <a:r>
              <a:rPr lang="fr-FR" b="1" dirty="0" smtClean="0">
                <a:solidFill>
                  <a:srgbClr val="FF0000"/>
                </a:solidFill>
              </a:rPr>
              <a:t>GRID_CODE</a:t>
            </a:r>
            <a:r>
              <a:rPr lang="fr-FR" b="1" dirty="0" smtClean="0"/>
              <a:t> et choisissez le nombre de classes souhaité et validez par OK. Le </a:t>
            </a:r>
            <a:r>
              <a:rPr lang="fr-FR" dirty="0" smtClean="0"/>
              <a:t>résultat apparaît dans </a:t>
            </a:r>
            <a:r>
              <a:rPr lang="fr-FR" dirty="0" err="1" smtClean="0"/>
              <a:t>ArcMap</a:t>
            </a:r>
            <a:r>
              <a:rPr lang="fr-FR" dirty="0" smtClean="0"/>
              <a:t>.</a:t>
            </a:r>
            <a:r>
              <a:rPr lang="fr-FR" b="1" dirty="0" smtClean="0"/>
              <a:t>.</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14356"/>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r>
              <a:rPr lang="fr-FR" sz="4000" dirty="0" smtClean="0">
                <a:solidFill>
                  <a:srgbClr val="FFC000"/>
                </a:solidFill>
              </a:rPr>
              <a:t>Surface </a:t>
            </a:r>
            <a:r>
              <a:rPr lang="fr-FR" sz="4000" dirty="0" smtClean="0">
                <a:solidFill>
                  <a:srgbClr val="FFC000"/>
                </a:solidFill>
              </a:rPr>
              <a:t>et le périmètre du bassin versant: </a:t>
            </a:r>
          </a:p>
        </p:txBody>
      </p:sp>
      <p:sp>
        <p:nvSpPr>
          <p:cNvPr id="3" name="Sous-titre 2"/>
          <p:cNvSpPr>
            <a:spLocks noGrp="1"/>
          </p:cNvSpPr>
          <p:nvPr>
            <p:ph type="subTitle" idx="1"/>
          </p:nvPr>
        </p:nvSpPr>
        <p:spPr>
          <a:xfrm>
            <a:off x="0" y="928670"/>
            <a:ext cx="9144000" cy="5929330"/>
          </a:xfrm>
          <a:effectLst>
            <a:innerShdw blurRad="114300">
              <a:prstClr val="black"/>
            </a:innerShdw>
          </a:effectLst>
        </p:spPr>
        <p:txBody>
          <a:bodyPr>
            <a:normAutofit/>
          </a:bodyPr>
          <a:lstStyle/>
          <a:p>
            <a:pPr algn="l"/>
            <a:r>
              <a:rPr lang="fr-FR" dirty="0" smtClean="0">
                <a:solidFill>
                  <a:schemeClr val="bg2">
                    <a:lumMod val="60000"/>
                    <a:lumOff val="40000"/>
                  </a:schemeClr>
                </a:solidFill>
              </a:rPr>
              <a:t>                          </a:t>
            </a:r>
          </a:p>
          <a:p>
            <a:pPr algn="l"/>
            <a:endParaRPr lang="fr-FR" dirty="0" smtClean="0">
              <a:solidFill>
                <a:schemeClr val="bg2">
                  <a:lumMod val="60000"/>
                  <a:lumOff val="40000"/>
                </a:schemeClr>
              </a:solidFill>
            </a:endParaRPr>
          </a:p>
          <a:p>
            <a:pPr algn="l"/>
            <a:endParaRPr lang="fr-FR" dirty="0" smtClean="0">
              <a:solidFill>
                <a:schemeClr val="bg2">
                  <a:lumMod val="60000"/>
                  <a:lumOff val="40000"/>
                </a:schemeClr>
              </a:solidFill>
            </a:endParaRPr>
          </a:p>
          <a:p>
            <a:pPr algn="l"/>
            <a:endParaRPr lang="fr-FR" dirty="0" smtClean="0">
              <a:solidFill>
                <a:schemeClr val="bg2">
                  <a:lumMod val="60000"/>
                  <a:lumOff val="40000"/>
                </a:schemeClr>
              </a:solidFill>
            </a:endParaRPr>
          </a:p>
          <a:p>
            <a:pPr algn="l"/>
            <a:r>
              <a:rPr lang="fr-FR" sz="9600" dirty="0" smtClean="0">
                <a:solidFill>
                  <a:srgbClr val="FF0000"/>
                </a:solidFill>
              </a:rPr>
              <a:t>              ?</a:t>
            </a:r>
            <a:endParaRPr lang="fr-FR" sz="96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14356"/>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a:t>
            </a:r>
            <a:r>
              <a:rPr lang="fr-FR" sz="4000" dirty="0" smtClean="0">
                <a:solidFill>
                  <a:srgbClr val="FFC000"/>
                </a:solidFill>
              </a:rPr>
              <a:t>Carte </a:t>
            </a:r>
            <a:r>
              <a:rPr lang="fr-FR" sz="4000" dirty="0" smtClean="0">
                <a:solidFill>
                  <a:srgbClr val="FFC000"/>
                </a:solidFill>
              </a:rPr>
              <a:t>des pentes du bassin versant : (1)</a:t>
            </a:r>
          </a:p>
        </p:txBody>
      </p:sp>
      <p:sp>
        <p:nvSpPr>
          <p:cNvPr id="3" name="Sous-titre 2"/>
          <p:cNvSpPr>
            <a:spLocks noGrp="1"/>
          </p:cNvSpPr>
          <p:nvPr>
            <p:ph type="subTitle" idx="1"/>
          </p:nvPr>
        </p:nvSpPr>
        <p:spPr>
          <a:xfrm>
            <a:off x="0" y="928670"/>
            <a:ext cx="9144000" cy="5929330"/>
          </a:xfrm>
        </p:spPr>
        <p:txBody>
          <a:bodyPr>
            <a:normAutofit/>
          </a:bodyPr>
          <a:lstStyle/>
          <a:p>
            <a:pPr algn="just"/>
            <a:r>
              <a:rPr lang="fr-FR" sz="2400" dirty="0" smtClean="0"/>
              <a:t>Pour créer la carte des pentes limitée au bassin versant, nous allons découper la carte DEM (à puits comblés par la  fonction </a:t>
            </a:r>
            <a:r>
              <a:rPr lang="fr-FR" sz="2400" dirty="0" err="1" smtClean="0"/>
              <a:t>Fill</a:t>
            </a:r>
            <a:r>
              <a:rPr lang="fr-FR" sz="2400" dirty="0" smtClean="0"/>
              <a:t>) aux limites du bassin ; et appliquer la commande de la pente (</a:t>
            </a:r>
            <a:r>
              <a:rPr lang="fr-FR" sz="2400" dirty="0" err="1" smtClean="0"/>
              <a:t>Slope</a:t>
            </a:r>
            <a:r>
              <a:rPr lang="fr-FR" sz="2400" dirty="0" smtClean="0"/>
              <a:t>).</a:t>
            </a:r>
          </a:p>
          <a:p>
            <a:pPr algn="just"/>
            <a:r>
              <a:rPr lang="fr-FR" sz="2400" dirty="0" smtClean="0"/>
              <a:t>Affichez votre couche DEM avec la couche du bassin versant (délimité à l’exutoire), et extraire les limites du bassin de la DEM par : </a:t>
            </a:r>
          </a:p>
          <a:p>
            <a:pPr algn="just"/>
            <a:r>
              <a:rPr lang="en-US" sz="2400" b="1" dirty="0" err="1" smtClean="0">
                <a:solidFill>
                  <a:srgbClr val="FF0000"/>
                </a:solidFill>
              </a:rPr>
              <a:t>ArcToolbox</a:t>
            </a:r>
            <a:r>
              <a:rPr lang="en-US" sz="2400" b="1" dirty="0" smtClean="0">
                <a:solidFill>
                  <a:srgbClr val="FF0000"/>
                </a:solidFill>
              </a:rPr>
              <a:t> – Spatial Analyst Tools – Extraction – Extract By Mask</a:t>
            </a:r>
          </a:p>
          <a:p>
            <a:pPr algn="just"/>
            <a:r>
              <a:rPr lang="fr-FR" sz="2400" dirty="0" smtClean="0"/>
              <a:t>Spécifiez bien dans </a:t>
            </a:r>
            <a:r>
              <a:rPr lang="fr-FR" sz="2400" b="1" dirty="0" smtClean="0"/>
              <a:t>Input raster et dans </a:t>
            </a:r>
            <a:r>
              <a:rPr lang="fr-FR" sz="2400" b="1" dirty="0" err="1" smtClean="0"/>
              <a:t>feature</a:t>
            </a:r>
            <a:r>
              <a:rPr lang="fr-FR" sz="2400" b="1" dirty="0" smtClean="0"/>
              <a:t> </a:t>
            </a:r>
            <a:r>
              <a:rPr lang="fr-FR" sz="2400" b="1" dirty="0" err="1" smtClean="0"/>
              <a:t>mask</a:t>
            </a:r>
            <a:r>
              <a:rPr lang="fr-FR" sz="2400" b="1" dirty="0" smtClean="0"/>
              <a:t> data</a:t>
            </a:r>
          </a:p>
          <a:p>
            <a:pPr algn="just"/>
            <a:r>
              <a:rPr lang="fr-FR" sz="2400" dirty="0" smtClean="0"/>
              <a:t>respectivement la carte DEM globale précitée et la couche du bassin versant fermé à l’exutoire.</a:t>
            </a:r>
            <a:endParaRPr lang="fr-FR" sz="2400"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14356"/>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a:t>
            </a:r>
            <a:r>
              <a:rPr lang="fr-FR" sz="4000" dirty="0" smtClean="0">
                <a:solidFill>
                  <a:srgbClr val="FFC000"/>
                </a:solidFill>
              </a:rPr>
              <a:t>Carte </a:t>
            </a:r>
            <a:r>
              <a:rPr lang="fr-FR" sz="4000" dirty="0" smtClean="0">
                <a:solidFill>
                  <a:srgbClr val="FFC000"/>
                </a:solidFill>
              </a:rPr>
              <a:t>des pentes du bassin versant : (2)</a:t>
            </a:r>
          </a:p>
        </p:txBody>
      </p:sp>
      <p:sp>
        <p:nvSpPr>
          <p:cNvPr id="3" name="Sous-titre 2"/>
          <p:cNvSpPr>
            <a:spLocks noGrp="1"/>
          </p:cNvSpPr>
          <p:nvPr>
            <p:ph type="subTitle" idx="1"/>
          </p:nvPr>
        </p:nvSpPr>
        <p:spPr>
          <a:xfrm>
            <a:off x="0" y="714356"/>
            <a:ext cx="9144000" cy="6143644"/>
          </a:xfrm>
        </p:spPr>
        <p:txBody>
          <a:bodyPr>
            <a:normAutofit/>
          </a:bodyPr>
          <a:lstStyle/>
          <a:p>
            <a:pPr algn="just"/>
            <a:r>
              <a:rPr lang="fr-FR" sz="2400" dirty="0" smtClean="0"/>
              <a:t>Une nouvelle couche DEM limité au bassin est créée.</a:t>
            </a:r>
          </a:p>
          <a:p>
            <a:pPr algn="just"/>
            <a:r>
              <a:rPr lang="fr-FR" sz="2400" dirty="0" smtClean="0"/>
              <a:t>Maintenant, pour créer la carte des pentes :</a:t>
            </a:r>
          </a:p>
          <a:p>
            <a:pPr algn="just"/>
            <a:r>
              <a:rPr lang="fr-FR" sz="2400" b="1" dirty="0" err="1" smtClean="0">
                <a:solidFill>
                  <a:schemeClr val="bg2">
                    <a:lumMod val="60000"/>
                    <a:lumOff val="40000"/>
                  </a:schemeClr>
                </a:solidFill>
              </a:rPr>
              <a:t>ArcToolbox</a:t>
            </a:r>
            <a:r>
              <a:rPr lang="fr-FR" sz="2400" b="1" dirty="0" smtClean="0">
                <a:solidFill>
                  <a:schemeClr val="bg2">
                    <a:lumMod val="60000"/>
                    <a:lumOff val="40000"/>
                  </a:schemeClr>
                </a:solidFill>
              </a:rPr>
              <a:t> – 3D </a:t>
            </a:r>
            <a:r>
              <a:rPr lang="fr-FR" sz="2400" b="1" dirty="0" err="1" smtClean="0">
                <a:solidFill>
                  <a:schemeClr val="bg2">
                    <a:lumMod val="60000"/>
                    <a:lumOff val="40000"/>
                  </a:schemeClr>
                </a:solidFill>
              </a:rPr>
              <a:t>Analyst</a:t>
            </a:r>
            <a:r>
              <a:rPr lang="fr-FR" sz="2400" b="1" dirty="0" smtClean="0">
                <a:solidFill>
                  <a:schemeClr val="bg2">
                    <a:lumMod val="60000"/>
                    <a:lumOff val="40000"/>
                  </a:schemeClr>
                </a:solidFill>
              </a:rPr>
              <a:t> Tools – raster Surface – </a:t>
            </a:r>
            <a:r>
              <a:rPr lang="fr-FR" sz="2400" b="1" dirty="0" err="1" smtClean="0">
                <a:solidFill>
                  <a:schemeClr val="bg2">
                    <a:lumMod val="60000"/>
                    <a:lumOff val="40000"/>
                  </a:schemeClr>
                </a:solidFill>
              </a:rPr>
              <a:t>Slope</a:t>
            </a:r>
            <a:endParaRPr lang="fr-FR" sz="2400" b="1" dirty="0" smtClean="0">
              <a:solidFill>
                <a:schemeClr val="bg2">
                  <a:lumMod val="60000"/>
                  <a:lumOff val="40000"/>
                </a:schemeClr>
              </a:solidFill>
            </a:endParaRPr>
          </a:p>
          <a:p>
            <a:pPr algn="just"/>
            <a:r>
              <a:rPr lang="fr-FR" sz="2400" dirty="0" smtClean="0"/>
              <a:t>Vous pouvez nommer votre nouvelle carte des pentes et indiquer le dossier d’enregistrement dans Output raster.</a:t>
            </a:r>
          </a:p>
          <a:p>
            <a:pPr algn="just"/>
            <a:r>
              <a:rPr lang="fr-FR" sz="2400" dirty="0" smtClean="0"/>
              <a:t>En validant, une nouvelle couche rester des pentes est créée.</a:t>
            </a:r>
          </a:p>
          <a:p>
            <a:pPr algn="just"/>
            <a:endParaRPr lang="fr-FR" dirty="0">
              <a:solidFill>
                <a:schemeClr val="bg2">
                  <a:lumMod val="60000"/>
                  <a:lumOff val="40000"/>
                </a:schemeClr>
              </a:solidFill>
            </a:endParaRPr>
          </a:p>
        </p:txBody>
      </p:sp>
      <p:pic>
        <p:nvPicPr>
          <p:cNvPr id="8194" name="Picture 2"/>
          <p:cNvPicPr>
            <a:picLocks noChangeAspect="1" noChangeArrowheads="1"/>
          </p:cNvPicPr>
          <p:nvPr/>
        </p:nvPicPr>
        <p:blipFill>
          <a:blip r:embed="rId2"/>
          <a:srcRect/>
          <a:stretch>
            <a:fillRect/>
          </a:stretch>
        </p:blipFill>
        <p:spPr bwMode="auto">
          <a:xfrm>
            <a:off x="-32" y="3429000"/>
            <a:ext cx="9189606"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14356"/>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a:t>
            </a:r>
            <a:r>
              <a:rPr lang="fr-FR" sz="4000" dirty="0" smtClean="0">
                <a:solidFill>
                  <a:srgbClr val="FFC000"/>
                </a:solidFill>
              </a:rPr>
              <a:t>Carte </a:t>
            </a:r>
            <a:r>
              <a:rPr lang="fr-FR" sz="4000" dirty="0" smtClean="0">
                <a:solidFill>
                  <a:srgbClr val="FFC000"/>
                </a:solidFill>
              </a:rPr>
              <a:t>hypsométrique du bassin </a:t>
            </a:r>
            <a:r>
              <a:rPr lang="fr-FR" sz="4000" dirty="0" smtClean="0">
                <a:solidFill>
                  <a:srgbClr val="FFC000"/>
                </a:solidFill>
              </a:rPr>
              <a:t>versant:(</a:t>
            </a:r>
            <a:r>
              <a:rPr lang="fr-FR" sz="4000" dirty="0" smtClean="0">
                <a:solidFill>
                  <a:srgbClr val="FFC000"/>
                </a:solidFill>
              </a:rPr>
              <a:t>1)</a:t>
            </a:r>
          </a:p>
        </p:txBody>
      </p:sp>
      <p:sp>
        <p:nvSpPr>
          <p:cNvPr id="3" name="Sous-titre 2"/>
          <p:cNvSpPr>
            <a:spLocks noGrp="1"/>
          </p:cNvSpPr>
          <p:nvPr>
            <p:ph type="subTitle" idx="1"/>
          </p:nvPr>
        </p:nvSpPr>
        <p:spPr>
          <a:xfrm>
            <a:off x="0" y="857232"/>
            <a:ext cx="9144000" cy="6000768"/>
          </a:xfrm>
        </p:spPr>
        <p:txBody>
          <a:bodyPr>
            <a:normAutofit/>
          </a:bodyPr>
          <a:lstStyle/>
          <a:p>
            <a:pPr algn="just"/>
            <a:r>
              <a:rPr lang="fr-FR" sz="2400" dirty="0" smtClean="0"/>
              <a:t>Cliquez sur les boutons : </a:t>
            </a:r>
            <a:r>
              <a:rPr lang="fr-FR" sz="2400" b="1" dirty="0" smtClean="0">
                <a:solidFill>
                  <a:schemeClr val="bg2">
                    <a:lumMod val="60000"/>
                    <a:lumOff val="40000"/>
                  </a:schemeClr>
                </a:solidFill>
              </a:rPr>
              <a:t>3D </a:t>
            </a:r>
            <a:r>
              <a:rPr lang="fr-FR" sz="2400" b="1" dirty="0" err="1" smtClean="0">
                <a:solidFill>
                  <a:schemeClr val="bg2">
                    <a:lumMod val="60000"/>
                    <a:lumOff val="40000"/>
                  </a:schemeClr>
                </a:solidFill>
              </a:rPr>
              <a:t>Analyst</a:t>
            </a:r>
            <a:r>
              <a:rPr lang="fr-FR" sz="2400" b="1" dirty="0" smtClean="0">
                <a:solidFill>
                  <a:schemeClr val="bg2">
                    <a:lumMod val="60000"/>
                    <a:lumOff val="40000"/>
                  </a:schemeClr>
                </a:solidFill>
              </a:rPr>
              <a:t> – </a:t>
            </a:r>
            <a:r>
              <a:rPr lang="fr-FR" sz="2400" b="1" dirty="0" err="1" smtClean="0">
                <a:solidFill>
                  <a:schemeClr val="bg2">
                    <a:lumMod val="60000"/>
                    <a:lumOff val="40000"/>
                  </a:schemeClr>
                </a:solidFill>
              </a:rPr>
              <a:t>Reclassify</a:t>
            </a:r>
            <a:r>
              <a:rPr lang="fr-FR" sz="2400" b="1" dirty="0" smtClean="0">
                <a:solidFill>
                  <a:schemeClr val="bg2">
                    <a:lumMod val="60000"/>
                    <a:lumOff val="40000"/>
                  </a:schemeClr>
                </a:solidFill>
              </a:rPr>
              <a:t> </a:t>
            </a:r>
            <a:r>
              <a:rPr lang="fr-FR" sz="2400" dirty="0" smtClean="0"/>
              <a:t>(ou bien</a:t>
            </a:r>
          </a:p>
          <a:p>
            <a:pPr algn="just"/>
            <a:r>
              <a:rPr lang="en-US" sz="2400" b="1" dirty="0" err="1" smtClean="0">
                <a:solidFill>
                  <a:schemeClr val="bg2">
                    <a:lumMod val="60000"/>
                    <a:lumOff val="40000"/>
                  </a:schemeClr>
                </a:solidFill>
              </a:rPr>
              <a:t>Sptial</a:t>
            </a:r>
            <a:r>
              <a:rPr lang="en-US" sz="2400" b="1" dirty="0" smtClean="0">
                <a:solidFill>
                  <a:schemeClr val="bg2">
                    <a:lumMod val="60000"/>
                    <a:lumOff val="40000"/>
                  </a:schemeClr>
                </a:solidFill>
              </a:rPr>
              <a:t> Analyst tools – </a:t>
            </a:r>
            <a:r>
              <a:rPr lang="en-US" sz="2400" b="1" dirty="0" err="1" smtClean="0">
                <a:solidFill>
                  <a:schemeClr val="bg2">
                    <a:lumMod val="60000"/>
                    <a:lumOff val="40000"/>
                  </a:schemeClr>
                </a:solidFill>
              </a:rPr>
              <a:t>Reclass</a:t>
            </a:r>
            <a:r>
              <a:rPr lang="en-US" sz="2400" b="1" dirty="0" smtClean="0">
                <a:solidFill>
                  <a:schemeClr val="bg2">
                    <a:lumMod val="60000"/>
                    <a:lumOff val="40000"/>
                  </a:schemeClr>
                </a:solidFill>
              </a:rPr>
              <a:t> – Reclassify</a:t>
            </a:r>
            <a:r>
              <a:rPr lang="en-US" sz="2400" b="1" dirty="0" smtClean="0"/>
              <a:t>)</a:t>
            </a:r>
          </a:p>
          <a:p>
            <a:pPr algn="just"/>
            <a:r>
              <a:rPr lang="fr-FR" sz="2400" dirty="0" smtClean="0"/>
              <a:t>Dans la fenêtre suivante, qui affiche les statistiques hypsométriques de votre bassin, choisissez la méthode </a:t>
            </a:r>
            <a:r>
              <a:rPr lang="fr-FR" sz="2400" b="1" dirty="0" err="1" smtClean="0"/>
              <a:t>Manual</a:t>
            </a:r>
            <a:r>
              <a:rPr lang="fr-FR" sz="2400" b="1" dirty="0" smtClean="0"/>
              <a:t> et indiquez le nombre de classes </a:t>
            </a:r>
            <a:r>
              <a:rPr lang="fr-FR" sz="2400" dirty="0" smtClean="0"/>
              <a:t>(correspondant aux tranches d’altitudes) que vous souhaitez avoir.</a:t>
            </a:r>
            <a:endParaRPr lang="fr-FR" sz="2400" dirty="0"/>
          </a:p>
        </p:txBody>
      </p:sp>
      <p:pic>
        <p:nvPicPr>
          <p:cNvPr id="9218" name="Picture 2"/>
          <p:cNvPicPr>
            <a:picLocks noChangeAspect="1" noChangeArrowheads="1"/>
          </p:cNvPicPr>
          <p:nvPr/>
        </p:nvPicPr>
        <p:blipFill>
          <a:blip r:embed="rId2"/>
          <a:srcRect/>
          <a:stretch>
            <a:fillRect/>
          </a:stretch>
        </p:blipFill>
        <p:spPr bwMode="auto">
          <a:xfrm>
            <a:off x="0" y="3357562"/>
            <a:ext cx="9144000" cy="349934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85794"/>
          </a:xfrm>
        </p:spPr>
        <p:txBody>
          <a:bodyPr>
            <a:normAutofit fontScale="90000"/>
          </a:bodyPr>
          <a:lstStyle/>
          <a:p>
            <a:pPr algn="l"/>
            <a:r>
              <a:rPr lang="fr-FR" sz="4400" dirty="0" smtClean="0">
                <a:solidFill>
                  <a:srgbClr val="FFC000"/>
                </a:solidFill>
              </a:rPr>
              <a:t>INTRODUCTION</a:t>
            </a:r>
            <a:r>
              <a:rPr lang="fr-FR" dirty="0" smtClean="0">
                <a:solidFill>
                  <a:srgbClr val="FFC000"/>
                </a:solidFill>
              </a:rPr>
              <a:t> : </a:t>
            </a:r>
            <a:endParaRPr lang="fr-FR" dirty="0">
              <a:solidFill>
                <a:srgbClr val="FFC000"/>
              </a:solidFill>
            </a:endParaRPr>
          </a:p>
        </p:txBody>
      </p:sp>
      <p:sp>
        <p:nvSpPr>
          <p:cNvPr id="3" name="Sous-titre 2"/>
          <p:cNvSpPr>
            <a:spLocks noGrp="1"/>
          </p:cNvSpPr>
          <p:nvPr>
            <p:ph type="subTitle" idx="1"/>
          </p:nvPr>
        </p:nvSpPr>
        <p:spPr>
          <a:xfrm>
            <a:off x="0" y="1214422"/>
            <a:ext cx="9144000" cy="5643578"/>
          </a:xfrm>
        </p:spPr>
        <p:txBody>
          <a:bodyPr>
            <a:normAutofit/>
          </a:bodyPr>
          <a:lstStyle/>
          <a:p>
            <a:pPr algn="just">
              <a:lnSpc>
                <a:spcPct val="150000"/>
              </a:lnSpc>
              <a:spcBef>
                <a:spcPts val="0"/>
              </a:spcBef>
            </a:pPr>
            <a:r>
              <a:rPr lang="fr-FR" sz="2400" dirty="0" smtClean="0"/>
              <a:t>La délimitation manuelle </a:t>
            </a:r>
            <a:r>
              <a:rPr lang="fr-FR" sz="2400" dirty="0" smtClean="0"/>
              <a:t>des bassins versants et l’extraction du réseau hydrographique  à partir des cartes topographiques et les analyses </a:t>
            </a:r>
            <a:r>
              <a:rPr lang="fr-FR" sz="2400" dirty="0" err="1" smtClean="0"/>
              <a:t>morphométriques</a:t>
            </a:r>
            <a:r>
              <a:rPr lang="fr-FR" sz="2400" dirty="0" smtClean="0"/>
              <a:t> classiques ont été les toutes premières mesures quantitatives utilisées pour cerner la géomorphologie des bassins versants. </a:t>
            </a:r>
          </a:p>
          <a:p>
            <a:pPr algn="just">
              <a:lnSpc>
                <a:spcPct val="150000"/>
              </a:lnSpc>
              <a:spcBef>
                <a:spcPts val="0"/>
              </a:spcBef>
            </a:pPr>
            <a:r>
              <a:rPr lang="fr-FR" sz="2400" dirty="0" smtClean="0"/>
              <a:t>Aujourd’hui l’outil informatique permet d’entreprendre aisément ces différentes manipulations. A cet effet, des logiciels des Systèmes d’Information Géographique, fournissent des outils intéressants de calculs et de mesures </a:t>
            </a:r>
            <a:r>
              <a:rPr lang="fr-FR" sz="2400" dirty="0" err="1" smtClean="0"/>
              <a:t>hydromorphologiques</a:t>
            </a:r>
            <a:r>
              <a:rPr lang="fr-FR" sz="2400" dirty="0" smtClean="0"/>
              <a:t> à partir des cartes MNT. </a:t>
            </a:r>
          </a:p>
          <a:p>
            <a:pPr algn="just">
              <a:lnSpc>
                <a:spcPct val="150000"/>
              </a:lnSpc>
              <a:spcBef>
                <a:spcPts val="0"/>
              </a:spcBef>
            </a:pPr>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14356"/>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a:t>
            </a:r>
            <a:r>
              <a:rPr lang="fr-FR" sz="4000" dirty="0" smtClean="0">
                <a:solidFill>
                  <a:srgbClr val="FFC000"/>
                </a:solidFill>
              </a:rPr>
              <a:t>Carte </a:t>
            </a:r>
            <a:r>
              <a:rPr lang="fr-FR" sz="4000" dirty="0" smtClean="0">
                <a:solidFill>
                  <a:srgbClr val="FFC000"/>
                </a:solidFill>
              </a:rPr>
              <a:t>hypsométrique du bassin </a:t>
            </a:r>
            <a:r>
              <a:rPr lang="fr-FR" sz="4000" dirty="0" smtClean="0">
                <a:solidFill>
                  <a:srgbClr val="FFC000"/>
                </a:solidFill>
              </a:rPr>
              <a:t>versant:(</a:t>
            </a:r>
            <a:r>
              <a:rPr lang="fr-FR" sz="4000" dirty="0" smtClean="0">
                <a:solidFill>
                  <a:srgbClr val="FFC000"/>
                </a:solidFill>
              </a:rPr>
              <a:t>2)</a:t>
            </a:r>
          </a:p>
        </p:txBody>
      </p:sp>
      <p:sp>
        <p:nvSpPr>
          <p:cNvPr id="3" name="Sous-titre 2"/>
          <p:cNvSpPr>
            <a:spLocks noGrp="1"/>
          </p:cNvSpPr>
          <p:nvPr>
            <p:ph type="subTitle" idx="1"/>
          </p:nvPr>
        </p:nvSpPr>
        <p:spPr>
          <a:xfrm>
            <a:off x="0" y="785794"/>
            <a:ext cx="9144000" cy="6072206"/>
          </a:xfrm>
        </p:spPr>
        <p:txBody>
          <a:bodyPr>
            <a:normAutofit/>
          </a:bodyPr>
          <a:lstStyle/>
          <a:p>
            <a:pPr algn="just"/>
            <a:r>
              <a:rPr lang="fr-FR" sz="2400" dirty="0" smtClean="0"/>
              <a:t>Il vous faut maintenant convertir votre nouvelle couche raster des tranches d’altitudes en fichier de forme (</a:t>
            </a:r>
            <a:r>
              <a:rPr lang="fr-FR" sz="2400" dirty="0" err="1" smtClean="0"/>
              <a:t>shapefile</a:t>
            </a:r>
            <a:r>
              <a:rPr lang="fr-FR" sz="2400" dirty="0" smtClean="0"/>
              <a:t>) polygonal :</a:t>
            </a:r>
          </a:p>
          <a:p>
            <a:pPr algn="just"/>
            <a:r>
              <a:rPr lang="en-US" sz="2400" b="1" dirty="0" err="1" smtClean="0">
                <a:solidFill>
                  <a:srgbClr val="FF0000"/>
                </a:solidFill>
              </a:rPr>
              <a:t>ArcToolbox</a:t>
            </a:r>
            <a:r>
              <a:rPr lang="en-US" sz="2400" b="1" dirty="0" smtClean="0">
                <a:solidFill>
                  <a:srgbClr val="FF0000"/>
                </a:solidFill>
              </a:rPr>
              <a:t> - Conversion Tools - from Raster - Raster to polygon.</a:t>
            </a:r>
          </a:p>
          <a:p>
            <a:pPr algn="just"/>
            <a:r>
              <a:rPr lang="fr-FR" sz="2400" dirty="0" smtClean="0"/>
              <a:t>Vous pouvez différencier les couleurs des tranches d’altitudes en</a:t>
            </a:r>
          </a:p>
          <a:p>
            <a:pPr algn="just"/>
            <a:r>
              <a:rPr lang="fr-FR" sz="2400" dirty="0" smtClean="0"/>
              <a:t>cliquant du </a:t>
            </a:r>
            <a:r>
              <a:rPr lang="fr-FR" sz="2400" b="1" dirty="0" smtClean="0"/>
              <a:t>droit sur le nom de votre nouvelle couche, puis </a:t>
            </a:r>
            <a:r>
              <a:rPr lang="fr-FR" sz="2400" b="1" dirty="0" err="1" smtClean="0">
                <a:solidFill>
                  <a:srgbClr val="FF0000"/>
                </a:solidFill>
              </a:rPr>
              <a:t>Properties</a:t>
            </a:r>
            <a:r>
              <a:rPr lang="fr-FR" sz="2400" b="1" dirty="0" smtClean="0">
                <a:solidFill>
                  <a:srgbClr val="FF0000"/>
                </a:solidFill>
              </a:rPr>
              <a:t> – </a:t>
            </a:r>
            <a:r>
              <a:rPr lang="fr-FR" sz="2400" b="1" dirty="0" err="1" smtClean="0">
                <a:solidFill>
                  <a:srgbClr val="FF0000"/>
                </a:solidFill>
              </a:rPr>
              <a:t>Symbology</a:t>
            </a:r>
            <a:r>
              <a:rPr lang="fr-FR" sz="2400" b="1" dirty="0" smtClean="0">
                <a:solidFill>
                  <a:srgbClr val="FF0000"/>
                </a:solidFill>
              </a:rPr>
              <a:t> – </a:t>
            </a:r>
            <a:r>
              <a:rPr lang="fr-FR" sz="2400" b="1" dirty="0" err="1" smtClean="0">
                <a:solidFill>
                  <a:srgbClr val="FF0000"/>
                </a:solidFill>
              </a:rPr>
              <a:t>Categories</a:t>
            </a:r>
            <a:r>
              <a:rPr lang="fr-FR" sz="2400" b="1" dirty="0" smtClean="0">
                <a:solidFill>
                  <a:srgbClr val="FF0000"/>
                </a:solidFill>
              </a:rPr>
              <a:t> (unique values)</a:t>
            </a:r>
          </a:p>
          <a:p>
            <a:pPr algn="just"/>
            <a:r>
              <a:rPr lang="fr-FR" sz="2400" dirty="0" smtClean="0"/>
              <a:t>Dans le champ </a:t>
            </a:r>
            <a:r>
              <a:rPr lang="fr-FR" sz="2400" b="1" dirty="0" smtClean="0">
                <a:solidFill>
                  <a:srgbClr val="FF0000"/>
                </a:solidFill>
              </a:rPr>
              <a:t>Value Field</a:t>
            </a:r>
            <a:r>
              <a:rPr lang="fr-FR" sz="2400" b="1" dirty="0" smtClean="0"/>
              <a:t>, spécifiez </a:t>
            </a:r>
            <a:r>
              <a:rPr lang="fr-FR" sz="2400" b="1" dirty="0" smtClean="0">
                <a:solidFill>
                  <a:srgbClr val="FF0000"/>
                </a:solidFill>
              </a:rPr>
              <a:t>GRIDCODE</a:t>
            </a:r>
          </a:p>
          <a:p>
            <a:pPr algn="just"/>
            <a:r>
              <a:rPr lang="fr-FR" sz="2400" dirty="0" smtClean="0"/>
              <a:t>Cliquez sur le bouton </a:t>
            </a:r>
            <a:r>
              <a:rPr lang="fr-FR" sz="2400" b="1" dirty="0" err="1" smtClean="0">
                <a:solidFill>
                  <a:srgbClr val="FF0000"/>
                </a:solidFill>
              </a:rPr>
              <a:t>Add</a:t>
            </a:r>
            <a:r>
              <a:rPr lang="fr-FR" sz="2400" b="1" dirty="0" smtClean="0">
                <a:solidFill>
                  <a:srgbClr val="FF0000"/>
                </a:solidFill>
              </a:rPr>
              <a:t> All Values</a:t>
            </a:r>
            <a:r>
              <a:rPr lang="fr-FR" sz="2400" b="1" i="1" dirty="0" smtClean="0"/>
              <a:t>, puis choisissez votre dégradé de </a:t>
            </a:r>
            <a:r>
              <a:rPr lang="fr-FR" sz="2400" dirty="0" smtClean="0"/>
              <a:t>couleur dans le champ </a:t>
            </a:r>
            <a:r>
              <a:rPr lang="fr-FR" sz="2400" b="1" dirty="0" err="1" smtClean="0">
                <a:solidFill>
                  <a:srgbClr val="FF0000"/>
                </a:solidFill>
              </a:rPr>
              <a:t>color</a:t>
            </a:r>
            <a:r>
              <a:rPr lang="fr-FR" sz="2400" b="1" dirty="0" smtClean="0">
                <a:solidFill>
                  <a:srgbClr val="FF0000"/>
                </a:solidFill>
              </a:rPr>
              <a:t> </a:t>
            </a:r>
            <a:r>
              <a:rPr lang="fr-FR" sz="2400" b="1" dirty="0" err="1" smtClean="0">
                <a:solidFill>
                  <a:srgbClr val="FF0000"/>
                </a:solidFill>
              </a:rPr>
              <a:t>ramp</a:t>
            </a:r>
            <a:endParaRPr lang="fr-FR" sz="2400" b="1" dirty="0" smtClean="0">
              <a:solidFill>
                <a:srgbClr val="FF0000"/>
              </a:solidFill>
            </a:endParaRPr>
          </a:p>
          <a:p>
            <a:pPr algn="just"/>
            <a:r>
              <a:rPr lang="fr-FR" sz="2400" dirty="0" smtClean="0"/>
              <a:t>Sous la rubrique </a:t>
            </a:r>
            <a:r>
              <a:rPr lang="fr-FR" sz="2400" b="1" dirty="0" smtClean="0">
                <a:solidFill>
                  <a:srgbClr val="FF0000"/>
                </a:solidFill>
              </a:rPr>
              <a:t>Label</a:t>
            </a:r>
            <a:r>
              <a:rPr lang="fr-FR" sz="2400" b="1" dirty="0" smtClean="0"/>
              <a:t>, vous pouvez ressaisir vos tranches d’altitudes </a:t>
            </a:r>
            <a:r>
              <a:rPr lang="fr-FR" sz="2400" dirty="0" smtClean="0"/>
              <a:t>telles que vous les avez définies précédemment.</a:t>
            </a:r>
            <a:endParaRPr lang="fr-F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14356"/>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a:r>
            <a:br>
              <a:rPr lang="fr-FR" sz="4000" dirty="0" smtClean="0">
                <a:solidFill>
                  <a:srgbClr val="FFC000"/>
                </a:solidFill>
              </a:rPr>
            </a:br>
            <a:r>
              <a:rPr lang="fr-FR" sz="4000" dirty="0" smtClean="0">
                <a:solidFill>
                  <a:srgbClr val="FFC000"/>
                </a:solidFill>
              </a:rPr>
              <a:t>La mise en page :</a:t>
            </a:r>
          </a:p>
        </p:txBody>
      </p:sp>
      <p:sp>
        <p:nvSpPr>
          <p:cNvPr id="3" name="Sous-titre 2"/>
          <p:cNvSpPr>
            <a:spLocks noGrp="1"/>
          </p:cNvSpPr>
          <p:nvPr>
            <p:ph type="subTitle" idx="1"/>
          </p:nvPr>
        </p:nvSpPr>
        <p:spPr>
          <a:xfrm>
            <a:off x="0" y="1000108"/>
            <a:ext cx="9144000" cy="5857892"/>
          </a:xfrm>
        </p:spPr>
        <p:txBody>
          <a:bodyPr>
            <a:normAutofit/>
          </a:bodyPr>
          <a:lstStyle/>
          <a:p>
            <a:pPr algn="just">
              <a:lnSpc>
                <a:spcPct val="150000"/>
              </a:lnSpc>
              <a:spcBef>
                <a:spcPts val="0"/>
              </a:spcBef>
            </a:pPr>
            <a:r>
              <a:rPr lang="fr-FR" sz="2800" dirty="0" smtClean="0">
                <a:solidFill>
                  <a:srgbClr val="FF0000"/>
                </a:solidFill>
              </a:rPr>
              <a:t> </a:t>
            </a:r>
          </a:p>
          <a:p>
            <a:pPr algn="just">
              <a:lnSpc>
                <a:spcPct val="150000"/>
              </a:lnSpc>
              <a:spcBef>
                <a:spcPts val="0"/>
              </a:spcBef>
            </a:pPr>
            <a:endParaRPr lang="fr-FR" sz="2800" dirty="0" smtClean="0">
              <a:solidFill>
                <a:srgbClr val="FF0000"/>
              </a:solidFill>
            </a:endParaRPr>
          </a:p>
          <a:p>
            <a:pPr algn="just">
              <a:lnSpc>
                <a:spcPct val="150000"/>
              </a:lnSpc>
              <a:spcBef>
                <a:spcPts val="0"/>
              </a:spcBef>
            </a:pPr>
            <a:r>
              <a:rPr lang="fr-FR" sz="9600" dirty="0" smtClean="0">
                <a:solidFill>
                  <a:srgbClr val="FF0000"/>
                </a:solidFill>
              </a:rPr>
              <a:t>             ?</a:t>
            </a:r>
            <a:endParaRPr lang="fr-FR" sz="96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6858000"/>
          </a:xfrm>
        </p:spPr>
        <p:txBody>
          <a:bodyPr>
            <a:normAutofit/>
          </a:bodyPr>
          <a:lstStyle/>
          <a:p>
            <a:pPr algn="ctr"/>
            <a:endParaRPr lang="fr-FR" sz="4000" dirty="0" smtClean="0"/>
          </a:p>
          <a:p>
            <a:pPr algn="ctr"/>
            <a:endParaRPr lang="fr-FR" sz="4000" dirty="0" smtClean="0"/>
          </a:p>
          <a:p>
            <a:pPr algn="ctr"/>
            <a:endParaRPr lang="fr-FR" sz="4000" dirty="0" smtClean="0"/>
          </a:p>
          <a:p>
            <a:pPr algn="ctr"/>
            <a:endParaRPr lang="fr-FR" sz="4000" dirty="0" smtClean="0"/>
          </a:p>
          <a:p>
            <a:pPr algn="ctr"/>
            <a:r>
              <a:rPr lang="fr-FR" sz="4000" dirty="0" smtClean="0"/>
              <a:t>MERCI POUR VOTRE ATTENTION</a:t>
            </a:r>
            <a:endParaRPr lang="fr-FR"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714356"/>
          </a:xfr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l"/>
            <a:r>
              <a:rPr lang="fr-FR" sz="4000" dirty="0" smtClean="0">
                <a:solidFill>
                  <a:srgbClr val="FFC000"/>
                </a:solidFill>
              </a:rPr>
              <a:t>OBJECTIFS :</a:t>
            </a:r>
            <a:endParaRPr lang="fr-FR" sz="4000" dirty="0">
              <a:solidFill>
                <a:srgbClr val="FFC000"/>
              </a:solidFill>
            </a:endParaRPr>
          </a:p>
        </p:txBody>
      </p:sp>
      <p:sp>
        <p:nvSpPr>
          <p:cNvPr id="3" name="Sous-titre 2"/>
          <p:cNvSpPr>
            <a:spLocks noGrp="1"/>
          </p:cNvSpPr>
          <p:nvPr>
            <p:ph type="subTitle" idx="1"/>
          </p:nvPr>
        </p:nvSpPr>
        <p:spPr>
          <a:xfrm>
            <a:off x="0" y="1214422"/>
            <a:ext cx="9144000" cy="5643578"/>
          </a:xfrm>
        </p:spPr>
        <p:txBody>
          <a:bodyPr>
            <a:normAutofit/>
          </a:bodyPr>
          <a:lstStyle/>
          <a:p>
            <a:pPr algn="l">
              <a:lnSpc>
                <a:spcPct val="200000"/>
              </a:lnSpc>
              <a:spcBef>
                <a:spcPts val="0"/>
              </a:spcBef>
              <a:buFont typeface="Wingdings" pitchFamily="2" charset="2"/>
              <a:buChar char="Ø"/>
            </a:pPr>
            <a:r>
              <a:rPr lang="fr-FR" sz="2400" dirty="0" smtClean="0"/>
              <a:t> Délimitation </a:t>
            </a:r>
            <a:r>
              <a:rPr lang="fr-FR" sz="2400" dirty="0" smtClean="0"/>
              <a:t>d’un </a:t>
            </a:r>
            <a:r>
              <a:rPr lang="fr-FR" sz="2400" dirty="0" smtClean="0"/>
              <a:t>bassin versant </a:t>
            </a:r>
            <a:r>
              <a:rPr lang="fr-FR" sz="2400" dirty="0" smtClean="0"/>
              <a:t>et </a:t>
            </a:r>
            <a:r>
              <a:rPr lang="fr-FR" sz="2400" dirty="0" smtClean="0"/>
              <a:t>extraction du réseau hydrographique,</a:t>
            </a:r>
          </a:p>
          <a:p>
            <a:pPr algn="l">
              <a:lnSpc>
                <a:spcPct val="200000"/>
              </a:lnSpc>
              <a:spcBef>
                <a:spcPts val="0"/>
              </a:spcBef>
              <a:buFont typeface="Wingdings" pitchFamily="2" charset="2"/>
              <a:buChar char="Ø"/>
            </a:pPr>
            <a:r>
              <a:rPr lang="fr-FR" sz="2400" dirty="0" smtClean="0"/>
              <a:t> Hiérarchisation du réseau hydrographique,</a:t>
            </a:r>
          </a:p>
          <a:p>
            <a:pPr algn="l">
              <a:lnSpc>
                <a:spcPct val="200000"/>
              </a:lnSpc>
              <a:spcBef>
                <a:spcPts val="0"/>
              </a:spcBef>
              <a:buFont typeface="Wingdings" pitchFamily="2" charset="2"/>
              <a:buChar char="Ø"/>
            </a:pPr>
            <a:r>
              <a:rPr lang="fr-FR" sz="2400" dirty="0" smtClean="0"/>
              <a:t> Calcul de la superficie et du périmètre du bassin versant,</a:t>
            </a:r>
          </a:p>
          <a:p>
            <a:pPr algn="l">
              <a:lnSpc>
                <a:spcPct val="200000"/>
              </a:lnSpc>
              <a:spcBef>
                <a:spcPts val="0"/>
              </a:spcBef>
              <a:buFont typeface="Wingdings" pitchFamily="2" charset="2"/>
              <a:buChar char="Ø"/>
            </a:pPr>
            <a:r>
              <a:rPr lang="fr-FR" sz="2400" dirty="0" smtClean="0"/>
              <a:t> Production de la carte hypsométrique,</a:t>
            </a:r>
          </a:p>
          <a:p>
            <a:pPr algn="l">
              <a:lnSpc>
                <a:spcPct val="200000"/>
              </a:lnSpc>
              <a:spcBef>
                <a:spcPts val="0"/>
              </a:spcBef>
              <a:buFont typeface="Wingdings" pitchFamily="2" charset="2"/>
              <a:buChar char="Ø"/>
            </a:pPr>
            <a:r>
              <a:rPr lang="fr-FR" sz="2400" dirty="0" smtClean="0"/>
              <a:t> La mise en page.</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1414"/>
            <a:ext cx="9144000" cy="571504"/>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r>
              <a:rPr lang="fr-FR" sz="4000" dirty="0" smtClean="0">
                <a:solidFill>
                  <a:srgbClr val="FFC000"/>
                </a:solidFill>
              </a:rPr>
              <a:t>DONNEES ET OUTILS :</a:t>
            </a:r>
            <a:endParaRPr lang="fr-FR" sz="4000" dirty="0">
              <a:solidFill>
                <a:srgbClr val="FFC000"/>
              </a:solidFill>
            </a:endParaRPr>
          </a:p>
        </p:txBody>
      </p:sp>
      <p:sp>
        <p:nvSpPr>
          <p:cNvPr id="3" name="Sous-titre 2"/>
          <p:cNvSpPr>
            <a:spLocks noGrp="1"/>
          </p:cNvSpPr>
          <p:nvPr>
            <p:ph type="subTitle" idx="1"/>
          </p:nvPr>
        </p:nvSpPr>
        <p:spPr>
          <a:xfrm>
            <a:off x="0" y="1214422"/>
            <a:ext cx="9144000" cy="5643578"/>
          </a:xfrm>
        </p:spPr>
        <p:txBody>
          <a:bodyPr>
            <a:normAutofit fontScale="92500" lnSpcReduction="10000"/>
          </a:bodyPr>
          <a:lstStyle/>
          <a:p>
            <a:pPr algn="l">
              <a:buClr>
                <a:srgbClr val="FF0000"/>
              </a:buClr>
              <a:buFont typeface="Wingdings" pitchFamily="2" charset="2"/>
              <a:buChar char="Ø"/>
            </a:pPr>
            <a:r>
              <a:rPr lang="fr-FR" dirty="0" smtClean="0"/>
              <a:t> </a:t>
            </a:r>
            <a:r>
              <a:rPr lang="fr-FR" sz="3200" dirty="0" smtClean="0"/>
              <a:t>Données : </a:t>
            </a:r>
          </a:p>
          <a:p>
            <a:pPr algn="just">
              <a:lnSpc>
                <a:spcPct val="150000"/>
              </a:lnSpc>
              <a:spcBef>
                <a:spcPts val="0"/>
              </a:spcBef>
            </a:pPr>
            <a:r>
              <a:rPr lang="fr-FR" dirty="0" smtClean="0"/>
              <a:t>2009 : NASA et le Ministère de l'économie, du commerce et de l'industrie du Japon ont mis en ligne une </a:t>
            </a:r>
            <a:r>
              <a:rPr lang="fr-FR" b="1" dirty="0" smtClean="0"/>
              <a:t>nouvelle base de données de modèles numériques de terrain</a:t>
            </a:r>
            <a:r>
              <a:rPr lang="fr-FR" dirty="0" smtClean="0"/>
              <a:t>, réalisés avec le radar ASTER (</a:t>
            </a:r>
            <a:r>
              <a:rPr lang="fr-FR" b="1" dirty="0" smtClean="0"/>
              <a:t>Advanced </a:t>
            </a:r>
            <a:r>
              <a:rPr lang="fr-FR" b="1" dirty="0" err="1" smtClean="0"/>
              <a:t>Spaceborne</a:t>
            </a:r>
            <a:r>
              <a:rPr lang="fr-FR" b="1" dirty="0" smtClean="0"/>
              <a:t> Thermal Emission and </a:t>
            </a:r>
            <a:r>
              <a:rPr lang="fr-FR" b="1" dirty="0" err="1" smtClean="0"/>
              <a:t>Reflection</a:t>
            </a:r>
            <a:r>
              <a:rPr lang="fr-FR" b="1" dirty="0" smtClean="0"/>
              <a:t> </a:t>
            </a:r>
            <a:r>
              <a:rPr lang="fr-FR" b="1" dirty="0" err="1" smtClean="0"/>
              <a:t>Radiometer</a:t>
            </a:r>
            <a:r>
              <a:rPr lang="fr-FR" b="1" dirty="0" smtClean="0"/>
              <a:t>)</a:t>
            </a:r>
            <a:r>
              <a:rPr lang="fr-FR" dirty="0" smtClean="0"/>
              <a:t> du satellite Terra de la NASA. C'est le </a:t>
            </a:r>
            <a:r>
              <a:rPr lang="fr-FR" b="1" dirty="0" smtClean="0"/>
              <a:t>GDEM</a:t>
            </a:r>
            <a:r>
              <a:rPr lang="fr-FR" dirty="0" smtClean="0"/>
              <a:t> (</a:t>
            </a:r>
            <a:r>
              <a:rPr lang="fr-FR" i="1" dirty="0" smtClean="0"/>
              <a:t>Global Digital </a:t>
            </a:r>
            <a:r>
              <a:rPr lang="fr-FR" i="1" dirty="0" err="1" smtClean="0"/>
              <a:t>Elevation</a:t>
            </a:r>
            <a:r>
              <a:rPr lang="fr-FR" i="1" dirty="0" smtClean="0"/>
              <a:t> Model</a:t>
            </a:r>
            <a:r>
              <a:rPr lang="fr-FR" dirty="0" smtClean="0"/>
              <a:t>). </a:t>
            </a:r>
          </a:p>
          <a:p>
            <a:pPr algn="just">
              <a:lnSpc>
                <a:spcPct val="150000"/>
              </a:lnSpc>
              <a:spcBef>
                <a:spcPts val="0"/>
              </a:spcBef>
            </a:pPr>
            <a:r>
              <a:rPr lang="fr-FR" dirty="0" smtClean="0"/>
              <a:t>Avantages : couverture géographique 99 % de la surface du globe +  résolution de 30 m.</a:t>
            </a:r>
          </a:p>
          <a:p>
            <a:pPr algn="l">
              <a:buClr>
                <a:srgbClr val="FF0000"/>
              </a:buClr>
              <a:buFont typeface="Wingdings" pitchFamily="2" charset="2"/>
              <a:buChar char="Ø"/>
            </a:pPr>
            <a:r>
              <a:rPr lang="fr-FR" dirty="0" smtClean="0"/>
              <a:t> </a:t>
            </a:r>
            <a:r>
              <a:rPr lang="fr-FR" sz="3200" dirty="0" smtClean="0"/>
              <a:t>Outils : </a:t>
            </a:r>
          </a:p>
          <a:p>
            <a:pPr algn="l"/>
            <a:r>
              <a:rPr lang="fr-FR" sz="3200" dirty="0" smtClean="0"/>
              <a:t>                    </a:t>
            </a:r>
            <a:r>
              <a:rPr lang="fr-FR" dirty="0" smtClean="0"/>
              <a:t>Global Mapper – </a:t>
            </a:r>
            <a:r>
              <a:rPr lang="fr-FR" dirty="0" err="1" smtClean="0"/>
              <a:t>ArcGIS</a:t>
            </a:r>
            <a:r>
              <a:rPr lang="fr-FR" dirty="0" smtClean="0"/>
              <a:t> - </a:t>
            </a:r>
            <a:r>
              <a:rPr lang="fr-FR" dirty="0" err="1" smtClean="0"/>
              <a:t>Esrihydrology</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4291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r>
              <a:rPr lang="fr-FR" sz="4000" dirty="0" smtClean="0">
                <a:solidFill>
                  <a:srgbClr val="FFC000"/>
                </a:solidFill>
              </a:rPr>
              <a:t>METHODOLOGIE :</a:t>
            </a:r>
            <a:endParaRPr lang="fr-FR" sz="4000" dirty="0">
              <a:solidFill>
                <a:srgbClr val="FFC000"/>
              </a:solidFill>
            </a:endParaRPr>
          </a:p>
        </p:txBody>
      </p:sp>
      <p:sp>
        <p:nvSpPr>
          <p:cNvPr id="3" name="Sous-titre 2"/>
          <p:cNvSpPr>
            <a:spLocks noGrp="1"/>
          </p:cNvSpPr>
          <p:nvPr>
            <p:ph type="subTitle" idx="1"/>
          </p:nvPr>
        </p:nvSpPr>
        <p:spPr>
          <a:xfrm>
            <a:off x="0" y="857232"/>
            <a:ext cx="9144000" cy="6000768"/>
          </a:xfrm>
        </p:spPr>
        <p:txBody>
          <a:bodyPr>
            <a:normAutofit/>
          </a:bodyPr>
          <a:lstStyle/>
          <a:p>
            <a:pPr algn="l">
              <a:lnSpc>
                <a:spcPct val="150000"/>
              </a:lnSpc>
              <a:spcBef>
                <a:spcPts val="0"/>
              </a:spcBef>
              <a:buClr>
                <a:srgbClr val="FF0000"/>
              </a:buClr>
              <a:buFont typeface="Arial" pitchFamily="34" charset="0"/>
              <a:buChar char="•"/>
            </a:pPr>
            <a:r>
              <a:rPr lang="fr-FR" dirty="0" smtClean="0"/>
              <a:t> </a:t>
            </a:r>
            <a:r>
              <a:rPr lang="fr-FR" sz="2400" dirty="0" err="1" smtClean="0"/>
              <a:t>Géoréférencier</a:t>
            </a:r>
            <a:r>
              <a:rPr lang="fr-FR" sz="2400" dirty="0" smtClean="0"/>
              <a:t> et découper la carte MNT :</a:t>
            </a:r>
          </a:p>
          <a:p>
            <a:pPr algn="l">
              <a:lnSpc>
                <a:spcPct val="150000"/>
              </a:lnSpc>
              <a:spcBef>
                <a:spcPts val="0"/>
              </a:spcBef>
            </a:pPr>
            <a:r>
              <a:rPr lang="fr-FR" sz="2400" dirty="0" smtClean="0"/>
              <a:t>Ouvrir Global </a:t>
            </a:r>
            <a:r>
              <a:rPr lang="fr-FR" sz="2400" dirty="0" smtClean="0"/>
              <a:t>Mapper, puis </a:t>
            </a:r>
            <a:r>
              <a:rPr lang="fr-FR" sz="2400" dirty="0" smtClean="0"/>
              <a:t>Ouvrir le fichier ASTER </a:t>
            </a:r>
            <a:r>
              <a:rPr lang="fr-FR" sz="2400" dirty="0" smtClean="0"/>
              <a:t>GDEM. </a:t>
            </a:r>
            <a:r>
              <a:rPr lang="fr-FR" sz="2400" dirty="0" smtClean="0"/>
              <a:t>Enfin, e</a:t>
            </a:r>
            <a:r>
              <a:rPr lang="fr-FR" sz="2400" i="1" dirty="0" smtClean="0"/>
              <a:t>xtraire la zone d’intérêt.</a:t>
            </a:r>
            <a:endParaRPr lang="fr-FR" sz="2400" dirty="0" smtClean="0"/>
          </a:p>
          <a:p>
            <a:pPr algn="l">
              <a:lnSpc>
                <a:spcPct val="150000"/>
              </a:lnSpc>
              <a:spcBef>
                <a:spcPts val="0"/>
              </a:spcBef>
              <a:buClr>
                <a:srgbClr val="FF0000"/>
              </a:buClr>
              <a:buFont typeface="Arial" pitchFamily="34" charset="0"/>
              <a:buChar char="•"/>
            </a:pPr>
            <a:r>
              <a:rPr lang="fr-FR" sz="2400" dirty="0" smtClean="0"/>
              <a:t> Conversion du DEM en image raster lisible par </a:t>
            </a:r>
            <a:r>
              <a:rPr lang="fr-FR" sz="2400" dirty="0" err="1" smtClean="0"/>
              <a:t>ArcGIS</a:t>
            </a:r>
            <a:r>
              <a:rPr lang="fr-FR" sz="2400" dirty="0" smtClean="0"/>
              <a:t> :</a:t>
            </a:r>
          </a:p>
          <a:p>
            <a:pPr algn="l">
              <a:lnSpc>
                <a:spcPct val="150000"/>
              </a:lnSpc>
              <a:spcBef>
                <a:spcPts val="0"/>
              </a:spcBef>
              <a:buClr>
                <a:srgbClr val="FF0000"/>
              </a:buClr>
            </a:pPr>
            <a:r>
              <a:rPr lang="fr-FR" sz="2400" dirty="0" smtClean="0"/>
              <a:t> </a:t>
            </a:r>
            <a:r>
              <a:rPr lang="fr-FR" sz="2400" dirty="0" smtClean="0"/>
              <a:t>O</a:t>
            </a:r>
            <a:r>
              <a:rPr lang="fr-FR" sz="2400" dirty="0" smtClean="0"/>
              <a:t>uvrir </a:t>
            </a:r>
            <a:r>
              <a:rPr lang="fr-FR" sz="2400" dirty="0" err="1" smtClean="0"/>
              <a:t>ArcMap</a:t>
            </a:r>
            <a:r>
              <a:rPr lang="fr-FR" sz="2400" dirty="0" smtClean="0"/>
              <a:t> </a:t>
            </a:r>
            <a:r>
              <a:rPr lang="fr-FR" sz="2400" dirty="0" smtClean="0"/>
              <a:t>– choisir une projection</a:t>
            </a:r>
          </a:p>
          <a:p>
            <a:pPr algn="l">
              <a:lnSpc>
                <a:spcPct val="150000"/>
              </a:lnSpc>
              <a:spcBef>
                <a:spcPts val="0"/>
              </a:spcBef>
              <a:buClr>
                <a:srgbClr val="FF0000"/>
              </a:buClr>
            </a:pPr>
            <a:r>
              <a:rPr lang="fr-FR" sz="2400" dirty="0" smtClean="0"/>
              <a:t> </a:t>
            </a:r>
            <a:r>
              <a:rPr lang="fr-FR" sz="2400" dirty="0" err="1" smtClean="0"/>
              <a:t>ArcToolbox</a:t>
            </a:r>
            <a:r>
              <a:rPr lang="fr-FR" sz="2400" dirty="0" smtClean="0"/>
              <a:t> – Conversion Tools – To Raster – DEM to </a:t>
            </a:r>
            <a:r>
              <a:rPr lang="fr-FR" sz="2400" dirty="0" smtClean="0"/>
              <a:t>Raster.</a:t>
            </a:r>
            <a:endParaRPr lang="fr-FR" sz="2400" dirty="0" smtClean="0"/>
          </a:p>
          <a:p>
            <a:pPr algn="l">
              <a:lnSpc>
                <a:spcPct val="150000"/>
              </a:lnSpc>
              <a:spcBef>
                <a:spcPts val="0"/>
              </a:spcBef>
            </a:pPr>
            <a:r>
              <a:rPr lang="fr-FR" sz="2400" dirty="0" smtClean="0"/>
              <a:t> </a:t>
            </a:r>
            <a:r>
              <a:rPr lang="fr-FR" sz="2400" dirty="0" err="1" smtClean="0"/>
              <a:t>ArcToolBox</a:t>
            </a:r>
            <a:r>
              <a:rPr lang="fr-FR" sz="2400" dirty="0" smtClean="0"/>
              <a:t> – Data Management Tools – Projection and                                  Transformation – </a:t>
            </a:r>
            <a:r>
              <a:rPr lang="fr-FR" sz="2400" dirty="0" smtClean="0"/>
              <a:t>Raster – </a:t>
            </a:r>
            <a:r>
              <a:rPr lang="fr-FR" sz="2400" dirty="0" smtClean="0"/>
              <a:t>Project </a:t>
            </a:r>
            <a:r>
              <a:rPr lang="fr-FR" sz="2400" dirty="0" smtClean="0"/>
              <a:t>Raster .</a:t>
            </a:r>
            <a:endParaRPr lang="fr-FR" sz="2400" dirty="0" smtClean="0"/>
          </a:p>
          <a:p>
            <a:pPr algn="ctr">
              <a:lnSpc>
                <a:spcPct val="150000"/>
              </a:lnSpc>
              <a:spcBef>
                <a:spcPts val="0"/>
              </a:spcBef>
            </a:pPr>
            <a:r>
              <a:rPr lang="fr-FR" sz="2400" b="1" dirty="0" smtClean="0"/>
              <a:t>L’étude </a:t>
            </a:r>
            <a:r>
              <a:rPr lang="fr-FR" sz="2400" b="1" dirty="0" err="1" smtClean="0"/>
              <a:t>hydromorphologique</a:t>
            </a:r>
            <a:r>
              <a:rPr lang="fr-FR" sz="2400" b="1" dirty="0" smtClean="0"/>
              <a:t> d’un bassin versant par </a:t>
            </a:r>
            <a:r>
              <a:rPr lang="fr-FR" sz="2400" b="1" dirty="0" err="1" smtClean="0"/>
              <a:t>ArcGis</a:t>
            </a:r>
            <a:r>
              <a:rPr lang="fr-FR" sz="2400" b="1" dirty="0" smtClean="0"/>
              <a:t> s’effectue à l’aide de </a:t>
            </a:r>
            <a:r>
              <a:rPr lang="fr-FR" sz="2400" dirty="0" smtClean="0"/>
              <a:t>l’application </a:t>
            </a:r>
            <a:r>
              <a:rPr lang="fr-FR" sz="2400" b="1" i="1" dirty="0" err="1" smtClean="0">
                <a:solidFill>
                  <a:srgbClr val="FF0000"/>
                </a:solidFill>
              </a:rPr>
              <a:t>hydrology</a:t>
            </a:r>
            <a:r>
              <a:rPr lang="fr-FR" sz="2400" b="1" i="1" dirty="0" smtClean="0">
                <a:solidFill>
                  <a:srgbClr val="FF0000"/>
                </a:solidFill>
              </a:rPr>
              <a:t> (</a:t>
            </a:r>
            <a:r>
              <a:rPr lang="fr-FR" sz="2400" dirty="0" err="1" smtClean="0"/>
              <a:t>ArcToolbox</a:t>
            </a:r>
            <a:r>
              <a:rPr lang="fr-FR" sz="2400" dirty="0" smtClean="0"/>
              <a:t>)</a:t>
            </a:r>
            <a:r>
              <a:rPr lang="fr-FR" sz="2400" b="1" i="1" dirty="0" smtClean="0"/>
              <a:t>.</a:t>
            </a:r>
            <a:endParaRPr lang="fr-FR" sz="2400" b="1" i="1" dirty="0" smtClean="0"/>
          </a:p>
          <a:p>
            <a:pPr algn="l">
              <a:lnSpc>
                <a:spcPct val="150000"/>
              </a:lnSpc>
              <a:spcBef>
                <a:spcPts val="0"/>
              </a:spcBef>
            </a:pPr>
            <a:endParaRPr lang="fr-FR" sz="2400" dirty="0" smtClean="0"/>
          </a:p>
          <a:p>
            <a:pPr algn="l">
              <a:lnSpc>
                <a:spcPct val="150000"/>
              </a:lnSpc>
              <a:spcBef>
                <a:spcPts val="0"/>
              </a:spcBef>
              <a:buClr>
                <a:srgbClr val="FF0000"/>
              </a:buClr>
            </a:pPr>
            <a:endParaRPr lang="fr-FR" sz="2400" dirty="0" smtClean="0"/>
          </a:p>
          <a:p>
            <a:pPr algn="l">
              <a:lnSpc>
                <a:spcPct val="150000"/>
              </a:lnSpc>
              <a:spcBef>
                <a:spcPts val="0"/>
              </a:spcBef>
              <a:buClr>
                <a:srgbClr val="FF0000"/>
              </a:buClr>
            </a:pP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4291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a:r>
            <a:br>
              <a:rPr lang="fr-FR" sz="4000" dirty="0" smtClean="0">
                <a:solidFill>
                  <a:srgbClr val="FFC000"/>
                </a:solidFill>
              </a:rPr>
            </a:br>
            <a:r>
              <a:rPr lang="fr-FR" sz="4000" dirty="0" smtClean="0">
                <a:solidFill>
                  <a:srgbClr val="FFC000"/>
                </a:solidFill>
              </a:rPr>
              <a:t>La fonction </a:t>
            </a:r>
            <a:r>
              <a:rPr lang="fr-FR" sz="4000" dirty="0" err="1" smtClean="0">
                <a:solidFill>
                  <a:srgbClr val="FFC000"/>
                </a:solidFill>
              </a:rPr>
              <a:t>Fill</a:t>
            </a:r>
            <a:r>
              <a:rPr lang="fr-FR" sz="4000" dirty="0" smtClean="0">
                <a:solidFill>
                  <a:srgbClr val="FFC000"/>
                </a:solidFill>
              </a:rPr>
              <a:t> :</a:t>
            </a:r>
          </a:p>
        </p:txBody>
      </p:sp>
      <p:sp>
        <p:nvSpPr>
          <p:cNvPr id="3" name="Sous-titre 2"/>
          <p:cNvSpPr>
            <a:spLocks noGrp="1"/>
          </p:cNvSpPr>
          <p:nvPr>
            <p:ph type="subTitle" idx="1"/>
          </p:nvPr>
        </p:nvSpPr>
        <p:spPr>
          <a:xfrm>
            <a:off x="0" y="571480"/>
            <a:ext cx="9144000" cy="6286520"/>
          </a:xfrm>
        </p:spPr>
        <p:txBody>
          <a:bodyPr>
            <a:normAutofit/>
          </a:bodyPr>
          <a:lstStyle/>
          <a:p>
            <a:pPr algn="just">
              <a:lnSpc>
                <a:spcPct val="150000"/>
              </a:lnSpc>
              <a:spcBef>
                <a:spcPts val="0"/>
              </a:spcBef>
            </a:pPr>
            <a:r>
              <a:rPr lang="fr-FR" sz="2400" dirty="0" smtClean="0"/>
              <a:t>Permet de combler des cellules identifiées comme étant des points bas (Par défaut la commande recherche la plus faible valeur voisine d’altitude et l’utilise pour combler la dépression). </a:t>
            </a:r>
          </a:p>
        </p:txBody>
      </p:sp>
      <p:pic>
        <p:nvPicPr>
          <p:cNvPr id="2050" name="Picture 2"/>
          <p:cNvPicPr>
            <a:picLocks noChangeAspect="1" noChangeArrowheads="1"/>
          </p:cNvPicPr>
          <p:nvPr/>
        </p:nvPicPr>
        <p:blipFill>
          <a:blip r:embed="rId2"/>
          <a:srcRect/>
          <a:stretch>
            <a:fillRect/>
          </a:stretch>
        </p:blipFill>
        <p:spPr bwMode="auto">
          <a:xfrm>
            <a:off x="0" y="2500306"/>
            <a:ext cx="9144000" cy="433709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4291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
            </a:r>
            <a:br>
              <a:rPr lang="fr-FR" sz="4000" dirty="0" smtClean="0">
                <a:solidFill>
                  <a:srgbClr val="FFC000"/>
                </a:solidFill>
              </a:rPr>
            </a:br>
            <a:r>
              <a:rPr lang="fr-FR" sz="4000" dirty="0" smtClean="0">
                <a:solidFill>
                  <a:srgbClr val="FFC000"/>
                </a:solidFill>
              </a:rPr>
              <a:t>La fonction Flow Direction :</a:t>
            </a:r>
            <a:endParaRPr lang="fr-FR" sz="4000" dirty="0">
              <a:solidFill>
                <a:srgbClr val="FFC000"/>
              </a:solidFill>
            </a:endParaRPr>
          </a:p>
        </p:txBody>
      </p:sp>
      <p:sp>
        <p:nvSpPr>
          <p:cNvPr id="3" name="Sous-titre 2"/>
          <p:cNvSpPr>
            <a:spLocks noGrp="1"/>
          </p:cNvSpPr>
          <p:nvPr>
            <p:ph type="subTitle" idx="1"/>
          </p:nvPr>
        </p:nvSpPr>
        <p:spPr>
          <a:xfrm>
            <a:off x="0" y="642918"/>
            <a:ext cx="9144000" cy="6215082"/>
          </a:xfrm>
        </p:spPr>
        <p:txBody>
          <a:bodyPr>
            <a:normAutofit/>
          </a:bodyPr>
          <a:lstStyle/>
          <a:p>
            <a:pPr algn="just"/>
            <a:r>
              <a:rPr lang="fr-FR" sz="2400" dirty="0" smtClean="0"/>
              <a:t>Cette commande permet d’identifier les directions des écoulements dans la carte raster MNT. Cochez la case </a:t>
            </a:r>
            <a:r>
              <a:rPr lang="fr-FR" sz="2400" b="1" dirty="0" smtClean="0">
                <a:solidFill>
                  <a:srgbClr val="FF0000"/>
                </a:solidFill>
              </a:rPr>
              <a:t>Force flow </a:t>
            </a:r>
            <a:r>
              <a:rPr lang="fr-FR" sz="2400" b="1" dirty="0" err="1" smtClean="0">
                <a:solidFill>
                  <a:srgbClr val="FF0000"/>
                </a:solidFill>
              </a:rPr>
              <a:t>at</a:t>
            </a:r>
            <a:r>
              <a:rPr lang="fr-FR" sz="2400" b="1" dirty="0" smtClean="0">
                <a:solidFill>
                  <a:srgbClr val="FF0000"/>
                </a:solidFill>
              </a:rPr>
              <a:t> </a:t>
            </a:r>
            <a:r>
              <a:rPr lang="fr-FR" sz="2400" b="1" dirty="0" err="1" smtClean="0">
                <a:solidFill>
                  <a:srgbClr val="FF0000"/>
                </a:solidFill>
              </a:rPr>
              <a:t>edge</a:t>
            </a:r>
            <a:r>
              <a:rPr lang="fr-FR" sz="2400" b="1" dirty="0" smtClean="0">
                <a:solidFill>
                  <a:srgbClr val="FF0000"/>
                </a:solidFill>
              </a:rPr>
              <a:t> </a:t>
            </a:r>
            <a:r>
              <a:rPr lang="fr-FR" sz="2400" b="1" dirty="0" smtClean="0"/>
              <a:t>; et dans input surface, votre carte </a:t>
            </a:r>
            <a:r>
              <a:rPr lang="fr-FR" sz="2400" dirty="0" smtClean="0"/>
              <a:t>raster à puits comblés doit être spécifiée.</a:t>
            </a:r>
          </a:p>
          <a:p>
            <a:pPr algn="just"/>
            <a:r>
              <a:rPr lang="fr-FR" sz="2400" dirty="0" smtClean="0"/>
              <a:t>En cliquant sur Ok, la fonction va créer et afficher une nouvelle couche</a:t>
            </a:r>
            <a:r>
              <a:rPr lang="fr-FR" sz="2400" dirty="0" smtClean="0"/>
              <a:t>.</a:t>
            </a:r>
            <a:endParaRPr lang="fr-FR" sz="2400" dirty="0" smtClean="0"/>
          </a:p>
        </p:txBody>
      </p:sp>
      <p:pic>
        <p:nvPicPr>
          <p:cNvPr id="1026" name="Picture 2"/>
          <p:cNvPicPr>
            <a:picLocks noChangeAspect="1" noChangeArrowheads="1"/>
          </p:cNvPicPr>
          <p:nvPr/>
        </p:nvPicPr>
        <p:blipFill>
          <a:blip r:embed="rId2"/>
          <a:srcRect/>
          <a:stretch>
            <a:fillRect/>
          </a:stretch>
        </p:blipFill>
        <p:spPr bwMode="auto">
          <a:xfrm>
            <a:off x="1" y="3071810"/>
            <a:ext cx="9144000" cy="37721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42918"/>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lnSpc>
                <a:spcPct val="170000"/>
              </a:lnSpc>
            </a:pPr>
            <a:r>
              <a:rPr lang="fr-FR" sz="4000" dirty="0" smtClean="0">
                <a:solidFill>
                  <a:srgbClr val="FFC000"/>
                </a:solidFill>
              </a:rPr>
              <a:t>La fonction Flow accumulation :</a:t>
            </a:r>
          </a:p>
        </p:txBody>
      </p:sp>
      <p:sp>
        <p:nvSpPr>
          <p:cNvPr id="3" name="Sous-titre 2"/>
          <p:cNvSpPr>
            <a:spLocks noGrp="1"/>
          </p:cNvSpPr>
          <p:nvPr>
            <p:ph type="subTitle" idx="1"/>
          </p:nvPr>
        </p:nvSpPr>
        <p:spPr>
          <a:xfrm>
            <a:off x="0" y="571480"/>
            <a:ext cx="9144000" cy="6286520"/>
          </a:xfrm>
        </p:spPr>
        <p:txBody>
          <a:bodyPr>
            <a:normAutofit/>
          </a:bodyPr>
          <a:lstStyle/>
          <a:p>
            <a:pPr algn="just">
              <a:lnSpc>
                <a:spcPct val="150000"/>
              </a:lnSpc>
              <a:spcBef>
                <a:spcPts val="0"/>
              </a:spcBef>
            </a:pPr>
            <a:r>
              <a:rPr lang="fr-FR" sz="2400" dirty="0" smtClean="0"/>
              <a:t>Cette commande permet de calculer, pour chaque cellule, la quantité d'eau accumulée dans la cellule du fait des écoulements amont. Dans le champ Direction raster, spécifiez la couche nouvellement créée par la fonction Flow Direction. On obtient une nouvelle couche raster.</a:t>
            </a:r>
            <a:endParaRPr lang="fr-FR" sz="2400" dirty="0"/>
          </a:p>
        </p:txBody>
      </p:sp>
      <p:pic>
        <p:nvPicPr>
          <p:cNvPr id="3074" name="Picture 2"/>
          <p:cNvPicPr>
            <a:picLocks noChangeAspect="1" noChangeArrowheads="1"/>
          </p:cNvPicPr>
          <p:nvPr/>
        </p:nvPicPr>
        <p:blipFill>
          <a:blip r:embed="rId2"/>
          <a:srcRect/>
          <a:stretch>
            <a:fillRect/>
          </a:stretch>
        </p:blipFill>
        <p:spPr bwMode="auto">
          <a:xfrm>
            <a:off x="0" y="2857496"/>
            <a:ext cx="9135441" cy="4000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1071546"/>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l"/>
            <a:r>
              <a:rPr lang="fr-FR" sz="4000" dirty="0" smtClean="0">
                <a:solidFill>
                  <a:srgbClr val="FFC000"/>
                </a:solidFill>
              </a:rPr>
              <a:t>La fonction vectorisation du réseau hydrographique : (1)</a:t>
            </a:r>
            <a:endParaRPr lang="fr-FR" sz="4000" dirty="0">
              <a:solidFill>
                <a:srgbClr val="FFC000"/>
              </a:solidFill>
            </a:endParaRPr>
          </a:p>
        </p:txBody>
      </p:sp>
      <p:sp>
        <p:nvSpPr>
          <p:cNvPr id="3" name="Sous-titre 2"/>
          <p:cNvSpPr>
            <a:spLocks noGrp="1"/>
          </p:cNvSpPr>
          <p:nvPr>
            <p:ph type="subTitle" idx="1"/>
          </p:nvPr>
        </p:nvSpPr>
        <p:spPr>
          <a:xfrm>
            <a:off x="0" y="1071546"/>
            <a:ext cx="9144000" cy="5786454"/>
          </a:xfrm>
        </p:spPr>
        <p:txBody>
          <a:bodyPr>
            <a:normAutofit/>
          </a:bodyPr>
          <a:lstStyle/>
          <a:p>
            <a:pPr algn="l"/>
            <a:r>
              <a:rPr lang="fr-FR" sz="2400" dirty="0" smtClean="0"/>
              <a:t>Cette commande permet de générer une couche correspondant au réseau hydrographique. Le niveau de détail du réseau peut être défini par l'utilisateur en nombre de cellules : 200, 300, 500, 1000...etc. dans la fenêtre Expression. Ceci en y tapant </a:t>
            </a:r>
            <a:r>
              <a:rPr lang="fr-FR" sz="2400" b="1" dirty="0" smtClean="0"/>
              <a:t>value &gt; nombre (Plus le nombre est petit, plus </a:t>
            </a:r>
            <a:r>
              <a:rPr lang="fr-FR" sz="2400" dirty="0" smtClean="0"/>
              <a:t>le détail est grand).</a:t>
            </a:r>
            <a:endParaRPr lang="fr-FR" sz="2400" dirty="0"/>
          </a:p>
        </p:txBody>
      </p:sp>
      <p:pic>
        <p:nvPicPr>
          <p:cNvPr id="4098" name="Picture 2"/>
          <p:cNvPicPr>
            <a:picLocks noChangeAspect="1" noChangeArrowheads="1"/>
          </p:cNvPicPr>
          <p:nvPr/>
        </p:nvPicPr>
        <p:blipFill>
          <a:blip r:embed="rId2"/>
          <a:srcRect/>
          <a:stretch>
            <a:fillRect/>
          </a:stretch>
        </p:blipFill>
        <p:spPr bwMode="auto">
          <a:xfrm>
            <a:off x="0" y="3071810"/>
            <a:ext cx="9144000" cy="3786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836</TotalTime>
  <Words>1554</Words>
  <Application>Microsoft Office PowerPoint</Application>
  <PresentationFormat>Affichage à l'écran (4:3)</PresentationFormat>
  <Paragraphs>111</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Civil</vt:lpstr>
      <vt:lpstr>Débit</vt:lpstr>
      <vt:lpstr>                                                                   Licence  Professionnelle  en                                                                                                                                                                                   GĒO-INFORMATION et                               MODĒLISATION  du TERRITOIRE                                 A.U : 2019 - 2020   </vt:lpstr>
      <vt:lpstr>INTRODUCTION : </vt:lpstr>
      <vt:lpstr>OBJECTIFS :</vt:lpstr>
      <vt:lpstr>DONNEES ET OUTILS :</vt:lpstr>
      <vt:lpstr>METHODOLOGIE :</vt:lpstr>
      <vt:lpstr> La fonction Fill :</vt:lpstr>
      <vt:lpstr> La fonction Flow Direction :</vt:lpstr>
      <vt:lpstr>La fonction Flow accumulation :</vt:lpstr>
      <vt:lpstr>La fonction vectorisation du réseau hydrographique : (1)</vt:lpstr>
      <vt:lpstr>La fonction vectorisation du réseau hydrographique : (2)</vt:lpstr>
      <vt:lpstr>Désigner un exutoire :</vt:lpstr>
      <vt:lpstr> La fonction Bassin versant : (1)</vt:lpstr>
      <vt:lpstr> La fonction Bassin versant : (2)</vt:lpstr>
      <vt:lpstr> La fonction Bassin versant : (2)</vt:lpstr>
      <vt:lpstr> Attribuer la classification de Strahler au réseau hydrographique :</vt:lpstr>
      <vt:lpstr>Surface et le périmètre du bassin versant: </vt:lpstr>
      <vt:lpstr> Carte des pentes du bassin versant : (1)</vt:lpstr>
      <vt:lpstr> Carte des pentes du bassin versant : (2)</vt:lpstr>
      <vt:lpstr> Carte hypsométrique du bassin versant:(1)</vt:lpstr>
      <vt:lpstr> Carte hypsométrique du bassin versant:(2)</vt:lpstr>
      <vt:lpstr> La mise en page :</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RABIE</dc:creator>
  <cp:lastModifiedBy>Edition ULTRA</cp:lastModifiedBy>
  <cp:revision>66</cp:revision>
  <dcterms:created xsi:type="dcterms:W3CDTF">2017-05-22T18:31:50Z</dcterms:created>
  <dcterms:modified xsi:type="dcterms:W3CDTF">2020-03-21T15:23:04Z</dcterms:modified>
</cp:coreProperties>
</file>