
<file path=[Content_Types].xml><?xml version="1.0" encoding="utf-8"?>
<Types xmlns="http://schemas.openxmlformats.org/package/2006/content-types">
  <Override PartName="/_rels/.rels" ContentType="application/vnd.openxmlformats-package.relationships+xml"/>
  <Override PartName="/ppt/notesSlides/_rels/notesSlide16.xml.rels" ContentType="application/vnd.openxmlformats-package.relationships+xml"/>
  <Override PartName="/ppt/notesSlides/notesSlide16.xml" ContentType="application/vnd.openxmlformats-officedocument.presentationml.notesSlide+xml"/>
  <Override PartName="/ppt/slides/slide71.xml" ContentType="application/vnd.openxmlformats-officedocument.presentationml.slide+xml"/>
  <Override PartName="/ppt/slides/slide7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7.xml" ContentType="application/vnd.openxmlformats-officedocument.presentationml.slide+xml"/>
  <Override PartName="/ppt/slides/slide9.xml" ContentType="application/vnd.openxmlformats-officedocument.presentationml.slide+xml"/>
  <Override PartName="/ppt/slides/slide52.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0.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69.xml" ContentType="application/vnd.openxmlformats-officedocument.presentationml.slide+xml"/>
  <Override PartName="/ppt/slides/slide10.xml" ContentType="application/vnd.openxmlformats-officedocument.presentationml.slide+xml"/>
  <Override PartName="/ppt/slides/slide56.xml" ContentType="application/vnd.openxmlformats-officedocument.presentationml.slide+xml"/>
  <Override PartName="/ppt/slides/slide8.xml" ContentType="application/vnd.openxmlformats-officedocument.presentationml.slide+xml"/>
  <Override PartName="/ppt/slides/_rels/slide71.xml.rels" ContentType="application/vnd.openxmlformats-package.relationships+xml"/>
  <Override PartName="/ppt/slides/_rels/slide67.xml.rels" ContentType="application/vnd.openxmlformats-package.relationships+xml"/>
  <Override PartName="/ppt/slides/_rels/slide66.xml.rels" ContentType="application/vnd.openxmlformats-package.relationships+xml"/>
  <Override PartName="/ppt/slides/_rels/slide65.xml.rels" ContentType="application/vnd.openxmlformats-package.relationships+xml"/>
  <Override PartName="/ppt/slides/_rels/slide64.xml.rels" ContentType="application/vnd.openxmlformats-package.relationships+xml"/>
  <Override PartName="/ppt/slides/_rels/slide63.xml.rels" ContentType="application/vnd.openxmlformats-package.relationships+xml"/>
  <Override PartName="/ppt/slides/_rels/slide62.xml.rels" ContentType="application/vnd.openxmlformats-package.relationships+xml"/>
  <Override PartName="/ppt/slides/_rels/slide61.xml.rels" ContentType="application/vnd.openxmlformats-package.relationships+xml"/>
  <Override PartName="/ppt/slides/_rels/slide60.xml.rels" ContentType="application/vnd.openxmlformats-package.relationships+xml"/>
  <Override PartName="/ppt/slides/_rels/slide59.xml.rels" ContentType="application/vnd.openxmlformats-package.relationships+xml"/>
  <Override PartName="/ppt/slides/_rels/slide57.xml.rels" ContentType="application/vnd.openxmlformats-package.relationships+xml"/>
  <Override PartName="/ppt/slides/_rels/slide56.xml.rels" ContentType="application/vnd.openxmlformats-package.relationships+xml"/>
  <Override PartName="/ppt/slides/_rels/slide55.xml.rels" ContentType="application/vnd.openxmlformats-package.relationships+xml"/>
  <Override PartName="/ppt/slides/_rels/slide54.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49.xml.rels" ContentType="application/vnd.openxmlformats-package.relationships+xml"/>
  <Override PartName="/ppt/slides/_rels/slide48.xml.rels" ContentType="application/vnd.openxmlformats-package.relationships+xml"/>
  <Override PartName="/ppt/slides/_rels/slide47.xml.rels" ContentType="application/vnd.openxmlformats-package.relationships+xml"/>
  <Override PartName="/ppt/slides/_rels/slide21.xml.rels" ContentType="application/vnd.openxmlformats-package.relationships+xml"/>
  <Override PartName="/ppt/slides/_rels/slide32.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69.xml.rels" ContentType="application/vnd.openxmlformats-package.relationships+xml"/>
  <Override PartName="/ppt/slides/_rels/slide50.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9.xml.rels" ContentType="application/vnd.openxmlformats-package.relationships+xml"/>
  <Override PartName="/ppt/slides/_rels/slide70.xml.rels" ContentType="application/vnd.openxmlformats-package.relationships+xml"/>
  <Override PartName="/ppt/slides/_rels/slide12.xml.rels" ContentType="application/vnd.openxmlformats-package.relationships+xml"/>
  <Override PartName="/ppt/slides/_rels/slide68.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51.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58.xml.rels" ContentType="application/vnd.openxmlformats-package.relationships+xml"/>
  <Override PartName="/ppt/slides/_rels/slide26.xml.rels" ContentType="application/vnd.openxmlformats-package.relationships+xml"/>
  <Override PartName="/ppt/slides/_rels/slide30.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34.xml.rels" ContentType="application/vnd.openxmlformats-package.relationships+xml"/>
  <Override PartName="/ppt/slides/_rels/slide45.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6.xml.rels" ContentType="application/vnd.openxmlformats-package.relationships+xml"/>
  <Override PartName="/ppt/slides/slide53.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55.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_rels/presentation.xml.rels" ContentType="application/vnd.openxmlformats-package.relationships+xml"/>
  <Override PartName="/ppt/media/image30.png" ContentType="image/pn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9.png" ContentType="image/png"/>
  <Override PartName="/ppt/media/image10.png" ContentType="image/png"/>
  <Override PartName="/ppt/media/image23.png" ContentType="image/png"/>
  <Override PartName="/ppt/media/image8.png" ContentType="image/png"/>
  <Override PartName="/ppt/media/image1.png" ContentType="image/png"/>
  <Override PartName="/ppt/media/image6.png" ContentType="image/png"/>
  <Override PartName="/ppt/media/image21.png" ContentType="image/png"/>
  <Override PartName="/ppt/media/image2.png" ContentType="image/png"/>
  <Override PartName="/ppt/media/image7.png" ContentType="image/png"/>
  <Override PartName="/ppt/media/image22.png" ContentType="image/png"/>
  <Override PartName="/ppt/media/image3.png" ContentType="image/png"/>
  <Override PartName="/ppt/media/image4.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5.png" ContentType="image/png"/>
  <Override PartName="/ppt/media/image20.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5078520"/>
            <a:ext cx="6047640" cy="4811040"/>
          </a:xfrm>
          <a:prstGeom prst="rect">
            <a:avLst/>
          </a:prstGeom>
        </p:spPr>
        <p:txBody>
          <a:bodyPr lIns="0" rIns="0" tIns="0" bIns="0"/>
          <a:p>
            <a:r>
              <a:rPr b="0" lang="fr-FR" sz="2000" spc="-1" strike="noStrike">
                <a:solidFill>
                  <a:srgbClr val="000000"/>
                </a:solidFill>
                <a:uFill>
                  <a:solidFill>
                    <a:srgbClr val="ffffff"/>
                  </a:solidFill>
                </a:uFill>
                <a:latin typeface="Arial"/>
              </a:rPr>
              <a:t>Cliquez pour modifier le format des notes</a:t>
            </a:r>
            <a:endParaRPr b="0" lang="fr-FR" sz="2000" spc="-1" strike="noStrike">
              <a:solidFill>
                <a:srgbClr val="000000"/>
              </a:solidFill>
              <a:uFill>
                <a:solidFill>
                  <a:srgbClr val="ffffff"/>
                </a:solidFill>
              </a:uFill>
              <a:latin typeface="Arial"/>
            </a:endParaRPr>
          </a:p>
        </p:txBody>
      </p:sp>
      <p:sp>
        <p:nvSpPr>
          <p:cNvPr id="79" name="PlaceHolder 2"/>
          <p:cNvSpPr>
            <a:spLocks noGrp="1"/>
          </p:cNvSpPr>
          <p:nvPr>
            <p:ph type="hdr"/>
          </p:nvPr>
        </p:nvSpPr>
        <p:spPr>
          <a:xfrm>
            <a:off x="0" y="0"/>
            <a:ext cx="3280680" cy="534240"/>
          </a:xfrm>
          <a:prstGeom prst="rect">
            <a:avLst/>
          </a:prstGeom>
        </p:spPr>
        <p:txBody>
          <a:bodyPr lIns="0" rIns="0" tIns="0" bIns="0"/>
          <a:p>
            <a:r>
              <a:rPr b="0" lang="fr-FR" sz="1400" spc="-1" strike="noStrike">
                <a:solidFill>
                  <a:srgbClr val="000000"/>
                </a:solidFill>
                <a:uFill>
                  <a:solidFill>
                    <a:srgbClr val="ffffff"/>
                  </a:solidFill>
                </a:uFill>
                <a:latin typeface="Times New Roman"/>
              </a:rPr>
              <a:t>&lt;en-tête&gt;</a:t>
            </a:r>
            <a:endParaRPr b="0" lang="fr-FR" sz="1400" spc="-1" strike="noStrike">
              <a:solidFill>
                <a:srgbClr val="000000"/>
              </a:solidFill>
              <a:uFill>
                <a:solidFill>
                  <a:srgbClr val="ffffff"/>
                </a:solidFill>
              </a:uFill>
              <a:latin typeface="Times New Roman"/>
            </a:endParaRPr>
          </a:p>
        </p:txBody>
      </p:sp>
      <p:sp>
        <p:nvSpPr>
          <p:cNvPr id="80" name="PlaceHolder 3"/>
          <p:cNvSpPr>
            <a:spLocks noGrp="1"/>
          </p:cNvSpPr>
          <p:nvPr>
            <p:ph type="dt"/>
          </p:nvPr>
        </p:nvSpPr>
        <p:spPr>
          <a:xfrm>
            <a:off x="4278960" y="0"/>
            <a:ext cx="3280680" cy="534240"/>
          </a:xfrm>
          <a:prstGeom prst="rect">
            <a:avLst/>
          </a:prstGeom>
        </p:spPr>
        <p:txBody>
          <a:bodyPr lIns="0" rIns="0" tIns="0" bIns="0"/>
          <a:p>
            <a:pPr algn="r"/>
            <a:r>
              <a:rPr b="0" lang="fr-FR" sz="1400" spc="-1" strike="noStrike">
                <a:solidFill>
                  <a:srgbClr val="000000"/>
                </a:solidFill>
                <a:uFill>
                  <a:solidFill>
                    <a:srgbClr val="ffffff"/>
                  </a:solidFill>
                </a:uFill>
                <a:latin typeface="Times New Roman"/>
              </a:rPr>
              <a:t>&lt;date/heure&gt;</a:t>
            </a:r>
            <a:endParaRPr b="0" lang="fr-FR" sz="1400" spc="-1" strike="noStrike">
              <a:solidFill>
                <a:srgbClr val="000000"/>
              </a:solidFill>
              <a:uFill>
                <a:solidFill>
                  <a:srgbClr val="ffffff"/>
                </a:solidFill>
              </a:uFill>
              <a:latin typeface="Times New Roman"/>
            </a:endParaRPr>
          </a:p>
        </p:txBody>
      </p:sp>
      <p:sp>
        <p:nvSpPr>
          <p:cNvPr id="81" name="PlaceHolder 4"/>
          <p:cNvSpPr>
            <a:spLocks noGrp="1"/>
          </p:cNvSpPr>
          <p:nvPr>
            <p:ph type="ftr"/>
          </p:nvPr>
        </p:nvSpPr>
        <p:spPr>
          <a:xfrm>
            <a:off x="0" y="10157400"/>
            <a:ext cx="3280680" cy="534240"/>
          </a:xfrm>
          <a:prstGeom prst="rect">
            <a:avLst/>
          </a:prstGeom>
        </p:spPr>
        <p:txBody>
          <a:bodyPr lIns="0" rIns="0" tIns="0" bIns="0" anchor="b"/>
          <a:p>
            <a:r>
              <a:rPr b="0" lang="fr-FR" sz="1400" spc="-1" strike="noStrike">
                <a:solidFill>
                  <a:srgbClr val="000000"/>
                </a:solidFill>
                <a:uFill>
                  <a:solidFill>
                    <a:srgbClr val="ffffff"/>
                  </a:solidFill>
                </a:uFill>
                <a:latin typeface="Times New Roman"/>
              </a:rPr>
              <a:t>&lt;pied de page&gt;</a:t>
            </a:r>
            <a:endParaRPr b="0" lang="fr-FR" sz="1400" spc="-1" strike="noStrike">
              <a:solidFill>
                <a:srgbClr val="000000"/>
              </a:solidFill>
              <a:uFill>
                <a:solidFill>
                  <a:srgbClr val="ffffff"/>
                </a:solidFill>
              </a:uFill>
              <a:latin typeface="Times New Roman"/>
            </a:endParaRPr>
          </a:p>
        </p:txBody>
      </p:sp>
      <p:sp>
        <p:nvSpPr>
          <p:cNvPr id="82" name="PlaceHolder 5"/>
          <p:cNvSpPr>
            <a:spLocks noGrp="1"/>
          </p:cNvSpPr>
          <p:nvPr>
            <p:ph type="sldNum"/>
          </p:nvPr>
        </p:nvSpPr>
        <p:spPr>
          <a:xfrm>
            <a:off x="4278960" y="10157400"/>
            <a:ext cx="3280680" cy="534240"/>
          </a:xfrm>
          <a:prstGeom prst="rect">
            <a:avLst/>
          </a:prstGeom>
        </p:spPr>
        <p:txBody>
          <a:bodyPr lIns="0" rIns="0" tIns="0" bIns="0" anchor="b"/>
          <a:p>
            <a:pPr algn="r"/>
            <a:fld id="{1DBC7406-7249-44DA-8524-BB3AB648713E}" type="slidenum">
              <a:rPr b="0" lang="fr-FR" sz="14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body"/>
          </p:nvPr>
        </p:nvSpPr>
        <p:spPr>
          <a:xfrm>
            <a:off x="756000" y="5078520"/>
            <a:ext cx="6047640" cy="4811040"/>
          </a:xfrm>
          <a:prstGeom prst="rect">
            <a:avLst/>
          </a:prstGeom>
        </p:spPr>
        <p:txBody>
          <a:bodyPr lIns="0" rIns="0" tIns="0" bIns="0"/>
          <a:p>
            <a:pPr marL="216000" indent="-21600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L'analogie de la chaîne de montage est éloquente; l’ouvrier qui doit installer le siège avant dans une voiture doit attendre l'arrivée de celle-ci. Si pour une raison ou pour une autre, il y a un retard, l'ouvrier attendra !</a:t>
            </a:r>
            <a:endParaRPr b="0" lang="fr-FR"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735560" y="1599840"/>
            <a:ext cx="5671800" cy="4525560"/>
          </a:xfrm>
          <a:prstGeom prst="rect">
            <a:avLst/>
          </a:prstGeom>
          <a:ln>
            <a:noFill/>
          </a:ln>
        </p:spPr>
      </p:pic>
      <p:pic>
        <p:nvPicPr>
          <p:cNvPr id="38"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1735560" y="1599840"/>
            <a:ext cx="5671800" cy="4525560"/>
          </a:xfrm>
          <a:prstGeom prst="rect">
            <a:avLst/>
          </a:prstGeom>
          <a:ln>
            <a:noFill/>
          </a:ln>
        </p:spPr>
      </p:pic>
      <p:pic>
        <p:nvPicPr>
          <p:cNvPr id="77"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rPr>
              <a:t>Cliquez pour modifier le style du titre</a:t>
            </a:r>
            <a:endParaRPr b="0" lang="fr-FR" sz="18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b="0" lang="fr-FR" sz="1200" spc="-1" strike="noStrike">
                <a:solidFill>
                  <a:srgbClr val="8b8b8b"/>
                </a:solidFill>
                <a:uFill>
                  <a:solidFill>
                    <a:srgbClr val="ffffff"/>
                  </a:solidFill>
                </a:uFill>
                <a:latin typeface="Calibri"/>
              </a:rPr>
              <a:t>09/03/2020</a:t>
            </a:r>
            <a:endParaRPr b="0" lang="fr-FR"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8D877AEE-5FC8-44DD-B3E0-AD186AC79F04}"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fr-FR" sz="2400" spc="-1" strike="noStrike">
                <a:solidFill>
                  <a:srgbClr val="000000"/>
                </a:solidFill>
                <a:uFill>
                  <a:solidFill>
                    <a:srgbClr val="ffffff"/>
                  </a:solidFill>
                </a:uFill>
                <a:latin typeface="Calibri"/>
              </a:rPr>
              <a:t>Second niveau de plan</a:t>
            </a:r>
            <a:endParaRPr b="0" lang="fr-FR"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Troisième niveau de plan</a:t>
            </a:r>
            <a:endParaRPr b="0" lang="fr-FR"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fr-FR" sz="2000" spc="-1" strike="noStrike">
                <a:solidFill>
                  <a:srgbClr val="000000"/>
                </a:solidFill>
                <a:uFill>
                  <a:solidFill>
                    <a:srgbClr val="ffffff"/>
                  </a:solidFill>
                </a:uFill>
                <a:latin typeface="Calibri"/>
              </a:rPr>
              <a:t>Quatrième niveau de plan</a:t>
            </a:r>
            <a:endParaRPr b="0" lang="fr-FR"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Cinquième niveau de plan</a:t>
            </a:r>
            <a:endParaRPr b="0" lang="fr-FR"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Sixième niveau de plan</a:t>
            </a:r>
            <a:endParaRPr b="0" lang="fr-FR"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Septième niveau de plan</a:t>
            </a:r>
            <a:endParaRPr b="0" lang="fr-F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rPr>
              <a:t>Cliquez pour modifier le style du titre</a:t>
            </a:r>
            <a:endParaRPr b="0" lang="fr-FR" sz="18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fr-FR" sz="3200" spc="-1" strike="noStrike">
                <a:solidFill>
                  <a:srgbClr val="000000"/>
                </a:solidFill>
                <a:uFill>
                  <a:solidFill>
                    <a:srgbClr val="ffffff"/>
                  </a:solidFill>
                </a:uFill>
                <a:latin typeface="Calibri"/>
              </a:rPr>
              <a:t>Second niveau de plan</a:t>
            </a:r>
            <a:endParaRPr b="0" lang="fr-FR" sz="32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Troisième niveau de plan</a:t>
            </a:r>
            <a:endParaRPr b="0" lang="fr-FR" sz="32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fr-FR" sz="3200" spc="-1" strike="noStrike">
                <a:solidFill>
                  <a:srgbClr val="000000"/>
                </a:solidFill>
                <a:uFill>
                  <a:solidFill>
                    <a:srgbClr val="ffffff"/>
                  </a:solidFill>
                </a:uFill>
                <a:latin typeface="Calibri"/>
              </a:rPr>
              <a:t>Quatrième niveau de plan</a:t>
            </a:r>
            <a:endParaRPr b="0" lang="fr-FR" sz="32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Cinquième niveau de plan</a:t>
            </a:r>
            <a:endParaRPr b="0" lang="fr-FR" sz="32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Sixième niveau de plan</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Septième niveau de planCliquez pour modifier les styles du texte du masque</a:t>
            </a:r>
            <a:endParaRPr b="0" lang="fr-FR"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fr-FR" sz="2800" spc="-1" strike="noStrike">
                <a:solidFill>
                  <a:srgbClr val="000000"/>
                </a:solidFill>
                <a:uFill>
                  <a:solidFill>
                    <a:srgbClr val="ffffff"/>
                  </a:solidFill>
                </a:uFill>
                <a:latin typeface="Calibri"/>
              </a:rPr>
              <a:t>Deuxième niveau</a:t>
            </a:r>
            <a:endParaRPr b="0" lang="fr-FR"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fr-FR" sz="2400" spc="-1" strike="noStrike">
                <a:solidFill>
                  <a:srgbClr val="000000"/>
                </a:solidFill>
                <a:uFill>
                  <a:solidFill>
                    <a:srgbClr val="ffffff"/>
                  </a:solidFill>
                </a:uFill>
                <a:latin typeface="Calibri"/>
              </a:rPr>
              <a:t>Troisième niveau</a:t>
            </a:r>
            <a:endParaRPr b="0" lang="fr-FR"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fr-FR" sz="2000" spc="-1" strike="noStrike">
                <a:solidFill>
                  <a:srgbClr val="000000"/>
                </a:solidFill>
                <a:uFill>
                  <a:solidFill>
                    <a:srgbClr val="ffffff"/>
                  </a:solidFill>
                </a:uFill>
                <a:latin typeface="Calibri"/>
              </a:rPr>
              <a:t>Quatrième niveau</a:t>
            </a:r>
            <a:endParaRPr b="0" lang="fr-FR"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fr-FR" sz="2000" spc="-1" strike="noStrike">
                <a:solidFill>
                  <a:srgbClr val="000000"/>
                </a:solidFill>
                <a:uFill>
                  <a:solidFill>
                    <a:srgbClr val="ffffff"/>
                  </a:solidFill>
                </a:uFill>
                <a:latin typeface="Calibri"/>
              </a:rPr>
              <a:t>Cinquième niveau</a:t>
            </a:r>
            <a:endParaRPr b="0" lang="fr-FR" sz="32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b="0" lang="fr-FR" sz="1200" spc="-1" strike="noStrike">
                <a:solidFill>
                  <a:srgbClr val="8b8b8b"/>
                </a:solidFill>
                <a:uFill>
                  <a:solidFill>
                    <a:srgbClr val="ffffff"/>
                  </a:solidFill>
                </a:uFill>
                <a:latin typeface="Calibri"/>
              </a:rPr>
              <a:t>09/03/2020</a:t>
            </a:r>
            <a:endParaRPr b="0" lang="fr-FR"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6AE15BFF-48E2-45D7-BA83-289C10FA91C1}"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hyperlink" Target="http://brunogarcia.chez.com/Unix/Docs/signaux.html" TargetMode="External"/><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hyperlink" Target="file:///home/mrani/Bureau/GI-S4/EST-Meknes/Fili&#232;re_GI-S4/changer_priorit&#233;_process.docx" TargetMode="External"/><Relationship Id="rId2"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685800" y="2130480"/>
            <a:ext cx="7772040" cy="146952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Gestion des processus</a:t>
            </a:r>
            <a:endParaRPr b="0" lang="fr-FR" sz="1800" spc="-1" strike="noStrike">
              <a:solidFill>
                <a:srgbClr val="000000"/>
              </a:solidFill>
              <a:uFill>
                <a:solidFill>
                  <a:srgbClr val="ffffff"/>
                </a:solidFill>
              </a:uFill>
              <a:latin typeface="Calibri"/>
            </a:endParaRPr>
          </a:p>
        </p:txBody>
      </p:sp>
      <p:sp>
        <p:nvSpPr>
          <p:cNvPr id="84" name="TextShape 2"/>
          <p:cNvSpPr txBox="1"/>
          <p:nvPr/>
        </p:nvSpPr>
        <p:spPr>
          <a:xfrm>
            <a:off x="1371600" y="3886200"/>
            <a:ext cx="6400440" cy="1752120"/>
          </a:xfrm>
          <a:prstGeom prst="rect">
            <a:avLst/>
          </a:prstGeom>
          <a:noFill/>
          <a:ln>
            <a:noFill/>
          </a:ln>
        </p:spPr>
        <p:txBody>
          <a:bodyPr/>
          <a:p>
            <a:pPr algn="ctr"/>
            <a:endParaRPr b="0" lang="fr-FR" sz="32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identification d’un processus</a:t>
            </a:r>
            <a:endParaRPr b="0" lang="fr-FR" sz="1800" spc="-1" strike="noStrike">
              <a:solidFill>
                <a:srgbClr val="000000"/>
              </a:solidFill>
              <a:uFill>
                <a:solidFill>
                  <a:srgbClr val="ffffff"/>
                </a:solidFill>
              </a:uFill>
              <a:latin typeface="Calibri"/>
            </a:endParaRPr>
          </a:p>
        </p:txBody>
      </p:sp>
      <p:sp>
        <p:nvSpPr>
          <p:cNvPr id="102"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Répertoire de travail actif : </a:t>
            </a:r>
            <a:endParaRPr b="0" lang="fr-FR" sz="3200" spc="-1" strike="noStrike">
              <a:solidFill>
                <a:srgbClr val="000000"/>
              </a:solidFill>
              <a:uFill>
                <a:solidFill>
                  <a:srgbClr val="ffffff"/>
                </a:solidFill>
              </a:uFill>
              <a:latin typeface="Calibri"/>
            </a:endParaRPr>
          </a:p>
          <a:p>
            <a:pPr marL="343080" indent="-342720" algn="just">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A son lancement, le répertoire courant (celui depuis lequel le processus a été lancé) est transmis au processus. C’est ce répertoire qui servira de base pour les chemins relatifs.</a:t>
            </a:r>
            <a:endParaRPr b="0" lang="fr-FR" sz="3200" spc="-1" strike="noStrike">
              <a:solidFill>
                <a:srgbClr val="000000"/>
              </a:solidFill>
              <a:uFill>
                <a:solidFill>
                  <a:srgbClr val="ffffff"/>
                </a:solidFill>
              </a:uFill>
              <a:latin typeface="Calibri"/>
            </a:endParaRPr>
          </a:p>
        </p:txBody>
      </p:sp>
    </p:spTree>
  </p:cSld>
  <p:timing>
    <p:tnLst>
      <p:par>
        <p:cTn id="134" dur="indefinite" restart="never" nodeType="tmRoot">
          <p:childTnLst>
            <p:seq>
              <p:cTn id="135" dur="indefinite" nodeType="mainSeq">
                <p:childTnLst>
                  <p:par>
                    <p:cTn id="136" fill="hold">
                      <p:stCondLst>
                        <p:cond delay="indefinite"/>
                      </p:stCondLst>
                      <p:childTnLst>
                        <p:par>
                          <p:cTn id="137" fill="hold">
                            <p:stCondLst>
                              <p:cond delay="0"/>
                            </p:stCondLst>
                            <p:childTnLst>
                              <p:par>
                                <p:cTn id="138" nodeType="clickEffect" fill="hold" presetClass="entr" presetID="5" presetSubtype="10">
                                  <p:stCondLst>
                                    <p:cond delay="0"/>
                                  </p:stCondLst>
                                  <p:childTnLst>
                                    <p:set>
                                      <p:cBhvr>
                                        <p:cTn id="139" dur="1" fill="hold">
                                          <p:stCondLst>
                                            <p:cond delay="0"/>
                                          </p:stCondLst>
                                        </p:cTn>
                                        <p:tgtEl>
                                          <p:spTgt spid="102">
                                            <p:txEl>
                                              <p:pRg st="31" end="212"/>
                                            </p:txEl>
                                          </p:spTgt>
                                        </p:tgtEl>
                                        <p:attrNameLst>
                                          <p:attrName>style.visibility</p:attrName>
                                        </p:attrNameLst>
                                      </p:cBhvr>
                                      <p:to>
                                        <p:strVal val="visible"/>
                                      </p:to>
                                    </p:set>
                                    <p:animEffect filter="checkerboard(across)" transition="in">
                                      <p:cBhvr additive="repl">
                                        <p:cTn id="140" dur="500"/>
                                        <p:tgtEl>
                                          <p:spTgt spid="102">
                                            <p:txEl>
                                              <p:pRg st="31" end="21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identification d’un processus</a:t>
            </a:r>
            <a:endParaRPr b="0" lang="fr-FR" sz="1800" spc="-1" strike="noStrike">
              <a:solidFill>
                <a:srgbClr val="000000"/>
              </a:solidFill>
              <a:uFill>
                <a:solidFill>
                  <a:srgbClr val="ffffff"/>
                </a:solidFill>
              </a:uFill>
              <a:latin typeface="Calibri"/>
            </a:endParaRPr>
          </a:p>
        </p:txBody>
      </p:sp>
      <p:sp>
        <p:nvSpPr>
          <p:cNvPr id="104"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Fichiers ouverts : </a:t>
            </a:r>
            <a:endParaRPr b="0" lang="fr-FR" sz="3200" spc="-1" strike="noStrike">
              <a:solidFill>
                <a:srgbClr val="000000"/>
              </a:solidFill>
              <a:uFill>
                <a:solidFill>
                  <a:srgbClr val="ffffff"/>
                </a:solidFill>
              </a:uFill>
              <a:latin typeface="Calibri"/>
            </a:endParaRPr>
          </a:p>
          <a:p>
            <a:pPr marL="343080" indent="-342720" algn="just">
              <a:lnSpc>
                <a:spcPct val="100000"/>
              </a:lnSpc>
            </a:pPr>
            <a:r>
              <a:rPr b="1"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Table des descripteurs des fichiers ouverts. Par défaut au début seuls trois sont présents : 0, 1 et 2 (les canaux standards). </a:t>
            </a:r>
            <a:endParaRPr b="0" lang="fr-FR" sz="3200" spc="-1" strike="noStrike">
              <a:solidFill>
                <a:srgbClr val="000000"/>
              </a:solidFill>
              <a:uFill>
                <a:solidFill>
                  <a:srgbClr val="ffffff"/>
                </a:solidFill>
              </a:uFill>
              <a:latin typeface="Calibri"/>
            </a:endParaRPr>
          </a:p>
          <a:p>
            <a:pPr marL="343080" indent="-342720" algn="just">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À chaque ouverture de fichier ou de nouveau canal, la table se remplit. À la fermeture du processus, les descripteurs sont fermés (en principe).</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141" dur="indefinite" restart="never" nodeType="tmRoot">
          <p:childTnLst>
            <p:seq>
              <p:cTn id="142" dur="indefinite" nodeType="mainSeq">
                <p:childTnLst>
                  <p:par>
                    <p:cTn id="143" fill="hold">
                      <p:stCondLst>
                        <p:cond delay="indefinite"/>
                      </p:stCondLst>
                      <p:childTnLst>
                        <p:par>
                          <p:cTn id="144" fill="hold">
                            <p:stCondLst>
                              <p:cond delay="0"/>
                            </p:stCondLst>
                            <p:childTnLst>
                              <p:par>
                                <p:cTn id="145" nodeType="clickEffect" fill="hold" presetClass="entr" presetID="5" presetSubtype="10">
                                  <p:stCondLst>
                                    <p:cond delay="0"/>
                                  </p:stCondLst>
                                  <p:childTnLst>
                                    <p:set>
                                      <p:cBhvr>
                                        <p:cTn id="146" dur="1" fill="hold">
                                          <p:stCondLst>
                                            <p:cond delay="0"/>
                                          </p:stCondLst>
                                        </p:cTn>
                                        <p:tgtEl>
                                          <p:spTgt spid="104">
                                            <p:txEl>
                                              <p:pRg st="20" end="149"/>
                                            </p:txEl>
                                          </p:spTgt>
                                        </p:tgtEl>
                                        <p:attrNameLst>
                                          <p:attrName>style.visibility</p:attrName>
                                        </p:attrNameLst>
                                      </p:cBhvr>
                                      <p:to>
                                        <p:strVal val="visible"/>
                                      </p:to>
                                    </p:set>
                                    <p:animEffect filter="checkerboard(across)" transition="in">
                                      <p:cBhvr additive="repl">
                                        <p:cTn id="147" dur="500"/>
                                        <p:tgtEl>
                                          <p:spTgt spid="104">
                                            <p:txEl>
                                              <p:pRg st="20" end="149"/>
                                            </p:txEl>
                                          </p:spTgt>
                                        </p:tgtEl>
                                      </p:cBhvr>
                                    </p:animEffect>
                                  </p:childTnLst>
                                </p:cTn>
                              </p:par>
                            </p:childTnLst>
                          </p:cTn>
                        </p:par>
                      </p:childTnLst>
                    </p:cTn>
                  </p:par>
                  <p:par>
                    <p:cTn id="148" fill="hold">
                      <p:stCondLst>
                        <p:cond delay="indefinite"/>
                      </p:stCondLst>
                      <p:childTnLst>
                        <p:par>
                          <p:cTn id="149" fill="hold">
                            <p:stCondLst>
                              <p:cond delay="0"/>
                            </p:stCondLst>
                            <p:childTnLst>
                              <p:par>
                                <p:cTn id="150" nodeType="clickEffect" fill="hold" presetClass="entr" presetID="5" presetSubtype="10">
                                  <p:stCondLst>
                                    <p:cond delay="0"/>
                                  </p:stCondLst>
                                  <p:childTnLst>
                                    <p:set>
                                      <p:cBhvr>
                                        <p:cTn id="151" dur="1" fill="hold">
                                          <p:stCondLst>
                                            <p:cond delay="0"/>
                                          </p:stCondLst>
                                        </p:cTn>
                                        <p:tgtEl>
                                          <p:spTgt spid="104">
                                            <p:txEl>
                                              <p:pRg st="149" end="295"/>
                                            </p:txEl>
                                          </p:spTgt>
                                        </p:tgtEl>
                                        <p:attrNameLst>
                                          <p:attrName>style.visibility</p:attrName>
                                        </p:attrNameLst>
                                      </p:cBhvr>
                                      <p:to>
                                        <p:strVal val="visible"/>
                                      </p:to>
                                    </p:set>
                                    <p:animEffect filter="checkerboard(across)" transition="in">
                                      <p:cBhvr additive="repl">
                                        <p:cTn id="152" dur="500"/>
                                        <p:tgtEl>
                                          <p:spTgt spid="104">
                                            <p:txEl>
                                              <p:pRg st="149" end="29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identification d’un processus</a:t>
            </a:r>
            <a:endParaRPr b="0" lang="fr-FR" sz="1800" spc="-1" strike="noStrike">
              <a:solidFill>
                <a:srgbClr val="000000"/>
              </a:solidFill>
              <a:uFill>
                <a:solidFill>
                  <a:srgbClr val="ffffff"/>
                </a:solidFill>
              </a:uFill>
              <a:latin typeface="Calibri"/>
            </a:endParaRPr>
          </a:p>
        </p:txBody>
      </p:sp>
      <p:sp>
        <p:nvSpPr>
          <p:cNvPr id="106" name="TextShape 2"/>
          <p:cNvSpPr txBox="1"/>
          <p:nvPr/>
        </p:nvSpPr>
        <p:spPr>
          <a:xfrm>
            <a:off x="457200" y="1600200"/>
            <a:ext cx="8229240" cy="4525560"/>
          </a:xfrm>
          <a:prstGeom prst="rect">
            <a:avLst/>
          </a:prstGeom>
          <a:noFill/>
          <a:ln>
            <a:noFill/>
          </a:ln>
        </p:spPr>
        <p:txBody>
          <a:bodyPr/>
          <a:p>
            <a:pPr algn="just">
              <a:lnSpc>
                <a:spcPct val="100000"/>
              </a:lnSpc>
            </a:pPr>
            <a:r>
              <a:rPr b="0" lang="fr-FR" sz="3200" spc="-1" strike="noStrike">
                <a:solidFill>
                  <a:srgbClr val="000000"/>
                </a:solidFill>
                <a:uFill>
                  <a:solidFill>
                    <a:srgbClr val="ffffff"/>
                  </a:solidFill>
                </a:uFill>
                <a:latin typeface="Calibri"/>
              </a:rPr>
              <a:t>On trouve d’autres informations comme la taille de la </a:t>
            </a:r>
            <a:r>
              <a:rPr b="0" lang="fr-FR" sz="3200" spc="-1" strike="noStrike" u="sng">
                <a:solidFill>
                  <a:srgbClr val="000000"/>
                </a:solidFill>
                <a:uFill>
                  <a:solidFill>
                    <a:srgbClr val="ffffff"/>
                  </a:solidFill>
                </a:uFill>
                <a:latin typeface="Calibri"/>
              </a:rPr>
              <a:t>mémoire allouée</a:t>
            </a:r>
            <a:r>
              <a:rPr b="0" lang="fr-FR" sz="3200" spc="-1" strike="noStrike">
                <a:solidFill>
                  <a:srgbClr val="000000"/>
                </a:solidFill>
                <a:uFill>
                  <a:solidFill>
                    <a:srgbClr val="ffffff"/>
                  </a:solidFill>
                </a:uFill>
                <a:latin typeface="Calibri"/>
              </a:rPr>
              <a:t>, la </a:t>
            </a:r>
            <a:r>
              <a:rPr b="0" lang="fr-FR" sz="3200" spc="-1" strike="noStrike" u="sng">
                <a:solidFill>
                  <a:srgbClr val="000000"/>
                </a:solidFill>
                <a:uFill>
                  <a:solidFill>
                    <a:srgbClr val="ffffff"/>
                  </a:solidFill>
                </a:uFill>
                <a:latin typeface="Calibri"/>
              </a:rPr>
              <a:t>date de lancement </a:t>
            </a:r>
            <a:r>
              <a:rPr b="0" lang="fr-FR" sz="3200" spc="-1" strike="noStrike">
                <a:solidFill>
                  <a:srgbClr val="000000"/>
                </a:solidFill>
                <a:uFill>
                  <a:solidFill>
                    <a:srgbClr val="ffffff"/>
                  </a:solidFill>
                </a:uFill>
                <a:latin typeface="Calibri"/>
              </a:rPr>
              <a:t>du processus, le </a:t>
            </a:r>
            <a:r>
              <a:rPr b="0" lang="fr-FR" sz="3200" spc="-1" strike="noStrike" u="sng">
                <a:solidFill>
                  <a:srgbClr val="000000"/>
                </a:solidFill>
                <a:uFill>
                  <a:solidFill>
                    <a:srgbClr val="ffffff"/>
                  </a:solidFill>
                </a:uFill>
                <a:latin typeface="Calibri"/>
              </a:rPr>
              <a:t>terminal d’attachement</a:t>
            </a:r>
            <a:r>
              <a:rPr b="0" lang="fr-FR" sz="3200" spc="-1" strike="noStrike">
                <a:solidFill>
                  <a:srgbClr val="000000"/>
                </a:solidFill>
                <a:uFill>
                  <a:solidFill>
                    <a:srgbClr val="ffffff"/>
                  </a:solidFill>
                </a:uFill>
                <a:latin typeface="Calibri"/>
              </a:rPr>
              <a:t>, l’</a:t>
            </a:r>
            <a:r>
              <a:rPr b="0" lang="fr-FR" sz="3200" spc="-1" strike="noStrike" u="sng">
                <a:solidFill>
                  <a:srgbClr val="000000"/>
                </a:solidFill>
                <a:uFill>
                  <a:solidFill>
                    <a:srgbClr val="ffffff"/>
                  </a:solidFill>
                </a:uFill>
                <a:latin typeface="Calibri"/>
              </a:rPr>
              <a:t>état</a:t>
            </a:r>
            <a:r>
              <a:rPr b="0" lang="fr-FR" sz="3200" spc="-1" strike="noStrike">
                <a:solidFill>
                  <a:srgbClr val="000000"/>
                </a:solidFill>
                <a:uFill>
                  <a:solidFill>
                    <a:srgbClr val="ffffff"/>
                  </a:solidFill>
                </a:uFill>
                <a:latin typeface="Calibri"/>
              </a:rPr>
              <a:t> du processus, les </a:t>
            </a:r>
            <a:r>
              <a:rPr b="0" lang="fr-FR" sz="3200" spc="-1" strike="noStrike" u="sng">
                <a:solidFill>
                  <a:srgbClr val="000000"/>
                </a:solidFill>
                <a:uFill>
                  <a:solidFill>
                    <a:srgbClr val="ffffff"/>
                  </a:solidFill>
                </a:uFill>
                <a:latin typeface="Calibri"/>
              </a:rPr>
              <a:t>UID</a:t>
            </a:r>
            <a:r>
              <a:rPr b="0" lang="fr-FR" sz="3200" spc="-1" strike="noStrike">
                <a:solidFill>
                  <a:srgbClr val="000000"/>
                </a:solidFill>
                <a:uFill>
                  <a:solidFill>
                    <a:srgbClr val="ffffff"/>
                  </a:solidFill>
                </a:uFill>
                <a:latin typeface="Calibri"/>
              </a:rPr>
              <a:t> effectif et réel ainsi que les </a:t>
            </a:r>
            <a:r>
              <a:rPr b="0" lang="fr-FR" sz="3200" spc="-1" strike="noStrike" u="sng">
                <a:solidFill>
                  <a:srgbClr val="000000"/>
                </a:solidFill>
                <a:uFill>
                  <a:solidFill>
                    <a:srgbClr val="ffffff"/>
                  </a:solidFill>
                </a:uFill>
                <a:latin typeface="Calibri"/>
              </a:rPr>
              <a:t>GID</a:t>
            </a:r>
            <a:r>
              <a:rPr b="0" lang="fr-FR" sz="3200" spc="-1" strike="noStrike">
                <a:solidFill>
                  <a:srgbClr val="000000"/>
                </a:solidFill>
                <a:uFill>
                  <a:solidFill>
                    <a:srgbClr val="ffffff"/>
                  </a:solidFill>
                </a:uFill>
                <a:latin typeface="Calibri"/>
              </a:rPr>
              <a:t> effectif et réel.</a:t>
            </a:r>
            <a:endParaRPr b="0" lang="fr-FR" sz="3200" spc="-1" strike="noStrike">
              <a:solidFill>
                <a:srgbClr val="000000"/>
              </a:solidFill>
              <a:uFill>
                <a:solidFill>
                  <a:srgbClr val="ffffff"/>
                </a:solidFill>
              </a:uFill>
              <a:latin typeface="Calibri"/>
            </a:endParaRPr>
          </a:p>
        </p:txBody>
      </p:sp>
    </p:spTree>
  </p:cSld>
  <p:transition>
    <p:dissolve/>
  </p:transition>
  <p:timing>
    <p:tnLst>
      <p:par>
        <p:cTn id="153" dur="indefinite" restart="never" nodeType="tmRoot">
          <p:childTnLst>
            <p:seq>
              <p:cTn id="15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États d’un processus</a:t>
            </a:r>
            <a:endParaRPr b="0" lang="fr-FR" sz="1800" spc="-1" strike="noStrike">
              <a:solidFill>
                <a:srgbClr val="000000"/>
              </a:solidFill>
              <a:uFill>
                <a:solidFill>
                  <a:srgbClr val="ffffff"/>
                </a:solidFill>
              </a:uFill>
              <a:latin typeface="Calibri"/>
            </a:endParaRPr>
          </a:p>
        </p:txBody>
      </p:sp>
      <p:sp>
        <p:nvSpPr>
          <p:cNvPr id="108" name="TextShape 2"/>
          <p:cNvSpPr txBox="1"/>
          <p:nvPr/>
        </p:nvSpPr>
        <p:spPr>
          <a:xfrm>
            <a:off x="457200" y="1600200"/>
            <a:ext cx="8229240" cy="4525560"/>
          </a:xfrm>
          <a:prstGeom prst="rect">
            <a:avLst/>
          </a:prstGeom>
          <a:noFill/>
          <a:ln>
            <a:noFill/>
          </a:ln>
        </p:spPr>
        <p:txBody>
          <a:bodyPr/>
          <a:p>
            <a:pPr algn="just">
              <a:lnSpc>
                <a:spcPct val="100000"/>
              </a:lnSpc>
            </a:pPr>
            <a:r>
              <a:rPr b="0" lang="fr-FR" sz="3200" spc="-1" strike="noStrike">
                <a:solidFill>
                  <a:srgbClr val="000000"/>
                </a:solidFill>
                <a:uFill>
                  <a:solidFill>
                    <a:srgbClr val="ffffff"/>
                  </a:solidFill>
                </a:uFill>
                <a:latin typeface="Calibri"/>
              </a:rPr>
              <a:t>Durant sa vie (temps entre le lancement et la sortie) un processus peut passer par divers états ou </a:t>
            </a:r>
            <a:r>
              <a:rPr b="1" lang="fr-FR" sz="3200" spc="-1" strike="noStrike">
                <a:solidFill>
                  <a:srgbClr val="000000"/>
                </a:solidFill>
                <a:uFill>
                  <a:solidFill>
                    <a:srgbClr val="ffffff"/>
                  </a:solidFill>
                </a:uFill>
                <a:latin typeface="Calibri"/>
              </a:rPr>
              <a:t>process state :</a:t>
            </a:r>
            <a:endParaRPr b="0" lang="fr-FR" sz="3200" spc="-1" strike="noStrike">
              <a:solidFill>
                <a:srgbClr val="000000"/>
              </a:solidFill>
              <a:uFill>
                <a:solidFill>
                  <a:srgbClr val="ffffff"/>
                </a:solidFill>
              </a:uFill>
              <a:latin typeface="Calibri"/>
            </a:endParaRPr>
          </a:p>
        </p:txBody>
      </p:sp>
    </p:spTree>
  </p:cSld>
  <p:transition>
    <p:dissolve/>
  </p:transition>
  <p:timing>
    <p:tnLst>
      <p:par>
        <p:cTn id="155" dur="indefinite" restart="never" nodeType="tmRoot">
          <p:childTnLst>
            <p:seq>
              <p:cTn id="15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États d’un processus</a:t>
            </a:r>
            <a:endParaRPr b="0" lang="fr-FR" sz="1800" spc="-1" strike="noStrike">
              <a:solidFill>
                <a:srgbClr val="000000"/>
              </a:solidFill>
              <a:uFill>
                <a:solidFill>
                  <a:srgbClr val="ffffff"/>
                </a:solidFill>
              </a:uFill>
              <a:latin typeface="Calibri"/>
            </a:endParaRPr>
          </a:p>
        </p:txBody>
      </p:sp>
      <p:sp>
        <p:nvSpPr>
          <p:cNvPr id="110"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1" i="1" lang="fr-FR" sz="3200" spc="-1" strike="noStrike">
                <a:solidFill>
                  <a:srgbClr val="000000"/>
                </a:solidFill>
                <a:uFill>
                  <a:solidFill>
                    <a:srgbClr val="ffffff"/>
                  </a:solidFill>
                </a:uFill>
                <a:latin typeface="Calibri"/>
              </a:rPr>
              <a:t>Prêt</a:t>
            </a:r>
            <a:r>
              <a:rPr b="1" lang="fr-FR" sz="3200" spc="-1" strike="noStrike">
                <a:solidFill>
                  <a:srgbClr val="000000"/>
                </a:solidFill>
                <a:uFill>
                  <a:solidFill>
                    <a:srgbClr val="ffffff"/>
                  </a:solidFill>
                </a:uFill>
                <a:latin typeface="Calibri"/>
              </a:rPr>
              <a:t> ou </a:t>
            </a:r>
            <a:r>
              <a:rPr b="1" i="1" lang="fr-FR" sz="3200" spc="-1" strike="noStrike">
                <a:solidFill>
                  <a:srgbClr val="000000"/>
                </a:solidFill>
                <a:uFill>
                  <a:solidFill>
                    <a:srgbClr val="ffffff"/>
                  </a:solidFill>
                </a:uFill>
                <a:latin typeface="Calibri"/>
              </a:rPr>
              <a:t>En attente</a:t>
            </a:r>
            <a:r>
              <a:rPr b="1"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a:t>
            </a:r>
            <a:r>
              <a:rPr b="0" i="1" lang="fr-FR" sz="3200" spc="-1" strike="noStrike">
                <a:solidFill>
                  <a:srgbClr val="000000"/>
                </a:solidFill>
                <a:uFill>
                  <a:solidFill>
                    <a:srgbClr val="ffffff"/>
                  </a:solidFill>
                </a:uFill>
                <a:latin typeface="Calibri"/>
              </a:rPr>
              <a:t>ready</a:t>
            </a:r>
            <a:r>
              <a:rPr b="0" lang="fr-FR" sz="3200" spc="-1" strike="noStrike">
                <a:solidFill>
                  <a:srgbClr val="000000"/>
                </a:solidFill>
                <a:uFill>
                  <a:solidFill>
                    <a:srgbClr val="ffffff"/>
                  </a:solidFill>
                </a:uFill>
                <a:latin typeface="Calibri"/>
              </a:rPr>
              <a:t> ou </a:t>
            </a:r>
            <a:r>
              <a:rPr b="0" i="1" lang="fr-FR" sz="3200" spc="-1" strike="noStrike">
                <a:solidFill>
                  <a:srgbClr val="000000"/>
                </a:solidFill>
                <a:uFill>
                  <a:solidFill>
                    <a:srgbClr val="ffffff"/>
                  </a:solidFill>
                </a:uFill>
                <a:latin typeface="Calibri"/>
              </a:rPr>
              <a:t>runnable</a:t>
            </a: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Dans cet état, le processus a été chargé en mémoire centrale et attend son exécution sur le processeur, c'est-à-dire une commutation de contexte provoquée par l'ordonnanceur. </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Les processus disponibles sont rangés dans une file ; les autres, ceux qui attendent quelque chose (données provenant du disque dur, une connexion internet, etc.) ne sont pas pris en compte. Cette file d'attente (ready queue) est gérée par l’ordonnaceur. </a:t>
            </a:r>
            <a:endParaRPr b="0" lang="fr-FR" sz="3200" spc="-1" strike="noStrike">
              <a:solidFill>
                <a:srgbClr val="000000"/>
              </a:solidFill>
              <a:uFill>
                <a:solidFill>
                  <a:srgbClr val="ffffff"/>
                </a:solidFill>
              </a:uFill>
              <a:latin typeface="Calibri"/>
            </a:endParaRPr>
          </a:p>
        </p:txBody>
      </p:sp>
    </p:spTree>
  </p:cSld>
  <p:timing>
    <p:tnLst>
      <p:par>
        <p:cTn id="157" dur="indefinite" restart="never" nodeType="tmRoot">
          <p:childTnLst>
            <p:seq>
              <p:cTn id="158" dur="indefinite" nodeType="mainSeq">
                <p:childTnLst>
                  <p:par>
                    <p:cTn id="159" fill="hold">
                      <p:stCondLst>
                        <p:cond delay="indefinite"/>
                      </p:stCondLst>
                      <p:childTnLst>
                        <p:par>
                          <p:cTn id="160" fill="hold">
                            <p:stCondLst>
                              <p:cond delay="0"/>
                            </p:stCondLst>
                            <p:childTnLst>
                              <p:par>
                                <p:cTn id="161" nodeType="clickEffect" fill="hold" presetClass="entr" presetID="5" presetSubtype="10">
                                  <p:stCondLst>
                                    <p:cond delay="0"/>
                                  </p:stCondLst>
                                  <p:childTnLst>
                                    <p:set>
                                      <p:cBhvr>
                                        <p:cTn id="162" dur="1" fill="hold">
                                          <p:stCondLst>
                                            <p:cond delay="0"/>
                                          </p:stCondLst>
                                        </p:cTn>
                                        <p:tgtEl>
                                          <p:spTgt spid="110">
                                            <p:txEl>
                                              <p:pRg st="41" end="217"/>
                                            </p:txEl>
                                          </p:spTgt>
                                        </p:tgtEl>
                                        <p:attrNameLst>
                                          <p:attrName>style.visibility</p:attrName>
                                        </p:attrNameLst>
                                      </p:cBhvr>
                                      <p:to>
                                        <p:strVal val="visible"/>
                                      </p:to>
                                    </p:set>
                                    <p:animEffect filter="checkerboard(across)" transition="in">
                                      <p:cBhvr additive="repl">
                                        <p:cTn id="163" dur="500"/>
                                        <p:tgtEl>
                                          <p:spTgt spid="110">
                                            <p:txEl>
                                              <p:pRg st="41" end="217"/>
                                            </p:txEl>
                                          </p:spTgt>
                                        </p:tgtEl>
                                      </p:cBhvr>
                                    </p:animEffect>
                                  </p:childTnLst>
                                </p:cTn>
                              </p:par>
                              <p:par>
                                <p:cTn id="164" nodeType="withEffect" fill="hold" presetClass="entr" presetID="5" presetSubtype="10">
                                  <p:stCondLst>
                                    <p:cond delay="0"/>
                                  </p:stCondLst>
                                  <p:childTnLst>
                                    <p:set>
                                      <p:cBhvr>
                                        <p:cTn id="165" dur="1" fill="hold">
                                          <p:stCondLst>
                                            <p:cond delay="0"/>
                                          </p:stCondLst>
                                        </p:cTn>
                                        <p:tgtEl>
                                          <p:spTgt spid="110">
                                            <p:txEl>
                                              <p:pRg st="217" end="473"/>
                                            </p:txEl>
                                          </p:spTgt>
                                        </p:tgtEl>
                                        <p:attrNameLst>
                                          <p:attrName>style.visibility</p:attrName>
                                        </p:attrNameLst>
                                      </p:cBhvr>
                                      <p:to>
                                        <p:strVal val="visible"/>
                                      </p:to>
                                    </p:set>
                                    <p:animEffect filter="checkerboard(across)" transition="in">
                                      <p:cBhvr additive="repl">
                                        <p:cTn id="166" dur="500"/>
                                        <p:tgtEl>
                                          <p:spTgt spid="110">
                                            <p:txEl>
                                              <p:pRg st="217" end="47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États d’un processus</a:t>
            </a:r>
            <a:endParaRPr b="0" lang="fr-FR" sz="1800" spc="-1" strike="noStrike">
              <a:solidFill>
                <a:srgbClr val="000000"/>
              </a:solidFill>
              <a:uFill>
                <a:solidFill>
                  <a:srgbClr val="ffffff"/>
                </a:solidFill>
              </a:uFill>
              <a:latin typeface="Calibri"/>
            </a:endParaRPr>
          </a:p>
        </p:txBody>
      </p:sp>
      <p:sp>
        <p:nvSpPr>
          <p:cNvPr id="112"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1" i="1" lang="fr-FR" sz="3200" spc="-1" strike="noStrike">
                <a:solidFill>
                  <a:srgbClr val="000000"/>
                </a:solidFill>
                <a:uFill>
                  <a:solidFill>
                    <a:srgbClr val="ffffff"/>
                  </a:solidFill>
                </a:uFill>
                <a:latin typeface="Calibri"/>
              </a:rPr>
              <a:t>Élu ou Exécution </a:t>
            </a:r>
            <a:r>
              <a:rPr b="0" i="1" lang="fr-FR" sz="3200" spc="-1" strike="noStrike">
                <a:solidFill>
                  <a:srgbClr val="000000"/>
                </a:solidFill>
                <a:uFill>
                  <a:solidFill>
                    <a:srgbClr val="ffffff"/>
                  </a:solidFill>
                </a:uFill>
                <a:latin typeface="Calibri"/>
              </a:rPr>
              <a:t>(running) :</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Le processus est en cours d'exécution par le processeur.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i="1" lang="fr-FR" sz="3200" spc="-1" strike="noStrike">
                <a:solidFill>
                  <a:srgbClr val="000000"/>
                </a:solidFill>
                <a:uFill>
                  <a:solidFill>
                    <a:srgbClr val="ffffff"/>
                  </a:solidFill>
                </a:uFill>
                <a:latin typeface="Calibri"/>
              </a:rPr>
              <a:t>Endormi ou Bloqué </a:t>
            </a:r>
            <a:r>
              <a:rPr b="0" i="1" lang="fr-FR" sz="3200" spc="-1" strike="noStrike">
                <a:solidFill>
                  <a:srgbClr val="000000"/>
                </a:solidFill>
                <a:uFill>
                  <a:solidFill>
                    <a:srgbClr val="ffffff"/>
                  </a:solidFill>
                </a:uFill>
                <a:latin typeface="Calibri"/>
              </a:rPr>
              <a:t>(blocked ou waiting) : </a:t>
            </a:r>
            <a:endParaRPr b="0" lang="fr-FR" sz="3200" spc="-1" strike="noStrike">
              <a:solidFill>
                <a:srgbClr val="000000"/>
              </a:solidFill>
              <a:uFill>
                <a:solidFill>
                  <a:srgbClr val="ffffff"/>
                </a:solidFill>
              </a:uFill>
              <a:latin typeface="Calibri"/>
            </a:endParaRPr>
          </a:p>
          <a:p>
            <a:pPr algn="just">
              <a:lnSpc>
                <a:spcPct val="100000"/>
              </a:lnSpc>
            </a:pPr>
            <a:r>
              <a:rPr b="0" i="1" lang="fr-FR" sz="3200" spc="-1" strike="noStrike">
                <a:solidFill>
                  <a:srgbClr val="000000"/>
                </a:solidFill>
                <a:uFill>
                  <a:solidFill>
                    <a:srgbClr val="ffffff"/>
                  </a:solidFill>
                </a:uFill>
                <a:latin typeface="Calibri"/>
              </a:rPr>
              <a:t>Le processus a été interrompu ou attend un événement (la fin d'une opération d’entrée/sortie, un signal, ...).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167" dur="indefinite" restart="never" nodeType="tmRoot">
          <p:childTnLst>
            <p:seq>
              <p:cTn id="168" dur="indefinite" nodeType="mainSeq">
                <p:childTnLst>
                  <p:par>
                    <p:cTn id="169" fill="hold">
                      <p:stCondLst>
                        <p:cond delay="indefinite"/>
                      </p:stCondLst>
                      <p:childTnLst>
                        <p:par>
                          <p:cTn id="170" fill="hold">
                            <p:stCondLst>
                              <p:cond delay="0"/>
                            </p:stCondLst>
                            <p:childTnLst>
                              <p:par>
                                <p:cTn id="171" nodeType="clickEffect" fill="hold" presetClass="entr" presetID="5" presetSubtype="10">
                                  <p:stCondLst>
                                    <p:cond delay="0"/>
                                  </p:stCondLst>
                                  <p:childTnLst>
                                    <p:set>
                                      <p:cBhvr>
                                        <p:cTn id="172" dur="1" fill="hold">
                                          <p:stCondLst>
                                            <p:cond delay="0"/>
                                          </p:stCondLst>
                                        </p:cTn>
                                        <p:tgtEl>
                                          <p:spTgt spid="112">
                                            <p:txEl>
                                              <p:pRg st="29" end="87"/>
                                            </p:txEl>
                                          </p:spTgt>
                                        </p:tgtEl>
                                        <p:attrNameLst>
                                          <p:attrName>style.visibility</p:attrName>
                                        </p:attrNameLst>
                                      </p:cBhvr>
                                      <p:to>
                                        <p:strVal val="visible"/>
                                      </p:to>
                                    </p:set>
                                    <p:animEffect filter="checkerboard(across)" transition="in">
                                      <p:cBhvr additive="repl">
                                        <p:cTn id="173" dur="500"/>
                                        <p:tgtEl>
                                          <p:spTgt spid="112">
                                            <p:txEl>
                                              <p:pRg st="29" end="87"/>
                                            </p:txEl>
                                          </p:spTgt>
                                        </p:tgtEl>
                                      </p:cBhvr>
                                    </p:animEffect>
                                  </p:childTnLst>
                                </p:cTn>
                              </p:par>
                            </p:childTnLst>
                          </p:cTn>
                        </p:par>
                      </p:childTnLst>
                    </p:cTn>
                  </p:par>
                  <p:par>
                    <p:cTn id="174" fill="hold">
                      <p:stCondLst>
                        <p:cond delay="indefinite"/>
                      </p:stCondLst>
                      <p:childTnLst>
                        <p:par>
                          <p:cTn id="175" fill="hold">
                            <p:stCondLst>
                              <p:cond delay="0"/>
                            </p:stCondLst>
                            <p:childTnLst>
                              <p:par>
                                <p:cTn id="176" nodeType="clickEffect" fill="hold" presetClass="entr" presetID="5" presetSubtype="10">
                                  <p:stCondLst>
                                    <p:cond delay="0"/>
                                  </p:stCondLst>
                                  <p:childTnLst>
                                    <p:set>
                                      <p:cBhvr>
                                        <p:cTn id="177" dur="1" fill="hold">
                                          <p:stCondLst>
                                            <p:cond delay="0"/>
                                          </p:stCondLst>
                                        </p:cTn>
                                        <p:tgtEl>
                                          <p:spTgt spid="112">
                                            <p:txEl>
                                              <p:pRg st="87" end="129"/>
                                            </p:txEl>
                                          </p:spTgt>
                                        </p:tgtEl>
                                        <p:attrNameLst>
                                          <p:attrName>style.visibility</p:attrName>
                                        </p:attrNameLst>
                                      </p:cBhvr>
                                      <p:to>
                                        <p:strVal val="visible"/>
                                      </p:to>
                                    </p:set>
                                    <p:animEffect filter="checkerboard(across)" transition="in">
                                      <p:cBhvr additive="repl">
                                        <p:cTn id="178" dur="500"/>
                                        <p:tgtEl>
                                          <p:spTgt spid="112">
                                            <p:txEl>
                                              <p:pRg st="87" end="129"/>
                                            </p:txEl>
                                          </p:spTgt>
                                        </p:tgtEl>
                                      </p:cBhvr>
                                    </p:animEffec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5" presetSubtype="10">
                                  <p:stCondLst>
                                    <p:cond delay="0"/>
                                  </p:stCondLst>
                                  <p:childTnLst>
                                    <p:set>
                                      <p:cBhvr>
                                        <p:cTn id="182" dur="1" fill="hold">
                                          <p:stCondLst>
                                            <p:cond delay="0"/>
                                          </p:stCondLst>
                                        </p:cTn>
                                        <p:tgtEl>
                                          <p:spTgt spid="112">
                                            <p:txEl>
                                              <p:pRg st="129" end="241"/>
                                            </p:txEl>
                                          </p:spTgt>
                                        </p:tgtEl>
                                        <p:attrNameLst>
                                          <p:attrName>style.visibility</p:attrName>
                                        </p:attrNameLst>
                                      </p:cBhvr>
                                      <p:to>
                                        <p:strVal val="visible"/>
                                      </p:to>
                                    </p:set>
                                    <p:animEffect filter="checkerboard(across)" transition="in">
                                      <p:cBhvr additive="repl">
                                        <p:cTn id="183" dur="500"/>
                                        <p:tgtEl>
                                          <p:spTgt spid="112">
                                            <p:txEl>
                                              <p:pRg st="129" end="24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Exemple de l’état bloqué</a:t>
            </a:r>
            <a:endParaRPr b="0" lang="fr-FR" sz="1800" spc="-1" strike="noStrike">
              <a:solidFill>
                <a:srgbClr val="000000"/>
              </a:solidFill>
              <a:uFill>
                <a:solidFill>
                  <a:srgbClr val="ffffff"/>
                </a:solidFill>
              </a:uFill>
              <a:latin typeface="Calibri"/>
            </a:endParaRPr>
          </a:p>
        </p:txBody>
      </p:sp>
      <p:sp>
        <p:nvSpPr>
          <p:cNvPr id="114"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Par exemple, dans la séquence de commandes UNIX suivantes :  cat texte1 texte2 | grep arbre</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le processus grep recevra sa tranche de temps d'exécution bien avant que les données produites par le processus cat ne soient disponibles. Il est donc bloqué pour une raison logique toute simple, c'est qu'il doit traiter une donnée qui n'est pas encore disponible.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184" dur="indefinite" restart="never" nodeType="tmRoot">
          <p:childTnLst>
            <p:seq>
              <p:cTn id="185"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États d’un processus</a:t>
            </a:r>
            <a:endParaRPr b="0" lang="fr-FR" sz="1800" spc="-1" strike="noStrike">
              <a:solidFill>
                <a:srgbClr val="000000"/>
              </a:solidFill>
              <a:uFill>
                <a:solidFill>
                  <a:srgbClr val="ffffff"/>
                </a:solidFill>
              </a:uFill>
              <a:latin typeface="Calibri"/>
            </a:endParaRPr>
          </a:p>
        </p:txBody>
      </p:sp>
      <p:sp>
        <p:nvSpPr>
          <p:cNvPr id="116"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1" i="1" lang="fr-FR" sz="3200" spc="-1" strike="noStrike">
                <a:solidFill>
                  <a:srgbClr val="000000"/>
                </a:solidFill>
                <a:uFill>
                  <a:solidFill>
                    <a:srgbClr val="ffffff"/>
                  </a:solidFill>
                </a:uFill>
                <a:latin typeface="Calibri"/>
              </a:rPr>
              <a:t>Terminé</a:t>
            </a:r>
            <a:r>
              <a:rPr b="0" lang="fr-FR" sz="3200" spc="-1" strike="noStrike">
                <a:solidFill>
                  <a:srgbClr val="000000"/>
                </a:solidFill>
                <a:uFill>
                  <a:solidFill>
                    <a:srgbClr val="ffffff"/>
                  </a:solidFill>
                </a:uFill>
                <a:latin typeface="Calibri"/>
              </a:rPr>
              <a:t> (</a:t>
            </a:r>
            <a:r>
              <a:rPr b="0" i="1" lang="fr-FR" sz="3200" spc="-1" strike="noStrike">
                <a:solidFill>
                  <a:srgbClr val="000000"/>
                </a:solidFill>
                <a:uFill>
                  <a:solidFill>
                    <a:srgbClr val="ffffff"/>
                  </a:solidFill>
                </a:uFill>
                <a:latin typeface="Calibri"/>
              </a:rPr>
              <a:t>terminated</a:t>
            </a: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Le processus est terminé, c'est-à-dire soit le résultat est connu, soit le programme a été forcé de s'arrêter.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i="1" lang="fr-FR" sz="3200" spc="-1" strike="noStrike">
                <a:solidFill>
                  <a:srgbClr val="000000"/>
                </a:solidFill>
                <a:uFill>
                  <a:solidFill>
                    <a:srgbClr val="ffffff"/>
                  </a:solidFill>
                </a:uFill>
                <a:latin typeface="Calibri"/>
              </a:rPr>
              <a:t>Zombie</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Si un processus terminé ne peut pas être déchargé de la mémoire, par exemple, si un de ses fils n'est pas terminé, il passe dans un état appelé </a:t>
            </a:r>
            <a:r>
              <a:rPr b="0" i="1" lang="fr-FR" sz="3200" spc="-1" strike="noStrike">
                <a:solidFill>
                  <a:srgbClr val="000000"/>
                </a:solidFill>
                <a:uFill>
                  <a:solidFill>
                    <a:srgbClr val="ffffff"/>
                  </a:solidFill>
                </a:uFill>
                <a:latin typeface="Calibri"/>
              </a:rPr>
              <a:t>zombie</a:t>
            </a: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186" dur="indefinite" restart="never" nodeType="tmRoot">
          <p:childTnLst>
            <p:seq>
              <p:cTn id="187" dur="indefinite" nodeType="mainSeq">
                <p:childTnLst>
                  <p:par>
                    <p:cTn id="188" fill="hold">
                      <p:stCondLst>
                        <p:cond delay="indefinite"/>
                      </p:stCondLst>
                      <p:childTnLst>
                        <p:par>
                          <p:cTn id="189" fill="hold">
                            <p:stCondLst>
                              <p:cond delay="0"/>
                            </p:stCondLst>
                            <p:childTnLst>
                              <p:par>
                                <p:cTn id="190" nodeType="clickEffect" fill="hold" presetClass="entr" presetID="5" presetSubtype="10">
                                  <p:stCondLst>
                                    <p:cond delay="0"/>
                                  </p:stCondLst>
                                  <p:childTnLst>
                                    <p:set>
                                      <p:cBhvr>
                                        <p:cTn id="191" dur="1" fill="hold">
                                          <p:stCondLst>
                                            <p:cond delay="0"/>
                                          </p:stCondLst>
                                        </p:cTn>
                                        <p:tgtEl>
                                          <p:spTgt spid="116">
                                            <p:txEl>
                                              <p:pRg st="135" end="142"/>
                                            </p:txEl>
                                          </p:spTgt>
                                        </p:tgtEl>
                                        <p:attrNameLst>
                                          <p:attrName>style.visibility</p:attrName>
                                        </p:attrNameLst>
                                      </p:cBhvr>
                                      <p:to>
                                        <p:strVal val="visible"/>
                                      </p:to>
                                    </p:set>
                                    <p:animEffect filter="checkerboard(across)" transition="in">
                                      <p:cBhvr additive="repl">
                                        <p:cTn id="192" dur="500"/>
                                        <p:tgtEl>
                                          <p:spTgt spid="116">
                                            <p:txEl>
                                              <p:pRg st="135" end="142"/>
                                            </p:txEl>
                                          </p:spTgt>
                                        </p:tgtEl>
                                      </p:cBhvr>
                                    </p:animEffect>
                                  </p:childTnLst>
                                </p:cTn>
                              </p:par>
                              <p:par>
                                <p:cTn id="193" nodeType="withEffect" fill="hold" presetClass="entr" presetID="5" presetSubtype="10">
                                  <p:stCondLst>
                                    <p:cond delay="0"/>
                                  </p:stCondLst>
                                  <p:childTnLst>
                                    <p:set>
                                      <p:cBhvr>
                                        <p:cTn id="194" dur="1" fill="hold">
                                          <p:stCondLst>
                                            <p:cond delay="0"/>
                                          </p:stCondLst>
                                        </p:cTn>
                                        <p:tgtEl>
                                          <p:spTgt spid="116">
                                            <p:txEl>
                                              <p:pRg st="142" end="295"/>
                                            </p:txEl>
                                          </p:spTgt>
                                        </p:tgtEl>
                                        <p:attrNameLst>
                                          <p:attrName>style.visibility</p:attrName>
                                        </p:attrNameLst>
                                      </p:cBhvr>
                                      <p:to>
                                        <p:strVal val="visible"/>
                                      </p:to>
                                    </p:set>
                                    <p:animEffect filter="checkerboard(across)" transition="in">
                                      <p:cBhvr additive="repl">
                                        <p:cTn id="195" dur="500"/>
                                        <p:tgtEl>
                                          <p:spTgt spid="116">
                                            <p:txEl>
                                              <p:pRg st="142" end="29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457200" y="44640"/>
            <a:ext cx="8229240" cy="849600"/>
          </a:xfrm>
          <a:prstGeom prst="rect">
            <a:avLst/>
          </a:prstGeom>
          <a:noFill/>
          <a:ln>
            <a:noFill/>
          </a:ln>
        </p:spPr>
        <p:txBody>
          <a:bodyPr anchor="ctr"/>
          <a:p>
            <a:pPr algn="just">
              <a:lnSpc>
                <a:spcPct val="100000"/>
              </a:lnSpc>
            </a:pPr>
            <a:r>
              <a:rPr b="0" lang="fr-FR" sz="2400" spc="-1" strike="noStrike">
                <a:solidFill>
                  <a:srgbClr val="000000"/>
                </a:solidFill>
                <a:uFill>
                  <a:solidFill>
                    <a:srgbClr val="ffffff"/>
                  </a:solidFill>
                </a:uFill>
                <a:latin typeface="Calibri"/>
              </a:rPr>
              <a:t>Le mode d'exécution est représentatif de l'état du processus, plusieurs modes sont possibles :</a:t>
            </a:r>
            <a:endParaRPr b="0" lang="fr-FR" sz="1800" spc="-1" strike="noStrike">
              <a:solidFill>
                <a:srgbClr val="000000"/>
              </a:solidFill>
              <a:uFill>
                <a:solidFill>
                  <a:srgbClr val="ffffff"/>
                </a:solidFill>
              </a:uFill>
              <a:latin typeface="Calibri"/>
            </a:endParaRPr>
          </a:p>
        </p:txBody>
      </p:sp>
      <p:graphicFrame>
        <p:nvGraphicFramePr>
          <p:cNvPr id="118" name="Table 2"/>
          <p:cNvGraphicFramePr/>
          <p:nvPr/>
        </p:nvGraphicFramePr>
        <p:xfrm>
          <a:off x="179640" y="908640"/>
          <a:ext cx="8855640" cy="4525560"/>
        </p:xfrm>
        <a:graphic>
          <a:graphicData uri="http://schemas.openxmlformats.org/drawingml/2006/table">
            <a:tbl>
              <a:tblPr/>
              <a:tblGrid>
                <a:gridCol w="367920"/>
                <a:gridCol w="1144080"/>
                <a:gridCol w="7343640"/>
              </a:tblGrid>
              <a:tr h="686520">
                <a:tc>
                  <a:txBody>
                    <a:bodyPr lIns="36720" rIns="36720" tIns="18360" bIns="18360" anchor="ctr"/>
                    <a:p>
                      <a:pPr algn="just">
                        <a:lnSpc>
                          <a:spcPct val="100000"/>
                        </a:lnSpc>
                      </a:pPr>
                      <a:r>
                        <a:rPr b="1" lang="fr-FR" sz="2200" spc="-1" strike="noStrike">
                          <a:solidFill>
                            <a:srgbClr val="000000"/>
                          </a:solidFill>
                          <a:uFill>
                            <a:solidFill>
                              <a:srgbClr val="ffffff"/>
                            </a:solidFill>
                          </a:uFill>
                          <a:latin typeface="Calibri"/>
                        </a:rPr>
                        <a:t>R</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Running</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Le processus est actif et exécute des instructions de type utilisateur</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r>
              <a:tr h="1011240">
                <a:tc>
                  <a:txBody>
                    <a:bodyPr lIns="36720" rIns="36720" tIns="18360" bIns="18360" anchor="ctr"/>
                    <a:p>
                      <a:pPr algn="just">
                        <a:lnSpc>
                          <a:spcPct val="100000"/>
                        </a:lnSpc>
                      </a:pPr>
                      <a:r>
                        <a:rPr b="1" lang="fr-FR" sz="2200" spc="-1" strike="noStrike">
                          <a:solidFill>
                            <a:srgbClr val="000000"/>
                          </a:solidFill>
                          <a:uFill>
                            <a:solidFill>
                              <a:srgbClr val="ffffff"/>
                            </a:solidFill>
                          </a:uFill>
                          <a:latin typeface="Calibri"/>
                        </a:rPr>
                        <a:t>Z</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Zombie</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Ce processus est mort, mais son père ne le sais </a:t>
                      </a:r>
                      <a:r>
                        <a:rPr b="0" lang="fr-FR" sz="2200" spc="-1" strike="noStrike">
                          <a:solidFill>
                            <a:srgbClr val="000000"/>
                          </a:solidFill>
                          <a:uFill>
                            <a:solidFill>
                              <a:srgbClr val="ffffff"/>
                            </a:solidFill>
                          </a:uFill>
                          <a:latin typeface="Calibri"/>
                        </a:rPr>
                        <a:t>
</a:t>
                      </a:r>
                      <a:r>
                        <a:rPr b="0" lang="fr-FR" sz="2200" spc="-1" strike="noStrike">
                          <a:solidFill>
                            <a:srgbClr val="000000"/>
                          </a:solidFill>
                          <a:uFill>
                            <a:solidFill>
                              <a:srgbClr val="ffffff"/>
                            </a:solidFill>
                          </a:uFill>
                          <a:latin typeface="Calibri"/>
                        </a:rPr>
                        <a:t>Un processus Zombie n'occupe pas de ressources systèmes mais « spame » la table des processus</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r>
              <a:tr h="686520">
                <a:tc>
                  <a:txBody>
                    <a:bodyPr lIns="36720" rIns="36720" tIns="18360" bIns="18360" anchor="ctr"/>
                    <a:p>
                      <a:pPr algn="just">
                        <a:lnSpc>
                          <a:spcPct val="100000"/>
                        </a:lnSpc>
                      </a:pPr>
                      <a:r>
                        <a:rPr b="1" lang="fr-FR" sz="2200" spc="-1" strike="noStrike">
                          <a:solidFill>
                            <a:srgbClr val="000000"/>
                          </a:solidFill>
                          <a:uFill>
                            <a:solidFill>
                              <a:srgbClr val="ffffff"/>
                            </a:solidFill>
                          </a:uFill>
                          <a:latin typeface="Calibri"/>
                        </a:rPr>
                        <a:t>W</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Waiting</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Processus en attente d'une ressource (fichier, page mémoire, etc...)</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r>
              <a:tr h="686520">
                <a:tc>
                  <a:txBody>
                    <a:bodyPr lIns="36720" rIns="36720" tIns="18360" bIns="18360" anchor="ctr"/>
                    <a:p>
                      <a:pPr algn="just">
                        <a:lnSpc>
                          <a:spcPct val="100000"/>
                        </a:lnSpc>
                      </a:pPr>
                      <a:r>
                        <a:rPr b="1" lang="fr-FR" sz="2200" spc="-1" strike="noStrike">
                          <a:solidFill>
                            <a:srgbClr val="000000"/>
                          </a:solidFill>
                          <a:uFill>
                            <a:solidFill>
                              <a:srgbClr val="ffffff"/>
                            </a:solidFill>
                          </a:uFill>
                          <a:latin typeface="Calibri"/>
                        </a:rPr>
                        <a:t>D</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Dying</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En cours de mort, le plus souvent, ce genre de processus est en train d'écrire un fichier core</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r>
              <a:tr h="1985400">
                <a:tc>
                  <a:txBody>
                    <a:bodyPr lIns="36720" rIns="36720" tIns="18360" bIns="18360" anchor="ctr"/>
                    <a:p>
                      <a:pPr algn="just">
                        <a:lnSpc>
                          <a:spcPct val="100000"/>
                        </a:lnSpc>
                      </a:pPr>
                      <a:r>
                        <a:rPr b="1" lang="fr-FR" sz="2200" spc="-1" strike="noStrike">
                          <a:solidFill>
                            <a:srgbClr val="000000"/>
                          </a:solidFill>
                          <a:uFill>
                            <a:solidFill>
                              <a:srgbClr val="ffffff"/>
                            </a:solidFill>
                          </a:uFill>
                          <a:latin typeface="Calibri"/>
                        </a:rPr>
                        <a:t>S</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Swapped</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Ce processus est actuellement inactif et « swappé » sur le disque. Ce qui signifie littéralement que tout son code d'exécution et son espace d'adressage ont été renvoyés sur disque. Lorsqu'il deviendra actif, son état sera restauré à partir du fichier de swap.</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r>
              <a:tr h="686520">
                <a:tc>
                  <a:txBody>
                    <a:bodyPr lIns="36720" rIns="36720" tIns="18360" bIns="18360" anchor="ctr"/>
                    <a:p>
                      <a:pPr algn="just">
                        <a:lnSpc>
                          <a:spcPct val="100000"/>
                        </a:lnSpc>
                      </a:pPr>
                      <a:r>
                        <a:rPr b="1" lang="fr-FR" sz="2200" spc="-1" strike="noStrike">
                          <a:solidFill>
                            <a:srgbClr val="000000"/>
                          </a:solidFill>
                          <a:uFill>
                            <a:solidFill>
                              <a:srgbClr val="ffffff"/>
                            </a:solidFill>
                          </a:uFill>
                          <a:latin typeface="Calibri"/>
                        </a:rPr>
                        <a:t>S</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Stopped</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lIns="36720" rIns="36720" tIns="18360" bIns="18360" anchor="ctr"/>
                    <a:p>
                      <a:pPr algn="just">
                        <a:lnSpc>
                          <a:spcPct val="100000"/>
                        </a:lnSpc>
                      </a:pPr>
                      <a:r>
                        <a:rPr b="0" lang="fr-FR" sz="2200" spc="-1" strike="noStrike">
                          <a:solidFill>
                            <a:srgbClr val="000000"/>
                          </a:solidFill>
                          <a:uFill>
                            <a:solidFill>
                              <a:srgbClr val="ffffff"/>
                            </a:solidFill>
                          </a:uFill>
                          <a:latin typeface="Calibri"/>
                        </a:rPr>
                        <a:t>Le processus a été stoppé par l'envoi du </a:t>
                      </a:r>
                      <a:r>
                        <a:rPr b="0" lang="fr-FR" sz="2200" spc="-1" strike="noStrike" u="sng">
                          <a:solidFill>
                            <a:srgbClr val="0000ff"/>
                          </a:solidFill>
                          <a:uFill>
                            <a:solidFill>
                              <a:srgbClr val="ffffff"/>
                            </a:solidFill>
                          </a:uFill>
                          <a:latin typeface="Calibri"/>
                          <a:hlinkClick r:id="rId1"/>
                        </a:rPr>
                        <a:t>signal</a:t>
                      </a:r>
                      <a:r>
                        <a:rPr b="0" lang="fr-FR" sz="2200" spc="-1" strike="noStrike">
                          <a:solidFill>
                            <a:srgbClr val="000000"/>
                          </a:solidFill>
                          <a:uFill>
                            <a:solidFill>
                              <a:srgbClr val="ffffff"/>
                            </a:solidFill>
                          </a:uFill>
                          <a:latin typeface="Calibri"/>
                        </a:rPr>
                        <a:t> stop, par exemple par la frappe du contrôle CTRL-Z</a:t>
                      </a:r>
                      <a:endParaRPr b="0" lang="fr-FR" sz="1800" spc="-1" strike="noStrike">
                        <a:solidFill>
                          <a:srgbClr val="000000"/>
                        </a:solidFill>
                        <a:uFill>
                          <a:solidFill>
                            <a:srgbClr val="ffffff"/>
                          </a:solidFill>
                        </a:uFill>
                        <a:latin typeface="Arial"/>
                      </a:endParaRPr>
                    </a:p>
                  </a:txBody>
                  <a:tcPr marL="36720" marR="3672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r>
            </a:tbl>
          </a:graphicData>
        </a:graphic>
      </p:graphicFrame>
    </p:spTree>
  </p:cSld>
  <p:timing>
    <p:tnLst>
      <p:par>
        <p:cTn id="196" dur="indefinite" restart="never" nodeType="tmRoot">
          <p:childTnLst>
            <p:seq>
              <p:cTn id="197" dur="indefinite" nodeType="mainSeq">
                <p:childTnLst>
                  <p:par>
                    <p:cTn id="198" fill="hold">
                      <p:stCondLst>
                        <p:cond delay="indefinite"/>
                      </p:stCondLst>
                      <p:childTnLst>
                        <p:par>
                          <p:cTn id="199" fill="hold">
                            <p:stCondLst>
                              <p:cond delay="0"/>
                            </p:stCondLst>
                            <p:childTnLst>
                              <p:par>
                                <p:cTn id="200" nodeType="clickEffect" fill="hold" presetClass="entr" presetID="53">
                                  <p:stCondLst>
                                    <p:cond delay="0"/>
                                  </p:stCondLst>
                                  <p:childTnLst>
                                    <p:set>
                                      <p:cBhvr>
                                        <p:cTn id="201" dur="1" fill="hold">
                                          <p:stCondLst>
                                            <p:cond delay="0"/>
                                          </p:stCondLst>
                                        </p:cTn>
                                        <p:tgtEl>
                                          <p:spTgt spid="118"/>
                                        </p:tgtEl>
                                        <p:attrNameLst>
                                          <p:attrName>style.visibility</p:attrName>
                                        </p:attrNameLst>
                                      </p:cBhvr>
                                      <p:to>
                                        <p:strVal val="visible"/>
                                      </p:to>
                                    </p:set>
                                    <p:anim calcmode="lin" valueType="num">
                                      <p:cBhvr additive="repl">
                                        <p:cTn id="202" dur="500" fill="hold"/>
                                        <p:tgtEl>
                                          <p:spTgt spid="118"/>
                                        </p:tgtEl>
                                        <p:attrNameLst>
                                          <p:attrName/>
                                        </p:attrNameLst>
                                      </p:cBhvr>
                                      <p:tavLst>
                                        <p:tav tm="0">
                                          <p:val/>
                                        </p:tav>
                                        <p:tav tm="100000">
                                          <p:val>
                                            <p:strVal val="#ppt_w"/>
                                          </p:val>
                                        </p:tav>
                                      </p:tavLst>
                                    </p:anim>
                                    <p:anim calcmode="lin" valueType="num">
                                      <p:cBhvr additive="repl">
                                        <p:cTn id="203" dur="500" fill="hold"/>
                                        <p:tgtEl>
                                          <p:spTgt spid="118"/>
                                        </p:tgtEl>
                                        <p:attrNameLst>
                                          <p:attrName/>
                                        </p:attrNameLst>
                                      </p:cBhvr>
                                      <p:tavLst>
                                        <p:tav tm="0">
                                          <p:val/>
                                        </p:tav>
                                        <p:tav tm="100000">
                                          <p:val>
                                            <p:strVal val="#ppt_h"/>
                                          </p:val>
                                        </p:tav>
                                      </p:tavLst>
                                    </p:anim>
                                    <p:animEffect filter="fade" transition="in">
                                      <p:cBhvr additive="repl">
                                        <p:cTn id="204" dur="500"/>
                                        <p:tgtEl>
                                          <p:spTgt spid="1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Temps partagé</a:t>
            </a:r>
            <a:endParaRPr b="0" lang="fr-FR" sz="1800" spc="-1" strike="noStrike">
              <a:solidFill>
                <a:srgbClr val="000000"/>
              </a:solidFill>
              <a:uFill>
                <a:solidFill>
                  <a:srgbClr val="ffffff"/>
                </a:solidFill>
              </a:uFill>
              <a:latin typeface="Calibri"/>
            </a:endParaRPr>
          </a:p>
        </p:txBody>
      </p:sp>
      <p:sp>
        <p:nvSpPr>
          <p:cNvPr id="120"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Les processus vont se partager la CPU</a:t>
            </a:r>
            <a:endParaRPr b="0" lang="fr-FR" sz="3200" spc="-1" strike="noStrike">
              <a:solidFill>
                <a:srgbClr val="000000"/>
              </a:solidFill>
              <a:uFill>
                <a:solidFill>
                  <a:srgbClr val="ffffff"/>
                </a:solidFill>
              </a:uFill>
              <a:latin typeface="Calibri"/>
            </a:endParaRPr>
          </a:p>
          <a:p>
            <a:pPr marL="343080" indent="-342720" algn="ctr">
              <a:lnSpc>
                <a:spcPct val="100000"/>
              </a:lnSpc>
            </a:pPr>
            <a:r>
              <a:rPr b="0" lang="fr-FR" sz="3200" spc="-1" strike="noStrike">
                <a:solidFill>
                  <a:srgbClr val="000000"/>
                </a:solidFill>
                <a:uFill>
                  <a:solidFill>
                    <a:srgbClr val="ffffff"/>
                  </a:solidFill>
                </a:uFill>
                <a:latin typeface="Calibri"/>
              </a:rPr>
              <a:t>Multitâche </a:t>
            </a:r>
            <a:r>
              <a:rPr b="0" lang="fr-FR" sz="3200" spc="-1" strike="noStrike">
                <a:solidFill>
                  <a:srgbClr val="000000"/>
                </a:solidFill>
                <a:uFill>
                  <a:solidFill>
                    <a:srgbClr val="ffffff"/>
                  </a:solidFill>
                </a:uFill>
                <a:latin typeface="Wingdings"/>
              </a:rPr>
              <a:t></a:t>
            </a:r>
            <a:r>
              <a:rPr b="0" lang="fr-FR" sz="3200" spc="-1" strike="noStrike">
                <a:solidFill>
                  <a:srgbClr val="000000"/>
                </a:solidFill>
                <a:uFill>
                  <a:solidFill>
                    <a:srgbClr val="ffffff"/>
                  </a:solidFill>
                </a:uFill>
                <a:latin typeface="Calibri"/>
              </a:rPr>
              <a:t> Processus </a:t>
            </a:r>
            <a:r>
              <a:rPr b="0" lang="fr-FR" sz="3200" spc="-1" strike="noStrike">
                <a:solidFill>
                  <a:srgbClr val="000000"/>
                </a:solidFill>
                <a:uFill>
                  <a:solidFill>
                    <a:srgbClr val="ffffff"/>
                  </a:solidFill>
                </a:uFill>
                <a:latin typeface="Wingdings"/>
              </a:rPr>
              <a:t></a:t>
            </a:r>
            <a:r>
              <a:rPr b="0" lang="fr-FR" sz="3200" spc="-1" strike="noStrike">
                <a:solidFill>
                  <a:srgbClr val="000000"/>
                </a:solidFill>
                <a:uFill>
                  <a:solidFill>
                    <a:srgbClr val="ffffff"/>
                  </a:solidFill>
                </a:uFill>
                <a:latin typeface="Calibri"/>
              </a:rPr>
              <a:t> Temps partagé (pseudo-parallélisme)</a:t>
            </a:r>
            <a:endParaRPr b="0" lang="fr-FR" sz="3200" spc="-1" strike="noStrike">
              <a:solidFill>
                <a:srgbClr val="000000"/>
              </a:solidFill>
              <a:uFill>
                <a:solidFill>
                  <a:srgbClr val="ffffff"/>
                </a:solidFill>
              </a:uFill>
              <a:latin typeface="Calibri"/>
            </a:endParaRPr>
          </a:p>
        </p:txBody>
      </p:sp>
    </p:spTree>
  </p:cSld>
  <p:timing>
    <p:tnLst>
      <p:par>
        <p:cTn id="205" dur="indefinite" restart="never" nodeType="tmRoot">
          <p:childTnLst>
            <p:seq>
              <p:cTn id="206" dur="indefinite" nodeType="mainSeq">
                <p:childTnLst>
                  <p:par>
                    <p:cTn id="207" fill="hold">
                      <p:stCondLst>
                        <p:cond delay="indefinite"/>
                      </p:stCondLst>
                      <p:childTnLst>
                        <p:par>
                          <p:cTn id="208" fill="hold">
                            <p:stCondLst>
                              <p:cond delay="0"/>
                            </p:stCondLst>
                            <p:childTnLst>
                              <p:par>
                                <p:cTn id="209" nodeType="clickEffect" fill="hold" presetClass="entr" presetID="5" presetSubtype="10">
                                  <p:stCondLst>
                                    <p:cond delay="0"/>
                                  </p:stCondLst>
                                  <p:childTnLst>
                                    <p:set>
                                      <p:cBhvr>
                                        <p:cTn id="210" dur="1" fill="hold">
                                          <p:stCondLst>
                                            <p:cond delay="0"/>
                                          </p:stCondLst>
                                        </p:cTn>
                                        <p:tgtEl>
                                          <p:spTgt spid="120">
                                            <p:txEl>
                                              <p:pRg st="0" end="38"/>
                                            </p:txEl>
                                          </p:spTgt>
                                        </p:tgtEl>
                                        <p:attrNameLst>
                                          <p:attrName>style.visibility</p:attrName>
                                        </p:attrNameLst>
                                      </p:cBhvr>
                                      <p:to>
                                        <p:strVal val="visible"/>
                                      </p:to>
                                    </p:set>
                                    <p:animEffect filter="checkerboard(across)" transition="in">
                                      <p:cBhvr additive="repl">
                                        <p:cTn id="211" dur="500"/>
                                        <p:tgtEl>
                                          <p:spTgt spid="120">
                                            <p:txEl>
                                              <p:pRg st="0" end="38"/>
                                            </p:txEl>
                                          </p:spTgt>
                                        </p:tgtEl>
                                      </p:cBhvr>
                                    </p:animEffect>
                                  </p:childTnLst>
                                </p:cTn>
                              </p:par>
                            </p:childTnLst>
                          </p:cTn>
                        </p:par>
                        <p:par>
                          <p:cTn id="212" fill="hold">
                            <p:stCondLst>
                              <p:cond delay="500"/>
                            </p:stCondLst>
                            <p:childTnLst>
                              <p:par>
                                <p:cTn id="213" nodeType="afterEffect" fill="hold" presetClass="entr" presetID="5" presetSubtype="10">
                                  <p:stCondLst>
                                    <p:cond delay="0"/>
                                  </p:stCondLst>
                                  <p:childTnLst>
                                    <p:set>
                                      <p:cBhvr>
                                        <p:cTn id="214" dur="1" fill="hold">
                                          <p:stCondLst>
                                            <p:cond delay="0"/>
                                          </p:stCondLst>
                                        </p:cTn>
                                        <p:tgtEl>
                                          <p:spTgt spid="120">
                                            <p:txEl>
                                              <p:pRg st="38" end="99"/>
                                            </p:txEl>
                                          </p:spTgt>
                                        </p:tgtEl>
                                        <p:attrNameLst>
                                          <p:attrName>style.visibility</p:attrName>
                                        </p:attrNameLst>
                                      </p:cBhvr>
                                      <p:to>
                                        <p:strVal val="visible"/>
                                      </p:to>
                                    </p:set>
                                    <p:animEffect filter="checkerboard(across)" transition="in">
                                      <p:cBhvr additive="repl">
                                        <p:cTn id="215" dur="500"/>
                                        <p:tgtEl>
                                          <p:spTgt spid="120">
                                            <p:txEl>
                                              <p:pRg st="38" end="9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Notion de processus </a:t>
            </a:r>
            <a:r>
              <a:rPr b="0" lang="fr-FR" sz="4400" spc="-1" strike="noStrike">
                <a:solidFill>
                  <a:srgbClr val="000000"/>
                </a:solidFill>
                <a:uFill>
                  <a:solidFill>
                    <a:srgbClr val="ffffff"/>
                  </a:solidFill>
                </a:uFill>
                <a:latin typeface="Calibri"/>
              </a:rPr>
              <a:t>
</a:t>
            </a:r>
            <a:r>
              <a:rPr b="0" lang="fr-FR" sz="4400" spc="-1" strike="noStrike">
                <a:solidFill>
                  <a:srgbClr val="000000"/>
                </a:solidFill>
                <a:uFill>
                  <a:solidFill>
                    <a:srgbClr val="ffffff"/>
                  </a:solidFill>
                </a:uFill>
                <a:latin typeface="Calibri"/>
              </a:rPr>
              <a:t>Concept et définitions</a:t>
            </a:r>
            <a:endParaRPr b="0" lang="fr-FR" sz="1800" spc="-1" strike="noStrike">
              <a:solidFill>
                <a:srgbClr val="000000"/>
              </a:solidFill>
              <a:uFill>
                <a:solidFill>
                  <a:srgbClr val="ffffff"/>
                </a:solidFill>
              </a:uFill>
              <a:latin typeface="Calibri"/>
            </a:endParaRPr>
          </a:p>
        </p:txBody>
      </p:sp>
      <p:sp>
        <p:nvSpPr>
          <p:cNvPr id="86"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Sur Unix, quand vous exécutez un programme (tel que toutes les commandes du shell que vous avez déjà testées), les vraies instructions de l'ordinateur sont lues depuis un fichier situé sur le disque, dans le répertoire </a:t>
            </a:r>
            <a:r>
              <a:rPr b="0" i="1" lang="fr-FR" sz="3200" spc="-1" strike="noStrike">
                <a:solidFill>
                  <a:srgbClr val="0070c0"/>
                </a:solidFill>
                <a:uFill>
                  <a:solidFill>
                    <a:srgbClr val="ffffff"/>
                  </a:solidFill>
                </a:uFill>
                <a:latin typeface="Calibri"/>
              </a:rPr>
              <a:t>/bin </a:t>
            </a:r>
            <a:r>
              <a:rPr b="0" lang="fr-FR" sz="3200" spc="-1" strike="noStrike">
                <a:solidFill>
                  <a:srgbClr val="000000"/>
                </a:solidFill>
                <a:uFill>
                  <a:solidFill>
                    <a:srgbClr val="ffffff"/>
                  </a:solidFill>
                </a:uFill>
                <a:latin typeface="Calibri"/>
              </a:rPr>
              <a:t>et, placées en </a:t>
            </a:r>
            <a:r>
              <a:rPr b="1" lang="fr-FR" sz="3200" spc="-1" strike="noStrike">
                <a:solidFill>
                  <a:srgbClr val="000000"/>
                </a:solidFill>
                <a:uFill>
                  <a:solidFill>
                    <a:srgbClr val="ffffff"/>
                  </a:solidFill>
                </a:uFill>
                <a:latin typeface="Calibri"/>
              </a:rPr>
              <a:t>RAM</a:t>
            </a: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Le programme est alors exécuté dans la mémoire et devient un processus.</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Un processus est une commande, un programme ou un script de shell qui a été lancé (ou exécuté) en mémoire.</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Quand le processus est terminé, il est éliminé de la mémoire.</a:t>
            </a:r>
            <a:endParaRPr b="0" lang="fr-FR" sz="3200" spc="-1" strike="noStrike">
              <a:solidFill>
                <a:srgbClr val="000000"/>
              </a:solidFill>
              <a:uFill>
                <a:solidFill>
                  <a:srgbClr val="ffffff"/>
                </a:solidFill>
              </a:uFill>
              <a:latin typeface="Calibri"/>
            </a:endParaRPr>
          </a:p>
        </p:txBody>
      </p:sp>
    </p:spTree>
  </p:cSld>
  <p:timing>
    <p:tnLst>
      <p:par>
        <p:cTn id="3" dur="indefinite" restart="never" nodeType="tmRoot">
          <p:childTnLst>
            <p:seq>
              <p:cTn id="4" dur="indefinite" nodeType="mainSeq">
                <p:childTnLst>
                  <p:par>
                    <p:cTn id="5" fill="hold">
                      <p:stCondLst>
                        <p:cond delay="indefinite"/>
                      </p:stCondLst>
                      <p:childTnLst>
                        <p:par>
                          <p:cTn id="6" fill="hold">
                            <p:stCondLst>
                              <p:cond delay="0"/>
                            </p:stCondLst>
                            <p:childTnLst>
                              <p:par>
                                <p:cTn id="7" nodeType="clickEffect" fill="hold" presetClass="entr" presetID="5" presetSubtype="10">
                                  <p:stCondLst>
                                    <p:cond delay="0"/>
                                  </p:stCondLst>
                                  <p:childTnLst>
                                    <p:set>
                                      <p:cBhvr>
                                        <p:cTn id="8" dur="1" fill="hold">
                                          <p:stCondLst>
                                            <p:cond delay="0"/>
                                          </p:stCondLst>
                                        </p:cTn>
                                        <p:tgtEl>
                                          <p:spTgt spid="86">
                                            <p:txEl>
                                              <p:pRg st="0" end="245"/>
                                            </p:txEl>
                                          </p:spTgt>
                                        </p:tgtEl>
                                        <p:attrNameLst>
                                          <p:attrName>style.visibility</p:attrName>
                                        </p:attrNameLst>
                                      </p:cBhvr>
                                      <p:to>
                                        <p:strVal val="visible"/>
                                      </p:to>
                                    </p:set>
                                    <p:animEffect filter="checkerboard(across)" transition="in">
                                      <p:cBhvr additive="repl">
                                        <p:cTn id="9" dur="500"/>
                                        <p:tgtEl>
                                          <p:spTgt spid="86">
                                            <p:txEl>
                                              <p:pRg st="0" end="245"/>
                                            </p:txEl>
                                          </p:spTgt>
                                        </p:tgtEl>
                                      </p:cBhvr>
                                    </p:animEffect>
                                  </p:childTnLst>
                                </p:cTn>
                              </p:par>
                            </p:childTnLst>
                          </p:cTn>
                        </p:par>
                      </p:childTnLst>
                    </p:cTn>
                  </p:par>
                  <p:par>
                    <p:cTn id="10" fill="hold">
                      <p:stCondLst>
                        <p:cond delay="indefinite"/>
                      </p:stCondLst>
                      <p:childTnLst>
                        <p:par>
                          <p:cTn id="11" fill="hold">
                            <p:stCondLst>
                              <p:cond delay="0"/>
                            </p:stCondLst>
                            <p:childTnLst>
                              <p:par>
                                <p:cTn id="12" nodeType="clickEffect" fill="hold" presetClass="entr" presetID="5" presetSubtype="10">
                                  <p:stCondLst>
                                    <p:cond delay="0"/>
                                  </p:stCondLst>
                                  <p:childTnLst>
                                    <p:set>
                                      <p:cBhvr>
                                        <p:cTn id="13" dur="1" fill="hold">
                                          <p:stCondLst>
                                            <p:cond delay="0"/>
                                          </p:stCondLst>
                                        </p:cTn>
                                        <p:tgtEl>
                                          <p:spTgt spid="86">
                                            <p:txEl>
                                              <p:pRg st="245" end="317"/>
                                            </p:txEl>
                                          </p:spTgt>
                                        </p:tgtEl>
                                        <p:attrNameLst>
                                          <p:attrName>style.visibility</p:attrName>
                                        </p:attrNameLst>
                                      </p:cBhvr>
                                      <p:to>
                                        <p:strVal val="visible"/>
                                      </p:to>
                                    </p:set>
                                    <p:animEffect filter="checkerboard(across)" transition="in">
                                      <p:cBhvr additive="repl">
                                        <p:cTn id="14" dur="500"/>
                                        <p:tgtEl>
                                          <p:spTgt spid="86">
                                            <p:txEl>
                                              <p:pRg st="245" end="317"/>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5" presetSubtype="10">
                                  <p:stCondLst>
                                    <p:cond delay="0"/>
                                  </p:stCondLst>
                                  <p:childTnLst>
                                    <p:set>
                                      <p:cBhvr>
                                        <p:cTn id="18" dur="1" fill="hold">
                                          <p:stCondLst>
                                            <p:cond delay="0"/>
                                          </p:stCondLst>
                                        </p:cTn>
                                        <p:tgtEl>
                                          <p:spTgt spid="86">
                                            <p:txEl>
                                              <p:pRg st="317" end="424"/>
                                            </p:txEl>
                                          </p:spTgt>
                                        </p:tgtEl>
                                        <p:attrNameLst>
                                          <p:attrName>style.visibility</p:attrName>
                                        </p:attrNameLst>
                                      </p:cBhvr>
                                      <p:to>
                                        <p:strVal val="visible"/>
                                      </p:to>
                                    </p:set>
                                    <p:animEffect filter="checkerboard(across)" transition="in">
                                      <p:cBhvr additive="repl">
                                        <p:cTn id="19" dur="500"/>
                                        <p:tgtEl>
                                          <p:spTgt spid="86">
                                            <p:txEl>
                                              <p:pRg st="317" end="424"/>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fill="hold" presetClass="entr" presetID="5" presetSubtype="10">
                                  <p:stCondLst>
                                    <p:cond delay="0"/>
                                  </p:stCondLst>
                                  <p:childTnLst>
                                    <p:set>
                                      <p:cBhvr>
                                        <p:cTn id="23" dur="1" fill="hold">
                                          <p:stCondLst>
                                            <p:cond delay="0"/>
                                          </p:stCondLst>
                                        </p:cTn>
                                        <p:tgtEl>
                                          <p:spTgt spid="86">
                                            <p:txEl>
                                              <p:pRg st="424" end="486"/>
                                            </p:txEl>
                                          </p:spTgt>
                                        </p:tgtEl>
                                        <p:attrNameLst>
                                          <p:attrName>style.visibility</p:attrName>
                                        </p:attrNameLst>
                                      </p:cBhvr>
                                      <p:to>
                                        <p:strVal val="visible"/>
                                      </p:to>
                                    </p:set>
                                    <p:animEffect filter="checkerboard(across)" transition="in">
                                      <p:cBhvr additive="repl">
                                        <p:cTn id="24" dur="500"/>
                                        <p:tgtEl>
                                          <p:spTgt spid="86">
                                            <p:txEl>
                                              <p:pRg st="424" end="48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Picture 2" descr=""/>
          <p:cNvPicPr/>
          <p:nvPr/>
        </p:nvPicPr>
        <p:blipFill>
          <a:blip r:embed="rId1"/>
          <a:stretch/>
        </p:blipFill>
        <p:spPr>
          <a:xfrm>
            <a:off x="121680" y="1052640"/>
            <a:ext cx="8770320" cy="5256360"/>
          </a:xfrm>
          <a:prstGeom prst="rect">
            <a:avLst/>
          </a:prstGeom>
          <a:ln w="9360">
            <a:noFill/>
          </a:ln>
        </p:spPr>
      </p:pic>
    </p:spTree>
  </p:cSld>
  <p:transition>
    <p:wipe dir="d"/>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Abstraction du déroulement</a:t>
            </a:r>
            <a:endParaRPr b="0" lang="fr-FR" sz="1800" spc="-1" strike="noStrike">
              <a:solidFill>
                <a:srgbClr val="000000"/>
              </a:solidFill>
              <a:uFill>
                <a:solidFill>
                  <a:srgbClr val="ffffff"/>
                </a:solidFill>
              </a:uFill>
              <a:latin typeface="Calibri"/>
            </a:endParaRPr>
          </a:p>
        </p:txBody>
      </p:sp>
      <p:pic>
        <p:nvPicPr>
          <p:cNvPr id="123" name="Picture 2" descr=""/>
          <p:cNvPicPr/>
          <p:nvPr/>
        </p:nvPicPr>
        <p:blipFill>
          <a:blip r:embed="rId1"/>
          <a:stretch/>
        </p:blipFill>
        <p:spPr>
          <a:xfrm>
            <a:off x="466560" y="1365480"/>
            <a:ext cx="8065440" cy="3575520"/>
          </a:xfrm>
          <a:prstGeom prst="rect">
            <a:avLst/>
          </a:prstGeom>
          <a:ln w="9360">
            <a:noFill/>
          </a:ln>
        </p:spPr>
      </p:pic>
      <p:sp>
        <p:nvSpPr>
          <p:cNvPr id="124" name="CustomShape 2"/>
          <p:cNvSpPr/>
          <p:nvPr/>
        </p:nvSpPr>
        <p:spPr>
          <a:xfrm>
            <a:off x="395640" y="4965120"/>
            <a:ext cx="8532000" cy="15526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2400" spc="-1" strike="noStrike">
                <a:solidFill>
                  <a:srgbClr val="000000"/>
                </a:solidFill>
                <a:uFill>
                  <a:solidFill>
                    <a:srgbClr val="ffffff"/>
                  </a:solidFill>
                </a:uFill>
                <a:latin typeface="Calibri"/>
              </a:rPr>
              <a:t>À la figure (c), on peut constater que, sur un intervalle de temps assez grand, tous les processus ont progressé, mais qu'à un instant donné, il n'y a qu'un seul processus actif.</a:t>
            </a:r>
            <a:endParaRPr b="0" lang="fr-FR" sz="1800" spc="-1" strike="noStrike">
              <a:solidFill>
                <a:srgbClr val="000000"/>
              </a:solidFill>
              <a:uFill>
                <a:solidFill>
                  <a:srgbClr val="ffffff"/>
                </a:solidFill>
              </a:uFill>
              <a:latin typeface="Arial"/>
            </a:endParaRPr>
          </a:p>
        </p:txBody>
      </p:sp>
    </p:spTree>
  </p:cSld>
  <p:timing>
    <p:tnLst>
      <p:par>
        <p:cTn id="216" dur="indefinite" restart="never" nodeType="tmRoot">
          <p:childTnLst>
            <p:seq>
              <p:cTn id="217"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Ordonnancement </a:t>
            </a:r>
            <a:endParaRPr b="0" lang="fr-FR" sz="1800" spc="-1" strike="noStrike">
              <a:solidFill>
                <a:srgbClr val="000000"/>
              </a:solidFill>
              <a:uFill>
                <a:solidFill>
                  <a:srgbClr val="ffffff"/>
                </a:solidFill>
              </a:uFill>
              <a:latin typeface="Calibri"/>
            </a:endParaRPr>
          </a:p>
        </p:txBody>
      </p:sp>
      <p:sp>
        <p:nvSpPr>
          <p:cNvPr id="126" name="TextShape 2"/>
          <p:cNvSpPr txBox="1"/>
          <p:nvPr/>
        </p:nvSpPr>
        <p:spPr>
          <a:xfrm>
            <a:off x="457200" y="1989000"/>
            <a:ext cx="8229240" cy="4320000"/>
          </a:xfrm>
          <a:prstGeom prst="rect">
            <a:avLst/>
          </a:prstGeom>
          <a:noFill/>
          <a:ln>
            <a:noFill/>
          </a:ln>
        </p:spPr>
        <p:txBody>
          <a:bodyPr/>
          <a:p>
            <a:pPr algn="just">
              <a:lnSpc>
                <a:spcPct val="100000"/>
              </a:lnSpc>
            </a:pPr>
            <a:r>
              <a:rPr b="0" lang="fr-FR" sz="3100" spc="-1" strike="noStrike">
                <a:solidFill>
                  <a:srgbClr val="000000"/>
                </a:solidFill>
                <a:uFill>
                  <a:solidFill>
                    <a:srgbClr val="ffffff"/>
                  </a:solidFill>
                </a:uFill>
                <a:latin typeface="Calibri"/>
              </a:rPr>
              <a:t>L’ordonnancement (schedule) est le contrôle de l’ordre d’exécution de plusieurs processus par le système d’exploitation. Il est réalisé par un composant du  noyau appelé </a:t>
            </a:r>
            <a:r>
              <a:rPr b="1" lang="fr-FR" sz="3100" spc="-1" strike="noStrike">
                <a:solidFill>
                  <a:srgbClr val="000000"/>
                </a:solidFill>
                <a:uFill>
                  <a:solidFill>
                    <a:srgbClr val="ffffff"/>
                  </a:solidFill>
                </a:uFill>
                <a:latin typeface="Calibri"/>
              </a:rPr>
              <a:t>ordonnanceur</a:t>
            </a:r>
            <a:endParaRPr b="0" lang="fr-FR" sz="3200" spc="-1" strike="noStrike">
              <a:solidFill>
                <a:srgbClr val="000000"/>
              </a:solidFill>
              <a:uFill>
                <a:solidFill>
                  <a:srgbClr val="ffffff"/>
                </a:solidFill>
              </a:uFill>
              <a:latin typeface="Calibri"/>
            </a:endParaRPr>
          </a:p>
          <a:p>
            <a:pPr marL="343080" indent="-342720" algn="just">
              <a:lnSpc>
                <a:spcPct val="100000"/>
              </a:lnSpc>
            </a:pPr>
            <a:endParaRPr b="0" lang="fr-FR" sz="3200" spc="-1" strike="noStrike">
              <a:solidFill>
                <a:srgbClr val="000000"/>
              </a:solidFill>
              <a:uFill>
                <a:solidFill>
                  <a:srgbClr val="ffffff"/>
                </a:solidFill>
              </a:uFill>
              <a:latin typeface="Calibri"/>
            </a:endParaRPr>
          </a:p>
          <a:p>
            <a:pPr marL="343080" indent="-342720" algn="just">
              <a:lnSpc>
                <a:spcPct val="100000"/>
              </a:lnSpc>
            </a:pP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lang="fr-FR" sz="3100" spc="-1" strike="noStrike">
                <a:solidFill>
                  <a:srgbClr val="000000"/>
                </a:solidFill>
                <a:uFill>
                  <a:solidFill>
                    <a:srgbClr val="ffffff"/>
                  </a:solidFill>
                </a:uFill>
                <a:latin typeface="Calibri"/>
              </a:rPr>
              <a:t>Round Robin </a:t>
            </a:r>
            <a:r>
              <a:rPr b="0" lang="fr-FR" sz="3100" spc="-1" strike="noStrike">
                <a:solidFill>
                  <a:srgbClr val="000000"/>
                </a:solidFill>
                <a:uFill>
                  <a:solidFill>
                    <a:srgbClr val="ffffff"/>
                  </a:solidFill>
                </a:uFill>
                <a:latin typeface="Calibri"/>
              </a:rPr>
              <a:t>: Chaque processus a un temps processeur constant</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lang="fr-FR" sz="3100" spc="-1" strike="noStrike">
                <a:solidFill>
                  <a:srgbClr val="000000"/>
                </a:solidFill>
                <a:uFill>
                  <a:solidFill>
                    <a:srgbClr val="ffffff"/>
                  </a:solidFill>
                </a:uFill>
                <a:latin typeface="Calibri"/>
              </a:rPr>
              <a:t>Shortest Job First </a:t>
            </a:r>
            <a:r>
              <a:rPr b="0" lang="fr-FR" sz="3100" spc="-1" strike="noStrike">
                <a:solidFill>
                  <a:srgbClr val="000000"/>
                </a:solidFill>
                <a:uFill>
                  <a:solidFill>
                    <a:srgbClr val="ffffff"/>
                  </a:solidFill>
                </a:uFill>
                <a:latin typeface="Calibri"/>
              </a:rPr>
              <a:t>: Les processus les plus courts sont traités en premier (temps d’attente minimale)</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lang="fr-FR" sz="3100" spc="-1" strike="noStrike">
                <a:solidFill>
                  <a:srgbClr val="000000"/>
                </a:solidFill>
                <a:uFill>
                  <a:solidFill>
                    <a:srgbClr val="ffffff"/>
                  </a:solidFill>
                </a:uFill>
                <a:latin typeface="Calibri"/>
              </a:rPr>
              <a:t>Completely Fair Scheduler</a:t>
            </a:r>
            <a:r>
              <a:rPr b="0" lang="fr-FR" sz="3100" spc="-1" strike="noStrike">
                <a:solidFill>
                  <a:srgbClr val="000000"/>
                </a:solidFill>
                <a:uFill>
                  <a:solidFill>
                    <a:srgbClr val="ffffff"/>
                  </a:solidFill>
                </a:uFill>
                <a:latin typeface="Calibri"/>
              </a:rPr>
              <a:t> : Basé sur l’évaluation des besoins CPU des processus, avec pondération par priorité (Ordonnanceur de Linux).</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pPr>
            <a:endParaRPr b="0" lang="fr-FR" sz="3200" spc="-1" strike="noStrike">
              <a:solidFill>
                <a:srgbClr val="000000"/>
              </a:solidFill>
              <a:uFill>
                <a:solidFill>
                  <a:srgbClr val="ffffff"/>
                </a:solidFill>
              </a:uFill>
              <a:latin typeface="Calibri"/>
            </a:endParaRPr>
          </a:p>
        </p:txBody>
      </p:sp>
      <p:pic>
        <p:nvPicPr>
          <p:cNvPr id="127" name="Picture 2" descr=""/>
          <p:cNvPicPr/>
          <p:nvPr/>
        </p:nvPicPr>
        <p:blipFill>
          <a:blip r:embed="rId1"/>
          <a:stretch/>
        </p:blipFill>
        <p:spPr>
          <a:xfrm>
            <a:off x="395640" y="1412640"/>
            <a:ext cx="8581680" cy="575640"/>
          </a:xfrm>
          <a:prstGeom prst="rect">
            <a:avLst/>
          </a:prstGeom>
          <a:ln w="9360">
            <a:noFill/>
          </a:ln>
        </p:spPr>
      </p:pic>
      <p:pic>
        <p:nvPicPr>
          <p:cNvPr id="128" name="Picture 3" descr=""/>
          <p:cNvPicPr/>
          <p:nvPr/>
        </p:nvPicPr>
        <p:blipFill>
          <a:blip r:embed="rId2"/>
          <a:stretch/>
        </p:blipFill>
        <p:spPr>
          <a:xfrm>
            <a:off x="410400" y="3069000"/>
            <a:ext cx="8625960" cy="575640"/>
          </a:xfrm>
          <a:prstGeom prst="rect">
            <a:avLst/>
          </a:prstGeom>
          <a:ln w="9360">
            <a:noFill/>
          </a:ln>
        </p:spPr>
      </p:pic>
    </p:spTree>
  </p:cSld>
  <p:timing>
    <p:tnLst>
      <p:par>
        <p:cTn id="218" dur="indefinite" restart="never" nodeType="tmRoot">
          <p:childTnLst>
            <p:seq>
              <p:cTn id="219" dur="indefinite" nodeType="mainSeq">
                <p:childTnLst>
                  <p:par>
                    <p:cTn id="220" fill="hold">
                      <p:stCondLst>
                        <p:cond delay="indefinite"/>
                      </p:stCondLst>
                      <p:childTnLst>
                        <p:par>
                          <p:cTn id="221" fill="hold">
                            <p:stCondLst>
                              <p:cond delay="0"/>
                            </p:stCondLst>
                            <p:childTnLst>
                              <p:par>
                                <p:cTn id="222" nodeType="clickEffect" fill="hold" presetClass="entr" presetID="2" presetSubtype="8">
                                  <p:stCondLst>
                                    <p:cond delay="0"/>
                                  </p:stCondLst>
                                  <p:childTnLst>
                                    <p:set>
                                      <p:cBhvr>
                                        <p:cTn id="223" dur="1" fill="hold">
                                          <p:stCondLst>
                                            <p:cond delay="0"/>
                                          </p:stCondLst>
                                        </p:cTn>
                                        <p:tgtEl>
                                          <p:spTgt spid="127"/>
                                        </p:tgtEl>
                                        <p:attrNameLst>
                                          <p:attrName>style.visibility</p:attrName>
                                        </p:attrNameLst>
                                      </p:cBhvr>
                                      <p:to>
                                        <p:strVal val="visible"/>
                                      </p:to>
                                    </p:set>
                                    <p:anim calcmode="lin" valueType="num">
                                      <p:cBhvr additive="repl">
                                        <p:cTn id="224" dur="500" fill="hold"/>
                                        <p:tgtEl>
                                          <p:spTgt spid="127"/>
                                        </p:tgtEl>
                                        <p:attrNameLst>
                                          <p:attrName>ppt_x</p:attrName>
                                        </p:attrNameLst>
                                      </p:cBhvr>
                                      <p:tavLst>
                                        <p:tav tm="0">
                                          <p:val>
                                            <p:strVal val="0-#ppt_w/2"/>
                                          </p:val>
                                        </p:tav>
                                        <p:tav tm="100000">
                                          <p:val>
                                            <p:strVal val="#ppt_x"/>
                                          </p:val>
                                        </p:tav>
                                      </p:tavLst>
                                    </p:anim>
                                    <p:anim calcmode="lin" valueType="num">
                                      <p:cBhvr additive="repl">
                                        <p:cTn id="225" dur="5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nodeType="clickEffect" fill="hold" presetClass="entr" presetID="5" presetSubtype="10">
                                  <p:stCondLst>
                                    <p:cond delay="0"/>
                                  </p:stCondLst>
                                  <p:childTnLst>
                                    <p:set>
                                      <p:cBhvr>
                                        <p:cTn id="229" dur="1" fill="hold">
                                          <p:stCondLst>
                                            <p:cond delay="0"/>
                                          </p:stCondLst>
                                        </p:cTn>
                                        <p:tgtEl>
                                          <p:spTgt spid="126">
                                            <p:txEl>
                                              <p:pRg st="0" end="183"/>
                                            </p:txEl>
                                          </p:spTgt>
                                        </p:tgtEl>
                                        <p:attrNameLst>
                                          <p:attrName>style.visibility</p:attrName>
                                        </p:attrNameLst>
                                      </p:cBhvr>
                                      <p:to>
                                        <p:strVal val="visible"/>
                                      </p:to>
                                    </p:set>
                                    <p:animEffect filter="checkerboard(across)" transition="in">
                                      <p:cBhvr additive="repl">
                                        <p:cTn id="230" dur="500"/>
                                        <p:tgtEl>
                                          <p:spTgt spid="126">
                                            <p:txEl>
                                              <p:pRg st="0" end="183"/>
                                            </p:txEl>
                                          </p:spTgt>
                                        </p:tgtEl>
                                      </p:cBhvr>
                                    </p:animEffect>
                                  </p:childTnLst>
                                </p:cTn>
                              </p:par>
                            </p:childTnLst>
                          </p:cTn>
                        </p:par>
                      </p:childTnLst>
                    </p:cTn>
                  </p:par>
                  <p:par>
                    <p:cTn id="231" fill="hold">
                      <p:stCondLst>
                        <p:cond delay="indefinite"/>
                      </p:stCondLst>
                      <p:childTnLst>
                        <p:par>
                          <p:cTn id="232" fill="hold">
                            <p:stCondLst>
                              <p:cond delay="0"/>
                            </p:stCondLst>
                            <p:childTnLst>
                              <p:par>
                                <p:cTn id="233" nodeType="clickEffect" fill="hold" presetClass="entr" presetID="2" presetSubtype="8">
                                  <p:stCondLst>
                                    <p:cond delay="0"/>
                                  </p:stCondLst>
                                  <p:childTnLst>
                                    <p:set>
                                      <p:cBhvr>
                                        <p:cTn id="234" dur="1" fill="hold">
                                          <p:stCondLst>
                                            <p:cond delay="0"/>
                                          </p:stCondLst>
                                        </p:cTn>
                                        <p:tgtEl>
                                          <p:spTgt spid="128"/>
                                        </p:tgtEl>
                                        <p:attrNameLst>
                                          <p:attrName>style.visibility</p:attrName>
                                        </p:attrNameLst>
                                      </p:cBhvr>
                                      <p:to>
                                        <p:strVal val="visible"/>
                                      </p:to>
                                    </p:set>
                                    <p:anim calcmode="lin" valueType="num">
                                      <p:cBhvr additive="repl">
                                        <p:cTn id="235" dur="500" fill="hold"/>
                                        <p:tgtEl>
                                          <p:spTgt spid="128"/>
                                        </p:tgtEl>
                                        <p:attrNameLst>
                                          <p:attrName>ppt_x</p:attrName>
                                        </p:attrNameLst>
                                      </p:cBhvr>
                                      <p:tavLst>
                                        <p:tav tm="0">
                                          <p:val>
                                            <p:strVal val="0-#ppt_w/2"/>
                                          </p:val>
                                        </p:tav>
                                        <p:tav tm="100000">
                                          <p:val>
                                            <p:strVal val="#ppt_x"/>
                                          </p:val>
                                        </p:tav>
                                      </p:tavLst>
                                    </p:anim>
                                    <p:anim calcmode="lin" valueType="num">
                                      <p:cBhvr additive="repl">
                                        <p:cTn id="236" dur="50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nodeType="clickEffect" fill="hold" presetClass="entr" presetID="5" presetSubtype="10">
                                  <p:stCondLst>
                                    <p:cond delay="0"/>
                                  </p:stCondLst>
                                  <p:childTnLst>
                                    <p:set>
                                      <p:cBhvr>
                                        <p:cTn id="240" dur="1" fill="hold">
                                          <p:stCondLst>
                                            <p:cond delay="0"/>
                                          </p:stCondLst>
                                        </p:cTn>
                                        <p:tgtEl>
                                          <p:spTgt spid="126">
                                            <p:txEl>
                                              <p:pRg st="185" end="247"/>
                                            </p:txEl>
                                          </p:spTgt>
                                        </p:tgtEl>
                                        <p:attrNameLst>
                                          <p:attrName>style.visibility</p:attrName>
                                        </p:attrNameLst>
                                      </p:cBhvr>
                                      <p:to>
                                        <p:strVal val="visible"/>
                                      </p:to>
                                    </p:set>
                                    <p:animEffect filter="checkerboard(across)" transition="in">
                                      <p:cBhvr additive="repl">
                                        <p:cTn id="241" dur="500"/>
                                        <p:tgtEl>
                                          <p:spTgt spid="126">
                                            <p:txEl>
                                              <p:pRg st="185" end="247"/>
                                            </p:txEl>
                                          </p:spTgt>
                                        </p:tgtEl>
                                      </p:cBhvr>
                                    </p:animEffect>
                                  </p:childTnLst>
                                </p:cTn>
                              </p:par>
                            </p:childTnLst>
                          </p:cTn>
                        </p:par>
                      </p:childTnLst>
                    </p:cTn>
                  </p:par>
                  <p:par>
                    <p:cTn id="242" fill="hold">
                      <p:stCondLst>
                        <p:cond delay="indefinite"/>
                      </p:stCondLst>
                      <p:childTnLst>
                        <p:par>
                          <p:cTn id="243" fill="hold">
                            <p:stCondLst>
                              <p:cond delay="0"/>
                            </p:stCondLst>
                            <p:childTnLst>
                              <p:par>
                                <p:cTn id="244" nodeType="clickEffect" fill="hold" presetClass="entr" presetID="5" presetSubtype="10">
                                  <p:stCondLst>
                                    <p:cond delay="0"/>
                                  </p:stCondLst>
                                  <p:childTnLst>
                                    <p:set>
                                      <p:cBhvr>
                                        <p:cTn id="245" dur="1" fill="hold">
                                          <p:stCondLst>
                                            <p:cond delay="0"/>
                                          </p:stCondLst>
                                        </p:cTn>
                                        <p:tgtEl>
                                          <p:spTgt spid="126">
                                            <p:txEl>
                                              <p:pRg st="247" end="349"/>
                                            </p:txEl>
                                          </p:spTgt>
                                        </p:tgtEl>
                                        <p:attrNameLst>
                                          <p:attrName>style.visibility</p:attrName>
                                        </p:attrNameLst>
                                      </p:cBhvr>
                                      <p:to>
                                        <p:strVal val="visible"/>
                                      </p:to>
                                    </p:set>
                                    <p:animEffect filter="checkerboard(across)" transition="in">
                                      <p:cBhvr additive="repl">
                                        <p:cTn id="246" dur="500"/>
                                        <p:tgtEl>
                                          <p:spTgt spid="126">
                                            <p:txEl>
                                              <p:pRg st="247" end="349"/>
                                            </p:txEl>
                                          </p:spTgt>
                                        </p:tgtEl>
                                      </p:cBhvr>
                                    </p:animEffect>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5" presetSubtype="10">
                                  <p:stCondLst>
                                    <p:cond delay="0"/>
                                  </p:stCondLst>
                                  <p:childTnLst>
                                    <p:set>
                                      <p:cBhvr>
                                        <p:cTn id="250" dur="1" fill="hold">
                                          <p:stCondLst>
                                            <p:cond delay="0"/>
                                          </p:stCondLst>
                                        </p:cTn>
                                        <p:tgtEl>
                                          <p:spTgt spid="126">
                                            <p:txEl>
                                              <p:pRg st="349" end="485"/>
                                            </p:txEl>
                                          </p:spTgt>
                                        </p:tgtEl>
                                        <p:attrNameLst>
                                          <p:attrName>style.visibility</p:attrName>
                                        </p:attrNameLst>
                                      </p:cBhvr>
                                      <p:to>
                                        <p:strVal val="visible"/>
                                      </p:to>
                                    </p:set>
                                    <p:animEffect filter="checkerboard(across)" transition="in">
                                      <p:cBhvr additive="repl">
                                        <p:cTn id="251" dur="500"/>
                                        <p:tgtEl>
                                          <p:spTgt spid="126">
                                            <p:txEl>
                                              <p:pRg st="349" end="48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Bloc de contrôle d’un processus (PCB) </a:t>
            </a:r>
            <a:endParaRPr b="0" lang="fr-FR" sz="1800" spc="-1" strike="noStrike">
              <a:solidFill>
                <a:srgbClr val="000000"/>
              </a:solidFill>
              <a:uFill>
                <a:solidFill>
                  <a:srgbClr val="ffffff"/>
                </a:solidFill>
              </a:uFill>
              <a:latin typeface="Calibri"/>
            </a:endParaRPr>
          </a:p>
        </p:txBody>
      </p:sp>
      <p:sp>
        <p:nvSpPr>
          <p:cNvPr id="130" name="TextShape 2"/>
          <p:cNvSpPr txBox="1"/>
          <p:nvPr/>
        </p:nvSpPr>
        <p:spPr>
          <a:xfrm>
            <a:off x="457200" y="1600200"/>
            <a:ext cx="8229240" cy="4525560"/>
          </a:xfrm>
          <a:prstGeom prst="rect">
            <a:avLst/>
          </a:prstGeom>
          <a:noFill/>
          <a:ln>
            <a:noFill/>
          </a:ln>
        </p:spPr>
        <p:txBody>
          <a:bodyPr/>
          <a:p>
            <a:pPr marL="343080" indent="-342720" algn="just">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Lorsqu’un processus est temporairement suspendu, il faut qu’il puisse retrouver l’état où il se trouvait au moment de suspension, il faut que toutes les informations dont il a besoin soient sauvegardées pendant sa mise en attente.</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252" dur="indefinite" restart="never" nodeType="tmRoot">
          <p:childTnLst>
            <p:seq>
              <p:cTn id="253" dur="indefinite" nodeType="mainSeq">
                <p:childTnLst>
                  <p:par>
                    <p:cTn id="254" fill="hold">
                      <p:stCondLst>
                        <p:cond delay="0"/>
                      </p:stCondLst>
                      <p:childTnLst>
                        <p:par>
                          <p:cTn id="255" fill="hold">
                            <p:stCondLst>
                              <p:cond delay="0"/>
                            </p:stCondLst>
                            <p:childTnLst>
                              <p:par>
                                <p:cTn id="256" nodeType="afterEffect" fill="hold" presetClass="entr" presetID="5" presetSubtype="10">
                                  <p:stCondLst>
                                    <p:cond delay="0"/>
                                  </p:stCondLst>
                                  <p:childTnLst>
                                    <p:set>
                                      <p:cBhvr>
                                        <p:cTn id="257" dur="1" fill="hold">
                                          <p:stCondLst>
                                            <p:cond delay="0"/>
                                          </p:stCondLst>
                                        </p:cTn>
                                        <p:tgtEl>
                                          <p:spTgt spid="130">
                                            <p:txEl>
                                              <p:pRg st="0" end="232"/>
                                            </p:txEl>
                                          </p:spTgt>
                                        </p:tgtEl>
                                        <p:attrNameLst>
                                          <p:attrName>style.visibility</p:attrName>
                                        </p:attrNameLst>
                                      </p:cBhvr>
                                      <p:to>
                                        <p:strVal val="visible"/>
                                      </p:to>
                                    </p:set>
                                    <p:animEffect filter="checkerboard(across)" transition="in">
                                      <p:cBhvr additive="repl">
                                        <p:cTn id="258" dur="500"/>
                                        <p:tgtEl>
                                          <p:spTgt spid="130">
                                            <p:txEl>
                                              <p:pRg st="0" end="23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Bloc de contrôle d’un processus (PCB) </a:t>
            </a:r>
            <a:endParaRPr b="0" lang="fr-FR" sz="1800" spc="-1" strike="noStrike">
              <a:solidFill>
                <a:srgbClr val="000000"/>
              </a:solidFill>
              <a:uFill>
                <a:solidFill>
                  <a:srgbClr val="ffffff"/>
                </a:solidFill>
              </a:uFill>
              <a:latin typeface="Calibri"/>
            </a:endParaRPr>
          </a:p>
        </p:txBody>
      </p:sp>
      <p:sp>
        <p:nvSpPr>
          <p:cNvPr id="132" name="TextShape 2"/>
          <p:cNvSpPr txBox="1"/>
          <p:nvPr/>
        </p:nvSpPr>
        <p:spPr>
          <a:xfrm>
            <a:off x="457200" y="1600200"/>
            <a:ext cx="8229240" cy="4525560"/>
          </a:xfrm>
          <a:prstGeom prst="rect">
            <a:avLst/>
          </a:prstGeom>
          <a:noFill/>
          <a:ln>
            <a:noFill/>
          </a:ln>
        </p:spPr>
        <p:txBody>
          <a:bodyPr/>
          <a:p>
            <a:pPr algn="just">
              <a:lnSpc>
                <a:spcPct val="100000"/>
              </a:lnSpc>
            </a:pPr>
            <a:r>
              <a:rPr b="0" lang="fr-FR" sz="3200" spc="-1" strike="noStrike">
                <a:solidFill>
                  <a:srgbClr val="000000"/>
                </a:solidFill>
                <a:uFill>
                  <a:solidFill>
                    <a:srgbClr val="ffffff"/>
                  </a:solidFill>
                </a:uFill>
                <a:latin typeface="Calibri"/>
              </a:rPr>
              <a:t>Notons que le contexte d’un processus dépend du système, mais dans tous les cas c’est un bloc de contrôle de processus (BCP) qui contient toute information nécessaire à la reprise d’un processus interrompu : Etat du processus (prêt, suspendu, ..), quantité de mémoire, temps CPU (utilisé, restant), priorité, etc. </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Les BCP sont rangés dans une table (table des processus) qui se trouve dans l’espace mémoire du système (figure ci-dessous)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259" dur="indefinite" restart="never" nodeType="tmRoot">
          <p:childTnLst>
            <p:seq>
              <p:cTn id="260" dur="indefinite" nodeType="mainSeq">
                <p:childTnLst>
                  <p:par>
                    <p:cTn id="261" fill="hold">
                      <p:stCondLst>
                        <p:cond delay="indefinite"/>
                      </p:stCondLst>
                      <p:childTnLst>
                        <p:par>
                          <p:cTn id="262" fill="hold">
                            <p:stCondLst>
                              <p:cond delay="0"/>
                            </p:stCondLst>
                            <p:childTnLst>
                              <p:par>
                                <p:cTn id="263" nodeType="clickEffect" fill="hold" presetClass="entr" presetID="5" presetSubtype="10">
                                  <p:stCondLst>
                                    <p:cond delay="0"/>
                                  </p:stCondLst>
                                  <p:childTnLst>
                                    <p:set>
                                      <p:cBhvr>
                                        <p:cTn id="264" dur="1" fill="hold">
                                          <p:stCondLst>
                                            <p:cond delay="0"/>
                                          </p:stCondLst>
                                        </p:cTn>
                                        <p:tgtEl>
                                          <p:spTgt spid="132">
                                            <p:txEl>
                                              <p:pRg st="0" end="315"/>
                                            </p:txEl>
                                          </p:spTgt>
                                        </p:tgtEl>
                                        <p:attrNameLst>
                                          <p:attrName>style.visibility</p:attrName>
                                        </p:attrNameLst>
                                      </p:cBhvr>
                                      <p:to>
                                        <p:strVal val="visible"/>
                                      </p:to>
                                    </p:set>
                                    <p:animEffect filter="checkerboard(across)" transition="in">
                                      <p:cBhvr additive="repl">
                                        <p:cTn id="265" dur="500"/>
                                        <p:tgtEl>
                                          <p:spTgt spid="132">
                                            <p:txEl>
                                              <p:pRg st="0" end="315"/>
                                            </p:txEl>
                                          </p:spTgt>
                                        </p:tgtEl>
                                      </p:cBhvr>
                                    </p:animEffect>
                                  </p:childTnLst>
                                </p:cTn>
                              </p:par>
                            </p:childTnLst>
                          </p:cTn>
                        </p:par>
                      </p:childTnLst>
                    </p:cTn>
                  </p:par>
                  <p:par>
                    <p:cTn id="266" fill="hold">
                      <p:stCondLst>
                        <p:cond delay="indefinite"/>
                      </p:stCondLst>
                      <p:childTnLst>
                        <p:par>
                          <p:cTn id="267" fill="hold">
                            <p:stCondLst>
                              <p:cond delay="0"/>
                            </p:stCondLst>
                            <p:childTnLst>
                              <p:par>
                                <p:cTn id="268" nodeType="clickEffect" fill="hold" presetClass="entr" presetID="5" presetSubtype="10">
                                  <p:stCondLst>
                                    <p:cond delay="0"/>
                                  </p:stCondLst>
                                  <p:childTnLst>
                                    <p:set>
                                      <p:cBhvr>
                                        <p:cTn id="269" dur="1" fill="hold">
                                          <p:stCondLst>
                                            <p:cond delay="0"/>
                                          </p:stCondLst>
                                        </p:cTn>
                                        <p:tgtEl>
                                          <p:spTgt spid="132">
                                            <p:txEl>
                                              <p:pRg st="315" end="440"/>
                                            </p:txEl>
                                          </p:spTgt>
                                        </p:tgtEl>
                                        <p:attrNameLst>
                                          <p:attrName>style.visibility</p:attrName>
                                        </p:attrNameLst>
                                      </p:cBhvr>
                                      <p:to>
                                        <p:strVal val="visible"/>
                                      </p:to>
                                    </p:set>
                                    <p:animEffect filter="checkerboard(across)" transition="in">
                                      <p:cBhvr additive="repl">
                                        <p:cTn id="270" dur="500"/>
                                        <p:tgtEl>
                                          <p:spTgt spid="132">
                                            <p:txEl>
                                              <p:pRg st="315" end="44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Bloc de contrôle de processus (PCB)</a:t>
            </a:r>
            <a:endParaRPr b="0" lang="fr-FR" sz="1800" spc="-1" strike="noStrike">
              <a:solidFill>
                <a:srgbClr val="000000"/>
              </a:solidFill>
              <a:uFill>
                <a:solidFill>
                  <a:srgbClr val="ffffff"/>
                </a:solidFill>
              </a:uFill>
              <a:latin typeface="Calibri"/>
            </a:endParaRPr>
          </a:p>
        </p:txBody>
      </p:sp>
      <p:pic>
        <p:nvPicPr>
          <p:cNvPr id="134" name="Picture 2" descr=""/>
          <p:cNvPicPr/>
          <p:nvPr/>
        </p:nvPicPr>
        <p:blipFill>
          <a:blip r:embed="rId1"/>
          <a:stretch/>
        </p:blipFill>
        <p:spPr>
          <a:xfrm>
            <a:off x="1028160" y="1472400"/>
            <a:ext cx="7215840" cy="4692600"/>
          </a:xfrm>
          <a:prstGeom prst="rect">
            <a:avLst/>
          </a:prstGeom>
          <a:ln w="9360">
            <a:noFill/>
          </a:ln>
        </p:spPr>
      </p:pic>
    </p:spTree>
  </p:cSld>
  <p:transition>
    <p:fade/>
  </p:transition>
  <p:timing>
    <p:tnLst>
      <p:par>
        <p:cTn id="271" dur="indefinite" restart="never" nodeType="tmRoot">
          <p:childTnLst>
            <p:seq>
              <p:cTn id="272"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Variables d'environnement</a:t>
            </a:r>
            <a:endParaRPr b="0" lang="fr-FR" sz="1800" spc="-1" strike="noStrike">
              <a:solidFill>
                <a:srgbClr val="000000"/>
              </a:solidFill>
              <a:uFill>
                <a:solidFill>
                  <a:srgbClr val="ffffff"/>
                </a:solidFill>
              </a:uFill>
              <a:latin typeface="Calibri"/>
            </a:endParaRPr>
          </a:p>
        </p:txBody>
      </p:sp>
      <p:sp>
        <p:nvSpPr>
          <p:cNvPr id="136" name="TextShape 2"/>
          <p:cNvSpPr txBox="1"/>
          <p:nvPr/>
        </p:nvSpPr>
        <p:spPr>
          <a:xfrm>
            <a:off x="457200" y="1600200"/>
            <a:ext cx="8229240" cy="4525560"/>
          </a:xfrm>
          <a:prstGeom prst="rect">
            <a:avLst/>
          </a:prstGeom>
          <a:noFill/>
          <a:ln>
            <a:noFill/>
          </a:ln>
        </p:spPr>
        <p:txBody>
          <a:bodyPr/>
          <a:p>
            <a:pPr algn="just">
              <a:lnSpc>
                <a:spcPct val="100000"/>
              </a:lnSpc>
            </a:pPr>
            <a:r>
              <a:rPr b="0" lang="fr-FR" sz="3200" spc="-1" strike="noStrike">
                <a:solidFill>
                  <a:srgbClr val="000000"/>
                </a:solidFill>
                <a:uFill>
                  <a:solidFill>
                    <a:srgbClr val="ffffff"/>
                  </a:solidFill>
                </a:uFill>
                <a:latin typeface="Calibri"/>
              </a:rPr>
              <a:t>Comme nous l'avons déjà dit, la donnée du programme est insuffisante pour la détermination d'un processus. Il faut lui indiquer toute une série de variables d'environnement :</a:t>
            </a:r>
            <a:endParaRPr b="0" lang="fr-FR" sz="3200" spc="-1" strike="noStrike">
              <a:solidFill>
                <a:srgbClr val="000000"/>
              </a:solidFill>
              <a:uFill>
                <a:solidFill>
                  <a:srgbClr val="ffffff"/>
                </a:solidFill>
              </a:uFill>
              <a:latin typeface="Calibri"/>
            </a:endParaRPr>
          </a:p>
          <a:p>
            <a:pPr algn="just">
              <a:lnSpc>
                <a:spcPct val="100000"/>
              </a:lnSpc>
            </a:pPr>
            <a:r>
              <a:rPr b="1" lang="fr-FR" sz="3200" spc="-1" strike="noStrike">
                <a:solidFill>
                  <a:srgbClr val="000000"/>
                </a:solidFill>
                <a:uFill>
                  <a:solidFill>
                    <a:srgbClr val="ffffff"/>
                  </a:solidFill>
                </a:uFill>
                <a:latin typeface="Calibri"/>
              </a:rPr>
              <a:t>les fichiers sur lesquels il opère, où en est le compteur ordinal, etc</a:t>
            </a:r>
            <a:r>
              <a:rPr b="0" lang="fr-FR" sz="3200" spc="-1" strike="noStrike">
                <a:solidFill>
                  <a:srgbClr val="000000"/>
                </a:solidFill>
                <a:uFill>
                  <a:solidFill>
                    <a:srgbClr val="ffffff"/>
                  </a:solidFill>
                </a:uFill>
                <a:latin typeface="Calibri"/>
              </a:rPr>
              <a:t>..</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Ces variables d'environnement sont nécessaires pour deux raisons :</a:t>
            </a:r>
            <a:endParaRPr b="0" lang="fr-FR" sz="3200" spc="-1" strike="noStrike">
              <a:solidFill>
                <a:srgbClr val="000000"/>
              </a:solidFill>
              <a:uFill>
                <a:solidFill>
                  <a:srgbClr val="ffffff"/>
                </a:solidFill>
              </a:uFill>
              <a:latin typeface="Calibri"/>
            </a:endParaRPr>
          </a:p>
        </p:txBody>
      </p:sp>
    </p:spTree>
  </p:cSld>
  <p:timing>
    <p:tnLst>
      <p:par>
        <p:cTn id="273" dur="indefinite" restart="never" nodeType="tmRoot">
          <p:childTnLst>
            <p:seq>
              <p:cTn id="274" dur="indefinite" nodeType="mainSeq">
                <p:childTnLst>
                  <p:par>
                    <p:cTn id="275" fill="hold">
                      <p:stCondLst>
                        <p:cond delay="indefinite"/>
                      </p:stCondLst>
                      <p:childTnLst>
                        <p:par>
                          <p:cTn id="276" fill="hold">
                            <p:stCondLst>
                              <p:cond delay="0"/>
                            </p:stCondLst>
                            <p:childTnLst>
                              <p:par>
                                <p:cTn id="277" nodeType="clickEffect" fill="hold" presetClass="entr" presetID="5" presetSubtype="10">
                                  <p:stCondLst>
                                    <p:cond delay="0"/>
                                  </p:stCondLst>
                                  <p:childTnLst>
                                    <p:set>
                                      <p:cBhvr>
                                        <p:cTn id="278" dur="1" fill="hold">
                                          <p:stCondLst>
                                            <p:cond delay="0"/>
                                          </p:stCondLst>
                                        </p:cTn>
                                        <p:tgtEl>
                                          <p:spTgt spid="136">
                                            <p:txEl>
                                              <p:pRg st="0" end="175"/>
                                            </p:txEl>
                                          </p:spTgt>
                                        </p:tgtEl>
                                        <p:attrNameLst>
                                          <p:attrName>style.visibility</p:attrName>
                                        </p:attrNameLst>
                                      </p:cBhvr>
                                      <p:to>
                                        <p:strVal val="visible"/>
                                      </p:to>
                                    </p:set>
                                    <p:animEffect filter="checkerboard(across)" transition="in">
                                      <p:cBhvr additive="repl">
                                        <p:cTn id="279" dur="500"/>
                                        <p:tgtEl>
                                          <p:spTgt spid="136">
                                            <p:txEl>
                                              <p:pRg st="0" end="175"/>
                                            </p:txEl>
                                          </p:spTgt>
                                        </p:tgtEl>
                                      </p:cBhvr>
                                    </p:animEffect>
                                  </p:childTnLst>
                                </p:cTn>
                              </p:par>
                            </p:childTnLst>
                          </p:cTn>
                        </p:par>
                      </p:childTnLst>
                    </p:cTn>
                  </p:par>
                  <p:par>
                    <p:cTn id="280" fill="hold">
                      <p:stCondLst>
                        <p:cond delay="indefinite"/>
                      </p:stCondLst>
                      <p:childTnLst>
                        <p:par>
                          <p:cTn id="281" fill="hold">
                            <p:stCondLst>
                              <p:cond delay="0"/>
                            </p:stCondLst>
                            <p:childTnLst>
                              <p:par>
                                <p:cTn id="282" nodeType="clickEffect" fill="hold" presetClass="entr" presetID="5" presetSubtype="10">
                                  <p:stCondLst>
                                    <p:cond delay="0"/>
                                  </p:stCondLst>
                                  <p:childTnLst>
                                    <p:set>
                                      <p:cBhvr>
                                        <p:cTn id="283" dur="1" fill="hold">
                                          <p:stCondLst>
                                            <p:cond delay="0"/>
                                          </p:stCondLst>
                                        </p:cTn>
                                        <p:tgtEl>
                                          <p:spTgt spid="136">
                                            <p:txEl>
                                              <p:pRg st="175" end="248"/>
                                            </p:txEl>
                                          </p:spTgt>
                                        </p:tgtEl>
                                        <p:attrNameLst>
                                          <p:attrName>style.visibility</p:attrName>
                                        </p:attrNameLst>
                                      </p:cBhvr>
                                      <p:to>
                                        <p:strVal val="visible"/>
                                      </p:to>
                                    </p:set>
                                    <p:animEffect filter="checkerboard(across)" transition="in">
                                      <p:cBhvr additive="repl">
                                        <p:cTn id="284" dur="500"/>
                                        <p:tgtEl>
                                          <p:spTgt spid="136">
                                            <p:txEl>
                                              <p:pRg st="175" end="248"/>
                                            </p:txEl>
                                          </p:spTgt>
                                        </p:tgtEl>
                                      </p:cBhvr>
                                    </p:animEffect>
                                  </p:childTnLst>
                                </p:cTn>
                              </p:par>
                            </p:childTnLst>
                          </p:cTn>
                        </p:par>
                      </p:childTnLst>
                    </p:cTn>
                  </p:par>
                  <p:par>
                    <p:cTn id="285" fill="hold">
                      <p:stCondLst>
                        <p:cond delay="indefinite"/>
                      </p:stCondLst>
                      <p:childTnLst>
                        <p:par>
                          <p:cTn id="286" fill="hold">
                            <p:stCondLst>
                              <p:cond delay="0"/>
                            </p:stCondLst>
                            <p:childTnLst>
                              <p:par>
                                <p:cTn id="287" nodeType="clickEffect" fill="hold" presetClass="entr" presetID="5" presetSubtype="10">
                                  <p:stCondLst>
                                    <p:cond delay="0"/>
                                  </p:stCondLst>
                                  <p:childTnLst>
                                    <p:set>
                                      <p:cBhvr>
                                        <p:cTn id="288" dur="1" fill="hold">
                                          <p:stCondLst>
                                            <p:cond delay="0"/>
                                          </p:stCondLst>
                                        </p:cTn>
                                        <p:tgtEl>
                                          <p:spTgt spid="136">
                                            <p:txEl>
                                              <p:pRg st="248" end="315"/>
                                            </p:txEl>
                                          </p:spTgt>
                                        </p:tgtEl>
                                        <p:attrNameLst>
                                          <p:attrName>style.visibility</p:attrName>
                                        </p:attrNameLst>
                                      </p:cBhvr>
                                      <p:to>
                                        <p:strVal val="visible"/>
                                      </p:to>
                                    </p:set>
                                    <p:animEffect filter="checkerboard(across)" transition="in">
                                      <p:cBhvr additive="repl">
                                        <p:cTn id="289" dur="500"/>
                                        <p:tgtEl>
                                          <p:spTgt spid="136">
                                            <p:txEl>
                                              <p:pRg st="248" end="31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Variables d'environnement</a:t>
            </a:r>
            <a:endParaRPr b="0" lang="fr-FR" sz="1800" spc="-1" strike="noStrike">
              <a:solidFill>
                <a:srgbClr val="000000"/>
              </a:solidFill>
              <a:uFill>
                <a:solidFill>
                  <a:srgbClr val="ffffff"/>
                </a:solidFill>
              </a:uFill>
              <a:latin typeface="Calibri"/>
            </a:endParaRPr>
          </a:p>
        </p:txBody>
      </p:sp>
      <p:sp>
        <p:nvSpPr>
          <p:cNvPr id="138"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 </a:t>
            </a:r>
            <a:r>
              <a:rPr b="1" lang="fr-FR" sz="3200" spc="-1" strike="noStrike">
                <a:solidFill>
                  <a:srgbClr val="000000"/>
                </a:solidFill>
                <a:uFill>
                  <a:solidFill>
                    <a:srgbClr val="ffffff"/>
                  </a:solidFill>
                </a:uFill>
                <a:latin typeface="Calibri"/>
              </a:rPr>
              <a:t>La première : </a:t>
            </a:r>
            <a:r>
              <a:rPr b="0" lang="fr-FR" sz="3200" spc="-1" strike="noStrike">
                <a:solidFill>
                  <a:srgbClr val="000000"/>
                </a:solidFill>
                <a:uFill>
                  <a:solidFill>
                    <a:srgbClr val="ffffff"/>
                  </a:solidFill>
                </a:uFill>
                <a:latin typeface="Calibri"/>
              </a:rPr>
              <a:t>est que deux processus peuvent utiliser le même code (deux fenêtres </a:t>
            </a:r>
            <a:r>
              <a:rPr b="0" i="1" lang="fr-FR" sz="3200" spc="-1" strike="noStrike">
                <a:solidFill>
                  <a:srgbClr val="000000"/>
                </a:solidFill>
                <a:uFill>
                  <a:solidFill>
                    <a:srgbClr val="ffffff"/>
                  </a:solidFill>
                </a:uFill>
                <a:latin typeface="Calibri"/>
              </a:rPr>
              <a:t>emacs</a:t>
            </a:r>
            <a:r>
              <a:rPr b="0" lang="fr-FR" sz="3200" spc="-1" strike="noStrike">
                <a:solidFill>
                  <a:srgbClr val="000000"/>
                </a:solidFill>
                <a:uFill>
                  <a:solidFill>
                    <a:srgbClr val="ffffff"/>
                  </a:solidFill>
                </a:uFill>
                <a:latin typeface="Calibri"/>
              </a:rPr>
              <a:t> par exemple) mais les fichiers concernés peuvent être différents, le compteur ordinal ne peut pas en être au même endroit...</a:t>
            </a:r>
            <a:endParaRPr b="0" lang="fr-FR" sz="3200" spc="-1" strike="noStrike">
              <a:solidFill>
                <a:srgbClr val="000000"/>
              </a:solidFill>
              <a:uFill>
                <a:solidFill>
                  <a:srgbClr val="ffffff"/>
                </a:solidFill>
              </a:uFill>
              <a:latin typeface="Calibri"/>
            </a:endParaRPr>
          </a:p>
        </p:txBody>
      </p:sp>
    </p:spTree>
  </p:cSld>
  <p:transition>
    <p:dissolve/>
  </p:transition>
  <p:timing>
    <p:tnLst>
      <p:par>
        <p:cTn id="290" dur="indefinite" restart="never" nodeType="tmRoot">
          <p:childTnLst>
            <p:seq>
              <p:cTn id="291"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Variables d'environnement</a:t>
            </a:r>
            <a:endParaRPr b="0" lang="fr-FR" sz="1800" spc="-1" strike="noStrike">
              <a:solidFill>
                <a:srgbClr val="000000"/>
              </a:solidFill>
              <a:uFill>
                <a:solidFill>
                  <a:srgbClr val="ffffff"/>
                </a:solidFill>
              </a:uFill>
              <a:latin typeface="Calibri"/>
            </a:endParaRPr>
          </a:p>
        </p:txBody>
      </p:sp>
      <p:sp>
        <p:nvSpPr>
          <p:cNvPr id="140"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La seconde : concerne les interruptions: </a:t>
            </a:r>
            <a:r>
              <a:rPr b="0" lang="fr-FR" sz="3200" spc="-1" strike="noStrike">
                <a:solidFill>
                  <a:srgbClr val="000000"/>
                </a:solidFill>
                <a:uFill>
                  <a:solidFill>
                    <a:srgbClr val="ffffff"/>
                  </a:solidFill>
                </a:uFill>
                <a:latin typeface="Calibri"/>
              </a:rPr>
              <a:t>Périodiquement, le système d'exploitation décide d'interrompre un processus en cours afin de démarrer un autre. Lorsqu'un processus est temporairement suspendu, il doit pouvoir retrouver plus tard exactement l'état dans lequel il se trouvait au moment de sa suspension</a:t>
            </a:r>
            <a:endParaRPr b="0" lang="fr-FR" sz="3200" spc="-1" strike="noStrike">
              <a:solidFill>
                <a:srgbClr val="000000"/>
              </a:solidFill>
              <a:uFill>
                <a:solidFill>
                  <a:srgbClr val="ffffff"/>
                </a:solidFill>
              </a:uFill>
              <a:latin typeface="Calibri"/>
            </a:endParaRPr>
          </a:p>
        </p:txBody>
      </p:sp>
    </p:spTree>
  </p:cSld>
  <p:transition>
    <p:dissolve/>
  </p:transition>
  <p:timing>
    <p:tnLst>
      <p:par>
        <p:cTn id="292" dur="indefinite" restart="never" nodeType="tmRoot">
          <p:childTnLst>
            <p:seq>
              <p:cTn id="293"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Généalogie</a:t>
            </a:r>
            <a:endParaRPr b="0" lang="fr-FR" sz="1800" spc="-1" strike="noStrike">
              <a:solidFill>
                <a:srgbClr val="000000"/>
              </a:solidFill>
              <a:uFill>
                <a:solidFill>
                  <a:srgbClr val="ffffff"/>
                </a:solidFill>
              </a:uFill>
              <a:latin typeface="Calibri"/>
            </a:endParaRPr>
          </a:p>
        </p:txBody>
      </p:sp>
      <p:sp>
        <p:nvSpPr>
          <p:cNvPr id="142"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le premier processus qui est lancé est </a:t>
            </a:r>
            <a:r>
              <a:rPr b="1" lang="fr-FR" sz="3200" spc="-1" strike="noStrike">
                <a:solidFill>
                  <a:srgbClr val="000000"/>
                </a:solidFill>
                <a:uFill>
                  <a:solidFill>
                    <a:srgbClr val="ffffff"/>
                  </a:solidFill>
                </a:uFill>
                <a:latin typeface="Calibri"/>
              </a:rPr>
              <a:t>init</a:t>
            </a:r>
            <a:r>
              <a:rPr b="0" lang="fr-FR" sz="3200" spc="-1" strike="noStrike">
                <a:solidFill>
                  <a:srgbClr val="000000"/>
                </a:solidFill>
                <a:uFill>
                  <a:solidFill>
                    <a:srgbClr val="ffffff"/>
                  </a:solidFill>
                </a:uFill>
                <a:latin typeface="Calibri"/>
              </a:rPr>
              <a:t>, qui lance ensuite les suivants.... Votre </a:t>
            </a:r>
            <a:r>
              <a:rPr b="1" lang="fr-FR" sz="3200" spc="-1" strike="noStrike">
                <a:solidFill>
                  <a:srgbClr val="000000"/>
                </a:solidFill>
                <a:uFill>
                  <a:solidFill>
                    <a:srgbClr val="ffffff"/>
                  </a:solidFill>
                </a:uFill>
                <a:latin typeface="Calibri"/>
              </a:rPr>
              <a:t>bash</a:t>
            </a:r>
            <a:r>
              <a:rPr b="0" lang="fr-FR" sz="3200" spc="-1" strike="noStrike">
                <a:solidFill>
                  <a:srgbClr val="000000"/>
                </a:solidFill>
                <a:uFill>
                  <a:solidFill>
                    <a:srgbClr val="ffffff"/>
                  </a:solidFill>
                </a:uFill>
                <a:latin typeface="Calibri"/>
              </a:rPr>
              <a:t> est le fils de votre </a:t>
            </a:r>
            <a:r>
              <a:rPr b="1" lang="fr-FR" sz="3200" spc="-1" strike="noStrike">
                <a:solidFill>
                  <a:srgbClr val="000000"/>
                </a:solidFill>
                <a:uFill>
                  <a:solidFill>
                    <a:srgbClr val="ffffff"/>
                  </a:solidFill>
                </a:uFill>
                <a:latin typeface="Calibri"/>
              </a:rPr>
              <a:t>login</a:t>
            </a:r>
            <a:r>
              <a:rPr b="0" lang="fr-FR" sz="3200" spc="-1" strike="noStrike">
                <a:solidFill>
                  <a:srgbClr val="000000"/>
                </a:solidFill>
                <a:uFill>
                  <a:solidFill>
                    <a:srgbClr val="ffffff"/>
                  </a:solidFill>
                </a:uFill>
                <a:latin typeface="Calibri"/>
              </a:rPr>
              <a:t>, lui même fils d'un </a:t>
            </a:r>
            <a:r>
              <a:rPr b="1" lang="fr-FR" sz="3200" spc="-1" strike="noStrike">
                <a:solidFill>
                  <a:srgbClr val="000000"/>
                </a:solidFill>
                <a:uFill>
                  <a:solidFill>
                    <a:srgbClr val="ffffff"/>
                  </a:solidFill>
                </a:uFill>
                <a:latin typeface="Calibri"/>
              </a:rPr>
              <a:t>gettty</a:t>
            </a:r>
            <a:r>
              <a:rPr b="0" lang="fr-FR" sz="3200" spc="-1" strike="noStrike">
                <a:solidFill>
                  <a:srgbClr val="000000"/>
                </a:solidFill>
                <a:uFill>
                  <a:solidFill>
                    <a:srgbClr val="ffffff"/>
                  </a:solidFill>
                </a:uFill>
                <a:latin typeface="Calibri"/>
              </a:rPr>
              <a:t> sur votre terminal (attente d'une connexion), etc..</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Lorsque vous tapez une commande, celle ci lance un nouveau processus, dont votre </a:t>
            </a:r>
            <a:r>
              <a:rPr b="1" lang="fr-FR" sz="3200" spc="-1" strike="noStrike">
                <a:solidFill>
                  <a:srgbClr val="000000"/>
                </a:solidFill>
                <a:uFill>
                  <a:solidFill>
                    <a:srgbClr val="ffffff"/>
                  </a:solidFill>
                </a:uFill>
                <a:latin typeface="Calibri"/>
              </a:rPr>
              <a:t>bash</a:t>
            </a:r>
            <a:r>
              <a:rPr b="0" lang="fr-FR" sz="3200" spc="-1" strike="noStrike">
                <a:solidFill>
                  <a:srgbClr val="000000"/>
                </a:solidFill>
                <a:uFill>
                  <a:solidFill>
                    <a:srgbClr val="ffffff"/>
                  </a:solidFill>
                </a:uFill>
                <a:latin typeface="Calibri"/>
              </a:rPr>
              <a:t> est le père.</a:t>
            </a:r>
            <a:endParaRPr b="0" lang="fr-FR" sz="3200" spc="-1" strike="noStrike">
              <a:solidFill>
                <a:srgbClr val="000000"/>
              </a:solidFill>
              <a:uFill>
                <a:solidFill>
                  <a:srgbClr val="ffffff"/>
                </a:solidFill>
              </a:uFill>
              <a:latin typeface="Calibri"/>
            </a:endParaRPr>
          </a:p>
        </p:txBody>
      </p:sp>
    </p:spTree>
  </p:cSld>
  <p:timing>
    <p:tnLst>
      <p:par>
        <p:cTn id="294" dur="indefinite" restart="never" nodeType="tmRoot">
          <p:childTnLst>
            <p:seq>
              <p:cTn id="295" dur="indefinite" nodeType="mainSeq">
                <p:childTnLst>
                  <p:par>
                    <p:cTn id="296" fill="hold">
                      <p:stCondLst>
                        <p:cond delay="indefinite"/>
                      </p:stCondLst>
                      <p:childTnLst>
                        <p:par>
                          <p:cTn id="297" fill="hold">
                            <p:stCondLst>
                              <p:cond delay="0"/>
                            </p:stCondLst>
                            <p:childTnLst>
                              <p:par>
                                <p:cTn id="298" nodeType="clickEffect" fill="hold" presetClass="entr" presetID="5" presetSubtype="10">
                                  <p:stCondLst>
                                    <p:cond delay="0"/>
                                  </p:stCondLst>
                                  <p:childTnLst>
                                    <p:set>
                                      <p:cBhvr>
                                        <p:cTn id="299" dur="1" fill="hold">
                                          <p:stCondLst>
                                            <p:cond delay="0"/>
                                          </p:stCondLst>
                                        </p:cTn>
                                        <p:tgtEl>
                                          <p:spTgt spid="142">
                                            <p:txEl>
                                              <p:pRg st="0" end="197"/>
                                            </p:txEl>
                                          </p:spTgt>
                                        </p:tgtEl>
                                        <p:attrNameLst>
                                          <p:attrName>style.visibility</p:attrName>
                                        </p:attrNameLst>
                                      </p:cBhvr>
                                      <p:to>
                                        <p:strVal val="visible"/>
                                      </p:to>
                                    </p:set>
                                    <p:animEffect filter="checkerboard(across)" transition="in">
                                      <p:cBhvr additive="repl">
                                        <p:cTn id="300" dur="500"/>
                                        <p:tgtEl>
                                          <p:spTgt spid="142">
                                            <p:txEl>
                                              <p:pRg st="0" end="197"/>
                                            </p:txEl>
                                          </p:spTgt>
                                        </p:tgtEl>
                                      </p:cBhvr>
                                    </p:animEffect>
                                  </p:childTnLst>
                                </p:cTn>
                              </p:par>
                            </p:childTnLst>
                          </p:cTn>
                        </p:par>
                      </p:childTnLst>
                    </p:cTn>
                  </p:par>
                  <p:par>
                    <p:cTn id="301" fill="hold">
                      <p:stCondLst>
                        <p:cond delay="indefinite"/>
                      </p:stCondLst>
                      <p:childTnLst>
                        <p:par>
                          <p:cTn id="302" fill="hold">
                            <p:stCondLst>
                              <p:cond delay="0"/>
                            </p:stCondLst>
                            <p:childTnLst>
                              <p:par>
                                <p:cTn id="303" nodeType="clickEffect" fill="hold" presetClass="entr" presetID="5" presetSubtype="10">
                                  <p:stCondLst>
                                    <p:cond delay="0"/>
                                  </p:stCondLst>
                                  <p:childTnLst>
                                    <p:set>
                                      <p:cBhvr>
                                        <p:cTn id="304" dur="1" fill="hold">
                                          <p:stCondLst>
                                            <p:cond delay="0"/>
                                          </p:stCondLst>
                                        </p:cTn>
                                        <p:tgtEl>
                                          <p:spTgt spid="142">
                                            <p:txEl>
                                              <p:pRg st="197" end="296"/>
                                            </p:txEl>
                                          </p:spTgt>
                                        </p:tgtEl>
                                        <p:attrNameLst>
                                          <p:attrName>style.visibility</p:attrName>
                                        </p:attrNameLst>
                                      </p:cBhvr>
                                      <p:to>
                                        <p:strVal val="visible"/>
                                      </p:to>
                                    </p:set>
                                    <p:animEffect filter="checkerboard(across)" transition="in">
                                      <p:cBhvr additive="repl">
                                        <p:cTn id="305" dur="500"/>
                                        <p:tgtEl>
                                          <p:spTgt spid="142">
                                            <p:txEl>
                                              <p:pRg st="197" end="29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Notion de processus</a:t>
            </a:r>
            <a:endParaRPr b="0" lang="fr-FR" sz="1800" spc="-1" strike="noStrike">
              <a:solidFill>
                <a:srgbClr val="000000"/>
              </a:solidFill>
              <a:uFill>
                <a:solidFill>
                  <a:srgbClr val="ffffff"/>
                </a:solidFill>
              </a:uFill>
              <a:latin typeface="Calibri"/>
            </a:endParaRPr>
          </a:p>
        </p:txBody>
      </p:sp>
      <p:sp>
        <p:nvSpPr>
          <p:cNvPr id="88"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La CPU passe d'un processus à l'autre pour partager son temps d'exécution</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La </a:t>
            </a:r>
            <a:r>
              <a:rPr b="1" lang="fr-FR" sz="3200" spc="-1" strike="noStrike">
                <a:solidFill>
                  <a:srgbClr val="000000"/>
                </a:solidFill>
                <a:uFill>
                  <a:solidFill>
                    <a:srgbClr val="ffffff"/>
                  </a:solidFill>
                </a:uFill>
                <a:latin typeface="Calibri"/>
              </a:rPr>
              <a:t>gestion des processus s’occupe de la commutation des tâches et de leur priorité. Ce composant s’occupe </a:t>
            </a:r>
            <a:r>
              <a:rPr b="0" lang="fr-FR" sz="3200" spc="-1" strike="noStrike">
                <a:solidFill>
                  <a:srgbClr val="000000"/>
                </a:solidFill>
                <a:uFill>
                  <a:solidFill>
                    <a:srgbClr val="ffffff"/>
                  </a:solidFill>
                </a:uFill>
                <a:latin typeface="Calibri"/>
              </a:rPr>
              <a:t>donc du multitâche.</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entr" presetID="5" presetSubtype="10">
                                  <p:stCondLst>
                                    <p:cond delay="0"/>
                                  </p:stCondLst>
                                  <p:childTnLst>
                                    <p:set>
                                      <p:cBhvr>
                                        <p:cTn id="30" dur="1" fill="hold">
                                          <p:stCondLst>
                                            <p:cond delay="0"/>
                                          </p:stCondLst>
                                        </p:cTn>
                                        <p:tgtEl>
                                          <p:spTgt spid="88">
                                            <p:txEl>
                                              <p:pRg st="74" end="200"/>
                                            </p:txEl>
                                          </p:spTgt>
                                        </p:tgtEl>
                                        <p:attrNameLst>
                                          <p:attrName>style.visibility</p:attrName>
                                        </p:attrNameLst>
                                      </p:cBhvr>
                                      <p:to>
                                        <p:strVal val="visible"/>
                                      </p:to>
                                    </p:set>
                                    <p:animEffect filter="checkerboard(across)" transition="in">
                                      <p:cBhvr additive="repl">
                                        <p:cTn id="31" dur="500"/>
                                        <p:tgtEl>
                                          <p:spTgt spid="88">
                                            <p:txEl>
                                              <p:pRg st="74" end="20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457200" y="-27360"/>
            <a:ext cx="8229240" cy="1065600"/>
          </a:xfrm>
          <a:prstGeom prst="rect">
            <a:avLst/>
          </a:prstGeom>
          <a:noFill/>
          <a:ln>
            <a:noFill/>
          </a:ln>
        </p:spPr>
        <p:txBody>
          <a:bodyPr anchor="ctr"/>
          <a:p>
            <a:pPr algn="just">
              <a:lnSpc>
                <a:spcPct val="100000"/>
              </a:lnSpc>
            </a:pPr>
            <a:r>
              <a:rPr b="0" i="1" lang="fr-FR" sz="2300" spc="-1" strike="noStrike">
                <a:solidFill>
                  <a:srgbClr val="000000"/>
                </a:solidFill>
                <a:uFill>
                  <a:solidFill>
                    <a:srgbClr val="ffffff"/>
                  </a:solidFill>
                </a:uFill>
                <a:latin typeface="Calibri"/>
              </a:rPr>
              <a:t>Arborescence de processus, d'un login à une session X. Remarquez que l'on voit la commande en question (</a:t>
            </a:r>
            <a:r>
              <a:rPr b="1" i="1" lang="fr-FR" sz="2300" spc="-1" strike="noStrike">
                <a:solidFill>
                  <a:srgbClr val="000000"/>
                </a:solidFill>
                <a:uFill>
                  <a:solidFill>
                    <a:srgbClr val="ffffff"/>
                  </a:solidFill>
                </a:uFill>
                <a:latin typeface="Calibri"/>
              </a:rPr>
              <a:t>ktop</a:t>
            </a:r>
            <a:r>
              <a:rPr b="0" i="1" lang="fr-FR" sz="2300" spc="-1" strike="noStrike">
                <a:solidFill>
                  <a:srgbClr val="000000"/>
                </a:solidFill>
                <a:uFill>
                  <a:solidFill>
                    <a:srgbClr val="ffffff"/>
                  </a:solidFill>
                </a:uFill>
                <a:latin typeface="Calibri"/>
              </a:rPr>
              <a:t>) tourner, ainsi que le logiciel qui a permis de capturer l'écran (</a:t>
            </a:r>
            <a:r>
              <a:rPr b="1" i="1" lang="fr-FR" sz="2300" spc="-1" strike="noStrike">
                <a:solidFill>
                  <a:srgbClr val="000000"/>
                </a:solidFill>
                <a:uFill>
                  <a:solidFill>
                    <a:srgbClr val="ffffff"/>
                  </a:solidFill>
                </a:uFill>
                <a:latin typeface="Calibri"/>
              </a:rPr>
              <a:t>ksnapshot</a:t>
            </a:r>
            <a:r>
              <a:rPr b="0" i="1" lang="fr-FR" sz="2300" spc="-1" strike="noStrike">
                <a:solidFill>
                  <a:srgbClr val="000000"/>
                </a:solidFill>
                <a:uFill>
                  <a:solidFill>
                    <a:srgbClr val="ffffff"/>
                  </a:solidFill>
                </a:uFill>
                <a:latin typeface="Calibri"/>
              </a:rPr>
              <a:t>).</a:t>
            </a:r>
            <a:endParaRPr b="0" lang="fr-FR" sz="1800" spc="-1" strike="noStrike">
              <a:solidFill>
                <a:srgbClr val="000000"/>
              </a:solidFill>
              <a:uFill>
                <a:solidFill>
                  <a:srgbClr val="ffffff"/>
                </a:solidFill>
              </a:uFill>
              <a:latin typeface="Calibri"/>
            </a:endParaRPr>
          </a:p>
        </p:txBody>
      </p:sp>
      <p:pic>
        <p:nvPicPr>
          <p:cNvPr id="144" name="Picture 2" descr=""/>
          <p:cNvPicPr/>
          <p:nvPr/>
        </p:nvPicPr>
        <p:blipFill>
          <a:blip r:embed="rId1"/>
          <a:stretch/>
        </p:blipFill>
        <p:spPr>
          <a:xfrm>
            <a:off x="-36360" y="1052640"/>
            <a:ext cx="9180000" cy="5805000"/>
          </a:xfrm>
          <a:prstGeom prst="rect">
            <a:avLst/>
          </a:prstGeom>
          <a:ln w="9360">
            <a:noFill/>
          </a:ln>
        </p:spPr>
      </p:pic>
    </p:spTree>
  </p:cSld>
  <p:transition>
    <p:dissolve/>
  </p:transition>
  <p:timing>
    <p:tnLst>
      <p:par>
        <p:cTn id="306" dur="indefinite" restart="never" nodeType="tmRoot">
          <p:childTnLst>
            <p:seq>
              <p:cTn id="307"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Exemples de processus</a:t>
            </a:r>
            <a:endParaRPr b="0" lang="fr-FR" sz="1800" spc="-1" strike="noStrike">
              <a:solidFill>
                <a:srgbClr val="000000"/>
              </a:solidFill>
              <a:uFill>
                <a:solidFill>
                  <a:srgbClr val="ffffff"/>
                </a:solidFill>
              </a:uFill>
              <a:latin typeface="Calibri"/>
            </a:endParaRPr>
          </a:p>
        </p:txBody>
      </p:sp>
      <p:sp>
        <p:nvSpPr>
          <p:cNvPr id="146"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Exim</a:t>
            </a:r>
            <a:r>
              <a:rPr b="0" lang="fr-FR" sz="3200" spc="-1" strike="noStrike">
                <a:solidFill>
                  <a:srgbClr val="000000"/>
                </a:solidFill>
                <a:uFill>
                  <a:solidFill>
                    <a:srgbClr val="ffffff"/>
                  </a:solidFill>
                </a:uFill>
                <a:latin typeface="Calibri"/>
              </a:rPr>
              <a:t> EX</a:t>
            </a:r>
            <a:r>
              <a:rPr b="0" i="1" lang="fr-FR" sz="3200" spc="-1" strike="noStrike">
                <a:solidFill>
                  <a:srgbClr val="000000"/>
                </a:solidFill>
                <a:uFill>
                  <a:solidFill>
                    <a:srgbClr val="ffffff"/>
                  </a:solidFill>
                </a:uFill>
                <a:latin typeface="Calibri"/>
              </a:rPr>
              <a:t>perimental</a:t>
            </a:r>
            <a:r>
              <a:rPr b="0" lang="fr-FR" sz="3200" spc="-1" strike="noStrike">
                <a:solidFill>
                  <a:srgbClr val="000000"/>
                </a:solidFill>
                <a:uFill>
                  <a:solidFill>
                    <a:srgbClr val="ffffff"/>
                  </a:solidFill>
                </a:uFill>
                <a:latin typeface="Calibri"/>
              </a:rPr>
              <a:t> I</a:t>
            </a:r>
            <a:r>
              <a:rPr b="0" i="1" lang="fr-FR" sz="3200" spc="-1" strike="noStrike">
                <a:solidFill>
                  <a:srgbClr val="000000"/>
                </a:solidFill>
                <a:uFill>
                  <a:solidFill>
                    <a:srgbClr val="ffffff"/>
                  </a:solidFill>
                </a:uFill>
                <a:latin typeface="Calibri"/>
              </a:rPr>
              <a:t>nternet</a:t>
            </a:r>
            <a:r>
              <a:rPr b="0" lang="fr-FR" sz="3200" spc="-1" strike="noStrike">
                <a:solidFill>
                  <a:srgbClr val="000000"/>
                </a:solidFill>
                <a:uFill>
                  <a:solidFill>
                    <a:srgbClr val="ffffff"/>
                  </a:solidFill>
                </a:uFill>
                <a:latin typeface="Calibri"/>
              </a:rPr>
              <a:t> M</a:t>
            </a:r>
            <a:r>
              <a:rPr b="0" i="1" lang="fr-FR" sz="3200" spc="-1" strike="noStrike">
                <a:solidFill>
                  <a:srgbClr val="000000"/>
                </a:solidFill>
                <a:uFill>
                  <a:solidFill>
                    <a:srgbClr val="ffffff"/>
                  </a:solidFill>
                </a:uFill>
                <a:latin typeface="Calibri"/>
              </a:rPr>
              <a:t>ailer</a:t>
            </a:r>
            <a:r>
              <a:rPr b="0" lang="fr-FR" sz="3200" spc="-1" strike="noStrike">
                <a:solidFill>
                  <a:srgbClr val="000000"/>
                </a:solidFill>
                <a:uFill>
                  <a:solidFill>
                    <a:srgbClr val="ffffff"/>
                  </a:solidFill>
                </a:uFill>
                <a:latin typeface="Calibri"/>
              </a:rPr>
              <a:t> serveur de messagerie électronique</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upsd</a:t>
            </a:r>
            <a:r>
              <a:rPr b="0" lang="fr-FR" sz="3200" spc="-1" strike="noStrike">
                <a:solidFill>
                  <a:srgbClr val="000000"/>
                </a:solidFill>
                <a:uFill>
                  <a:solidFill>
                    <a:srgbClr val="ffffff"/>
                  </a:solidFill>
                </a:uFill>
                <a:latin typeface="Calibri"/>
              </a:rPr>
              <a:t> est un ordonnanceur pour le système Common UNIX Printing System. Il fournit des outils pour un système d'impression</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Avahi</a:t>
            </a:r>
            <a:r>
              <a:rPr b="0" lang="fr-FR" sz="3200" spc="-1" strike="noStrike">
                <a:solidFill>
                  <a:srgbClr val="000000"/>
                </a:solidFill>
                <a:uFill>
                  <a:solidFill>
                    <a:srgbClr val="ffffff"/>
                  </a:solidFill>
                </a:uFill>
                <a:latin typeface="Calibri"/>
              </a:rPr>
              <a:t> est un démon qui permet de découvrir automatiquement les ressources réseau et de s'y connecter. </a:t>
            </a: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Avahi s'occupe: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D'attribuer automatiquement une adresse IP même sans présence d'un serveur DHCP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De faire office de DNS</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De publier des services et d'y accéder facilement (les machines du réseau local sont prévenues de l'arrivée ou du départ d'un service).</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Compiz</a:t>
            </a:r>
            <a:r>
              <a:rPr b="0" lang="fr-FR" sz="3200" spc="-1" strike="noStrike">
                <a:solidFill>
                  <a:srgbClr val="000000"/>
                </a:solidFill>
                <a:uFill>
                  <a:solidFill>
                    <a:srgbClr val="ffffff"/>
                  </a:solidFill>
                </a:uFill>
                <a:latin typeface="Calibri"/>
              </a:rPr>
              <a:t> est un gestionnaire de fenêtres relatif à l'environnement de bureau du serveur X</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Xorg</a:t>
            </a:r>
            <a:r>
              <a:rPr b="0" lang="fr-FR" sz="3200" spc="-1" strike="noStrike">
                <a:solidFill>
                  <a:srgbClr val="000000"/>
                </a:solidFill>
                <a:uFill>
                  <a:solidFill>
                    <a:srgbClr val="ffffff"/>
                  </a:solidFill>
                </a:uFill>
                <a:latin typeface="Calibri"/>
              </a:rPr>
              <a:t> consomation d’nergie </a:t>
            </a:r>
            <a:endParaRPr b="0" lang="fr-FR" sz="3200" spc="-1" strike="noStrike">
              <a:solidFill>
                <a:srgbClr val="000000"/>
              </a:solidFill>
              <a:uFill>
                <a:solidFill>
                  <a:srgbClr val="ffffff"/>
                </a:solidFill>
              </a:uFill>
              <a:latin typeface="Calibri"/>
            </a:endParaRPr>
          </a:p>
        </p:txBody>
      </p:sp>
    </p:spTree>
  </p:cSld>
  <p:timing>
    <p:tnLst>
      <p:par>
        <p:cTn id="308" dur="indefinite" restart="never" nodeType="tmRoot">
          <p:childTnLst>
            <p:seq>
              <p:cTn id="309"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Classification des processus</a:t>
            </a:r>
            <a:endParaRPr b="0" lang="fr-FR" sz="1800" spc="-1" strike="noStrike">
              <a:solidFill>
                <a:srgbClr val="000000"/>
              </a:solidFill>
              <a:uFill>
                <a:solidFill>
                  <a:srgbClr val="ffffff"/>
                </a:solidFill>
              </a:uFill>
              <a:latin typeface="Calibri"/>
            </a:endParaRPr>
          </a:p>
        </p:txBody>
      </p:sp>
      <p:sp>
        <p:nvSpPr>
          <p:cNvPr id="148"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1" lang="fr-FR" sz="3000" spc="-1" strike="noStrike">
                <a:solidFill>
                  <a:srgbClr val="000000"/>
                </a:solidFill>
                <a:uFill>
                  <a:solidFill>
                    <a:srgbClr val="ffffff"/>
                  </a:solidFill>
                </a:uFill>
                <a:latin typeface="Calibri"/>
              </a:rPr>
              <a:t>Processus système </a:t>
            </a:r>
            <a:r>
              <a:rPr b="0" lang="fr-FR" sz="3000" spc="-1" strike="noStrike">
                <a:solidFill>
                  <a:srgbClr val="000000"/>
                </a:solidFill>
                <a:uFill>
                  <a:solidFill>
                    <a:srgbClr val="ffffff"/>
                  </a:solidFill>
                </a:uFill>
                <a:latin typeface="Calibri"/>
              </a:rPr>
              <a:t>(daemons) : processus qui assurent un service (détachés de tout terminal) </a:t>
            </a:r>
            <a:endParaRPr b="0" lang="fr-FR" sz="3200" spc="-1" strike="noStrike">
              <a:solidFill>
                <a:srgbClr val="000000"/>
              </a:solidFill>
              <a:uFill>
                <a:solidFill>
                  <a:srgbClr val="ffffff"/>
                </a:solidFill>
              </a:uFill>
              <a:latin typeface="Calibri"/>
            </a:endParaRPr>
          </a:p>
          <a:p>
            <a:pPr marL="343080" indent="-342720" algn="just">
              <a:lnSpc>
                <a:spcPct val="100000"/>
              </a:lnSpc>
            </a:pP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lang="fr-FR" sz="3000" spc="-1" strike="noStrike">
                <a:solidFill>
                  <a:srgbClr val="000000"/>
                </a:solidFill>
                <a:uFill>
                  <a:solidFill>
                    <a:srgbClr val="ffffff"/>
                  </a:solidFill>
                </a:uFill>
                <a:latin typeface="Calibri"/>
              </a:rPr>
              <a:t>Processus utilisateurs </a:t>
            </a:r>
            <a:r>
              <a:rPr b="0" lang="fr-FR" sz="3200" spc="-1" strike="noStrike">
                <a:solidFill>
                  <a:srgbClr val="000000"/>
                </a:solidFill>
                <a:uFill>
                  <a:solidFill>
                    <a:srgbClr val="ffffff"/>
                  </a:solidFill>
                </a:uFill>
                <a:latin typeface="Calibri"/>
              </a:rPr>
              <a:t>: attachés à un terminal</a:t>
            </a:r>
            <a:endParaRPr b="0" lang="fr-FR" sz="3200" spc="-1" strike="noStrike">
              <a:solidFill>
                <a:srgbClr val="000000"/>
              </a:solidFill>
              <a:uFill>
                <a:solidFill>
                  <a:srgbClr val="ffffff"/>
                </a:solidFill>
              </a:uFill>
              <a:latin typeface="Calibri"/>
            </a:endParaRPr>
          </a:p>
        </p:txBody>
      </p:sp>
    </p:spTree>
  </p:cSld>
  <p:transition>
    <p:dissolve/>
  </p:transition>
  <p:timing>
    <p:tnLst>
      <p:par>
        <p:cTn id="310" dur="indefinite" restart="never" nodeType="tmRoot">
          <p:childTnLst>
            <p:seq>
              <p:cTn id="311"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Création des processus</a:t>
            </a:r>
            <a:endParaRPr b="0" lang="fr-FR" sz="1800" spc="-1" strike="noStrike">
              <a:solidFill>
                <a:srgbClr val="000000"/>
              </a:solidFill>
              <a:uFill>
                <a:solidFill>
                  <a:srgbClr val="ffffff"/>
                </a:solidFill>
              </a:uFill>
              <a:latin typeface="Calibri"/>
            </a:endParaRPr>
          </a:p>
        </p:txBody>
      </p:sp>
      <p:sp>
        <p:nvSpPr>
          <p:cNvPr id="150"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Avant le lancement du système, le chargeur de démarrage (ou d'amorce) fait appel à la fonction </a:t>
            </a:r>
            <a:r>
              <a:rPr b="1" lang="fr-FR" sz="3200" spc="-1" strike="noStrike">
                <a:solidFill>
                  <a:srgbClr val="000000"/>
                </a:solidFill>
                <a:uFill>
                  <a:solidFill>
                    <a:srgbClr val="ffffff"/>
                  </a:solidFill>
                </a:uFill>
                <a:latin typeface="Calibri"/>
              </a:rPr>
              <a:t>start_kernel()</a:t>
            </a:r>
            <a:r>
              <a:rPr b="0" lang="fr-FR" sz="3200" spc="-1" strike="noStrike">
                <a:solidFill>
                  <a:srgbClr val="000000"/>
                </a:solidFill>
                <a:uFill>
                  <a:solidFill>
                    <a:srgbClr val="ffffff"/>
                  </a:solidFill>
                </a:uFill>
                <a:latin typeface="Calibri"/>
              </a:rPr>
              <a:t> du fichier </a:t>
            </a:r>
            <a:r>
              <a:rPr b="1" lang="fr-FR" sz="3200" spc="-1" strike="noStrike">
                <a:solidFill>
                  <a:srgbClr val="000000"/>
                </a:solidFill>
                <a:uFill>
                  <a:solidFill>
                    <a:srgbClr val="ffffff"/>
                  </a:solidFill>
                </a:uFill>
                <a:latin typeface="Calibri"/>
              </a:rPr>
              <a:t>init/main.c</a:t>
            </a: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Cette fonction va créer le tout premier processus : le </a:t>
            </a:r>
            <a:r>
              <a:rPr b="1" lang="fr-FR" sz="3200" spc="-1" strike="noStrike">
                <a:solidFill>
                  <a:srgbClr val="000000"/>
                </a:solidFill>
                <a:uFill>
                  <a:solidFill>
                    <a:srgbClr val="ffffff"/>
                  </a:solidFill>
                </a:uFill>
                <a:latin typeface="Calibri"/>
              </a:rPr>
              <a:t>swapper</a:t>
            </a:r>
            <a:r>
              <a:rPr b="0" lang="fr-FR" sz="3200" spc="-1" strike="noStrike">
                <a:solidFill>
                  <a:srgbClr val="000000"/>
                </a:solidFill>
                <a:uFill>
                  <a:solidFill>
                    <a:srgbClr val="ffffff"/>
                  </a:solidFill>
                </a:uFill>
                <a:latin typeface="Calibri"/>
              </a:rPr>
              <a:t> (ou </a:t>
            </a:r>
            <a:r>
              <a:rPr b="1" lang="fr-FR" sz="3200" spc="-1" strike="noStrike">
                <a:solidFill>
                  <a:srgbClr val="000000"/>
                </a:solidFill>
                <a:uFill>
                  <a:solidFill>
                    <a:srgbClr val="ffffff"/>
                  </a:solidFill>
                </a:uFill>
                <a:latin typeface="Calibri"/>
              </a:rPr>
              <a:t>Processus 0</a:t>
            </a:r>
            <a:r>
              <a:rPr b="0" lang="fr-FR" sz="3200" spc="-1" strike="noStrike">
                <a:solidFill>
                  <a:srgbClr val="000000"/>
                </a:solidFill>
                <a:uFill>
                  <a:solidFill>
                    <a:srgbClr val="ffffff"/>
                  </a:solidFill>
                </a:uFill>
                <a:latin typeface="Calibri"/>
              </a:rPr>
              <a:t>, ou encore </a:t>
            </a:r>
            <a:r>
              <a:rPr b="1" lang="fr-FR" sz="3200" spc="-1" strike="noStrike">
                <a:solidFill>
                  <a:srgbClr val="000000"/>
                </a:solidFill>
                <a:uFill>
                  <a:solidFill>
                    <a:srgbClr val="ffffff"/>
                  </a:solidFill>
                </a:uFill>
                <a:latin typeface="Calibri"/>
              </a:rPr>
              <a:t>sched pour scheduler</a:t>
            </a:r>
            <a:r>
              <a:rPr b="0" lang="fr-FR" sz="3200" spc="-1" strike="noStrike">
                <a:solidFill>
                  <a:srgbClr val="000000"/>
                </a:solidFill>
                <a:uFill>
                  <a:solidFill>
                    <a:srgbClr val="ffffff"/>
                  </a:solidFill>
                </a:uFill>
                <a:latin typeface="Calibri"/>
              </a:rPr>
              <a:t>) qui occupera la première entrée de la table des processus.</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Le swapper va ensuite créer deux autres processus, le processus </a:t>
            </a:r>
            <a:r>
              <a:rPr b="1" lang="fr-FR" sz="3200" spc="-1" strike="noStrike">
                <a:solidFill>
                  <a:srgbClr val="000000"/>
                </a:solidFill>
                <a:uFill>
                  <a:solidFill>
                    <a:srgbClr val="ffffff"/>
                  </a:solidFill>
                </a:uFill>
                <a:latin typeface="Calibri"/>
              </a:rPr>
              <a:t>init</a:t>
            </a:r>
            <a:r>
              <a:rPr b="0" lang="fr-FR" sz="3200" spc="-1" strike="noStrike">
                <a:solidFill>
                  <a:srgbClr val="000000"/>
                </a:solidFill>
                <a:uFill>
                  <a:solidFill>
                    <a:srgbClr val="ffffff"/>
                  </a:solidFill>
                </a:uFill>
                <a:latin typeface="Calibri"/>
              </a:rPr>
              <a:t> et le processus </a:t>
            </a:r>
            <a:r>
              <a:rPr b="1" lang="fr-FR" sz="3200" spc="-1" strike="noStrike">
                <a:solidFill>
                  <a:srgbClr val="000000"/>
                </a:solidFill>
                <a:uFill>
                  <a:solidFill>
                    <a:srgbClr val="ffffff"/>
                  </a:solidFill>
                </a:uFill>
                <a:latin typeface="Calibri"/>
              </a:rPr>
              <a:t>[kthreadd] </a:t>
            </a:r>
            <a:r>
              <a:rPr b="0" lang="fr-FR" sz="3200" spc="-1" strike="noStrike">
                <a:solidFill>
                  <a:srgbClr val="000000"/>
                </a:solidFill>
                <a:uFill>
                  <a:solidFill>
                    <a:srgbClr val="ffffff"/>
                  </a:solidFill>
                </a:uFill>
                <a:latin typeface="Calibri"/>
              </a:rPr>
              <a:t>et va s’endormir.</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À partir de ce moment-là, nous pouvons considérer qu'il existe 2 espaces au sein du système. Un espace utilisateur avec </a:t>
            </a:r>
            <a:r>
              <a:rPr b="1" lang="fr-FR" sz="3200" spc="-1" strike="noStrike">
                <a:solidFill>
                  <a:srgbClr val="000000"/>
                </a:solidFill>
                <a:uFill>
                  <a:solidFill>
                    <a:srgbClr val="ffffff"/>
                  </a:solidFill>
                </a:uFill>
                <a:latin typeface="Calibri"/>
              </a:rPr>
              <a:t>init</a:t>
            </a:r>
            <a:r>
              <a:rPr b="0" lang="fr-FR" sz="3200" spc="-1" strike="noStrike">
                <a:solidFill>
                  <a:srgbClr val="000000"/>
                </a:solidFill>
                <a:uFill>
                  <a:solidFill>
                    <a:srgbClr val="ffffff"/>
                  </a:solidFill>
                </a:uFill>
                <a:latin typeface="Calibri"/>
              </a:rPr>
              <a:t> au sommet de la hiérarchie et un espace noyau avec </a:t>
            </a:r>
            <a:r>
              <a:rPr b="1" lang="fr-FR" sz="3200" spc="-1" strike="noStrike">
                <a:solidFill>
                  <a:srgbClr val="000000"/>
                </a:solidFill>
                <a:uFill>
                  <a:solidFill>
                    <a:srgbClr val="ffffff"/>
                  </a:solidFill>
                </a:uFill>
                <a:latin typeface="Calibri"/>
              </a:rPr>
              <a:t>[kthreadd]</a:t>
            </a:r>
            <a:r>
              <a:rPr b="0" lang="fr-FR" sz="3200" spc="-1" strike="noStrike">
                <a:solidFill>
                  <a:srgbClr val="000000"/>
                </a:solidFill>
                <a:uFill>
                  <a:solidFill>
                    <a:srgbClr val="ffffff"/>
                  </a:solidFill>
                </a:uFill>
                <a:latin typeface="Calibri"/>
              </a:rPr>
              <a:t>.</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312" dur="indefinite" restart="never" nodeType="tmRoot">
          <p:childTnLst>
            <p:seq>
              <p:cTn id="313" dur="indefinite" nodeType="mainSeq">
                <p:childTnLst>
                  <p:par>
                    <p:cTn id="314" fill="hold">
                      <p:stCondLst>
                        <p:cond delay="indefinite"/>
                      </p:stCondLst>
                      <p:childTnLst>
                        <p:par>
                          <p:cTn id="315" fill="hold">
                            <p:stCondLst>
                              <p:cond delay="0"/>
                            </p:stCondLst>
                            <p:childTnLst>
                              <p:par>
                                <p:cTn id="316" nodeType="clickEffect" fill="hold" presetClass="entr" presetID="5" presetSubtype="10">
                                  <p:stCondLst>
                                    <p:cond delay="0"/>
                                  </p:stCondLst>
                                  <p:childTnLst>
                                    <p:set>
                                      <p:cBhvr>
                                        <p:cTn id="317" dur="1" fill="hold">
                                          <p:stCondLst>
                                            <p:cond delay="0"/>
                                          </p:stCondLst>
                                        </p:cTn>
                                        <p:tgtEl>
                                          <p:spTgt spid="150">
                                            <p:txEl>
                                              <p:pRg st="0" end="135"/>
                                            </p:txEl>
                                          </p:spTgt>
                                        </p:tgtEl>
                                        <p:attrNameLst>
                                          <p:attrName>style.visibility</p:attrName>
                                        </p:attrNameLst>
                                      </p:cBhvr>
                                      <p:to>
                                        <p:strVal val="visible"/>
                                      </p:to>
                                    </p:set>
                                    <p:animEffect filter="checkerboard(across)" transition="in">
                                      <p:cBhvr additive="repl">
                                        <p:cTn id="318" dur="500"/>
                                        <p:tgtEl>
                                          <p:spTgt spid="150">
                                            <p:txEl>
                                              <p:pRg st="0" end="135"/>
                                            </p:txEl>
                                          </p:spTgt>
                                        </p:tgtEl>
                                      </p:cBhvr>
                                    </p:animEffect>
                                  </p:childTnLst>
                                </p:cTn>
                              </p:par>
                            </p:childTnLst>
                          </p:cTn>
                        </p:par>
                      </p:childTnLst>
                    </p:cTn>
                  </p:par>
                  <p:par>
                    <p:cTn id="319" fill="hold">
                      <p:stCondLst>
                        <p:cond delay="indefinite"/>
                      </p:stCondLst>
                      <p:childTnLst>
                        <p:par>
                          <p:cTn id="320" fill="hold">
                            <p:stCondLst>
                              <p:cond delay="0"/>
                            </p:stCondLst>
                            <p:childTnLst>
                              <p:par>
                                <p:cTn id="321" nodeType="clickEffect" fill="hold" presetClass="entr" presetID="5" presetSubtype="10">
                                  <p:stCondLst>
                                    <p:cond delay="0"/>
                                  </p:stCondLst>
                                  <p:childTnLst>
                                    <p:set>
                                      <p:cBhvr>
                                        <p:cTn id="322" dur="1" fill="hold">
                                          <p:stCondLst>
                                            <p:cond delay="0"/>
                                          </p:stCondLst>
                                        </p:cTn>
                                        <p:tgtEl>
                                          <p:spTgt spid="150">
                                            <p:txEl>
                                              <p:pRg st="135" end="306"/>
                                            </p:txEl>
                                          </p:spTgt>
                                        </p:tgtEl>
                                        <p:attrNameLst>
                                          <p:attrName>style.visibility</p:attrName>
                                        </p:attrNameLst>
                                      </p:cBhvr>
                                      <p:to>
                                        <p:strVal val="visible"/>
                                      </p:to>
                                    </p:set>
                                    <p:animEffect filter="checkerboard(across)" transition="in">
                                      <p:cBhvr additive="repl">
                                        <p:cTn id="323" dur="500"/>
                                        <p:tgtEl>
                                          <p:spTgt spid="150">
                                            <p:txEl>
                                              <p:pRg st="135" end="306"/>
                                            </p:txEl>
                                          </p:spTgt>
                                        </p:tgtEl>
                                      </p:cBhvr>
                                    </p:animEffect>
                                  </p:childTnLst>
                                </p:cTn>
                              </p:par>
                            </p:childTnLst>
                          </p:cTn>
                        </p:par>
                      </p:childTnLst>
                    </p:cTn>
                  </p:par>
                  <p:par>
                    <p:cTn id="324" fill="hold">
                      <p:stCondLst>
                        <p:cond delay="indefinite"/>
                      </p:stCondLst>
                      <p:childTnLst>
                        <p:par>
                          <p:cTn id="325" fill="hold">
                            <p:stCondLst>
                              <p:cond delay="0"/>
                            </p:stCondLst>
                            <p:childTnLst>
                              <p:par>
                                <p:cTn id="326" nodeType="clickEffect" fill="hold" presetClass="entr" presetID="5" presetSubtype="10">
                                  <p:stCondLst>
                                    <p:cond delay="0"/>
                                  </p:stCondLst>
                                  <p:childTnLst>
                                    <p:set>
                                      <p:cBhvr>
                                        <p:cTn id="327" dur="1" fill="hold">
                                          <p:stCondLst>
                                            <p:cond delay="0"/>
                                          </p:stCondLst>
                                        </p:cTn>
                                        <p:tgtEl>
                                          <p:spTgt spid="150">
                                            <p:txEl>
                                              <p:pRg st="306" end="421"/>
                                            </p:txEl>
                                          </p:spTgt>
                                        </p:tgtEl>
                                        <p:attrNameLst>
                                          <p:attrName>style.visibility</p:attrName>
                                        </p:attrNameLst>
                                      </p:cBhvr>
                                      <p:to>
                                        <p:strVal val="visible"/>
                                      </p:to>
                                    </p:set>
                                    <p:animEffect filter="checkerboard(across)" transition="in">
                                      <p:cBhvr additive="repl">
                                        <p:cTn id="328" dur="500"/>
                                        <p:tgtEl>
                                          <p:spTgt spid="150">
                                            <p:txEl>
                                              <p:pRg st="306" end="421"/>
                                            </p:txEl>
                                          </p:spTgt>
                                        </p:tgtEl>
                                      </p:cBhvr>
                                    </p:animEffect>
                                  </p:childTnLst>
                                </p:cTn>
                              </p:par>
                            </p:childTnLst>
                          </p:cTn>
                        </p:par>
                      </p:childTnLst>
                    </p:cTn>
                  </p:par>
                  <p:par>
                    <p:cTn id="329" fill="hold">
                      <p:stCondLst>
                        <p:cond delay="indefinite"/>
                      </p:stCondLst>
                      <p:childTnLst>
                        <p:par>
                          <p:cTn id="330" fill="hold">
                            <p:stCondLst>
                              <p:cond delay="0"/>
                            </p:stCondLst>
                            <p:childTnLst>
                              <p:par>
                                <p:cTn id="331" nodeType="clickEffect" fill="hold" presetClass="entr" presetID="5" presetSubtype="10">
                                  <p:stCondLst>
                                    <p:cond delay="0"/>
                                  </p:stCondLst>
                                  <p:childTnLst>
                                    <p:set>
                                      <p:cBhvr>
                                        <p:cTn id="332" dur="1" fill="hold">
                                          <p:stCondLst>
                                            <p:cond delay="0"/>
                                          </p:stCondLst>
                                        </p:cTn>
                                        <p:tgtEl>
                                          <p:spTgt spid="150">
                                            <p:txEl>
                                              <p:pRg st="421" end="609"/>
                                            </p:txEl>
                                          </p:spTgt>
                                        </p:tgtEl>
                                        <p:attrNameLst>
                                          <p:attrName>style.visibility</p:attrName>
                                        </p:attrNameLst>
                                      </p:cBhvr>
                                      <p:to>
                                        <p:strVal val="visible"/>
                                      </p:to>
                                    </p:set>
                                    <p:animEffect filter="checkerboard(across)" transition="in">
                                      <p:cBhvr additive="repl">
                                        <p:cTn id="333" dur="500"/>
                                        <p:tgtEl>
                                          <p:spTgt spid="150">
                                            <p:txEl>
                                              <p:pRg st="421" end="60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Picture 2" descr=""/>
          <p:cNvPicPr/>
          <p:nvPr/>
        </p:nvPicPr>
        <p:blipFill>
          <a:blip r:embed="rId1"/>
          <a:stretch/>
        </p:blipFill>
        <p:spPr>
          <a:xfrm>
            <a:off x="35640" y="476640"/>
            <a:ext cx="9081720" cy="5904360"/>
          </a:xfrm>
          <a:prstGeom prst="rect">
            <a:avLst/>
          </a:prstGeom>
          <a:ln w="9360">
            <a:noFill/>
          </a:ln>
        </p:spPr>
      </p:pic>
    </p:spTree>
  </p:cSld>
  <p:transition>
    <p:wipe dir="d"/>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Processus utilisateurs</a:t>
            </a:r>
            <a:endParaRPr b="0" lang="fr-FR" sz="1800" spc="-1" strike="noStrike">
              <a:solidFill>
                <a:srgbClr val="000000"/>
              </a:solidFill>
              <a:uFill>
                <a:solidFill>
                  <a:srgbClr val="ffffff"/>
                </a:solidFill>
              </a:uFill>
              <a:latin typeface="Calibri"/>
            </a:endParaRPr>
          </a:p>
        </p:txBody>
      </p:sp>
      <p:sp>
        <p:nvSpPr>
          <p:cNvPr id="153"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Toute exécution d'un programme par l'utilisateur</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Le premier est l'interpréteur de commandes </a:t>
            </a:r>
            <a:r>
              <a:rPr b="1" lang="fr-FR" sz="3200" spc="-1" strike="noStrike">
                <a:solidFill>
                  <a:srgbClr val="000000"/>
                </a:solidFill>
                <a:uFill>
                  <a:solidFill>
                    <a:srgbClr val="ffffff"/>
                  </a:solidFill>
                </a:uFill>
                <a:latin typeface="Calibri"/>
              </a:rPr>
              <a:t>shell</a:t>
            </a:r>
            <a:r>
              <a:rPr b="0" lang="fr-FR" sz="3200" spc="-1" strike="noStrike">
                <a:solidFill>
                  <a:srgbClr val="000000"/>
                </a:solidFill>
                <a:uFill>
                  <a:solidFill>
                    <a:srgbClr val="ffffff"/>
                  </a:solidFill>
                </a:uFill>
                <a:latin typeface="Calibri"/>
              </a:rPr>
              <a:t> à la connexion.</a:t>
            </a:r>
            <a:endParaRPr b="0" lang="fr-FR" sz="3200" spc="-1" strike="noStrike">
              <a:solidFill>
                <a:srgbClr val="000000"/>
              </a:solidFill>
              <a:uFill>
                <a:solidFill>
                  <a:srgbClr val="ffffff"/>
                </a:solidFill>
              </a:uFill>
              <a:latin typeface="Calibri"/>
            </a:endParaRPr>
          </a:p>
        </p:txBody>
      </p:sp>
    </p:spTree>
  </p:cSld>
  <p:timing>
    <p:tnLst>
      <p:par>
        <p:cTn id="334" dur="indefinite" restart="never" nodeType="tmRoot">
          <p:childTnLst>
            <p:seq>
              <p:cTn id="335"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Quelques commandes</a:t>
            </a:r>
            <a:endParaRPr b="0" lang="fr-FR" sz="1800" spc="-1" strike="noStrike">
              <a:solidFill>
                <a:srgbClr val="000000"/>
              </a:solidFill>
              <a:uFill>
                <a:solidFill>
                  <a:srgbClr val="ffffff"/>
                </a:solidFill>
              </a:uFill>
              <a:latin typeface="Calibri"/>
            </a:endParaRPr>
          </a:p>
        </p:txBody>
      </p:sp>
      <p:sp>
        <p:nvSpPr>
          <p:cNvPr id="155"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ps, pidof, top, job, nice, renice, bg, fg, kill, nohup, at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pPr>
            <a:r>
              <a:rPr b="0" lang="fr-FR" sz="3200" spc="-1" strike="noStrike">
                <a:solidFill>
                  <a:srgbClr val="000000"/>
                </a:solidFill>
                <a:uFill>
                  <a:solidFill>
                    <a:srgbClr val="ffffff"/>
                  </a:solidFill>
                </a:uFill>
                <a:latin typeface="Calibri"/>
              </a:rPr>
              <a:t>Utiles pour la surveillance des processus</a:t>
            </a:r>
            <a:endParaRPr b="0" lang="fr-FR" sz="3200" spc="-1" strike="noStrike">
              <a:solidFill>
                <a:srgbClr val="000000"/>
              </a:solidFill>
              <a:uFill>
                <a:solidFill>
                  <a:srgbClr val="ffffff"/>
                </a:solidFill>
              </a:uFill>
              <a:latin typeface="Calibri"/>
            </a:endParaRPr>
          </a:p>
        </p:txBody>
      </p:sp>
    </p:spTree>
  </p:cSld>
  <p:timing>
    <p:tnLst>
      <p:par>
        <p:cTn id="336" dur="indefinite" restart="never" nodeType="tmRoot">
          <p:childTnLst>
            <p:seq>
              <p:cTn id="337"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57"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fr-FR" sz="2800" spc="-1" strike="noStrike">
                <a:solidFill>
                  <a:srgbClr val="000000"/>
                </a:solidFill>
                <a:uFill>
                  <a:solidFill>
                    <a:srgbClr val="ffffff"/>
                  </a:solidFill>
                </a:uFill>
                <a:latin typeface="Calibri"/>
              </a:rPr>
              <a:t>Permet à un utilisateur de connaître la liste des processus qui sont attachés à son terminal à un instant donné</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pic>
        <p:nvPicPr>
          <p:cNvPr id="158" name="Picture 3" descr=""/>
          <p:cNvPicPr/>
          <p:nvPr/>
        </p:nvPicPr>
        <p:blipFill>
          <a:blip r:embed="rId1"/>
          <a:stretch/>
        </p:blipFill>
        <p:spPr>
          <a:xfrm>
            <a:off x="539640" y="3150360"/>
            <a:ext cx="8460000" cy="2798640"/>
          </a:xfrm>
          <a:prstGeom prst="rect">
            <a:avLst/>
          </a:prstGeom>
          <a:ln w="9360">
            <a:noFill/>
          </a:ln>
        </p:spPr>
      </p:pic>
    </p:spTree>
  </p:cSld>
  <p:timing>
    <p:tnLst>
      <p:par>
        <p:cTn id="338" dur="indefinite" restart="never" nodeType="tmRoot">
          <p:childTnLst>
            <p:seq>
              <p:cTn id="339"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60" name="TextShape 2"/>
          <p:cNvSpPr txBox="1"/>
          <p:nvPr/>
        </p:nvSpPr>
        <p:spPr>
          <a:xfrm>
            <a:off x="457200" y="1600200"/>
            <a:ext cx="8229240" cy="4525560"/>
          </a:xfrm>
          <a:prstGeom prst="rect">
            <a:avLst/>
          </a:prstGeom>
          <a:noFill/>
          <a:ln>
            <a:noFill/>
          </a:ln>
        </p:spPr>
        <p:txBody>
          <a:bodyPr/>
          <a:p>
            <a:pPr>
              <a:lnSpc>
                <a:spcPct val="100000"/>
              </a:lnSpc>
            </a:pPr>
            <a:r>
              <a:rPr b="0" lang="fr-FR" sz="3200" spc="-1" strike="noStrike">
                <a:solidFill>
                  <a:srgbClr val="000000"/>
                </a:solidFill>
                <a:uFill>
                  <a:solidFill>
                    <a:srgbClr val="ffffff"/>
                  </a:solidFill>
                </a:uFill>
                <a:latin typeface="Calibri"/>
              </a:rPr>
              <a:t>Il est possible d'avoir plus d’informations sur les processus en utilisant des options.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Par exemple: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340" dur="indefinite" restart="never" nodeType="tmRoot">
          <p:childTnLst>
            <p:seq>
              <p:cTn id="341"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62" name="TextShape 2"/>
          <p:cNvSpPr txBox="1"/>
          <p:nvPr/>
        </p:nvSpPr>
        <p:spPr>
          <a:xfrm>
            <a:off x="457200" y="3861000"/>
            <a:ext cx="8229240" cy="151164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User</a:t>
            </a:r>
            <a:r>
              <a:rPr b="0" lang="fr-FR" sz="2800" spc="-1" strike="noStrike">
                <a:solidFill>
                  <a:srgbClr val="000000"/>
                </a:solidFill>
                <a:uFill>
                  <a:solidFill>
                    <a:srgbClr val="ffffff"/>
                  </a:solidFill>
                </a:uFill>
                <a:latin typeface="Calibri"/>
              </a:rPr>
              <a:t>: le propriétaire du processus, en général l'utilisateur qui a lancé le processus ; </a:t>
            </a:r>
            <a:endParaRPr b="0" lang="fr-FR" sz="3200" spc="-1" strike="noStrike">
              <a:solidFill>
                <a:srgbClr val="000000"/>
              </a:solidFill>
              <a:uFill>
                <a:solidFill>
                  <a:srgbClr val="ffffff"/>
                </a:solidFill>
              </a:uFill>
              <a:latin typeface="Calibri"/>
            </a:endParaRPr>
          </a:p>
        </p:txBody>
      </p:sp>
      <p:pic>
        <p:nvPicPr>
          <p:cNvPr id="163" name="Picture 2" descr=""/>
          <p:cNvPicPr/>
          <p:nvPr/>
        </p:nvPicPr>
        <p:blipFill>
          <a:blip r:embed="rId1"/>
          <a:stretch/>
        </p:blipFill>
        <p:spPr>
          <a:xfrm>
            <a:off x="325080" y="1719720"/>
            <a:ext cx="8638920" cy="1924920"/>
          </a:xfrm>
          <a:prstGeom prst="rect">
            <a:avLst/>
          </a:prstGeom>
          <a:ln w="9360">
            <a:noFill/>
          </a:ln>
        </p:spPr>
      </p:pic>
    </p:spTree>
  </p:cSld>
  <p:timing>
    <p:tnLst>
      <p:par>
        <p:cTn id="342" dur="indefinite" restart="never" nodeType="tmRoot">
          <p:childTnLst>
            <p:seq>
              <p:cTn id="343"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Notion de processus </a:t>
            </a:r>
            <a:endParaRPr b="0" lang="fr-FR" sz="1800" spc="-1" strike="noStrike">
              <a:solidFill>
                <a:srgbClr val="000000"/>
              </a:solidFill>
              <a:uFill>
                <a:solidFill>
                  <a:srgbClr val="ffffff"/>
                </a:solidFill>
              </a:uFill>
              <a:latin typeface="Calibri"/>
            </a:endParaRPr>
          </a:p>
        </p:txBody>
      </p:sp>
      <p:sp>
        <p:nvSpPr>
          <p:cNvPr id="90" name="TextShape 2"/>
          <p:cNvSpPr txBox="1"/>
          <p:nvPr/>
        </p:nvSpPr>
        <p:spPr>
          <a:xfrm>
            <a:off x="457200" y="1600200"/>
            <a:ext cx="8229240" cy="4525560"/>
          </a:xfrm>
          <a:prstGeom prst="rect">
            <a:avLst/>
          </a:prstGeom>
          <a:noFill/>
          <a:ln>
            <a:noFill/>
          </a:ln>
        </p:spPr>
        <p:txBody>
          <a:bodyPr/>
          <a:p>
            <a:pPr algn="just">
              <a:lnSpc>
                <a:spcPct val="100000"/>
              </a:lnSpc>
            </a:pPr>
            <a:r>
              <a:rPr b="0" lang="fr-FR" sz="8000" spc="-1" strike="noStrike">
                <a:solidFill>
                  <a:srgbClr val="000000"/>
                </a:solidFill>
                <a:uFill>
                  <a:solidFill>
                    <a:srgbClr val="ffffff"/>
                  </a:solidFill>
                </a:uFill>
                <a:latin typeface="Calibri"/>
              </a:rPr>
              <a:t>Un processus représente à la fois un programme en cours d’exécution</a:t>
            </a:r>
            <a:r>
              <a:rPr b="1" lang="fr-FR" sz="8000" spc="-1" strike="noStrike">
                <a:solidFill>
                  <a:srgbClr val="000000"/>
                </a:solidFill>
                <a:uFill>
                  <a:solidFill>
                    <a:srgbClr val="ffffff"/>
                  </a:solidFill>
                </a:uFill>
                <a:latin typeface="Calibri"/>
              </a:rPr>
              <a:t> et tout son environnement d’exécution </a:t>
            </a:r>
            <a:r>
              <a:rPr b="0" lang="fr-FR" sz="8000" spc="-1" strike="noStrike">
                <a:solidFill>
                  <a:srgbClr val="000000"/>
                </a:solidFill>
                <a:uFill>
                  <a:solidFill>
                    <a:srgbClr val="ffffff"/>
                  </a:solidFill>
                </a:uFill>
                <a:latin typeface="Calibri"/>
              </a:rPr>
              <a:t>(mémoire, état, identification, propriétaire, père...).</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32" dur="indefinite" restart="never" nodeType="tmRoot">
          <p:childTnLst>
            <p:seq>
              <p:cTn id="33" dur="indefinite" nodeType="mainSeq">
                <p:childTnLst>
                  <p:par>
                    <p:cTn id="34" fill="hold">
                      <p:stCondLst>
                        <p:cond delay="indefinite"/>
                      </p:stCondLst>
                      <p:childTnLst>
                        <p:par>
                          <p:cTn id="35" fill="hold">
                            <p:stCondLst>
                              <p:cond delay="0"/>
                            </p:stCondLst>
                            <p:childTnLst>
                              <p:par>
                                <p:cTn id="36" nodeType="clickEffect" fill="hold" presetClass="entr" presetID="5" presetSubtype="10">
                                  <p:stCondLst>
                                    <p:cond delay="0"/>
                                  </p:stCondLst>
                                  <p:childTnLst>
                                    <p:set>
                                      <p:cBhvr>
                                        <p:cTn id="37" dur="1" fill="hold">
                                          <p:stCondLst>
                                            <p:cond delay="0"/>
                                          </p:stCondLst>
                                        </p:cTn>
                                        <p:tgtEl>
                                          <p:spTgt spid="90">
                                            <p:txEl>
                                              <p:pRg st="0" end="162"/>
                                            </p:txEl>
                                          </p:spTgt>
                                        </p:tgtEl>
                                        <p:attrNameLst>
                                          <p:attrName>style.visibility</p:attrName>
                                        </p:attrNameLst>
                                      </p:cBhvr>
                                      <p:to>
                                        <p:strVal val="visible"/>
                                      </p:to>
                                    </p:set>
                                    <p:animEffect filter="checkerboard(across)" transition="in">
                                      <p:cBhvr additive="repl">
                                        <p:cTn id="38" dur="500"/>
                                        <p:tgtEl>
                                          <p:spTgt spid="90">
                                            <p:txEl>
                                              <p:pRg st="0" end="16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65" name="TextShape 2"/>
          <p:cNvSpPr txBox="1"/>
          <p:nvPr/>
        </p:nvSpPr>
        <p:spPr>
          <a:xfrm>
            <a:off x="457200" y="3861000"/>
            <a:ext cx="8229240" cy="223200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PID</a:t>
            </a:r>
            <a:r>
              <a:rPr b="0" lang="fr-FR" sz="2800" spc="-1" strike="noStrike">
                <a:solidFill>
                  <a:srgbClr val="000000"/>
                </a:solidFill>
                <a:uFill>
                  <a:solidFill>
                    <a:srgbClr val="ffffff"/>
                  </a:solidFill>
                </a:uFill>
                <a:latin typeface="Calibri"/>
              </a:rPr>
              <a:t>: le numéro d'identification unique du processus. Sont attribués dans l'ordre de lancement des processus. Les numéros de 0 à 5 sont généralement des processus de bas niveau du système d'exploitation qui ne peuvent être tués ;</a:t>
            </a:r>
            <a:endParaRPr b="0" lang="fr-FR" sz="3200" spc="-1" strike="noStrike">
              <a:solidFill>
                <a:srgbClr val="000000"/>
              </a:solidFill>
              <a:uFill>
                <a:solidFill>
                  <a:srgbClr val="ffffff"/>
                </a:solidFill>
              </a:uFill>
              <a:latin typeface="Calibri"/>
            </a:endParaRPr>
          </a:p>
        </p:txBody>
      </p:sp>
      <p:pic>
        <p:nvPicPr>
          <p:cNvPr id="166" name="Picture 2" descr=""/>
          <p:cNvPicPr/>
          <p:nvPr/>
        </p:nvPicPr>
        <p:blipFill>
          <a:blip r:embed="rId1"/>
          <a:stretch/>
        </p:blipFill>
        <p:spPr>
          <a:xfrm>
            <a:off x="325080" y="1719720"/>
            <a:ext cx="8638920" cy="1924920"/>
          </a:xfrm>
          <a:prstGeom prst="rect">
            <a:avLst/>
          </a:prstGeom>
          <a:ln w="9360">
            <a:noFill/>
          </a:ln>
        </p:spPr>
      </p:pic>
    </p:spTree>
  </p:cSld>
  <p:timing>
    <p:tnLst>
      <p:par>
        <p:cTn id="344" dur="indefinite" restart="never" nodeType="tmRoot">
          <p:childTnLst>
            <p:seq>
              <p:cTn id="345"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68" name="TextShape 2"/>
          <p:cNvSpPr txBox="1"/>
          <p:nvPr/>
        </p:nvSpPr>
        <p:spPr>
          <a:xfrm>
            <a:off x="457200" y="3861000"/>
            <a:ext cx="8229240" cy="151164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%CPU</a:t>
            </a:r>
            <a:r>
              <a:rPr b="0" lang="fr-FR" sz="2800" spc="-1" strike="noStrike">
                <a:solidFill>
                  <a:srgbClr val="000000"/>
                </a:solidFill>
                <a:uFill>
                  <a:solidFill>
                    <a:srgbClr val="ffffff"/>
                  </a:solidFill>
                </a:uFill>
                <a:latin typeface="Calibri"/>
              </a:rPr>
              <a:t>: pourcentage du temps de CPU consacré à l'exécution de ce processus ; </a:t>
            </a:r>
            <a:endParaRPr b="0" lang="fr-FR" sz="3200" spc="-1" strike="noStrike">
              <a:solidFill>
                <a:srgbClr val="000000"/>
              </a:solidFill>
              <a:uFill>
                <a:solidFill>
                  <a:srgbClr val="ffffff"/>
                </a:solidFill>
              </a:uFill>
              <a:latin typeface="Calibri"/>
            </a:endParaRPr>
          </a:p>
        </p:txBody>
      </p:sp>
      <p:pic>
        <p:nvPicPr>
          <p:cNvPr id="169" name="Picture 2" descr=""/>
          <p:cNvPicPr/>
          <p:nvPr/>
        </p:nvPicPr>
        <p:blipFill>
          <a:blip r:embed="rId1"/>
          <a:stretch/>
        </p:blipFill>
        <p:spPr>
          <a:xfrm>
            <a:off x="325080" y="1719720"/>
            <a:ext cx="8638920" cy="1924920"/>
          </a:xfrm>
          <a:prstGeom prst="rect">
            <a:avLst/>
          </a:prstGeom>
          <a:ln w="9360">
            <a:noFill/>
          </a:ln>
        </p:spPr>
      </p:pic>
    </p:spTree>
  </p:cSld>
  <p:timing>
    <p:tnLst>
      <p:par>
        <p:cTn id="346" dur="indefinite" restart="never" nodeType="tmRoot">
          <p:childTnLst>
            <p:seq>
              <p:cTn id="347"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71" name="TextShape 2"/>
          <p:cNvSpPr txBox="1"/>
          <p:nvPr/>
        </p:nvSpPr>
        <p:spPr>
          <a:xfrm>
            <a:off x="457200" y="3861000"/>
            <a:ext cx="8229240" cy="151164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%MEM</a:t>
            </a:r>
            <a:r>
              <a:rPr b="0" lang="fr-FR" sz="2800" spc="-1" strike="noStrike">
                <a:solidFill>
                  <a:srgbClr val="000000"/>
                </a:solidFill>
                <a:uFill>
                  <a:solidFill>
                    <a:srgbClr val="ffffff"/>
                  </a:solidFill>
                </a:uFill>
                <a:latin typeface="Calibri"/>
              </a:rPr>
              <a:t>: pourcentage de mémoire totale utilisée par ce processus ;</a:t>
            </a:r>
            <a:endParaRPr b="0" lang="fr-FR" sz="3200" spc="-1" strike="noStrike">
              <a:solidFill>
                <a:srgbClr val="000000"/>
              </a:solidFill>
              <a:uFill>
                <a:solidFill>
                  <a:srgbClr val="ffffff"/>
                </a:solidFill>
              </a:uFill>
              <a:latin typeface="Calibri"/>
            </a:endParaRPr>
          </a:p>
        </p:txBody>
      </p:sp>
      <p:pic>
        <p:nvPicPr>
          <p:cNvPr id="172" name="Picture 2" descr=""/>
          <p:cNvPicPr/>
          <p:nvPr/>
        </p:nvPicPr>
        <p:blipFill>
          <a:blip r:embed="rId1"/>
          <a:stretch/>
        </p:blipFill>
        <p:spPr>
          <a:xfrm>
            <a:off x="325080" y="1719720"/>
            <a:ext cx="8638920" cy="1924920"/>
          </a:xfrm>
          <a:prstGeom prst="rect">
            <a:avLst/>
          </a:prstGeom>
          <a:ln w="9360">
            <a:noFill/>
          </a:ln>
        </p:spPr>
      </p:pic>
    </p:spTree>
  </p:cSld>
  <p:timing>
    <p:tnLst>
      <p:par>
        <p:cTn id="348" dur="indefinite" restart="never" nodeType="tmRoot">
          <p:childTnLst>
            <p:seq>
              <p:cTn id="349"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74" name="TextShape 2"/>
          <p:cNvSpPr txBox="1"/>
          <p:nvPr/>
        </p:nvSpPr>
        <p:spPr>
          <a:xfrm>
            <a:off x="457200" y="3861000"/>
            <a:ext cx="8229240" cy="151164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VSZ</a:t>
            </a:r>
            <a:r>
              <a:rPr b="0" lang="fr-FR" sz="2800" spc="-1" strike="noStrike">
                <a:solidFill>
                  <a:srgbClr val="000000"/>
                </a:solidFill>
                <a:uFill>
                  <a:solidFill>
                    <a:srgbClr val="ffffff"/>
                  </a:solidFill>
                </a:uFill>
                <a:latin typeface="Calibri"/>
              </a:rPr>
              <a:t>: superficie totale de la mémoire utilisée, en blocs de 1k ;</a:t>
            </a:r>
            <a:endParaRPr b="0" lang="fr-FR" sz="3200" spc="-1" strike="noStrike">
              <a:solidFill>
                <a:srgbClr val="000000"/>
              </a:solidFill>
              <a:uFill>
                <a:solidFill>
                  <a:srgbClr val="ffffff"/>
                </a:solidFill>
              </a:uFill>
              <a:latin typeface="Calibri"/>
            </a:endParaRPr>
          </a:p>
        </p:txBody>
      </p:sp>
      <p:pic>
        <p:nvPicPr>
          <p:cNvPr id="175" name="Picture 2" descr=""/>
          <p:cNvPicPr/>
          <p:nvPr/>
        </p:nvPicPr>
        <p:blipFill>
          <a:blip r:embed="rId1"/>
          <a:stretch/>
        </p:blipFill>
        <p:spPr>
          <a:xfrm>
            <a:off x="325080" y="1719720"/>
            <a:ext cx="8638920" cy="1924920"/>
          </a:xfrm>
          <a:prstGeom prst="rect">
            <a:avLst/>
          </a:prstGeom>
          <a:ln w="9360">
            <a:noFill/>
          </a:ln>
        </p:spPr>
      </p:pic>
    </p:spTree>
  </p:cSld>
  <p:timing>
    <p:tnLst>
      <p:par>
        <p:cTn id="350" dur="indefinite" restart="never" nodeType="tmRoot">
          <p:childTnLst>
            <p:seq>
              <p:cTn id="351"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77" name="TextShape 2"/>
          <p:cNvSpPr txBox="1"/>
          <p:nvPr/>
        </p:nvSpPr>
        <p:spPr>
          <a:xfrm>
            <a:off x="457200" y="3861000"/>
            <a:ext cx="8229240" cy="151164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RSS</a:t>
            </a:r>
            <a:r>
              <a:rPr b="0" lang="fr-FR" sz="2800" spc="-1" strike="noStrike">
                <a:solidFill>
                  <a:srgbClr val="000000"/>
                </a:solidFill>
                <a:uFill>
                  <a:solidFill>
                    <a:srgbClr val="ffffff"/>
                  </a:solidFill>
                </a:uFill>
                <a:latin typeface="Calibri"/>
              </a:rPr>
              <a:t>: taille réelle de l'ensemble, le chiffre exact de la mémoire physique allouée à ce processus ; </a:t>
            </a:r>
            <a:endParaRPr b="0" lang="fr-FR" sz="3200" spc="-1" strike="noStrike">
              <a:solidFill>
                <a:srgbClr val="000000"/>
              </a:solidFill>
              <a:uFill>
                <a:solidFill>
                  <a:srgbClr val="ffffff"/>
                </a:solidFill>
              </a:uFill>
              <a:latin typeface="Calibri"/>
            </a:endParaRPr>
          </a:p>
        </p:txBody>
      </p:sp>
      <p:pic>
        <p:nvPicPr>
          <p:cNvPr id="178" name="Picture 2" descr=""/>
          <p:cNvPicPr/>
          <p:nvPr/>
        </p:nvPicPr>
        <p:blipFill>
          <a:blip r:embed="rId1"/>
          <a:stretch/>
        </p:blipFill>
        <p:spPr>
          <a:xfrm>
            <a:off x="325080" y="1719720"/>
            <a:ext cx="8638920" cy="1924920"/>
          </a:xfrm>
          <a:prstGeom prst="rect">
            <a:avLst/>
          </a:prstGeom>
          <a:ln w="9360">
            <a:noFill/>
          </a:ln>
        </p:spPr>
      </p:pic>
    </p:spTree>
  </p:cSld>
  <p:timing>
    <p:tnLst>
      <p:par>
        <p:cTn id="352" dur="indefinite" restart="never" nodeType="tmRoot">
          <p:childTnLst>
            <p:seq>
              <p:cTn id="353"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80" name="TextShape 2"/>
          <p:cNvSpPr txBox="1"/>
          <p:nvPr/>
        </p:nvSpPr>
        <p:spPr>
          <a:xfrm>
            <a:off x="457200" y="3861000"/>
            <a:ext cx="8229240" cy="151164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TTY</a:t>
            </a:r>
            <a:r>
              <a:rPr b="0" lang="fr-FR" sz="2800" spc="-1" strike="noStrike">
                <a:solidFill>
                  <a:srgbClr val="000000"/>
                </a:solidFill>
                <a:uFill>
                  <a:solidFill>
                    <a:srgbClr val="ffffff"/>
                  </a:solidFill>
                </a:uFill>
                <a:latin typeface="Calibri"/>
              </a:rPr>
              <a:t>: terminal associé à ce processus. Le point d'interrogation indique que le processus n'est relié à aucun terminal ; </a:t>
            </a:r>
            <a:endParaRPr b="0" lang="fr-FR" sz="3200" spc="-1" strike="noStrike">
              <a:solidFill>
                <a:srgbClr val="000000"/>
              </a:solidFill>
              <a:uFill>
                <a:solidFill>
                  <a:srgbClr val="ffffff"/>
                </a:solidFill>
              </a:uFill>
              <a:latin typeface="Calibri"/>
            </a:endParaRPr>
          </a:p>
        </p:txBody>
      </p:sp>
      <p:pic>
        <p:nvPicPr>
          <p:cNvPr id="181" name="Picture 2" descr=""/>
          <p:cNvPicPr/>
          <p:nvPr/>
        </p:nvPicPr>
        <p:blipFill>
          <a:blip r:embed="rId1"/>
          <a:stretch/>
        </p:blipFill>
        <p:spPr>
          <a:xfrm>
            <a:off x="325080" y="1719720"/>
            <a:ext cx="8638920" cy="1924920"/>
          </a:xfrm>
          <a:prstGeom prst="rect">
            <a:avLst/>
          </a:prstGeom>
          <a:ln w="9360">
            <a:noFill/>
          </a:ln>
        </p:spPr>
      </p:pic>
    </p:spTree>
  </p:cSld>
  <p:timing>
    <p:tnLst>
      <p:par>
        <p:cTn id="354" dur="indefinite" restart="never" nodeType="tmRoot">
          <p:childTnLst>
            <p:seq>
              <p:cTn id="355"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83" name="TextShape 2"/>
          <p:cNvSpPr txBox="1"/>
          <p:nvPr/>
        </p:nvSpPr>
        <p:spPr>
          <a:xfrm>
            <a:off x="457200" y="3861000"/>
            <a:ext cx="8229240" cy="151164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STAT</a:t>
            </a:r>
            <a:r>
              <a:rPr b="0" lang="fr-FR" sz="2800" spc="-1" strike="noStrike">
                <a:solidFill>
                  <a:srgbClr val="000000"/>
                </a:solidFill>
                <a:uFill>
                  <a:solidFill>
                    <a:srgbClr val="ffffff"/>
                  </a:solidFill>
                </a:uFill>
                <a:latin typeface="Calibri"/>
              </a:rPr>
              <a:t>: code d'état du processus.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2800" spc="-1" strike="noStrike">
                <a:solidFill>
                  <a:srgbClr val="000000"/>
                </a:solidFill>
                <a:uFill>
                  <a:solidFill>
                    <a:srgbClr val="ffffff"/>
                  </a:solidFill>
                </a:uFill>
                <a:latin typeface="Calibri"/>
              </a:rPr>
              <a:t>Les différents états sont S - repos, R - exécution (sur file d'attente), Z - zombie, N - tâche de faible priorité;</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2800" spc="-1" strike="noStrike">
                <a:solidFill>
                  <a:srgbClr val="000000"/>
                </a:solidFill>
                <a:uFill>
                  <a:solidFill>
                    <a:srgbClr val="ffffff"/>
                  </a:solidFill>
                </a:uFill>
                <a:latin typeface="Calibri"/>
              </a:rPr>
              <a:t>Autres états </a:t>
            </a:r>
            <a:endParaRPr b="0" lang="fr-FR" sz="3200" spc="-1" strike="noStrike">
              <a:solidFill>
                <a:srgbClr val="000000"/>
              </a:solidFill>
              <a:uFill>
                <a:solidFill>
                  <a:srgbClr val="ffffff"/>
                </a:solidFill>
              </a:uFill>
              <a:latin typeface="Calibri"/>
            </a:endParaRPr>
          </a:p>
        </p:txBody>
      </p:sp>
      <p:pic>
        <p:nvPicPr>
          <p:cNvPr id="184" name="Picture 2" descr=""/>
          <p:cNvPicPr/>
          <p:nvPr/>
        </p:nvPicPr>
        <p:blipFill>
          <a:blip r:embed="rId1"/>
          <a:stretch/>
        </p:blipFill>
        <p:spPr>
          <a:xfrm>
            <a:off x="325080" y="1719720"/>
            <a:ext cx="8638920" cy="1924920"/>
          </a:xfrm>
          <a:prstGeom prst="rect">
            <a:avLst/>
          </a:prstGeom>
          <a:ln w="9360">
            <a:noFill/>
          </a:ln>
        </p:spPr>
      </p:pic>
    </p:spTree>
  </p:cSld>
  <p:timing>
    <p:tnLst>
      <p:par>
        <p:cTn id="356" dur="indefinite" restart="never" nodeType="tmRoot">
          <p:childTnLst>
            <p:seq>
              <p:cTn id="357"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86" name="TextShape 2"/>
          <p:cNvSpPr txBox="1"/>
          <p:nvPr/>
        </p:nvSpPr>
        <p:spPr>
          <a:xfrm>
            <a:off x="457200" y="3861000"/>
            <a:ext cx="8229240" cy="151164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START</a:t>
            </a:r>
            <a:r>
              <a:rPr b="0" lang="fr-FR" sz="2800" spc="-1" strike="noStrike">
                <a:solidFill>
                  <a:srgbClr val="000000"/>
                </a:solidFill>
                <a:uFill>
                  <a:solidFill>
                    <a:srgbClr val="ffffff"/>
                  </a:solidFill>
                </a:uFill>
                <a:latin typeface="Calibri"/>
              </a:rPr>
              <a:t>: lorsque le processus a été lancé, ceci indique en heures et minutes depuis quand le programme a été lancé;</a:t>
            </a:r>
            <a:endParaRPr b="0" lang="fr-FR" sz="3200" spc="-1" strike="noStrike">
              <a:solidFill>
                <a:srgbClr val="000000"/>
              </a:solidFill>
              <a:uFill>
                <a:solidFill>
                  <a:srgbClr val="ffffff"/>
                </a:solidFill>
              </a:uFill>
              <a:latin typeface="Calibri"/>
            </a:endParaRPr>
          </a:p>
        </p:txBody>
      </p:sp>
      <p:pic>
        <p:nvPicPr>
          <p:cNvPr id="187" name="Picture 2" descr=""/>
          <p:cNvPicPr/>
          <p:nvPr/>
        </p:nvPicPr>
        <p:blipFill>
          <a:blip r:embed="rId1"/>
          <a:stretch/>
        </p:blipFill>
        <p:spPr>
          <a:xfrm>
            <a:off x="325080" y="1719720"/>
            <a:ext cx="8638920" cy="1924920"/>
          </a:xfrm>
          <a:prstGeom prst="rect">
            <a:avLst/>
          </a:prstGeom>
          <a:ln w="9360">
            <a:noFill/>
          </a:ln>
        </p:spPr>
      </p:pic>
    </p:spTree>
  </p:cSld>
  <p:timing>
    <p:tnLst>
      <p:par>
        <p:cTn id="358" dur="indefinite" restart="never" nodeType="tmRoot">
          <p:childTnLst>
            <p:seq>
              <p:cTn id="359"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89" name="TextShape 2"/>
          <p:cNvSpPr txBox="1"/>
          <p:nvPr/>
        </p:nvSpPr>
        <p:spPr>
          <a:xfrm>
            <a:off x="457200" y="3861000"/>
            <a:ext cx="8229240" cy="151164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TIME</a:t>
            </a:r>
            <a:r>
              <a:rPr b="0" lang="fr-FR" sz="2800" spc="-1" strike="noStrike">
                <a:solidFill>
                  <a:srgbClr val="000000"/>
                </a:solidFill>
                <a:uFill>
                  <a:solidFill>
                    <a:srgbClr val="ffffff"/>
                  </a:solidFill>
                </a:uFill>
                <a:latin typeface="Calibri"/>
              </a:rPr>
              <a:t>: temps CPU utilisé par le processus depuis le début du lancement ; </a:t>
            </a:r>
            <a:endParaRPr b="0" lang="fr-FR" sz="3200" spc="-1" strike="noStrike">
              <a:solidFill>
                <a:srgbClr val="000000"/>
              </a:solidFill>
              <a:uFill>
                <a:solidFill>
                  <a:srgbClr val="ffffff"/>
                </a:solidFill>
              </a:uFill>
              <a:latin typeface="Calibri"/>
            </a:endParaRPr>
          </a:p>
        </p:txBody>
      </p:sp>
      <p:pic>
        <p:nvPicPr>
          <p:cNvPr id="190" name="Picture 2" descr=""/>
          <p:cNvPicPr/>
          <p:nvPr/>
        </p:nvPicPr>
        <p:blipFill>
          <a:blip r:embed="rId1"/>
          <a:stretch/>
        </p:blipFill>
        <p:spPr>
          <a:xfrm>
            <a:off x="325080" y="1719720"/>
            <a:ext cx="8638920" cy="1924920"/>
          </a:xfrm>
          <a:prstGeom prst="rect">
            <a:avLst/>
          </a:prstGeom>
          <a:ln w="9360">
            <a:noFill/>
          </a:ln>
        </p:spPr>
      </p:pic>
    </p:spTree>
  </p:cSld>
  <p:timing>
    <p:tnLst>
      <p:par>
        <p:cTn id="360" dur="indefinite" restart="never" nodeType="tmRoot">
          <p:childTnLst>
            <p:seq>
              <p:cTn id="361"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La commande ps</a:t>
            </a:r>
            <a:endParaRPr b="0" lang="fr-FR" sz="1800" spc="-1" strike="noStrike">
              <a:solidFill>
                <a:srgbClr val="000000"/>
              </a:solidFill>
              <a:uFill>
                <a:solidFill>
                  <a:srgbClr val="ffffff"/>
                </a:solidFill>
              </a:uFill>
              <a:latin typeface="Calibri"/>
            </a:endParaRPr>
          </a:p>
        </p:txBody>
      </p:sp>
      <p:sp>
        <p:nvSpPr>
          <p:cNvPr id="192" name="TextShape 2"/>
          <p:cNvSpPr txBox="1"/>
          <p:nvPr/>
        </p:nvSpPr>
        <p:spPr>
          <a:xfrm>
            <a:off x="457200" y="3861000"/>
            <a:ext cx="8229240" cy="151164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COMMAND</a:t>
            </a:r>
            <a:r>
              <a:rPr b="0" lang="fr-FR" sz="2800" spc="-1" strike="noStrike">
                <a:solidFill>
                  <a:srgbClr val="000000"/>
                </a:solidFill>
                <a:uFill>
                  <a:solidFill>
                    <a:srgbClr val="ffffff"/>
                  </a:solidFill>
                </a:uFill>
                <a:latin typeface="Calibri"/>
              </a:rPr>
              <a:t>: le nom de la commande.</a:t>
            </a:r>
            <a:endParaRPr b="0" lang="fr-FR" sz="3200" spc="-1" strike="noStrike">
              <a:solidFill>
                <a:srgbClr val="000000"/>
              </a:solidFill>
              <a:uFill>
                <a:solidFill>
                  <a:srgbClr val="ffffff"/>
                </a:solidFill>
              </a:uFill>
              <a:latin typeface="Calibri"/>
            </a:endParaRPr>
          </a:p>
        </p:txBody>
      </p:sp>
      <p:pic>
        <p:nvPicPr>
          <p:cNvPr id="193" name="Picture 2" descr=""/>
          <p:cNvPicPr/>
          <p:nvPr/>
        </p:nvPicPr>
        <p:blipFill>
          <a:blip r:embed="rId1"/>
          <a:stretch/>
        </p:blipFill>
        <p:spPr>
          <a:xfrm>
            <a:off x="325080" y="1719720"/>
            <a:ext cx="8638920" cy="1924920"/>
          </a:xfrm>
          <a:prstGeom prst="rect">
            <a:avLst/>
          </a:prstGeom>
          <a:ln w="9360">
            <a:noFill/>
          </a:ln>
        </p:spPr>
      </p:pic>
    </p:spTree>
  </p:cSld>
  <p:timing>
    <p:tnLst>
      <p:par>
        <p:cTn id="362" dur="indefinite" restart="never" nodeType="tmRoot">
          <p:childTnLst>
            <p:seq>
              <p:cTn id="363"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Notion de processus </a:t>
            </a:r>
            <a:endParaRPr b="0" lang="fr-FR" sz="1800" spc="-1" strike="noStrike">
              <a:solidFill>
                <a:srgbClr val="000000"/>
              </a:solidFill>
              <a:uFill>
                <a:solidFill>
                  <a:srgbClr val="ffffff"/>
                </a:solidFill>
              </a:uFill>
              <a:latin typeface="Calibri"/>
            </a:endParaRPr>
          </a:p>
        </p:txBody>
      </p:sp>
      <p:sp>
        <p:nvSpPr>
          <p:cNvPr id="92" name="TextShape 2"/>
          <p:cNvSpPr txBox="1"/>
          <p:nvPr/>
        </p:nvSpPr>
        <p:spPr>
          <a:xfrm>
            <a:off x="457200" y="1600200"/>
            <a:ext cx="8229240" cy="4525560"/>
          </a:xfrm>
          <a:prstGeom prst="rect">
            <a:avLst/>
          </a:prstGeom>
          <a:noFill/>
          <a:ln>
            <a:noFill/>
          </a:ln>
        </p:spPr>
        <p:txBody>
          <a:bodyPr/>
          <a:p>
            <a:pPr algn="just">
              <a:lnSpc>
                <a:spcPct val="100000"/>
              </a:lnSpc>
            </a:pPr>
            <a:r>
              <a:rPr b="0" lang="fr-FR" sz="3200" spc="-1" strike="noStrike">
                <a:solidFill>
                  <a:srgbClr val="000000"/>
                </a:solidFill>
                <a:uFill>
                  <a:solidFill>
                    <a:srgbClr val="ffffff"/>
                  </a:solidFill>
                </a:uFill>
                <a:latin typeface="Calibri"/>
              </a:rPr>
              <a:t>Un processus est une entité </a:t>
            </a:r>
            <a:r>
              <a:rPr b="1" lang="fr-FR" sz="3200" spc="-1" strike="noStrike">
                <a:solidFill>
                  <a:srgbClr val="000000"/>
                </a:solidFill>
                <a:uFill>
                  <a:solidFill>
                    <a:srgbClr val="ffffff"/>
                  </a:solidFill>
                </a:uFill>
                <a:latin typeface="Calibri"/>
              </a:rPr>
              <a:t>dynamique</a:t>
            </a:r>
            <a:r>
              <a:rPr b="0" lang="fr-FR" sz="3200" spc="-1" strike="noStrike">
                <a:solidFill>
                  <a:srgbClr val="000000"/>
                </a:solidFill>
                <a:uFill>
                  <a:solidFill>
                    <a:srgbClr val="ffffff"/>
                  </a:solidFill>
                </a:uFill>
                <a:latin typeface="Calibri"/>
              </a:rPr>
              <a:t> qui matérialise un programme en cours d'exécution avec ses propres ressources physiques (mémoire, processeur, entrée/sortie, ...) et logiques (données, variables, ...). Contrairement à un programme (texte exécutable) qui a une existence statique. </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Le système d’exploitation manipule deux types de processus : </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 </a:t>
            </a:r>
            <a:r>
              <a:rPr b="1" lang="fr-FR" sz="3200" spc="-1" strike="noStrike">
                <a:solidFill>
                  <a:srgbClr val="000000"/>
                </a:solidFill>
                <a:uFill>
                  <a:solidFill>
                    <a:srgbClr val="ffffff"/>
                  </a:solidFill>
                </a:uFill>
                <a:latin typeface="Calibri"/>
              </a:rPr>
              <a:t>Processus système </a:t>
            </a:r>
            <a:r>
              <a:rPr b="0" lang="fr-FR" sz="3200" spc="-1" strike="noStrike">
                <a:solidFill>
                  <a:srgbClr val="000000"/>
                </a:solidFill>
                <a:uFill>
                  <a:solidFill>
                    <a:srgbClr val="ffffff"/>
                  </a:solidFill>
                </a:uFill>
                <a:latin typeface="Calibri"/>
              </a:rPr>
              <a:t>: processus lancé par le système (init processus père des tous les processus du système) </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 </a:t>
            </a:r>
            <a:r>
              <a:rPr b="1" lang="fr-FR" sz="3200" spc="-1" strike="noStrike">
                <a:solidFill>
                  <a:srgbClr val="000000"/>
                </a:solidFill>
                <a:uFill>
                  <a:solidFill>
                    <a:srgbClr val="ffffff"/>
                  </a:solidFill>
                </a:uFill>
                <a:latin typeface="Calibri"/>
              </a:rPr>
              <a:t>Processus utilisateur </a:t>
            </a:r>
            <a:r>
              <a:rPr b="0" lang="fr-FR" sz="3200" spc="-1" strike="noStrike">
                <a:solidFill>
                  <a:srgbClr val="000000"/>
                </a:solidFill>
                <a:uFill>
                  <a:solidFill>
                    <a:srgbClr val="ffffff"/>
                  </a:solidFill>
                </a:uFill>
                <a:latin typeface="Calibri"/>
              </a:rPr>
              <a:t>:  processus lancée par l’utilisateur (commande utilisateur) </a:t>
            </a:r>
            <a:endParaRPr b="0" lang="fr-FR" sz="3200" spc="-1" strike="noStrike">
              <a:solidFill>
                <a:srgbClr val="000000"/>
              </a:solidFill>
              <a:uFill>
                <a:solidFill>
                  <a:srgbClr val="ffffff"/>
                </a:solidFill>
              </a:uFill>
              <a:latin typeface="Calibri"/>
            </a:endParaRPr>
          </a:p>
        </p:txBody>
      </p:sp>
    </p:spTree>
  </p:cSld>
  <p:timing>
    <p:tnLst>
      <p:par>
        <p:cTn id="39" dur="indefinite" restart="never" nodeType="tmRoot">
          <p:childTnLst>
            <p:seq>
              <p:cTn id="40" dur="indefinite" nodeType="mainSeq">
                <p:childTnLst>
                  <p:par>
                    <p:cTn id="41" fill="hold">
                      <p:stCondLst>
                        <p:cond delay="0"/>
                      </p:stCondLst>
                      <p:childTnLst>
                        <p:par>
                          <p:cTn id="42" fill="hold">
                            <p:stCondLst>
                              <p:cond delay="0"/>
                            </p:stCondLst>
                            <p:childTnLst>
                              <p:par>
                                <p:cTn id="43" nodeType="afterEffect" fill="hold" presetClass="entr" presetID="5" presetSubtype="10">
                                  <p:stCondLst>
                                    <p:cond delay="0"/>
                                  </p:stCondLst>
                                  <p:childTnLst>
                                    <p:set>
                                      <p:cBhvr>
                                        <p:cTn id="44" dur="1" fill="hold">
                                          <p:stCondLst>
                                            <p:cond delay="0"/>
                                          </p:stCondLst>
                                        </p:cTn>
                                        <p:tgtEl>
                                          <p:spTgt spid="92">
                                            <p:txEl>
                                              <p:pRg st="0" end="286"/>
                                            </p:txEl>
                                          </p:spTgt>
                                        </p:tgtEl>
                                        <p:attrNameLst>
                                          <p:attrName>style.visibility</p:attrName>
                                        </p:attrNameLst>
                                      </p:cBhvr>
                                      <p:to>
                                        <p:strVal val="visible"/>
                                      </p:to>
                                    </p:set>
                                    <p:animEffect filter="checkerboard(across)" transition="in">
                                      <p:cBhvr additive="repl">
                                        <p:cTn id="45" dur="500"/>
                                        <p:tgtEl>
                                          <p:spTgt spid="92">
                                            <p:txEl>
                                              <p:pRg st="0" end="286"/>
                                            </p:txEl>
                                          </p:spTgt>
                                        </p:tgtEl>
                                      </p:cBhvr>
                                    </p:animEffect>
                                  </p:childTnLst>
                                </p:cTn>
                              </p:par>
                            </p:childTnLst>
                          </p:cTn>
                        </p:par>
                      </p:childTnLst>
                    </p:cTn>
                  </p:par>
                  <p:par>
                    <p:cTn id="46" fill="hold">
                      <p:stCondLst>
                        <p:cond delay="indefinite"/>
                      </p:stCondLst>
                      <p:childTnLst>
                        <p:par>
                          <p:cTn id="47" fill="hold">
                            <p:stCondLst>
                              <p:cond delay="0"/>
                            </p:stCondLst>
                            <p:childTnLst>
                              <p:par>
                                <p:cTn id="48" nodeType="clickEffect" fill="hold" presetClass="entr" presetID="5" presetSubtype="10">
                                  <p:stCondLst>
                                    <p:cond delay="0"/>
                                  </p:stCondLst>
                                  <p:childTnLst>
                                    <p:set>
                                      <p:cBhvr>
                                        <p:cTn id="49" dur="1" fill="hold">
                                          <p:stCondLst>
                                            <p:cond delay="0"/>
                                          </p:stCondLst>
                                        </p:cTn>
                                        <p:tgtEl>
                                          <p:spTgt spid="92">
                                            <p:txEl>
                                              <p:pRg st="286" end="348"/>
                                            </p:txEl>
                                          </p:spTgt>
                                        </p:tgtEl>
                                        <p:attrNameLst>
                                          <p:attrName>style.visibility</p:attrName>
                                        </p:attrNameLst>
                                      </p:cBhvr>
                                      <p:to>
                                        <p:strVal val="visible"/>
                                      </p:to>
                                    </p:set>
                                    <p:animEffect filter="checkerboard(across)" transition="in">
                                      <p:cBhvr additive="repl">
                                        <p:cTn id="50" dur="500"/>
                                        <p:tgtEl>
                                          <p:spTgt spid="92">
                                            <p:txEl>
                                              <p:pRg st="286" end="348"/>
                                            </p:txEl>
                                          </p:spTgt>
                                        </p:tgtEl>
                                      </p:cBhvr>
                                    </p:animEffect>
                                  </p:childTnLst>
                                </p:cTn>
                              </p:par>
                            </p:childTnLst>
                          </p:cTn>
                        </p:par>
                      </p:childTnLst>
                    </p:cTn>
                  </p:par>
                  <p:par>
                    <p:cTn id="51" fill="hold">
                      <p:stCondLst>
                        <p:cond delay="indefinite"/>
                      </p:stCondLst>
                      <p:childTnLst>
                        <p:par>
                          <p:cTn id="52" fill="hold">
                            <p:stCondLst>
                              <p:cond delay="0"/>
                            </p:stCondLst>
                            <p:childTnLst>
                              <p:par>
                                <p:cTn id="53" nodeType="clickEffect" fill="hold" presetClass="entr" presetID="5" presetSubtype="10">
                                  <p:stCondLst>
                                    <p:cond delay="0"/>
                                  </p:stCondLst>
                                  <p:childTnLst>
                                    <p:set>
                                      <p:cBhvr>
                                        <p:cTn id="54" dur="1" fill="hold">
                                          <p:stCondLst>
                                            <p:cond delay="0"/>
                                          </p:stCondLst>
                                        </p:cTn>
                                        <p:tgtEl>
                                          <p:spTgt spid="92">
                                            <p:txEl>
                                              <p:pRg st="348" end="458"/>
                                            </p:txEl>
                                          </p:spTgt>
                                        </p:tgtEl>
                                        <p:attrNameLst>
                                          <p:attrName>style.visibility</p:attrName>
                                        </p:attrNameLst>
                                      </p:cBhvr>
                                      <p:to>
                                        <p:strVal val="visible"/>
                                      </p:to>
                                    </p:set>
                                    <p:animEffect filter="checkerboard(across)" transition="in">
                                      <p:cBhvr additive="repl">
                                        <p:cTn id="55" dur="500"/>
                                        <p:tgtEl>
                                          <p:spTgt spid="92">
                                            <p:txEl>
                                              <p:pRg st="348" end="458"/>
                                            </p:txEl>
                                          </p:spTgt>
                                        </p:tgtEl>
                                      </p:cBhvr>
                                    </p:animEffect>
                                  </p:childTnLst>
                                </p:cTn>
                              </p:par>
                            </p:childTnLst>
                          </p:cTn>
                        </p:par>
                      </p:childTnLst>
                    </p:cTn>
                  </p:par>
                  <p:par>
                    <p:cTn id="56" fill="hold">
                      <p:stCondLst>
                        <p:cond delay="indefinite"/>
                      </p:stCondLst>
                      <p:childTnLst>
                        <p:par>
                          <p:cTn id="57" fill="hold">
                            <p:stCondLst>
                              <p:cond delay="0"/>
                            </p:stCondLst>
                            <p:childTnLst>
                              <p:par>
                                <p:cTn id="58" nodeType="clickEffect" fill="hold" presetClass="entr" presetID="5" presetSubtype="10">
                                  <p:stCondLst>
                                    <p:cond delay="0"/>
                                  </p:stCondLst>
                                  <p:childTnLst>
                                    <p:set>
                                      <p:cBhvr>
                                        <p:cTn id="59" dur="1" fill="hold">
                                          <p:stCondLst>
                                            <p:cond delay="0"/>
                                          </p:stCondLst>
                                        </p:cTn>
                                        <p:tgtEl>
                                          <p:spTgt spid="92">
                                            <p:txEl>
                                              <p:pRg st="458" end="544"/>
                                            </p:txEl>
                                          </p:spTgt>
                                        </p:tgtEl>
                                        <p:attrNameLst>
                                          <p:attrName>style.visibility</p:attrName>
                                        </p:attrNameLst>
                                      </p:cBhvr>
                                      <p:to>
                                        <p:strVal val="visible"/>
                                      </p:to>
                                    </p:set>
                                    <p:animEffect filter="checkerboard(across)" transition="in">
                                      <p:cBhvr additive="repl">
                                        <p:cTn id="60" dur="500"/>
                                        <p:tgtEl>
                                          <p:spTgt spid="92">
                                            <p:txEl>
                                              <p:pRg st="458" end="54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Ps -l</a:t>
            </a:r>
            <a:endParaRPr b="0" lang="fr-FR" sz="1800" spc="-1" strike="noStrike">
              <a:solidFill>
                <a:srgbClr val="000000"/>
              </a:solidFill>
              <a:uFill>
                <a:solidFill>
                  <a:srgbClr val="ffffff"/>
                </a:solidFill>
              </a:uFill>
              <a:latin typeface="Calibri"/>
            </a:endParaRPr>
          </a:p>
        </p:txBody>
      </p:sp>
      <p:sp>
        <p:nvSpPr>
          <p:cNvPr id="195" name="TextShape 2"/>
          <p:cNvSpPr txBox="1"/>
          <p:nvPr/>
        </p:nvSpPr>
        <p:spPr>
          <a:xfrm>
            <a:off x="457200" y="1600200"/>
            <a:ext cx="8229240" cy="4525560"/>
          </a:xfrm>
          <a:prstGeom prst="rect">
            <a:avLst/>
          </a:prstGeom>
          <a:noFill/>
          <a:ln>
            <a:noFill/>
          </a:ln>
        </p:spPr>
        <p:txBody>
          <a:bodyPr/>
          <a:p>
            <a:pPr algn="just">
              <a:lnSpc>
                <a:spcPct val="100000"/>
              </a:lnSpc>
            </a:pPr>
            <a:r>
              <a:rPr b="0" lang="fr-FR" sz="3200" spc="-1" strike="noStrike">
                <a:solidFill>
                  <a:srgbClr val="000000"/>
                </a:solidFill>
                <a:uFill>
                  <a:solidFill>
                    <a:srgbClr val="ffffff"/>
                  </a:solidFill>
                </a:uFill>
                <a:latin typeface="Calibri"/>
              </a:rPr>
              <a:t>le paramètre -l propose plus d’informations techniques.  Essayez le .. </a:t>
            </a:r>
            <a:r>
              <a:rPr b="0" lang="fr-FR" sz="3200" spc="-1" strike="noStrike">
                <a:solidFill>
                  <a:srgbClr val="000000"/>
                </a:solidFill>
                <a:uFill>
                  <a:solidFill>
                    <a:srgbClr val="ffffff"/>
                  </a:solidFill>
                </a:uFill>
                <a:latin typeface="Wingdings"/>
              </a:rPr>
              <a:t></a:t>
            </a: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p:txBody>
      </p:sp>
    </p:spTree>
  </p:cSld>
  <p:timing>
    <p:tnLst>
      <p:par>
        <p:cTn id="364" dur="indefinite" restart="never" nodeType="tmRoot">
          <p:childTnLst>
            <p:seq>
              <p:cTn id="365"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Lancement en tâche de fond</a:t>
            </a:r>
            <a:endParaRPr b="0" lang="fr-FR" sz="1800" spc="-1" strike="noStrike">
              <a:solidFill>
                <a:srgbClr val="000000"/>
              </a:solidFill>
              <a:uFill>
                <a:solidFill>
                  <a:srgbClr val="ffffff"/>
                </a:solidFill>
              </a:uFill>
              <a:latin typeface="Calibri"/>
            </a:endParaRPr>
          </a:p>
        </p:txBody>
      </p:sp>
      <p:sp>
        <p:nvSpPr>
          <p:cNvPr id="197" name="TextShape 2"/>
          <p:cNvSpPr txBox="1"/>
          <p:nvPr/>
        </p:nvSpPr>
        <p:spPr>
          <a:xfrm>
            <a:off x="457200" y="4149000"/>
            <a:ext cx="8229240" cy="1976760"/>
          </a:xfrm>
          <a:prstGeom prst="rect">
            <a:avLst/>
          </a:prstGeom>
          <a:noFill/>
          <a:ln>
            <a:noFill/>
          </a:ln>
        </p:spPr>
        <p:txBody>
          <a:bodyPr/>
          <a:p>
            <a:endParaRPr b="0" lang="fr-FR" sz="3200" spc="-1" strike="noStrike">
              <a:solidFill>
                <a:srgbClr val="000000"/>
              </a:solidFill>
              <a:uFill>
                <a:solidFill>
                  <a:srgbClr val="ffffff"/>
                </a:solidFill>
              </a:uFill>
              <a:latin typeface="Calibri"/>
            </a:endParaRPr>
          </a:p>
        </p:txBody>
      </p:sp>
      <p:pic>
        <p:nvPicPr>
          <p:cNvPr id="198" name="Picture 4" descr=""/>
          <p:cNvPicPr/>
          <p:nvPr/>
        </p:nvPicPr>
        <p:blipFill>
          <a:blip r:embed="rId1"/>
          <a:stretch/>
        </p:blipFill>
        <p:spPr>
          <a:xfrm>
            <a:off x="1691640" y="1700640"/>
            <a:ext cx="5381280" cy="2152440"/>
          </a:xfrm>
          <a:prstGeom prst="rect">
            <a:avLst/>
          </a:prstGeom>
          <a:ln w="9360">
            <a:noFill/>
          </a:ln>
        </p:spPr>
      </p:pic>
    </p:spTree>
  </p:cSld>
  <p:timing>
    <p:tnLst>
      <p:par>
        <p:cTn id="366" dur="indefinite" restart="never" nodeType="tmRoot">
          <p:childTnLst>
            <p:seq>
              <p:cTn id="367"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Passer un processus en arrière plan</a:t>
            </a:r>
            <a:endParaRPr b="0" lang="fr-FR" sz="1800" spc="-1" strike="noStrike">
              <a:solidFill>
                <a:srgbClr val="000000"/>
              </a:solidFill>
              <a:uFill>
                <a:solidFill>
                  <a:srgbClr val="ffffff"/>
                </a:solidFill>
              </a:uFill>
              <a:latin typeface="Calibri"/>
            </a:endParaRPr>
          </a:p>
        </p:txBody>
      </p:sp>
      <p:sp>
        <p:nvSpPr>
          <p:cNvPr id="200"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Utiliser : $  </a:t>
            </a:r>
            <a:r>
              <a:rPr b="0" i="1" lang="fr-FR" sz="3200" spc="-1" strike="noStrike">
                <a:solidFill>
                  <a:srgbClr val="000000"/>
                </a:solidFill>
                <a:uFill>
                  <a:solidFill>
                    <a:srgbClr val="ffffff"/>
                  </a:solidFill>
                </a:uFill>
                <a:latin typeface="Calibri"/>
              </a:rPr>
              <a:t>commande</a:t>
            </a:r>
            <a:r>
              <a:rPr b="0" lang="fr-FR" sz="3200" spc="-1" strike="noStrike">
                <a:solidFill>
                  <a:srgbClr val="000000"/>
                </a:solidFill>
                <a:uFill>
                  <a:solidFill>
                    <a:srgbClr val="ffffff"/>
                  </a:solidFill>
                </a:uFill>
                <a:latin typeface="Calibri"/>
              </a:rPr>
              <a:t> </a:t>
            </a:r>
            <a:r>
              <a:rPr b="1" lang="fr-FR" sz="3200" spc="-1" strike="noStrike">
                <a:solidFill>
                  <a:srgbClr val="000000"/>
                </a:solidFill>
                <a:uFill>
                  <a:solidFill>
                    <a:srgbClr val="ffffff"/>
                  </a:solidFill>
                </a:uFill>
                <a:latin typeface="Calibri"/>
              </a:rPr>
              <a:t>&amp;</a:t>
            </a:r>
            <a:endParaRPr b="0" lang="fr-FR" sz="3200" spc="-1" strike="noStrike">
              <a:solidFill>
                <a:srgbClr val="000000"/>
              </a:solidFill>
              <a:uFill>
                <a:solidFill>
                  <a:srgbClr val="ffffff"/>
                </a:solidFill>
              </a:uFill>
              <a:latin typeface="Calibri"/>
            </a:endParaRPr>
          </a:p>
          <a:p>
            <a:pPr marL="343080" indent="-342720">
              <a:lnSpc>
                <a:spcPct val="100000"/>
              </a:lnSpc>
            </a:pPr>
            <a:r>
              <a:rPr b="0" lang="fr-FR" sz="3200" spc="-1" strike="noStrike">
                <a:solidFill>
                  <a:srgbClr val="000000"/>
                </a:solidFill>
                <a:uFill>
                  <a:solidFill>
                    <a:srgbClr val="ffffff"/>
                  </a:solidFill>
                </a:uFill>
                <a:latin typeface="Calibri"/>
              </a:rPr>
              <a:t>Sinon : </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fr-FR" sz="3200" spc="-1" strike="noStrike">
                <a:solidFill>
                  <a:srgbClr val="000000"/>
                </a:solidFill>
                <a:uFill>
                  <a:solidFill>
                    <a:srgbClr val="ffffff"/>
                  </a:solidFill>
                </a:uFill>
                <a:latin typeface="Calibri"/>
              </a:rPr>
              <a:t>Ctrl+Z</a:t>
            </a:r>
            <a:r>
              <a:rPr b="0" lang="fr-FR" sz="3200" spc="-1" strike="noStrike">
                <a:solidFill>
                  <a:srgbClr val="000000"/>
                </a:solidFill>
                <a:uFill>
                  <a:solidFill>
                    <a:srgbClr val="ffffff"/>
                  </a:solidFill>
                </a:uFill>
                <a:latin typeface="Calibri"/>
              </a:rPr>
              <a:t> : pour récupérer la console en arrêtant le processus en cours. Puis :</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 </a:t>
            </a:r>
            <a:r>
              <a:rPr b="1" lang="fr-FR" sz="3200" spc="-1" strike="noStrike">
                <a:solidFill>
                  <a:srgbClr val="000000"/>
                </a:solidFill>
                <a:uFill>
                  <a:solidFill>
                    <a:srgbClr val="ffffff"/>
                  </a:solidFill>
                </a:uFill>
                <a:latin typeface="Calibri"/>
              </a:rPr>
              <a:t>bg</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Pour redémarrer le processus arrêté en arrière plan (reprise de main dans le terminal)</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368" dur="indefinite" restart="never" nodeType="tmRoot">
          <p:childTnLst>
            <p:seq>
              <p:cTn id="369"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nohup</a:t>
            </a:r>
            <a:endParaRPr b="0" lang="fr-FR" sz="1800" spc="-1" strike="noStrike">
              <a:solidFill>
                <a:srgbClr val="000000"/>
              </a:solidFill>
              <a:uFill>
                <a:solidFill>
                  <a:srgbClr val="ffffff"/>
                </a:solidFill>
              </a:uFill>
              <a:latin typeface="Calibri"/>
            </a:endParaRPr>
          </a:p>
        </p:txBody>
      </p:sp>
      <p:sp>
        <p:nvSpPr>
          <p:cNvPr id="202" name="TextShape 2"/>
          <p:cNvSpPr txBox="1"/>
          <p:nvPr/>
        </p:nvSpPr>
        <p:spPr>
          <a:xfrm>
            <a:off x="457200" y="1600200"/>
            <a:ext cx="8229240" cy="4525560"/>
          </a:xfrm>
          <a:prstGeom prst="rect">
            <a:avLst/>
          </a:prstGeom>
          <a:noFill/>
          <a:ln>
            <a:noFill/>
          </a:ln>
        </p:spPr>
        <p:txBody>
          <a:bodyPr/>
          <a:p>
            <a:pPr marL="343080" indent="-342720">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 nohup </a:t>
            </a:r>
            <a:r>
              <a:rPr b="0" i="1" lang="fr-FR" sz="3200" spc="-1" strike="noStrike">
                <a:solidFill>
                  <a:srgbClr val="000000"/>
                </a:solidFill>
                <a:uFill>
                  <a:solidFill>
                    <a:srgbClr val="ffffff"/>
                  </a:solidFill>
                </a:uFill>
                <a:latin typeface="Calibri"/>
              </a:rPr>
              <a:t>nom_programme</a:t>
            </a:r>
            <a:r>
              <a:rPr b="0" lang="fr-FR" sz="3200" spc="-1" strike="noStrike">
                <a:solidFill>
                  <a:srgbClr val="000000"/>
                </a:solidFill>
                <a:uFill>
                  <a:solidFill>
                    <a:srgbClr val="ffffff"/>
                  </a:solidFill>
                </a:uFill>
                <a:latin typeface="Calibri"/>
              </a:rPr>
              <a:t> &amp; </a:t>
            </a:r>
            <a:endParaRPr b="0" lang="fr-FR" sz="3200" spc="-1" strike="noStrike">
              <a:solidFill>
                <a:srgbClr val="000000"/>
              </a:solidFill>
              <a:uFill>
                <a:solidFill>
                  <a:srgbClr val="ffffff"/>
                </a:solidFill>
              </a:uFill>
              <a:latin typeface="Calibri"/>
            </a:endParaRPr>
          </a:p>
          <a:p>
            <a:pPr marL="343080" indent="-342720">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 exit</a:t>
            </a:r>
            <a:endParaRPr b="0" lang="fr-FR" sz="3200" spc="-1" strike="noStrike">
              <a:solidFill>
                <a:srgbClr val="000000"/>
              </a:solidFill>
              <a:uFill>
                <a:solidFill>
                  <a:srgbClr val="ffffff"/>
                </a:solidFill>
              </a:uFill>
              <a:latin typeface="Calibri"/>
            </a:endParaRPr>
          </a:p>
          <a:p>
            <a:pPr marL="343080" indent="-342720">
              <a:lnSpc>
                <a:spcPct val="100000"/>
              </a:lnSpc>
            </a:pPr>
            <a:r>
              <a:rPr b="0" lang="fr-FR" sz="3200" spc="-1" strike="noStrike">
                <a:solidFill>
                  <a:srgbClr val="000000"/>
                </a:solidFill>
                <a:uFill>
                  <a:solidFill>
                    <a:srgbClr val="ffffff"/>
                  </a:solidFill>
                </a:uFill>
                <a:latin typeface="Calibri"/>
              </a:rPr>
              <a:t>Exemple :</a:t>
            </a:r>
            <a:endParaRPr b="0" lang="fr-FR" sz="3200" spc="-1" strike="noStrike">
              <a:solidFill>
                <a:srgbClr val="000000"/>
              </a:solidFill>
              <a:uFill>
                <a:solidFill>
                  <a:srgbClr val="ffffff"/>
                </a:solidFill>
              </a:uFill>
              <a:latin typeface="Calibri"/>
            </a:endParaRPr>
          </a:p>
          <a:p>
            <a:pPr marL="343080" indent="-342720">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 nohup </a:t>
            </a:r>
            <a:r>
              <a:rPr b="0" i="1" lang="fr-FR" sz="3200" spc="-1" strike="noStrike">
                <a:solidFill>
                  <a:srgbClr val="000000"/>
                </a:solidFill>
                <a:uFill>
                  <a:solidFill>
                    <a:srgbClr val="ffffff"/>
                  </a:solidFill>
                </a:uFill>
                <a:latin typeface="Calibri"/>
              </a:rPr>
              <a:t>firefox</a:t>
            </a:r>
            <a:r>
              <a:rPr b="0" lang="fr-FR" sz="3200" spc="-1" strike="noStrike">
                <a:solidFill>
                  <a:srgbClr val="000000"/>
                </a:solidFill>
                <a:uFill>
                  <a:solidFill>
                    <a:srgbClr val="ffffff"/>
                  </a:solidFill>
                </a:uFill>
                <a:latin typeface="Calibri"/>
              </a:rPr>
              <a:t> &amp; </a:t>
            </a:r>
            <a:endParaRPr b="0" lang="fr-FR" sz="3200" spc="-1" strike="noStrike">
              <a:solidFill>
                <a:srgbClr val="000000"/>
              </a:solidFill>
              <a:uFill>
                <a:solidFill>
                  <a:srgbClr val="ffffff"/>
                </a:solidFill>
              </a:uFill>
              <a:latin typeface="Calibri"/>
            </a:endParaRPr>
          </a:p>
          <a:p>
            <a:pPr marL="343080" indent="-342720">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 exit</a:t>
            </a:r>
            <a:endParaRPr b="0" lang="fr-FR" sz="3200" spc="-1" strike="noStrike">
              <a:solidFill>
                <a:srgbClr val="000000"/>
              </a:solidFill>
              <a:uFill>
                <a:solidFill>
                  <a:srgbClr val="ffffff"/>
                </a:solidFill>
              </a:uFill>
              <a:latin typeface="Calibri"/>
            </a:endParaRPr>
          </a:p>
        </p:txBody>
      </p:sp>
    </p:spTree>
  </p:cSld>
  <p:timing>
    <p:tnLst>
      <p:par>
        <p:cTn id="370" dur="indefinite" restart="never" nodeType="tmRoot">
          <p:childTnLst>
            <p:seq>
              <p:cTn id="371"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priorité d'un processus</a:t>
            </a:r>
            <a:endParaRPr b="0" lang="fr-FR" sz="1800" spc="-1" strike="noStrike">
              <a:solidFill>
                <a:srgbClr val="000000"/>
              </a:solidFill>
              <a:uFill>
                <a:solidFill>
                  <a:srgbClr val="ffffff"/>
                </a:solidFill>
              </a:uFill>
              <a:latin typeface="Calibri"/>
            </a:endParaRPr>
          </a:p>
        </p:txBody>
      </p:sp>
      <p:sp>
        <p:nvSpPr>
          <p:cNvPr id="204"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fr-FR" sz="3200" spc="-1" strike="noStrike" u="sng">
                <a:solidFill>
                  <a:srgbClr val="0000ff"/>
                </a:solidFill>
                <a:uFill>
                  <a:solidFill>
                    <a:srgbClr val="ffffff"/>
                  </a:solidFill>
                </a:uFill>
                <a:latin typeface="Calibri"/>
                <a:hlinkClick r:id="rId1"/>
              </a:rPr>
              <a:t>Changer la priorité</a:t>
            </a:r>
            <a:endParaRPr b="0" lang="fr-FR" sz="3200" spc="-1" strike="noStrike">
              <a:solidFill>
                <a:srgbClr val="000000"/>
              </a:solidFill>
              <a:uFill>
                <a:solidFill>
                  <a:srgbClr val="ffffff"/>
                </a:solidFill>
              </a:uFill>
              <a:latin typeface="Calibri"/>
            </a:endParaRPr>
          </a:p>
        </p:txBody>
      </p:sp>
    </p:spTree>
  </p:cSld>
  <p:timing>
    <p:tnLst>
      <p:par>
        <p:cTn id="372" dur="indefinite" restart="never" nodeType="tmRoot">
          <p:childTnLst>
            <p:seq>
              <p:cTn id="373"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457200" y="274680"/>
            <a:ext cx="8229240" cy="1142640"/>
          </a:xfrm>
          <a:prstGeom prst="rect">
            <a:avLst/>
          </a:prstGeom>
          <a:noFill/>
          <a:ln>
            <a:noFill/>
          </a:ln>
        </p:spPr>
        <p:txBody>
          <a:bodyPr anchor="ctr"/>
          <a:p>
            <a:endParaRPr b="0" lang="fr-FR" sz="1800" spc="-1" strike="noStrike">
              <a:solidFill>
                <a:srgbClr val="000000"/>
              </a:solidFill>
              <a:uFill>
                <a:solidFill>
                  <a:srgbClr val="ffffff"/>
                </a:solidFill>
              </a:uFill>
              <a:latin typeface="Calibri"/>
            </a:endParaRPr>
          </a:p>
        </p:txBody>
      </p:sp>
      <p:graphicFrame>
        <p:nvGraphicFramePr>
          <p:cNvPr id="206" name="Table 2"/>
          <p:cNvGraphicFramePr/>
          <p:nvPr/>
        </p:nvGraphicFramePr>
        <p:xfrm>
          <a:off x="0" y="1282320"/>
          <a:ext cx="9143640" cy="4666320"/>
        </p:xfrm>
        <a:graphic>
          <a:graphicData uri="http://schemas.openxmlformats.org/drawingml/2006/table">
            <a:tbl>
              <a:tblPr/>
              <a:tblGrid>
                <a:gridCol w="1259280"/>
                <a:gridCol w="3312360"/>
                <a:gridCol w="4572000"/>
              </a:tblGrid>
              <a:tr h="497880">
                <a:tc>
                  <a:txBody>
                    <a:bodyPr lIns="28440" rIns="28440" tIns="14040" bIns="14040" anchor="ctr"/>
                    <a:p>
                      <a:pPr algn="ctr">
                        <a:lnSpc>
                          <a:spcPct val="100000"/>
                        </a:lnSpc>
                      </a:pPr>
                      <a:r>
                        <a:rPr b="1" lang="fr-FR" sz="1600" spc="-1" strike="noStrike">
                          <a:solidFill>
                            <a:srgbClr val="000000"/>
                          </a:solidFill>
                          <a:uFill>
                            <a:solidFill>
                              <a:srgbClr val="ffffff"/>
                            </a:solidFill>
                          </a:uFill>
                          <a:latin typeface="Calibri"/>
                        </a:rPr>
                        <a:t>Commandes</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gn="ctr">
                        <a:lnSpc>
                          <a:spcPct val="100000"/>
                        </a:lnSpc>
                      </a:pPr>
                      <a:r>
                        <a:rPr b="1" lang="fr-FR" sz="1600" spc="-1" strike="noStrike">
                          <a:solidFill>
                            <a:srgbClr val="000000"/>
                          </a:solidFill>
                          <a:uFill>
                            <a:solidFill>
                              <a:srgbClr val="ffffff"/>
                            </a:solidFill>
                          </a:uFill>
                          <a:latin typeface="Calibri"/>
                        </a:rPr>
                        <a:t>Options </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gn="ctr">
                        <a:lnSpc>
                          <a:spcPct val="100000"/>
                        </a:lnSpc>
                      </a:pPr>
                      <a:r>
                        <a:rPr b="1" lang="fr-FR" sz="1600" spc="-1" strike="noStrike">
                          <a:solidFill>
                            <a:srgbClr val="000000"/>
                          </a:solidFill>
                          <a:uFill>
                            <a:solidFill>
                              <a:srgbClr val="ffffff"/>
                            </a:solidFill>
                          </a:uFill>
                          <a:latin typeface="Calibri"/>
                        </a:rPr>
                        <a:t>Remarques</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2140920">
                <a:tc>
                  <a:txBody>
                    <a:bodyPr lIns="28440" rIns="28440" tIns="14040" bIns="14040" anchor="ctr"/>
                    <a:p>
                      <a:pPr>
                        <a:lnSpc>
                          <a:spcPct val="100000"/>
                        </a:lnSpc>
                      </a:pPr>
                      <a:r>
                        <a:rPr b="1" lang="fr-FR" sz="1600" spc="-1" strike="noStrike">
                          <a:solidFill>
                            <a:srgbClr val="000000"/>
                          </a:solidFill>
                          <a:uFill>
                            <a:solidFill>
                              <a:srgbClr val="ffffff"/>
                            </a:solidFill>
                          </a:uFill>
                          <a:latin typeface="Calibri"/>
                        </a:rPr>
                        <a:t>ps</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nSpc>
                          <a:spcPct val="100000"/>
                        </a:lnSpc>
                      </a:pPr>
                      <a:r>
                        <a:rPr b="0" lang="fr-FR" sz="1600" spc="-1" strike="noStrike">
                          <a:solidFill>
                            <a:srgbClr val="000000"/>
                          </a:solidFill>
                          <a:uFill>
                            <a:solidFill>
                              <a:srgbClr val="ffffff"/>
                            </a:solidFill>
                          </a:uFill>
                          <a:latin typeface="Calibri"/>
                        </a:rPr>
                        <a:t>Affiche un état instantané des processus en cours</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nSpc>
                          <a:spcPct val="100000"/>
                        </a:lnSpc>
                      </a:pPr>
                      <a:r>
                        <a:rPr b="0" lang="fr-FR" sz="1600" spc="-1" strike="noStrike">
                          <a:solidFill>
                            <a:srgbClr val="000000"/>
                          </a:solidFill>
                          <a:uFill>
                            <a:solidFill>
                              <a:srgbClr val="ffffff"/>
                            </a:solidFill>
                          </a:uFill>
                          <a:latin typeface="Calibri"/>
                        </a:rPr>
                        <a:t>a : Pour voir aussi les processus des autres utilisateurs</a:t>
                      </a:r>
                      <a:r>
                        <a:rPr b="0" lang="fr-FR" sz="1600" spc="-1" strike="noStrike">
                          <a:solidFill>
                            <a:srgbClr val="000000"/>
                          </a:solidFill>
                          <a:uFill>
                            <a:solidFill>
                              <a:srgbClr val="ffffff"/>
                            </a:solidFill>
                          </a:uFill>
                          <a:latin typeface="Calibri"/>
                        </a:rPr>
                        <a:t>
</a:t>
                      </a:r>
                      <a:r>
                        <a:rPr b="0" lang="fr-FR" sz="1600" spc="-1" strike="noStrike">
                          <a:solidFill>
                            <a:srgbClr val="000000"/>
                          </a:solidFill>
                          <a:uFill>
                            <a:solidFill>
                              <a:srgbClr val="ffffff"/>
                            </a:solidFill>
                          </a:uFill>
                          <a:latin typeface="Calibri"/>
                        </a:rPr>
                        <a:t>x: Pour voir les processus de tous les terminaux</a:t>
                      </a:r>
                      <a:r>
                        <a:rPr b="0" lang="fr-FR" sz="1600" spc="-1" strike="noStrike">
                          <a:solidFill>
                            <a:srgbClr val="000000"/>
                          </a:solidFill>
                          <a:uFill>
                            <a:solidFill>
                              <a:srgbClr val="ffffff"/>
                            </a:solidFill>
                          </a:uFill>
                          <a:latin typeface="Calibri"/>
                        </a:rPr>
                        <a:t>
</a:t>
                      </a:r>
                      <a:r>
                        <a:rPr b="0" lang="fr-FR" sz="1600" spc="-1" strike="noStrike">
                          <a:solidFill>
                            <a:srgbClr val="000000"/>
                          </a:solidFill>
                          <a:uFill>
                            <a:solidFill>
                              <a:srgbClr val="ffffff"/>
                            </a:solidFill>
                          </a:uFill>
                          <a:latin typeface="Calibri"/>
                        </a:rPr>
                        <a:t>l: liste longue</a:t>
                      </a:r>
                      <a:r>
                        <a:rPr b="0" lang="fr-FR" sz="1600" spc="-1" strike="noStrike">
                          <a:solidFill>
                            <a:srgbClr val="000000"/>
                          </a:solidFill>
                          <a:uFill>
                            <a:solidFill>
                              <a:srgbClr val="ffffff"/>
                            </a:solidFill>
                          </a:uFill>
                          <a:latin typeface="Calibri"/>
                        </a:rPr>
                        <a:t>
</a:t>
                      </a:r>
                      <a:r>
                        <a:rPr b="0" lang="fr-FR" sz="1600" spc="-1" strike="noStrike">
                          <a:solidFill>
                            <a:srgbClr val="000000"/>
                          </a:solidFill>
                          <a:uFill>
                            <a:solidFill>
                              <a:srgbClr val="ffffff"/>
                            </a:solidFill>
                          </a:uFill>
                          <a:latin typeface="Calibri"/>
                        </a:rPr>
                        <a:t>u: Pour avoir le nom de l'utilisateur et l'heure de démarrage</a:t>
                      </a:r>
                      <a:r>
                        <a:rPr b="0" lang="fr-FR" sz="1600" spc="-1" strike="noStrike">
                          <a:solidFill>
                            <a:srgbClr val="000000"/>
                          </a:solidFill>
                          <a:uFill>
                            <a:solidFill>
                              <a:srgbClr val="ffffff"/>
                            </a:solidFill>
                          </a:uFill>
                          <a:latin typeface="Calibri"/>
                        </a:rPr>
                        <a:t>
</a:t>
                      </a:r>
                      <a:r>
                        <a:rPr b="0" lang="fr-FR" sz="1600" spc="-1" strike="noStrike">
                          <a:solidFill>
                            <a:srgbClr val="000000"/>
                          </a:solidFill>
                          <a:uFill>
                            <a:solidFill>
                              <a:srgbClr val="ffffff"/>
                            </a:solidFill>
                          </a:uFill>
                          <a:latin typeface="Calibri"/>
                        </a:rPr>
                        <a:t>f: affiche l'arbre des processus parents et enfants.</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732600">
                <a:tc>
                  <a:txBody>
                    <a:bodyPr lIns="28440" rIns="28440" tIns="14040" bIns="14040" anchor="ctr"/>
                    <a:p>
                      <a:pPr>
                        <a:lnSpc>
                          <a:spcPct val="100000"/>
                        </a:lnSpc>
                      </a:pPr>
                      <a:r>
                        <a:rPr b="1" lang="fr-FR" sz="1600" spc="-1" strike="noStrike">
                          <a:solidFill>
                            <a:srgbClr val="000000"/>
                          </a:solidFill>
                          <a:uFill>
                            <a:solidFill>
                              <a:srgbClr val="ffffff"/>
                            </a:solidFill>
                          </a:uFill>
                          <a:latin typeface="Calibri"/>
                        </a:rPr>
                        <a:t>ps aux | grep squid</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nSpc>
                          <a:spcPct val="100000"/>
                        </a:lnSpc>
                      </a:pPr>
                      <a:r>
                        <a:rPr b="0" lang="fr-FR" sz="1600" spc="-1" strike="noStrike">
                          <a:solidFill>
                            <a:srgbClr val="000000"/>
                          </a:solidFill>
                          <a:uFill>
                            <a:solidFill>
                              <a:srgbClr val="ffffff"/>
                            </a:solidFill>
                          </a:uFill>
                          <a:latin typeface="Calibri"/>
                        </a:rPr>
                        <a:t>Affiche uniquement les lignes contenant squid</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nSpc>
                          <a:spcPct val="100000"/>
                        </a:lnSpc>
                      </a:pPr>
                      <a:r>
                        <a:rPr b="0" lang="fr-FR" sz="1600" spc="-1" strike="noStrike">
                          <a:solidFill>
                            <a:srgbClr val="000000"/>
                          </a:solidFill>
                          <a:uFill>
                            <a:solidFill>
                              <a:srgbClr val="ffffff"/>
                            </a:solidFill>
                          </a:uFill>
                          <a:latin typeface="Calibri"/>
                        </a:rPr>
                        <a:t>Remarquez l'utilisation du | (pipe) pour envoyer le résultat d'une commande à une autre commande </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497880">
                <a:tc>
                  <a:txBody>
                    <a:bodyPr lIns="28440" rIns="28440" tIns="14040" bIns="14040" anchor="ctr"/>
                    <a:p>
                      <a:pPr>
                        <a:lnSpc>
                          <a:spcPct val="100000"/>
                        </a:lnSpc>
                      </a:pPr>
                      <a:r>
                        <a:rPr b="1" lang="fr-FR" sz="1600" spc="-1" strike="noStrike">
                          <a:solidFill>
                            <a:srgbClr val="000000"/>
                          </a:solidFill>
                          <a:uFill>
                            <a:solidFill>
                              <a:srgbClr val="ffffff"/>
                            </a:solidFill>
                          </a:uFill>
                          <a:latin typeface="Calibri"/>
                        </a:rPr>
                        <a:t>pstree </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nSpc>
                          <a:spcPct val="100000"/>
                        </a:lnSpc>
                      </a:pPr>
                      <a:r>
                        <a:rPr b="0" lang="fr-FR" sz="1600" spc="-1" strike="noStrike">
                          <a:solidFill>
                            <a:srgbClr val="000000"/>
                          </a:solidFill>
                          <a:uFill>
                            <a:solidFill>
                              <a:srgbClr val="ffffff"/>
                            </a:solidFill>
                          </a:uFill>
                          <a:latin typeface="Calibri"/>
                        </a:rPr>
                        <a:t>permet de connaître les filiations entre le processus</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nSpc>
                          <a:spcPct val="100000"/>
                        </a:lnSpc>
                      </a:pPr>
                      <a:r>
                        <a:rPr b="0" lang="fr-FR" sz="1600" spc="-1" strike="noStrike">
                          <a:solidFill>
                            <a:srgbClr val="000000"/>
                          </a:solidFill>
                          <a:uFill>
                            <a:solidFill>
                              <a:srgbClr val="ffffff"/>
                            </a:solidFill>
                          </a:uFill>
                          <a:latin typeface="Calibri"/>
                        </a:rPr>
                        <a:t>Commande presque équivalente ps axf (f comme filiation)</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732600">
                <a:tc>
                  <a:txBody>
                    <a:bodyPr lIns="28440" rIns="28440" tIns="14040" bIns="14040" anchor="ctr"/>
                    <a:p>
                      <a:pPr>
                        <a:lnSpc>
                          <a:spcPct val="100000"/>
                        </a:lnSpc>
                      </a:pPr>
                      <a:r>
                        <a:rPr b="1" lang="fr-FR" sz="1600" spc="-1" strike="noStrike">
                          <a:solidFill>
                            <a:srgbClr val="000000"/>
                          </a:solidFill>
                          <a:uFill>
                            <a:solidFill>
                              <a:srgbClr val="ffffff"/>
                            </a:solidFill>
                          </a:uFill>
                          <a:latin typeface="Calibri"/>
                        </a:rPr>
                        <a:t>kill</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nSpc>
                          <a:spcPct val="100000"/>
                        </a:lnSpc>
                      </a:pPr>
                      <a:r>
                        <a:rPr b="0" lang="fr-FR" sz="1600" spc="-1" strike="noStrike">
                          <a:solidFill>
                            <a:srgbClr val="000000"/>
                          </a:solidFill>
                          <a:uFill>
                            <a:solidFill>
                              <a:srgbClr val="ffffff"/>
                            </a:solidFill>
                          </a:uFill>
                          <a:latin typeface="Calibri"/>
                        </a:rPr>
                        <a:t>Permet d'envoyer un signal au processus en utilisant son numéro de PID</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nSpc>
                          <a:spcPct val="100000"/>
                        </a:lnSpc>
                      </a:pPr>
                      <a:r>
                        <a:rPr b="0" lang="fr-FR" sz="1600" spc="-1" strike="noStrike">
                          <a:solidFill>
                            <a:srgbClr val="000000"/>
                          </a:solidFill>
                          <a:uFill>
                            <a:solidFill>
                              <a:srgbClr val="ffffff"/>
                            </a:solidFill>
                          </a:uFill>
                          <a:latin typeface="Calibri"/>
                        </a:rPr>
                        <a:t> </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732600">
                <a:tc>
                  <a:txBody>
                    <a:bodyPr lIns="28440" rIns="28440" tIns="14040" bIns="14040" anchor="ctr"/>
                    <a:p>
                      <a:pPr>
                        <a:lnSpc>
                          <a:spcPct val="100000"/>
                        </a:lnSpc>
                      </a:pPr>
                      <a:r>
                        <a:rPr b="1" lang="fr-FR" sz="1600" spc="-1" strike="noStrike">
                          <a:solidFill>
                            <a:srgbClr val="000000"/>
                          </a:solidFill>
                          <a:uFill>
                            <a:solidFill>
                              <a:srgbClr val="ffffff"/>
                            </a:solidFill>
                          </a:uFill>
                          <a:latin typeface="Calibri"/>
                        </a:rPr>
                        <a:t>killall</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nSpc>
                          <a:spcPct val="100000"/>
                        </a:lnSpc>
                      </a:pPr>
                      <a:r>
                        <a:rPr b="0" lang="fr-FR" sz="1600" spc="-1" strike="noStrike">
                          <a:solidFill>
                            <a:srgbClr val="000000"/>
                          </a:solidFill>
                          <a:uFill>
                            <a:solidFill>
                              <a:srgbClr val="ffffff"/>
                            </a:solidFill>
                          </a:uFill>
                          <a:latin typeface="Calibri"/>
                        </a:rPr>
                        <a:t>Permet d'envoyer un signal au processus en  utilisant son nom.</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nSpc>
                          <a:spcPct val="100000"/>
                        </a:lnSpc>
                      </a:pPr>
                      <a:r>
                        <a:rPr b="0" lang="fr-FR" sz="1600" spc="-1" strike="noStrike">
                          <a:solidFill>
                            <a:srgbClr val="000000"/>
                          </a:solidFill>
                          <a:uFill>
                            <a:solidFill>
                              <a:srgbClr val="ffffff"/>
                            </a:solidFill>
                          </a:uFill>
                          <a:latin typeface="Calibri"/>
                        </a:rPr>
                        <a:t> </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bl>
          </a:graphicData>
        </a:graphic>
      </p:graphicFrame>
    </p:spTree>
  </p:cSld>
  <p:timing>
    <p:tnLst>
      <p:par>
        <p:cTn id="374" dur="indefinite" restart="never" nodeType="tmRoot">
          <p:childTnLst>
            <p:seq>
              <p:cTn id="375" nodeType="mainSeq"/>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07" name="Table 1"/>
          <p:cNvGraphicFramePr/>
          <p:nvPr/>
        </p:nvGraphicFramePr>
        <p:xfrm>
          <a:off x="72000" y="1196640"/>
          <a:ext cx="8964000" cy="5271840"/>
        </p:xfrm>
        <a:graphic>
          <a:graphicData uri="http://schemas.openxmlformats.org/drawingml/2006/table">
            <a:tbl>
              <a:tblPr/>
              <a:tblGrid>
                <a:gridCol w="1344600"/>
                <a:gridCol w="4154400"/>
                <a:gridCol w="3465000"/>
              </a:tblGrid>
              <a:tr h="604440">
                <a:tc>
                  <a:txBody>
                    <a:bodyPr lIns="37080" rIns="37080" tIns="18360" bIns="18360" anchor="ctr"/>
                    <a:p>
                      <a:pPr>
                        <a:lnSpc>
                          <a:spcPct val="100000"/>
                        </a:lnSpc>
                      </a:pPr>
                      <a:r>
                        <a:rPr b="1" lang="fr-FR" sz="1800" spc="-1" strike="noStrike">
                          <a:solidFill>
                            <a:srgbClr val="000000"/>
                          </a:solidFill>
                          <a:uFill>
                            <a:solidFill>
                              <a:srgbClr val="ffffff"/>
                            </a:solidFill>
                          </a:uFill>
                          <a:latin typeface="Calibri"/>
                        </a:rPr>
                        <a:t>kill -9 1134</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 </a:t>
                      </a:r>
                      <a:r>
                        <a:rPr b="0" lang="fr-FR" sz="1800" spc="-1" strike="noStrike">
                          <a:solidFill>
                            <a:srgbClr val="000000"/>
                          </a:solidFill>
                          <a:uFill>
                            <a:solidFill>
                              <a:srgbClr val="ffffff"/>
                            </a:solidFill>
                          </a:uFill>
                          <a:latin typeface="Calibri"/>
                        </a:rPr>
                        <a:t>tue le processus ayant pour numéro de PID 1134</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On peut utiliser killall -9 squid </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567720">
                <a:tc>
                  <a:txBody>
                    <a:bodyPr lIns="37080" rIns="37080" tIns="18360" bIns="18360" anchor="ctr"/>
                    <a:p>
                      <a:pPr>
                        <a:lnSpc>
                          <a:spcPct val="100000"/>
                        </a:lnSpc>
                      </a:pPr>
                      <a:r>
                        <a:rPr b="1" lang="fr-FR" sz="1800" spc="-1" strike="noStrike">
                          <a:solidFill>
                            <a:srgbClr val="000000"/>
                          </a:solidFill>
                          <a:uFill>
                            <a:solidFill>
                              <a:srgbClr val="ffffff"/>
                            </a:solidFill>
                          </a:uFill>
                          <a:latin typeface="Calibri"/>
                        </a:rPr>
                        <a:t>killall -1 squid</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Oblige squid à relire son fichier de confiuration</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killall -HUP squid ou kill -HUP 1134</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604440">
                <a:tc>
                  <a:txBody>
                    <a:bodyPr lIns="37080" rIns="37080" tIns="18360" bIns="18360" anchor="ctr"/>
                    <a:p>
                      <a:pPr>
                        <a:lnSpc>
                          <a:spcPct val="100000"/>
                        </a:lnSpc>
                      </a:pPr>
                      <a:r>
                        <a:rPr b="1" lang="fr-FR" sz="1800" spc="-1" strike="noStrike">
                          <a:solidFill>
                            <a:srgbClr val="000000"/>
                          </a:solidFill>
                          <a:uFill>
                            <a:solidFill>
                              <a:srgbClr val="ffffff"/>
                            </a:solidFill>
                          </a:uFill>
                          <a:latin typeface="Calibri"/>
                        </a:rPr>
                        <a:t>kill -CONT 1134</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Réactive un processus se trouvant en arrière plan</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 </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567720">
                <a:tc>
                  <a:txBody>
                    <a:bodyPr lIns="37080" rIns="37080" tIns="18360" bIns="18360" anchor="ctr"/>
                    <a:p>
                      <a:pPr>
                        <a:lnSpc>
                          <a:spcPct val="100000"/>
                        </a:lnSpc>
                      </a:pPr>
                      <a:r>
                        <a:rPr b="1" lang="fr-FR" sz="1800" spc="-1" strike="noStrike">
                          <a:solidFill>
                            <a:srgbClr val="000000"/>
                          </a:solidFill>
                          <a:uFill>
                            <a:solidFill>
                              <a:srgbClr val="ffffff"/>
                            </a:solidFill>
                          </a:uFill>
                          <a:latin typeface="Calibri"/>
                        </a:rPr>
                        <a:t>kill -STOP 1134</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Suspend un processus en arrière plan</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 </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464760">
                <a:tc>
                  <a:txBody>
                    <a:bodyPr lIns="37080" rIns="37080" tIns="18360" bIns="18360" anchor="ctr"/>
                    <a:p>
                      <a:pPr>
                        <a:lnSpc>
                          <a:spcPct val="100000"/>
                        </a:lnSpc>
                      </a:pPr>
                      <a:r>
                        <a:rPr b="1" lang="fr-FR" sz="1800" spc="-1" strike="noStrike">
                          <a:solidFill>
                            <a:srgbClr val="000000"/>
                          </a:solidFill>
                          <a:uFill>
                            <a:solidFill>
                              <a:srgbClr val="ffffff"/>
                            </a:solidFill>
                          </a:uFill>
                          <a:latin typeface="Calibri"/>
                        </a:rPr>
                        <a:t>kill -l</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affiche tous les signaux disponibles</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 </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1859400">
                <a:tc>
                  <a:txBody>
                    <a:bodyPr lIns="37080" rIns="37080" tIns="18360" bIns="18360" anchor="ctr"/>
                    <a:p>
                      <a:pPr>
                        <a:lnSpc>
                          <a:spcPct val="100000"/>
                        </a:lnSpc>
                      </a:pPr>
                      <a:r>
                        <a:rPr b="1" lang="fr-FR" sz="1800" spc="-1" strike="noStrike">
                          <a:solidFill>
                            <a:srgbClr val="000000"/>
                          </a:solidFill>
                          <a:uFill>
                            <a:solidFill>
                              <a:srgbClr val="ffffff"/>
                            </a:solidFill>
                          </a:uFill>
                          <a:latin typeface="Calibri"/>
                        </a:rPr>
                        <a:t>nohup</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Exécute la commande désirée en ignorant le signal de déconnexion (HANGUP) de l'utilisateur qui l'a lancé. Le programme continu donc de courir lorsque vous vous êtes déconnecté.</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 </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603360">
                <a:tc>
                  <a:txBody>
                    <a:bodyPr lIns="37080" rIns="37080" tIns="18360" bIns="18360" anchor="ctr"/>
                    <a:p>
                      <a:pPr>
                        <a:lnSpc>
                          <a:spcPct val="100000"/>
                        </a:lnSpc>
                      </a:pPr>
                      <a:r>
                        <a:rPr b="1" lang="fr-FR" sz="1800" spc="-1" strike="noStrike">
                          <a:solidFill>
                            <a:srgbClr val="000000"/>
                          </a:solidFill>
                          <a:uFill>
                            <a:solidFill>
                              <a:srgbClr val="ffffff"/>
                            </a:solidFill>
                          </a:uFill>
                          <a:latin typeface="Calibri"/>
                        </a:rPr>
                        <a:t>jobs</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donne la liste des programmes fonctionnant en tâche de fond</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7080" rIns="37080" tIns="18360" bIns="18360" anchor="ctr"/>
                    <a:p>
                      <a:pPr>
                        <a:lnSpc>
                          <a:spcPct val="100000"/>
                        </a:lnSpc>
                      </a:pPr>
                      <a:r>
                        <a:rPr b="0" lang="fr-FR" sz="1800" spc="-1" strike="noStrike">
                          <a:solidFill>
                            <a:srgbClr val="000000"/>
                          </a:solidFill>
                          <a:uFill>
                            <a:solidFill>
                              <a:srgbClr val="ffffff"/>
                            </a:solidFill>
                          </a:uFill>
                          <a:latin typeface="Calibri"/>
                        </a:rPr>
                        <a:t> </a:t>
                      </a:r>
                      <a:endParaRPr b="0" lang="fr-FR" sz="1800" spc="-1" strike="noStrike">
                        <a:solidFill>
                          <a:srgbClr val="000000"/>
                        </a:solidFill>
                        <a:uFill>
                          <a:solidFill>
                            <a:srgbClr val="ffffff"/>
                          </a:solidFill>
                        </a:uFill>
                        <a:latin typeface="Arial"/>
                      </a:endParaRPr>
                    </a:p>
                  </a:txBody>
                  <a:tcPr marL="37080" marR="370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bl>
          </a:graphicData>
        </a:graphic>
      </p:graphicFrame>
      <p:graphicFrame>
        <p:nvGraphicFramePr>
          <p:cNvPr id="208" name="Table 2"/>
          <p:cNvGraphicFramePr/>
          <p:nvPr/>
        </p:nvGraphicFramePr>
        <p:xfrm>
          <a:off x="35640" y="764640"/>
          <a:ext cx="9143640" cy="311400"/>
        </p:xfrm>
        <a:graphic>
          <a:graphicData uri="http://schemas.openxmlformats.org/drawingml/2006/table">
            <a:tbl>
              <a:tblPr/>
              <a:tblGrid>
                <a:gridCol w="1259280"/>
                <a:gridCol w="3312360"/>
                <a:gridCol w="4572000"/>
              </a:tblGrid>
              <a:tr h="497880">
                <a:tc>
                  <a:txBody>
                    <a:bodyPr lIns="28440" rIns="28440" tIns="14040" bIns="14040" anchor="ctr"/>
                    <a:p>
                      <a:pPr algn="ctr">
                        <a:lnSpc>
                          <a:spcPct val="100000"/>
                        </a:lnSpc>
                      </a:pPr>
                      <a:r>
                        <a:rPr b="1" lang="fr-FR" sz="1600" spc="-1" strike="noStrike">
                          <a:solidFill>
                            <a:srgbClr val="000000"/>
                          </a:solidFill>
                          <a:uFill>
                            <a:solidFill>
                              <a:srgbClr val="ffffff"/>
                            </a:solidFill>
                          </a:uFill>
                          <a:latin typeface="Calibri"/>
                        </a:rPr>
                        <a:t>Commandes</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gn="ctr">
                        <a:lnSpc>
                          <a:spcPct val="100000"/>
                        </a:lnSpc>
                      </a:pPr>
                      <a:r>
                        <a:rPr b="1" lang="fr-FR" sz="1600" spc="-1" strike="noStrike">
                          <a:solidFill>
                            <a:srgbClr val="000000"/>
                          </a:solidFill>
                          <a:uFill>
                            <a:solidFill>
                              <a:srgbClr val="ffffff"/>
                            </a:solidFill>
                          </a:uFill>
                          <a:latin typeface="Calibri"/>
                        </a:rPr>
                        <a:t>Options </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28440" rIns="28440" tIns="14040" bIns="14040" anchor="ctr"/>
                    <a:p>
                      <a:pPr algn="ctr">
                        <a:lnSpc>
                          <a:spcPct val="100000"/>
                        </a:lnSpc>
                      </a:pPr>
                      <a:r>
                        <a:rPr b="1" lang="fr-FR" sz="1600" spc="-1" strike="noStrike">
                          <a:solidFill>
                            <a:srgbClr val="000000"/>
                          </a:solidFill>
                          <a:uFill>
                            <a:solidFill>
                              <a:srgbClr val="ffffff"/>
                            </a:solidFill>
                          </a:uFill>
                          <a:latin typeface="Calibri"/>
                        </a:rPr>
                        <a:t>Remarques</a:t>
                      </a:r>
                      <a:endParaRPr b="0" lang="fr-FR" sz="1800" spc="-1" strike="noStrike">
                        <a:solidFill>
                          <a:srgbClr val="000000"/>
                        </a:solidFill>
                        <a:uFill>
                          <a:solidFill>
                            <a:srgbClr val="ffffff"/>
                          </a:solidFill>
                        </a:uFill>
                        <a:latin typeface="Arial"/>
                      </a:endParaRPr>
                    </a:p>
                  </a:txBody>
                  <a:tcPr marL="28440" marR="2844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bl>
          </a:graphicData>
        </a:graphic>
      </p:graphicFrame>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09" name="Table 1"/>
          <p:cNvGraphicFramePr/>
          <p:nvPr/>
        </p:nvGraphicFramePr>
        <p:xfrm>
          <a:off x="107640" y="116640"/>
          <a:ext cx="9000720" cy="6525000"/>
        </p:xfrm>
        <a:graphic>
          <a:graphicData uri="http://schemas.openxmlformats.org/drawingml/2006/table">
            <a:tbl>
              <a:tblPr/>
              <a:tblGrid>
                <a:gridCol w="1080000"/>
                <a:gridCol w="3632760"/>
                <a:gridCol w="4287960"/>
              </a:tblGrid>
              <a:tr h="1099800">
                <a:tc>
                  <a:txBody>
                    <a:bodyPr lIns="35280" rIns="35280" tIns="17640" bIns="17640" anchor="ctr"/>
                    <a:p>
                      <a:pPr>
                        <a:lnSpc>
                          <a:spcPct val="100000"/>
                        </a:lnSpc>
                      </a:pPr>
                      <a:r>
                        <a:rPr b="1" lang="fr-FR" sz="1600" spc="-1" strike="noStrike">
                          <a:solidFill>
                            <a:srgbClr val="000000"/>
                          </a:solidFill>
                          <a:uFill>
                            <a:solidFill>
                              <a:srgbClr val="ffffff"/>
                            </a:solidFill>
                          </a:uFill>
                          <a:latin typeface="Calibri"/>
                        </a:rPr>
                        <a:t>bg</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Place un programme en tâche de fond</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Indiquer le numéro tâche si vous en avez plusieurs avec un %</a:t>
                      </a:r>
                      <a:r>
                        <a:rPr b="0" lang="fr-FR" sz="1600" spc="-1" strike="noStrike">
                          <a:solidFill>
                            <a:srgbClr val="000000"/>
                          </a:solidFill>
                          <a:uFill>
                            <a:solidFill>
                              <a:srgbClr val="ffffff"/>
                            </a:solidFill>
                          </a:uFill>
                          <a:latin typeface="Calibri"/>
                        </a:rPr>
                        <a:t>
</a:t>
                      </a:r>
                      <a:r>
                        <a:rPr b="0" lang="fr-FR" sz="1600" spc="-1" strike="noStrike">
                          <a:solidFill>
                            <a:srgbClr val="000000"/>
                          </a:solidFill>
                          <a:uFill>
                            <a:solidFill>
                              <a:srgbClr val="ffffff"/>
                            </a:solidFill>
                          </a:uFill>
                          <a:latin typeface="Calibri"/>
                        </a:rPr>
                        <a:t>Vous obtenez ce numéro avec la commande jobs</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567000">
                <a:tc>
                  <a:txBody>
                    <a:bodyPr lIns="35280" rIns="35280" tIns="17640" bIns="17640" anchor="ctr"/>
                    <a:p>
                      <a:pPr>
                        <a:lnSpc>
                          <a:spcPct val="100000"/>
                        </a:lnSpc>
                      </a:pPr>
                      <a:r>
                        <a:rPr b="1" lang="fr-FR" sz="1600" spc="-1" strike="noStrike">
                          <a:solidFill>
                            <a:srgbClr val="000000"/>
                          </a:solidFill>
                          <a:uFill>
                            <a:solidFill>
                              <a:srgbClr val="ffffff"/>
                            </a:solidFill>
                          </a:uFill>
                          <a:latin typeface="Calibri"/>
                        </a:rPr>
                        <a:t>fg </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Replace un programme au premier plan</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Idem</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567000">
                <a:tc>
                  <a:txBody>
                    <a:bodyPr lIns="35280" rIns="35280" tIns="17640" bIns="17640" anchor="ctr"/>
                    <a:p>
                      <a:pPr>
                        <a:lnSpc>
                          <a:spcPct val="100000"/>
                        </a:lnSpc>
                      </a:pPr>
                      <a:r>
                        <a:rPr b="1" lang="fr-FR" sz="1600" spc="-1" strike="noStrike">
                          <a:solidFill>
                            <a:srgbClr val="000000"/>
                          </a:solidFill>
                          <a:uFill>
                            <a:solidFill>
                              <a:srgbClr val="ffffff"/>
                            </a:solidFill>
                          </a:uFill>
                          <a:latin typeface="Calibri"/>
                        </a:rPr>
                        <a:t>init</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Pour changer de niveau d'exécution</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Pour passer du niveau 3 (défaut) au niveau 1 taper init 1</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567000">
                <a:tc>
                  <a:txBody>
                    <a:bodyPr lIns="35280" rIns="35280" tIns="17640" bIns="17640" anchor="ctr"/>
                    <a:p>
                      <a:pPr>
                        <a:lnSpc>
                          <a:spcPct val="100000"/>
                        </a:lnSpc>
                      </a:pPr>
                      <a:r>
                        <a:rPr b="1" lang="fr-FR" sz="1600" spc="-1" strike="noStrike">
                          <a:solidFill>
                            <a:srgbClr val="000000"/>
                          </a:solidFill>
                          <a:uFill>
                            <a:solidFill>
                              <a:srgbClr val="ffffff"/>
                            </a:solidFill>
                          </a:uFill>
                          <a:latin typeface="Calibri"/>
                        </a:rPr>
                        <a:t>runlevel</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Pour connaître le niveau dans lequel vous êtes</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 </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567000">
                <a:tc>
                  <a:txBody>
                    <a:bodyPr lIns="35280" rIns="35280" tIns="17640" bIns="17640" anchor="ctr"/>
                    <a:p>
                      <a:pPr>
                        <a:lnSpc>
                          <a:spcPct val="100000"/>
                        </a:lnSpc>
                      </a:pPr>
                      <a:r>
                        <a:rPr b="1" lang="fr-FR" sz="1600" spc="-1" strike="noStrike">
                          <a:solidFill>
                            <a:srgbClr val="000000"/>
                          </a:solidFill>
                          <a:uFill>
                            <a:solidFill>
                              <a:srgbClr val="ffffff"/>
                            </a:solidFill>
                          </a:uFill>
                          <a:latin typeface="Calibri"/>
                        </a:rPr>
                        <a:t>pidof</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Affiche le pid d'un processus. Utilisé dans les scripts.</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pidof est en fait un lien symbolique sur killall5 </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1632240">
                <a:tc>
                  <a:txBody>
                    <a:bodyPr lIns="35280" rIns="35280" tIns="17640" bIns="17640" anchor="ctr"/>
                    <a:p>
                      <a:pPr>
                        <a:lnSpc>
                          <a:spcPct val="100000"/>
                        </a:lnSpc>
                      </a:pPr>
                      <a:r>
                        <a:rPr b="1" lang="fr-FR" sz="1600" spc="-1" strike="noStrike">
                          <a:solidFill>
                            <a:srgbClr val="000000"/>
                          </a:solidFill>
                          <a:uFill>
                            <a:solidFill>
                              <a:srgbClr val="ffffff"/>
                            </a:solidFill>
                          </a:uFill>
                          <a:latin typeface="Calibri"/>
                        </a:rPr>
                        <a:t>chkconfig</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Permet de créer ou de supprimer les liens symboliques pour démarrer ou stopper un processus avec le système V</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--list Pour avoir la liste des processus qui sont démarrés ou arrêtés.</a:t>
                      </a:r>
                      <a:r>
                        <a:rPr b="0" lang="fr-FR" sz="1600" spc="-1" strike="noStrike">
                          <a:solidFill>
                            <a:srgbClr val="000000"/>
                          </a:solidFill>
                          <a:uFill>
                            <a:solidFill>
                              <a:srgbClr val="ffffff"/>
                            </a:solidFill>
                          </a:uFill>
                          <a:latin typeface="Calibri"/>
                        </a:rPr>
                        <a:t>
</a:t>
                      </a:r>
                      <a:r>
                        <a:rPr b="0" lang="fr-FR" sz="1600" spc="-1" strike="noStrike">
                          <a:solidFill>
                            <a:srgbClr val="000000"/>
                          </a:solidFill>
                          <a:uFill>
                            <a:solidFill>
                              <a:srgbClr val="ffffff"/>
                            </a:solidFill>
                          </a:uFill>
                          <a:latin typeface="Calibri"/>
                        </a:rPr>
                        <a:t>--add squid pour ajouter squid </a:t>
                      </a:r>
                      <a:r>
                        <a:rPr b="0" lang="fr-FR" sz="1600" spc="-1" strike="noStrike">
                          <a:solidFill>
                            <a:srgbClr val="000000"/>
                          </a:solidFill>
                          <a:uFill>
                            <a:solidFill>
                              <a:srgbClr val="ffffff"/>
                            </a:solidFill>
                          </a:uFill>
                          <a:latin typeface="Calibri"/>
                        </a:rPr>
                        <a:t>
</a:t>
                      </a:r>
                      <a:r>
                        <a:rPr b="0" lang="fr-FR" sz="1600" spc="-1" strike="noStrike">
                          <a:solidFill>
                            <a:srgbClr val="000000"/>
                          </a:solidFill>
                          <a:uFill>
                            <a:solidFill>
                              <a:srgbClr val="ffffff"/>
                            </a:solidFill>
                          </a:uFill>
                          <a:latin typeface="Calibri"/>
                        </a:rPr>
                        <a:t>--del squid pour enlever squid (le fichier de script se trouvant dans /etc/rc.d/init.d/ n'est pas affecté).</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r h="1524960">
                <a:tc>
                  <a:txBody>
                    <a:bodyPr lIns="35280" rIns="35280" tIns="17640" bIns="17640" anchor="ctr"/>
                    <a:p>
                      <a:pPr>
                        <a:lnSpc>
                          <a:spcPct val="100000"/>
                        </a:lnSpc>
                      </a:pPr>
                      <a:r>
                        <a:rPr b="1" lang="fr-FR" sz="1600" spc="-1" strike="noStrike">
                          <a:solidFill>
                            <a:srgbClr val="000000"/>
                          </a:solidFill>
                          <a:uFill>
                            <a:solidFill>
                              <a:srgbClr val="ffffff"/>
                            </a:solidFill>
                          </a:uFill>
                          <a:latin typeface="Calibri"/>
                        </a:rPr>
                        <a:t>netstat -na</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Permet de connaître les ports en écoute sur votre machine. Par exemple si sendmail tourne vous devez avoir le port 25 à l'écoute.</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c>
                  <a:txBody>
                    <a:bodyPr lIns="35280" rIns="35280" tIns="17640" bIns="17640" anchor="ctr"/>
                    <a:p>
                      <a:pPr>
                        <a:lnSpc>
                          <a:spcPct val="100000"/>
                        </a:lnSpc>
                      </a:pPr>
                      <a:r>
                        <a:rPr b="0" lang="fr-FR" sz="1600" spc="-1" strike="noStrike">
                          <a:solidFill>
                            <a:srgbClr val="000000"/>
                          </a:solidFill>
                          <a:uFill>
                            <a:solidFill>
                              <a:srgbClr val="ffffff"/>
                            </a:solidFill>
                          </a:uFill>
                          <a:latin typeface="Calibri"/>
                        </a:rPr>
                        <a:t> </a:t>
                      </a:r>
                      <a:endParaRPr b="0" lang="fr-FR" sz="1800" spc="-1" strike="noStrike">
                        <a:solidFill>
                          <a:srgbClr val="000000"/>
                        </a:solidFill>
                        <a:uFill>
                          <a:solidFill>
                            <a:srgbClr val="ffffff"/>
                          </a:solidFill>
                        </a:uFill>
                        <a:latin typeface="Arial"/>
                      </a:endParaRPr>
                    </a:p>
                  </a:txBody>
                  <a:tcPr marL="35280" marR="35280">
                    <a:lnL w="12240">
                      <a:solidFill>
                        <a:srgbClr val="000000"/>
                      </a:solidFill>
                    </a:lnL>
                    <a:lnR w="12240">
                      <a:solidFill>
                        <a:srgbClr val="000000"/>
                      </a:solidFill>
                    </a:lnR>
                    <a:lnT w="12240">
                      <a:solidFill>
                        <a:srgbClr val="000000"/>
                      </a:solidFill>
                    </a:lnT>
                    <a:lnB w="12240">
                      <a:solidFill>
                        <a:srgbClr val="000000"/>
                      </a:solidFill>
                    </a:lnB>
                    <a:gradFill>
                      <a:gsLst>
                        <a:gs pos="0">
                          <a:srgbClr val="9ab4e4"/>
                        </a:gs>
                        <a:gs pos="100000">
                          <a:srgbClr val="c1d1ec"/>
                        </a:gs>
                      </a:gsLst>
                      <a:lin ang="5400000"/>
                    </a:gradFill>
                  </a:tcPr>
                </a:tc>
              </a:tr>
            </a:tbl>
          </a:graphicData>
        </a:graphic>
      </p:graphicFrame>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Ordonnancement des processus </a:t>
            </a:r>
            <a:endParaRPr b="0" lang="fr-FR" sz="1800" spc="-1" strike="noStrike">
              <a:solidFill>
                <a:srgbClr val="000000"/>
              </a:solidFill>
              <a:uFill>
                <a:solidFill>
                  <a:srgbClr val="ffffff"/>
                </a:solidFill>
              </a:uFill>
              <a:latin typeface="Calibri"/>
            </a:endParaRPr>
          </a:p>
        </p:txBody>
      </p:sp>
      <p:sp>
        <p:nvSpPr>
          <p:cNvPr id="211" name="TextShape 2"/>
          <p:cNvSpPr txBox="1"/>
          <p:nvPr/>
        </p:nvSpPr>
        <p:spPr>
          <a:xfrm>
            <a:off x="457200" y="1600200"/>
            <a:ext cx="8229240" cy="4525560"/>
          </a:xfrm>
          <a:prstGeom prst="rect">
            <a:avLst/>
          </a:prstGeom>
          <a:noFill/>
          <a:ln>
            <a:noFill/>
          </a:ln>
        </p:spPr>
        <p:txBody>
          <a:bodyPr/>
          <a:p>
            <a:pPr algn="just">
              <a:lnSpc>
                <a:spcPct val="100000"/>
              </a:lnSpc>
            </a:pPr>
            <a:r>
              <a:rPr b="0" lang="fr-FR" sz="3200" spc="-1" strike="noStrike">
                <a:solidFill>
                  <a:srgbClr val="000000"/>
                </a:solidFill>
                <a:uFill>
                  <a:solidFill>
                    <a:srgbClr val="ffffff"/>
                  </a:solidFill>
                </a:uFill>
                <a:latin typeface="Calibri"/>
              </a:rPr>
              <a:t>Chaque fois, que le processeur devient inactif, le système d’exploitation doit sélectionner un processus de la file d’attente des processus prêts, et lui passe le contrôle. D’une manière plus concrète, cette tâche est prise en charge par deux routines système en l’occurrence le </a:t>
            </a:r>
            <a:r>
              <a:rPr b="1" lang="fr-FR" sz="3200" spc="-1" strike="noStrike">
                <a:solidFill>
                  <a:srgbClr val="000000"/>
                </a:solidFill>
                <a:uFill>
                  <a:solidFill>
                    <a:srgbClr val="ffffff"/>
                  </a:solidFill>
                </a:uFill>
                <a:latin typeface="Calibri"/>
              </a:rPr>
              <a:t>Dispatcheur</a:t>
            </a:r>
            <a:r>
              <a:rPr b="0" lang="fr-FR" sz="3200" spc="-1" strike="noStrike">
                <a:solidFill>
                  <a:srgbClr val="000000"/>
                </a:solidFill>
                <a:uFill>
                  <a:solidFill>
                    <a:srgbClr val="ffffff"/>
                  </a:solidFill>
                </a:uFill>
                <a:latin typeface="Calibri"/>
              </a:rPr>
              <a:t> et le </a:t>
            </a:r>
            <a:r>
              <a:rPr b="1" lang="fr-FR" sz="3200" spc="-1" strike="noStrike">
                <a:solidFill>
                  <a:srgbClr val="000000"/>
                </a:solidFill>
                <a:uFill>
                  <a:solidFill>
                    <a:srgbClr val="ffffff"/>
                  </a:solidFill>
                </a:uFill>
                <a:latin typeface="Calibri"/>
              </a:rPr>
              <a:t>Scheduleur</a:t>
            </a:r>
            <a:r>
              <a:rPr b="0" lang="fr-FR" sz="3200" spc="-1" strike="noStrike">
                <a:solidFill>
                  <a:srgbClr val="000000"/>
                </a:solidFill>
                <a:uFill>
                  <a:solidFill>
                    <a:srgbClr val="ffffff"/>
                  </a:solidFill>
                </a:uFill>
                <a:latin typeface="Calibri"/>
              </a:rPr>
              <a:t> (Ordonnanceur)</a:t>
            </a:r>
            <a:endParaRPr b="0" lang="fr-FR" sz="3200" spc="-1" strike="noStrike">
              <a:solidFill>
                <a:srgbClr val="000000"/>
              </a:solidFill>
              <a:uFill>
                <a:solidFill>
                  <a:srgbClr val="ffffff"/>
                </a:solidFill>
              </a:uFill>
              <a:latin typeface="Calibri"/>
            </a:endParaRPr>
          </a:p>
        </p:txBody>
      </p:sp>
    </p:spTree>
  </p:cSld>
  <p:timing>
    <p:tnLst>
      <p:par>
        <p:cTn id="376" dur="indefinite" restart="never" nodeType="tmRoot">
          <p:childTnLst>
            <p:seq>
              <p:cTn id="377" nodeType="mainSeq"/>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Le Dispatcheur </a:t>
            </a:r>
            <a:endParaRPr b="0" lang="fr-FR" sz="1800" spc="-1" strike="noStrike">
              <a:solidFill>
                <a:srgbClr val="000000"/>
              </a:solidFill>
              <a:uFill>
                <a:solidFill>
                  <a:srgbClr val="ffffff"/>
                </a:solidFill>
              </a:uFill>
              <a:latin typeface="Calibri"/>
            </a:endParaRPr>
          </a:p>
        </p:txBody>
      </p:sp>
      <p:sp>
        <p:nvSpPr>
          <p:cNvPr id="213" name="TextShape 2"/>
          <p:cNvSpPr txBox="1"/>
          <p:nvPr/>
        </p:nvSpPr>
        <p:spPr>
          <a:xfrm>
            <a:off x="457200" y="1600200"/>
            <a:ext cx="8229240" cy="4525560"/>
          </a:xfrm>
          <a:prstGeom prst="rect">
            <a:avLst/>
          </a:prstGeom>
          <a:noFill/>
          <a:ln>
            <a:noFill/>
          </a:ln>
        </p:spPr>
        <p:txBody>
          <a:bodyPr/>
          <a:p>
            <a:pPr algn="just">
              <a:lnSpc>
                <a:spcPct val="100000"/>
              </a:lnSpc>
            </a:pPr>
            <a:r>
              <a:rPr b="0" lang="fr-FR" sz="3200" spc="-1" strike="noStrike">
                <a:solidFill>
                  <a:srgbClr val="000000"/>
                </a:solidFill>
                <a:uFill>
                  <a:solidFill>
                    <a:srgbClr val="ffffff"/>
                  </a:solidFill>
                </a:uFill>
                <a:latin typeface="Calibri"/>
              </a:rPr>
              <a:t>Il s’occupe de l’allocation du processeur à un processus sélectionné par l’Ordonnanceur du processeur. Une fois allouer, le processeur doit réaliser les tâches suivantes : </a:t>
            </a:r>
            <a:endParaRPr b="0" lang="fr-FR" sz="3200" spc="-1" strike="noStrike">
              <a:solidFill>
                <a:srgbClr val="000000"/>
              </a:solidFill>
              <a:uFill>
                <a:solidFill>
                  <a:srgbClr val="ffffff"/>
                </a:solidFill>
              </a:uFill>
              <a:latin typeface="Calibri"/>
            </a:endParaRPr>
          </a:p>
          <a:p>
            <a:pPr algn="just">
              <a:lnSpc>
                <a:spcPct val="100000"/>
              </a:lnSpc>
            </a:pPr>
            <a:r>
              <a:rPr b="1" lang="fr-FR" sz="3200" spc="-1" strike="noStrike">
                <a:solidFill>
                  <a:srgbClr val="000000"/>
                </a:solidFill>
                <a:uFill>
                  <a:solidFill>
                    <a:srgbClr val="ffffff"/>
                  </a:solidFill>
                </a:uFill>
                <a:latin typeface="Calibri"/>
              </a:rPr>
              <a:t>Commutation de contexte </a:t>
            </a:r>
            <a:r>
              <a:rPr b="0" lang="fr-FR" sz="3200" spc="-1" strike="noStrike">
                <a:solidFill>
                  <a:srgbClr val="000000"/>
                </a:solidFill>
                <a:uFill>
                  <a:solidFill>
                    <a:srgbClr val="ffffff"/>
                  </a:solidFill>
                </a:uFill>
                <a:latin typeface="Calibri"/>
              </a:rPr>
              <a:t>: sauvegarder le contexte du processus qui doit relâcher le processeur et charger le contexte de celui qui aura le prochain cycle processeur </a:t>
            </a:r>
            <a:r>
              <a:rPr b="1" lang="fr-FR" sz="3200" spc="-1" strike="noStrike">
                <a:solidFill>
                  <a:srgbClr val="000000"/>
                </a:solidFill>
                <a:uFill>
                  <a:solidFill>
                    <a:srgbClr val="ffffff"/>
                  </a:solidFill>
                </a:uFill>
                <a:latin typeface="Calibri"/>
              </a:rPr>
              <a:t>Commutation du mode d’exécution </a:t>
            </a:r>
            <a:r>
              <a:rPr b="0" lang="fr-FR" sz="3200" spc="-1" strike="noStrike">
                <a:solidFill>
                  <a:srgbClr val="000000"/>
                </a:solidFill>
                <a:uFill>
                  <a:solidFill>
                    <a:srgbClr val="ffffff"/>
                  </a:solidFill>
                </a:uFill>
                <a:latin typeface="Calibri"/>
              </a:rPr>
              <a:t>: basculer du mode Maître (mode d’exécution du dispatcheur) en mode utilisateur (mode d’exécution du processeur utilisateur) </a:t>
            </a:r>
            <a:endParaRPr b="0" lang="fr-FR" sz="3200" spc="-1" strike="noStrike">
              <a:solidFill>
                <a:srgbClr val="000000"/>
              </a:solidFill>
              <a:uFill>
                <a:solidFill>
                  <a:srgbClr val="ffffff"/>
                </a:solidFill>
              </a:uFill>
              <a:latin typeface="Calibri"/>
            </a:endParaRPr>
          </a:p>
          <a:p>
            <a:pPr algn="just">
              <a:lnSpc>
                <a:spcPct val="100000"/>
              </a:lnSpc>
            </a:pPr>
            <a:r>
              <a:rPr b="1" lang="fr-FR" sz="3200" spc="-1" strike="noStrike">
                <a:solidFill>
                  <a:srgbClr val="000000"/>
                </a:solidFill>
                <a:uFill>
                  <a:solidFill>
                    <a:srgbClr val="ffffff"/>
                  </a:solidFill>
                </a:uFill>
                <a:latin typeface="Calibri"/>
              </a:rPr>
              <a:t>Branchement </a:t>
            </a:r>
            <a:r>
              <a:rPr b="0" lang="fr-FR" sz="3200" spc="-1" strike="noStrike">
                <a:solidFill>
                  <a:srgbClr val="000000"/>
                </a:solidFill>
                <a:uFill>
                  <a:solidFill>
                    <a:srgbClr val="ffffff"/>
                  </a:solidFill>
                </a:uFill>
                <a:latin typeface="Calibri"/>
              </a:rPr>
              <a:t>: se brancher au bon emplacement dans le processus utilisateur pour le  faire démarrer.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378" dur="indefinite" restart="never" nodeType="tmRoot">
          <p:childTnLst>
            <p:seq>
              <p:cTn id="379"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identification d’un processus</a:t>
            </a:r>
            <a:endParaRPr b="0" lang="fr-FR" sz="1800" spc="-1" strike="noStrike">
              <a:solidFill>
                <a:srgbClr val="000000"/>
              </a:solidFill>
              <a:uFill>
                <a:solidFill>
                  <a:srgbClr val="ffffff"/>
                </a:solidFill>
              </a:uFill>
              <a:latin typeface="Calibri"/>
            </a:endParaRPr>
          </a:p>
        </p:txBody>
      </p:sp>
      <p:sp>
        <p:nvSpPr>
          <p:cNvPr id="94" name="TextShape 2"/>
          <p:cNvSpPr txBox="1"/>
          <p:nvPr/>
        </p:nvSpPr>
        <p:spPr>
          <a:xfrm>
            <a:off x="457200" y="1600200"/>
            <a:ext cx="8229240" cy="4525560"/>
          </a:xfrm>
          <a:prstGeom prst="rect">
            <a:avLst/>
          </a:prstGeom>
          <a:noFill/>
          <a:ln>
            <a:noFill/>
          </a:ln>
        </p:spPr>
        <p:txBody>
          <a:bodyPr/>
          <a:p>
            <a:pPr algn="just">
              <a:lnSpc>
                <a:spcPct val="100000"/>
              </a:lnSpc>
            </a:pPr>
            <a:r>
              <a:rPr b="0" lang="fr-FR" sz="3200" spc="-1" strike="noStrike">
                <a:solidFill>
                  <a:srgbClr val="000000"/>
                </a:solidFill>
                <a:uFill>
                  <a:solidFill>
                    <a:srgbClr val="ffffff"/>
                  </a:solidFill>
                </a:uFill>
                <a:latin typeface="Calibri"/>
              </a:rPr>
              <a:t>Voici une liste des données d’identification d’un processus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Un numéro de processus unique PID </a:t>
            </a:r>
            <a:r>
              <a:rPr b="0" lang="fr-FR" sz="3200" spc="-1" strike="noStrike">
                <a:solidFill>
                  <a:srgbClr val="000000"/>
                </a:solidFill>
                <a:uFill>
                  <a:solidFill>
                    <a:srgbClr val="ffffff"/>
                  </a:solidFill>
                </a:uFill>
                <a:latin typeface="Calibri"/>
              </a:rPr>
              <a:t>(ProcessID):</a:t>
            </a:r>
            <a:endParaRPr b="0" lang="fr-FR" sz="3200" spc="-1" strike="noStrike">
              <a:solidFill>
                <a:srgbClr val="000000"/>
              </a:solidFill>
              <a:uFill>
                <a:solidFill>
                  <a:srgbClr val="ffffff"/>
                </a:solidFill>
              </a:uFill>
              <a:latin typeface="Calibri"/>
            </a:endParaRPr>
          </a:p>
          <a:p>
            <a:pPr marL="343080" indent="-342720" algn="just">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chaque processus Unix est numéroté afin de pouvoir être différencié des autres. Le premier processus lancé par le système est </a:t>
            </a:r>
            <a:r>
              <a:rPr b="1" lang="fr-FR" sz="3200" spc="-1" strike="noStrike">
                <a:solidFill>
                  <a:srgbClr val="000000"/>
                </a:solidFill>
                <a:uFill>
                  <a:solidFill>
                    <a:srgbClr val="ffffff"/>
                  </a:solidFill>
                </a:uFill>
                <a:latin typeface="Calibri"/>
              </a:rPr>
              <a:t>1</a:t>
            </a:r>
            <a:r>
              <a:rPr b="0" lang="fr-FR" sz="3200" spc="-1" strike="noStrike">
                <a:solidFill>
                  <a:srgbClr val="000000"/>
                </a:solidFill>
                <a:uFill>
                  <a:solidFill>
                    <a:srgbClr val="ffffff"/>
                  </a:solidFill>
                </a:uFill>
                <a:latin typeface="Calibri"/>
              </a:rPr>
              <a:t> et il s’agit d’un processus appelé généralement </a:t>
            </a:r>
            <a:r>
              <a:rPr b="1" lang="fr-FR" sz="3200" spc="-1" strike="noStrike">
                <a:solidFill>
                  <a:srgbClr val="000000"/>
                </a:solidFill>
                <a:uFill>
                  <a:solidFill>
                    <a:srgbClr val="ffffff"/>
                  </a:solidFill>
                </a:uFill>
                <a:latin typeface="Calibri"/>
              </a:rPr>
              <a:t>init</a:t>
            </a: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marL="343080" indent="-342720" algn="just">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Lancer 10 fois le même programme (même nom) produit 10 PID différents.</a:t>
            </a:r>
            <a:endParaRPr b="0" lang="fr-FR" sz="3200" spc="-1" strike="noStrike">
              <a:solidFill>
                <a:srgbClr val="000000"/>
              </a:solidFill>
              <a:uFill>
                <a:solidFill>
                  <a:srgbClr val="ffffff"/>
                </a:solidFill>
              </a:uFill>
              <a:latin typeface="Calibri"/>
            </a:endParaRPr>
          </a:p>
        </p:txBody>
      </p:sp>
    </p:spTree>
  </p:cSld>
  <p:timing>
    <p:tnLst>
      <p:par>
        <p:cTn id="61" dur="indefinite" restart="never" nodeType="tmRoot">
          <p:childTnLst>
            <p:seq>
              <p:cTn id="62" dur="indefinite" nodeType="mainSeq">
                <p:childTnLst>
                  <p:par>
                    <p:cTn id="63" fill="hold">
                      <p:stCondLst>
                        <p:cond delay="indefinite"/>
                      </p:stCondLst>
                      <p:childTnLst>
                        <p:par>
                          <p:cTn id="64" fill="hold">
                            <p:stCondLst>
                              <p:cond delay="0"/>
                            </p:stCondLst>
                            <p:childTnLst>
                              <p:par>
                                <p:cTn id="65" nodeType="clickEffect" fill="hold" presetClass="entr" presetID="5" presetSubtype="10">
                                  <p:stCondLst>
                                    <p:cond delay="0"/>
                                  </p:stCondLst>
                                  <p:childTnLst>
                                    <p:set>
                                      <p:cBhvr>
                                        <p:cTn id="66" dur="1" fill="hold">
                                          <p:stCondLst>
                                            <p:cond delay="0"/>
                                          </p:stCondLst>
                                        </p:cTn>
                                        <p:tgtEl>
                                          <p:spTgt spid="94">
                                            <p:txEl>
                                              <p:pRg st="0" end="62"/>
                                            </p:txEl>
                                          </p:spTgt>
                                        </p:tgtEl>
                                        <p:attrNameLst>
                                          <p:attrName>style.visibility</p:attrName>
                                        </p:attrNameLst>
                                      </p:cBhvr>
                                      <p:to>
                                        <p:strVal val="visible"/>
                                      </p:to>
                                    </p:set>
                                    <p:animEffect filter="checkerboard(across)" transition="in">
                                      <p:cBhvr additive="repl">
                                        <p:cTn id="67" dur="500"/>
                                        <p:tgtEl>
                                          <p:spTgt spid="94">
                                            <p:txEl>
                                              <p:pRg st="0" end="62"/>
                                            </p:txEl>
                                          </p:spTgt>
                                        </p:tgtEl>
                                      </p:cBhvr>
                                    </p:animEffect>
                                  </p:childTnLst>
                                </p:cTn>
                              </p:par>
                            </p:childTnLst>
                          </p:cTn>
                        </p:par>
                      </p:childTnLst>
                    </p:cTn>
                  </p:par>
                  <p:par>
                    <p:cTn id="68" fill="hold">
                      <p:stCondLst>
                        <p:cond delay="indefinite"/>
                      </p:stCondLst>
                      <p:childTnLst>
                        <p:par>
                          <p:cTn id="69" fill="hold">
                            <p:stCondLst>
                              <p:cond delay="0"/>
                            </p:stCondLst>
                            <p:childTnLst>
                              <p:par>
                                <p:cTn id="70" nodeType="clickEffect" fill="hold" presetClass="entr" presetID="5" presetSubtype="10">
                                  <p:stCondLst>
                                    <p:cond delay="0"/>
                                  </p:stCondLst>
                                  <p:childTnLst>
                                    <p:set>
                                      <p:cBhvr>
                                        <p:cTn id="71" dur="1" fill="hold">
                                          <p:stCondLst>
                                            <p:cond delay="0"/>
                                          </p:stCondLst>
                                        </p:cTn>
                                        <p:tgtEl>
                                          <p:spTgt spid="94">
                                            <p:txEl>
                                              <p:pRg st="62" end="109"/>
                                            </p:txEl>
                                          </p:spTgt>
                                        </p:tgtEl>
                                        <p:attrNameLst>
                                          <p:attrName>style.visibility</p:attrName>
                                        </p:attrNameLst>
                                      </p:cBhvr>
                                      <p:to>
                                        <p:strVal val="visible"/>
                                      </p:to>
                                    </p:set>
                                    <p:animEffect filter="checkerboard(across)" transition="in">
                                      <p:cBhvr additive="repl">
                                        <p:cTn id="72" dur="500"/>
                                        <p:tgtEl>
                                          <p:spTgt spid="94">
                                            <p:txEl>
                                              <p:pRg st="62" end="109"/>
                                            </p:txEl>
                                          </p:spTgt>
                                        </p:tgtEl>
                                      </p:cBhvr>
                                    </p:animEffec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5" presetSubtype="10">
                                  <p:stCondLst>
                                    <p:cond delay="0"/>
                                  </p:stCondLst>
                                  <p:childTnLst>
                                    <p:set>
                                      <p:cBhvr>
                                        <p:cTn id="76" dur="1" fill="hold">
                                          <p:stCondLst>
                                            <p:cond delay="0"/>
                                          </p:stCondLst>
                                        </p:cTn>
                                        <p:tgtEl>
                                          <p:spTgt spid="94">
                                            <p:txEl>
                                              <p:pRg st="109" end="294"/>
                                            </p:txEl>
                                          </p:spTgt>
                                        </p:tgtEl>
                                        <p:attrNameLst>
                                          <p:attrName>style.visibility</p:attrName>
                                        </p:attrNameLst>
                                      </p:cBhvr>
                                      <p:to>
                                        <p:strVal val="visible"/>
                                      </p:to>
                                    </p:set>
                                    <p:animEffect filter="checkerboard(across)" transition="in">
                                      <p:cBhvr additive="repl">
                                        <p:cTn id="77" dur="500"/>
                                        <p:tgtEl>
                                          <p:spTgt spid="94">
                                            <p:txEl>
                                              <p:pRg st="109" end="294"/>
                                            </p:txEl>
                                          </p:spTgt>
                                        </p:tgtEl>
                                      </p:cBhvr>
                                    </p:animEffect>
                                  </p:childTnLst>
                                </p:cTn>
                              </p:par>
                            </p:childTnLst>
                          </p:cTn>
                        </p:par>
                      </p:childTnLst>
                    </p:cTn>
                  </p:par>
                  <p:par>
                    <p:cTn id="78" fill="hold">
                      <p:stCondLst>
                        <p:cond delay="indefinite"/>
                      </p:stCondLst>
                      <p:childTnLst>
                        <p:par>
                          <p:cTn id="79" fill="hold">
                            <p:stCondLst>
                              <p:cond delay="0"/>
                            </p:stCondLst>
                            <p:childTnLst>
                              <p:par>
                                <p:cTn id="80" nodeType="clickEffect" fill="hold" presetClass="entr" presetID="5" presetSubtype="10">
                                  <p:stCondLst>
                                    <p:cond delay="0"/>
                                  </p:stCondLst>
                                  <p:childTnLst>
                                    <p:set>
                                      <p:cBhvr>
                                        <p:cTn id="81" dur="1" fill="hold">
                                          <p:stCondLst>
                                            <p:cond delay="0"/>
                                          </p:stCondLst>
                                        </p:cTn>
                                        <p:tgtEl>
                                          <p:spTgt spid="94">
                                            <p:txEl>
                                              <p:pRg st="294" end="366"/>
                                            </p:txEl>
                                          </p:spTgt>
                                        </p:tgtEl>
                                        <p:attrNameLst>
                                          <p:attrName>style.visibility</p:attrName>
                                        </p:attrNameLst>
                                      </p:cBhvr>
                                      <p:to>
                                        <p:strVal val="visible"/>
                                      </p:to>
                                    </p:set>
                                    <p:animEffect filter="checkerboard(across)" transition="in">
                                      <p:cBhvr additive="repl">
                                        <p:cTn id="82" dur="500"/>
                                        <p:tgtEl>
                                          <p:spTgt spid="94">
                                            <p:txEl>
                                              <p:pRg st="294" end="36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Ordonnanceur </a:t>
            </a:r>
            <a:endParaRPr b="0" lang="fr-FR" sz="1800" spc="-1" strike="noStrike">
              <a:solidFill>
                <a:srgbClr val="000000"/>
              </a:solidFill>
              <a:uFill>
                <a:solidFill>
                  <a:srgbClr val="ffffff"/>
                </a:solidFill>
              </a:uFill>
              <a:latin typeface="Calibri"/>
            </a:endParaRPr>
          </a:p>
        </p:txBody>
      </p:sp>
      <p:sp>
        <p:nvSpPr>
          <p:cNvPr id="215" name="TextShape 2"/>
          <p:cNvSpPr txBox="1"/>
          <p:nvPr/>
        </p:nvSpPr>
        <p:spPr>
          <a:xfrm>
            <a:off x="457200" y="1600200"/>
            <a:ext cx="8229240" cy="4525560"/>
          </a:xfrm>
          <a:prstGeom prst="rect">
            <a:avLst/>
          </a:prstGeom>
          <a:noFill/>
          <a:ln>
            <a:noFill/>
          </a:ln>
        </p:spPr>
        <p:txBody>
          <a:bodyPr/>
          <a:p>
            <a:pPr>
              <a:lnSpc>
                <a:spcPct val="100000"/>
              </a:lnSpc>
            </a:pP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Certains systèmes d’exploitation utilisent  une technique d’ordonnancement à deux niveaux  qui intègre deux types d’Ordonnanceurs :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Ordonnanceur du processeur </a:t>
            </a:r>
            <a:r>
              <a:rPr b="0" lang="fr-FR" sz="3200" spc="-1" strike="noStrike">
                <a:solidFill>
                  <a:srgbClr val="000000"/>
                </a:solidFill>
                <a:uFill>
                  <a:solidFill>
                    <a:srgbClr val="ffffff"/>
                  </a:solidFill>
                </a:uFill>
                <a:latin typeface="Calibri"/>
              </a:rPr>
              <a:t>: c’est un Ordonnanceur court terme opère sur une ensemble du processus présents en mémoire. Il s’occupe de la sélection du processus qui aura le prochain cycle processeur, à partir de la file d’attente des processus prêts.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Ordonnanceur de travail </a:t>
            </a:r>
            <a:r>
              <a:rPr b="0" lang="fr-FR" sz="3200" spc="-1" strike="noStrike">
                <a:solidFill>
                  <a:srgbClr val="000000"/>
                </a:solidFill>
                <a:uFill>
                  <a:solidFill>
                    <a:srgbClr val="ffffff"/>
                  </a:solidFill>
                </a:uFill>
                <a:latin typeface="Calibri"/>
              </a:rPr>
              <a:t>: ou Ordonnanceur long terme, utilisé en cas d’insuffisance de mémoire, son rôle est de sélectionné le sous ensemble de processus stockés sur un disque et qui vont être chargés en mémoire. En suite, il retire périodiquement de la mémoire les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380" dur="indefinite" restart="never" nodeType="tmRoot">
          <p:childTnLst>
            <p:seq>
              <p:cTn id="381" nodeType="mainSeq"/>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Ordonnanceur</a:t>
            </a:r>
            <a:endParaRPr b="0" lang="fr-FR" sz="1800" spc="-1" strike="noStrike">
              <a:solidFill>
                <a:srgbClr val="000000"/>
              </a:solidFill>
              <a:uFill>
                <a:solidFill>
                  <a:srgbClr val="ffffff"/>
                </a:solidFill>
              </a:uFill>
              <a:latin typeface="Calibri"/>
            </a:endParaRPr>
          </a:p>
        </p:txBody>
      </p:sp>
      <p:sp>
        <p:nvSpPr>
          <p:cNvPr id="217" name="TextShape 2"/>
          <p:cNvSpPr txBox="1"/>
          <p:nvPr/>
        </p:nvSpPr>
        <p:spPr>
          <a:xfrm>
            <a:off x="457200" y="1600200"/>
            <a:ext cx="8229240" cy="4525560"/>
          </a:xfrm>
          <a:prstGeom prst="rect">
            <a:avLst/>
          </a:prstGeom>
          <a:noFill/>
          <a:ln>
            <a:noFill/>
          </a:ln>
        </p:spPr>
        <p:txBody>
          <a:bodyPr/>
          <a:p>
            <a:pPr algn="just">
              <a:lnSpc>
                <a:spcPct val="100000"/>
              </a:lnSpc>
            </a:pPr>
            <a:r>
              <a:rPr b="0" lang="fr-FR" sz="3200" spc="-1" strike="noStrike">
                <a:solidFill>
                  <a:srgbClr val="000000"/>
                </a:solidFill>
                <a:uFill>
                  <a:solidFill>
                    <a:srgbClr val="ffffff"/>
                  </a:solidFill>
                </a:uFill>
                <a:latin typeface="Calibri"/>
              </a:rPr>
              <a:t>processus qui sont restés assez longtemps et les remplace par des processus qui sont sur le disque depuis trop de temps. Nous distinguons plusieurs algorithmes d’ordonnancement, les plus répandus sont :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Ordonnancement Premier Arrivé Premier Servi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Ordonnancement du plus court d’abord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Ordonnancement circulaire : Tourniquet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Ordonnancement circulaire à plusieurs niveaux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Ordonnancement avec priorité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382" dur="indefinite" restart="never" nodeType="tmRoot">
          <p:childTnLst>
            <p:seq>
              <p:cTn id="383" nodeType="mainSeq"/>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process states</a:t>
            </a:r>
            <a:endParaRPr b="0" lang="fr-FR" sz="1800" spc="-1" strike="noStrike">
              <a:solidFill>
                <a:srgbClr val="000000"/>
              </a:solidFill>
              <a:uFill>
                <a:solidFill>
                  <a:srgbClr val="ffffff"/>
                </a:solidFill>
              </a:uFill>
              <a:latin typeface="Calibri"/>
            </a:endParaRPr>
          </a:p>
        </p:txBody>
      </p:sp>
      <p:sp>
        <p:nvSpPr>
          <p:cNvPr id="219" name="TextShape 2"/>
          <p:cNvSpPr txBox="1"/>
          <p:nvPr/>
        </p:nvSpPr>
        <p:spPr>
          <a:xfrm>
            <a:off x="457200" y="1600200"/>
            <a:ext cx="8229240" cy="4525560"/>
          </a:xfrm>
          <a:prstGeom prst="rect">
            <a:avLst/>
          </a:prstGeom>
          <a:noFill/>
          <a:ln>
            <a:noFill/>
          </a:ln>
        </p:spPr>
        <p:txBody>
          <a:bodyPr/>
          <a:p>
            <a:pPr>
              <a:lnSpc>
                <a:spcPct val="100000"/>
              </a:lnSpc>
            </a:pPr>
            <a:r>
              <a:rPr b="0" lang="fr-FR" sz="2600" spc="-1" strike="noStrike">
                <a:solidFill>
                  <a:srgbClr val="000000"/>
                </a:solidFill>
                <a:uFill>
                  <a:solidFill>
                    <a:srgbClr val="ffffff"/>
                  </a:solidFill>
                </a:uFill>
                <a:latin typeface="Calibri"/>
              </a:rPr>
              <a:t>Processes states that </a:t>
            </a:r>
            <a:r>
              <a:rPr b="1" lang="fr-FR" sz="2600" spc="-1" strike="noStrike">
                <a:solidFill>
                  <a:srgbClr val="000000"/>
                </a:solidFill>
                <a:uFill>
                  <a:solidFill>
                    <a:srgbClr val="ffffff"/>
                  </a:solidFill>
                </a:uFill>
                <a:latin typeface="Calibri"/>
              </a:rPr>
              <a:t>ps</a:t>
            </a:r>
            <a:r>
              <a:rPr b="0" lang="fr-FR" sz="2600" spc="-1" strike="noStrike">
                <a:solidFill>
                  <a:srgbClr val="000000"/>
                </a:solidFill>
                <a:uFill>
                  <a:solidFill>
                    <a:srgbClr val="ffffff"/>
                  </a:solidFill>
                </a:uFill>
                <a:latin typeface="Calibri"/>
              </a:rPr>
              <a:t> indicate are:</a:t>
            </a:r>
            <a:endParaRPr b="0" lang="fr-FR" sz="3200" spc="-1" strike="noStrike">
              <a:solidFill>
                <a:srgbClr val="000000"/>
              </a:solidFill>
              <a:uFill>
                <a:solidFill>
                  <a:srgbClr val="ffffff"/>
                </a:solidFill>
              </a:uFill>
              <a:latin typeface="Calibri"/>
            </a:endParaRPr>
          </a:p>
          <a:p>
            <a:pPr>
              <a:lnSpc>
                <a:spcPct val="100000"/>
              </a:lnSpc>
            </a:pPr>
            <a:r>
              <a:rPr b="0" lang="fr-FR" sz="26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pPr>
            <a:r>
              <a:rPr b="0" lang="fr-FR" sz="2600" spc="-1" strike="noStrike">
                <a:solidFill>
                  <a:srgbClr val="000000"/>
                </a:solidFill>
                <a:uFill>
                  <a:solidFill>
                    <a:srgbClr val="ffffff"/>
                  </a:solidFill>
                </a:uFill>
                <a:latin typeface="Calibri"/>
              </a:rPr>
              <a:t>and the additional characters are:</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pic>
        <p:nvPicPr>
          <p:cNvPr id="220" name="Picture 2" descr=""/>
          <p:cNvPicPr/>
          <p:nvPr/>
        </p:nvPicPr>
        <p:blipFill>
          <a:blip r:embed="rId1"/>
          <a:stretch/>
        </p:blipFill>
        <p:spPr>
          <a:xfrm>
            <a:off x="653040" y="2061000"/>
            <a:ext cx="7734960" cy="2088000"/>
          </a:xfrm>
          <a:prstGeom prst="rect">
            <a:avLst/>
          </a:prstGeom>
          <a:ln w="9360">
            <a:noFill/>
          </a:ln>
        </p:spPr>
      </p:pic>
      <p:pic>
        <p:nvPicPr>
          <p:cNvPr id="221" name="Picture 3" descr=""/>
          <p:cNvPicPr/>
          <p:nvPr/>
        </p:nvPicPr>
        <p:blipFill>
          <a:blip r:embed="rId2"/>
          <a:stretch/>
        </p:blipFill>
        <p:spPr>
          <a:xfrm>
            <a:off x="669960" y="4581000"/>
            <a:ext cx="7586280" cy="1820520"/>
          </a:xfrm>
          <a:prstGeom prst="rect">
            <a:avLst/>
          </a:prstGeom>
          <a:ln w="9360">
            <a:noFill/>
          </a:ln>
        </p:spPr>
      </p:pic>
    </p:spTree>
  </p:cSld>
  <p:timing>
    <p:tnLst>
      <p:par>
        <p:cTn id="384" dur="indefinite" restart="never" nodeType="tmRoot">
          <p:childTnLst>
            <p:seq>
              <p:cTn id="385" nodeType="mainSeq"/>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Annexes</a:t>
            </a:r>
            <a:endParaRPr b="0" lang="fr-FR" sz="1800" spc="-1" strike="noStrike">
              <a:solidFill>
                <a:srgbClr val="000000"/>
              </a:solidFill>
              <a:uFill>
                <a:solidFill>
                  <a:srgbClr val="ffffff"/>
                </a:solidFill>
              </a:uFill>
              <a:latin typeface="Calibri"/>
            </a:endParaRPr>
          </a:p>
        </p:txBody>
      </p:sp>
      <p:sp>
        <p:nvSpPr>
          <p:cNvPr id="223" name="TextShape 2"/>
          <p:cNvSpPr txBox="1"/>
          <p:nvPr/>
        </p:nvSpPr>
        <p:spPr>
          <a:xfrm>
            <a:off x="457200" y="1600200"/>
            <a:ext cx="8229240" cy="4525560"/>
          </a:xfrm>
          <a:prstGeom prst="rect">
            <a:avLst/>
          </a:prstGeom>
          <a:noFill/>
          <a:ln>
            <a:noFill/>
          </a:ln>
        </p:spPr>
        <p:txBody>
          <a:bodyPr/>
          <a:p>
            <a:endParaRPr b="0" lang="fr-FR" sz="3200" spc="-1" strike="noStrike">
              <a:solidFill>
                <a:srgbClr val="000000"/>
              </a:solidFill>
              <a:uFill>
                <a:solidFill>
                  <a:srgbClr val="ffffff"/>
                </a:solidFill>
              </a:uFill>
              <a:latin typeface="Calibri"/>
            </a:endParaRPr>
          </a:p>
        </p:txBody>
      </p:sp>
    </p:spTree>
  </p:cSld>
  <p:timing>
    <p:tnLst>
      <p:par>
        <p:cTn id="386" dur="indefinite" restart="never" nodeType="tmRoot">
          <p:childTnLst>
            <p:seq>
              <p:cTn id="387" nodeType="mainSeq"/>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Exercices</a:t>
            </a:r>
            <a:endParaRPr b="0" lang="fr-FR" sz="1800" spc="-1" strike="noStrike">
              <a:solidFill>
                <a:srgbClr val="000000"/>
              </a:solidFill>
              <a:uFill>
                <a:solidFill>
                  <a:srgbClr val="ffffff"/>
                </a:solidFill>
              </a:uFill>
              <a:latin typeface="Calibri"/>
            </a:endParaRPr>
          </a:p>
        </p:txBody>
      </p:sp>
      <p:sp>
        <p:nvSpPr>
          <p:cNvPr id="225" name="TextShape 2"/>
          <p:cNvSpPr txBox="1"/>
          <p:nvPr/>
        </p:nvSpPr>
        <p:spPr>
          <a:xfrm>
            <a:off x="457200" y="1600200"/>
            <a:ext cx="8229240" cy="4525560"/>
          </a:xfrm>
          <a:prstGeom prst="rect">
            <a:avLst/>
          </a:prstGeom>
          <a:noFill/>
          <a:ln>
            <a:noFill/>
          </a:ln>
        </p:spPr>
        <p:txBody>
          <a:bodyPr/>
          <a:p>
            <a:pPr marL="343080" indent="-342720">
              <a:lnSpc>
                <a:spcPct val="100000"/>
              </a:lnSpc>
            </a:pPr>
            <a:r>
              <a:rPr b="1" lang="fr-FR" sz="3200" spc="-1" strike="noStrike">
                <a:solidFill>
                  <a:srgbClr val="000000"/>
                </a:solidFill>
                <a:uFill>
                  <a:solidFill>
                    <a:srgbClr val="ffffff"/>
                  </a:solidFill>
                </a:uFill>
                <a:latin typeface="Calibri"/>
              </a:rPr>
              <a:t>Exercice 1</a:t>
            </a:r>
            <a:endParaRPr b="0" lang="fr-FR" sz="3200" spc="-1" strike="noStrike">
              <a:solidFill>
                <a:srgbClr val="000000"/>
              </a:solidFill>
              <a:uFill>
                <a:solidFill>
                  <a:srgbClr val="ffffff"/>
                </a:solidFill>
              </a:uFill>
              <a:latin typeface="Calibri"/>
            </a:endParaRPr>
          </a:p>
          <a:p>
            <a:pPr marL="343080" indent="-342720">
              <a:lnSpc>
                <a:spcPct val="100000"/>
              </a:lnSpc>
            </a:pPr>
            <a:r>
              <a:rPr b="0" lang="fr-FR" sz="3200" spc="-1" strike="noStrike">
                <a:solidFill>
                  <a:srgbClr val="000000"/>
                </a:solidFill>
                <a:uFill>
                  <a:solidFill>
                    <a:srgbClr val="ffffff"/>
                  </a:solidFill>
                </a:uFill>
                <a:latin typeface="Calibri"/>
              </a:rPr>
              <a:t>Lancer la commande suivante : </a:t>
            </a:r>
            <a:endParaRPr b="0" lang="fr-FR" sz="3200" spc="-1" strike="noStrike">
              <a:solidFill>
                <a:srgbClr val="000000"/>
              </a:solidFill>
              <a:uFill>
                <a:solidFill>
                  <a:srgbClr val="ffffff"/>
                </a:solidFill>
              </a:uFill>
              <a:latin typeface="Calibri"/>
            </a:endParaRPr>
          </a:p>
          <a:p>
            <a:pPr marL="343080" indent="-342720">
              <a:lnSpc>
                <a:spcPct val="100000"/>
              </a:lnSpc>
            </a:pPr>
            <a:r>
              <a:rPr b="0" lang="fr-FR" sz="3200" spc="-1" strike="noStrike">
                <a:solidFill>
                  <a:srgbClr val="000000"/>
                </a:solidFill>
                <a:uFill>
                  <a:solidFill>
                    <a:srgbClr val="ffffff"/>
                  </a:solidFill>
                </a:uFill>
                <a:latin typeface="Calibri"/>
              </a:rPr>
              <a:t>$ sleep 500 &amp; Indiquer </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comment obtenir le processus père de ce processus.</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Terminer ce processus.</a:t>
            </a:r>
            <a:endParaRPr b="0" lang="fr-FR" sz="3200" spc="-1" strike="noStrike">
              <a:solidFill>
                <a:srgbClr val="000000"/>
              </a:solidFill>
              <a:uFill>
                <a:solidFill>
                  <a:srgbClr val="ffffff"/>
                </a:solidFill>
              </a:uFill>
              <a:latin typeface="Calibri"/>
            </a:endParaRPr>
          </a:p>
          <a:p>
            <a:pPr marL="343080" indent="-342720">
              <a:lnSpc>
                <a:spcPct val="100000"/>
              </a:lnSpc>
            </a:pPr>
            <a:r>
              <a:rPr b="1" lang="fr-FR" sz="3200" spc="-1" strike="noStrike">
                <a:solidFill>
                  <a:srgbClr val="000000"/>
                </a:solidFill>
                <a:uFill>
                  <a:solidFill>
                    <a:srgbClr val="ffffff"/>
                  </a:solidFill>
                </a:uFill>
                <a:latin typeface="Calibri"/>
              </a:rPr>
              <a:t>Exercice 2</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Le « démon » </a:t>
            </a:r>
            <a:r>
              <a:rPr b="1" lang="fr-FR" sz="3200" spc="-1" strike="noStrike">
                <a:solidFill>
                  <a:srgbClr val="000000"/>
                </a:solidFill>
                <a:uFill>
                  <a:solidFill>
                    <a:srgbClr val="ffffff"/>
                  </a:solidFill>
                </a:uFill>
                <a:latin typeface="Calibri"/>
              </a:rPr>
              <a:t>crond</a:t>
            </a:r>
            <a:r>
              <a:rPr b="0" lang="fr-FR" sz="3200" spc="-1" strike="noStrike">
                <a:solidFill>
                  <a:srgbClr val="000000"/>
                </a:solidFill>
                <a:uFill>
                  <a:solidFill>
                    <a:srgbClr val="ffffff"/>
                  </a:solidFill>
                </a:uFill>
                <a:latin typeface="Calibri"/>
              </a:rPr>
              <a:t> s'exécute t'il sur votre machine ? si oui quel est son </a:t>
            </a:r>
            <a:r>
              <a:rPr b="0" i="1" lang="fr-FR" sz="3200" spc="-1" strike="noStrike">
                <a:solidFill>
                  <a:srgbClr val="000000"/>
                </a:solidFill>
                <a:uFill>
                  <a:solidFill>
                    <a:srgbClr val="ffffff"/>
                  </a:solidFill>
                </a:uFill>
                <a:latin typeface="Calibri"/>
              </a:rPr>
              <a:t>pid</a:t>
            </a: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marL="343080" indent="-342720">
              <a:lnSpc>
                <a:spcPct val="100000"/>
              </a:lnSpc>
            </a:pPr>
            <a:r>
              <a:rPr b="1" lang="fr-FR" sz="3200" spc="-1" strike="noStrike">
                <a:solidFill>
                  <a:srgbClr val="000000"/>
                </a:solidFill>
                <a:uFill>
                  <a:solidFill>
                    <a:srgbClr val="ffffff"/>
                  </a:solidFill>
                </a:uFill>
                <a:latin typeface="Calibri"/>
              </a:rPr>
              <a:t>Exercice 3</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Comment interdire à l'utilisateur (c.f. le login du compte personnel) d'utiliser la commande </a:t>
            </a:r>
            <a:r>
              <a:rPr b="1" lang="fr-FR" sz="3200" spc="-1" strike="noStrike">
                <a:solidFill>
                  <a:srgbClr val="000000"/>
                </a:solidFill>
                <a:uFill>
                  <a:solidFill>
                    <a:srgbClr val="ffffff"/>
                  </a:solidFill>
                </a:uFill>
                <a:latin typeface="Calibri"/>
              </a:rPr>
              <a:t>crontab</a:t>
            </a:r>
            <a:r>
              <a:rPr b="0" lang="fr-FR" sz="3200" spc="-1" strike="noStrike">
                <a:solidFill>
                  <a:srgbClr val="000000"/>
                </a:solidFill>
                <a:uFill>
                  <a:solidFill>
                    <a:srgbClr val="ffffff"/>
                  </a:solidFill>
                </a:uFill>
                <a:latin typeface="Calibri"/>
              </a:rPr>
              <a:t> ? </a:t>
            </a:r>
            <a:endParaRPr b="0" lang="fr-FR" sz="3200" spc="-1" strike="noStrike">
              <a:solidFill>
                <a:srgbClr val="000000"/>
              </a:solidFill>
              <a:uFill>
                <a:solidFill>
                  <a:srgbClr val="ffffff"/>
                </a:solidFill>
              </a:uFill>
              <a:latin typeface="Calibri"/>
            </a:endParaRPr>
          </a:p>
        </p:txBody>
      </p:sp>
    </p:spTree>
  </p:cSld>
  <p:timing>
    <p:tnLst>
      <p:par>
        <p:cTn id="388" dur="indefinite" restart="never" nodeType="tmRoot">
          <p:childTnLst>
            <p:seq>
              <p:cTn id="389" nodeType="mainSeq"/>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457200" y="274680"/>
            <a:ext cx="8229240" cy="1142640"/>
          </a:xfrm>
          <a:prstGeom prst="rect">
            <a:avLst/>
          </a:prstGeom>
          <a:noFill/>
          <a:ln>
            <a:noFill/>
          </a:ln>
        </p:spPr>
        <p:txBody>
          <a:bodyPr anchor="ctr"/>
          <a:p>
            <a:endParaRPr b="0" lang="fr-FR" sz="1800" spc="-1" strike="noStrike">
              <a:solidFill>
                <a:srgbClr val="000000"/>
              </a:solidFill>
              <a:uFill>
                <a:solidFill>
                  <a:srgbClr val="ffffff"/>
                </a:solidFill>
              </a:uFill>
              <a:latin typeface="Calibri"/>
            </a:endParaRPr>
          </a:p>
        </p:txBody>
      </p:sp>
      <p:sp>
        <p:nvSpPr>
          <p:cNvPr id="227" name="TextShape 2"/>
          <p:cNvSpPr txBox="1"/>
          <p:nvPr/>
        </p:nvSpPr>
        <p:spPr>
          <a:xfrm>
            <a:off x="457200" y="1600200"/>
            <a:ext cx="8229240" cy="4525560"/>
          </a:xfrm>
          <a:prstGeom prst="rect">
            <a:avLst/>
          </a:prstGeom>
          <a:noFill/>
          <a:ln>
            <a:noFill/>
          </a:ln>
        </p:spPr>
        <p:txBody>
          <a:bodyPr/>
          <a:p>
            <a:pPr marL="343080" indent="-342720">
              <a:lnSpc>
                <a:spcPct val="100000"/>
              </a:lnSpc>
            </a:pPr>
            <a:r>
              <a:rPr b="1" lang="fr-FR" sz="3200" spc="-1" strike="noStrike">
                <a:solidFill>
                  <a:srgbClr val="000000"/>
                </a:solidFill>
                <a:uFill>
                  <a:solidFill>
                    <a:srgbClr val="ffffff"/>
                  </a:solidFill>
                </a:uFill>
                <a:latin typeface="Calibri"/>
              </a:rPr>
              <a:t>Exercice 4</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Sur </a:t>
            </a:r>
            <a:r>
              <a:rPr b="0" i="1" lang="fr-FR" sz="3200" spc="-1" strike="noStrike">
                <a:solidFill>
                  <a:srgbClr val="000000"/>
                </a:solidFill>
                <a:uFill>
                  <a:solidFill>
                    <a:srgbClr val="ffffff"/>
                  </a:solidFill>
                </a:uFill>
                <a:latin typeface="Calibri"/>
              </a:rPr>
              <a:t>GNU/Linux</a:t>
            </a:r>
            <a:r>
              <a:rPr b="0" lang="fr-FR" sz="3200" spc="-1" strike="noStrike">
                <a:solidFill>
                  <a:srgbClr val="000000"/>
                </a:solidFill>
                <a:uFill>
                  <a:solidFill>
                    <a:srgbClr val="ffffff"/>
                  </a:solidFill>
                </a:uFill>
                <a:latin typeface="Calibri"/>
              </a:rPr>
              <a:t> lister l'arborescence complète (avec la filiation) de vos processus (</a:t>
            </a:r>
            <a:r>
              <a:rPr b="0" i="1" lang="fr-FR" sz="3200" spc="-1" strike="noStrike">
                <a:solidFill>
                  <a:srgbClr val="000000"/>
                </a:solidFill>
                <a:uFill>
                  <a:solidFill>
                    <a:srgbClr val="ffffff"/>
                  </a:solidFill>
                </a:uFill>
                <a:latin typeface="Calibri"/>
              </a:rPr>
              <a:t>sysop</a:t>
            </a:r>
            <a:r>
              <a:rPr b="0" lang="fr-FR" sz="3200" spc="-1" strike="noStrike">
                <a:solidFill>
                  <a:srgbClr val="000000"/>
                </a:solidFill>
                <a:uFill>
                  <a:solidFill>
                    <a:srgbClr val="ffffff"/>
                  </a:solidFill>
                </a:uFill>
                <a:latin typeface="Calibri"/>
              </a:rPr>
              <a:t>).</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Sur </a:t>
            </a:r>
            <a:r>
              <a:rPr b="0" i="1" lang="fr-FR" sz="3200" spc="-1" strike="noStrike">
                <a:solidFill>
                  <a:srgbClr val="000000"/>
                </a:solidFill>
                <a:uFill>
                  <a:solidFill>
                    <a:srgbClr val="ffffff"/>
                  </a:solidFill>
                </a:uFill>
                <a:latin typeface="Calibri"/>
              </a:rPr>
              <a:t>FreeBSD</a:t>
            </a:r>
            <a:r>
              <a:rPr b="0" lang="fr-FR" sz="3200" spc="-1" strike="noStrike">
                <a:solidFill>
                  <a:srgbClr val="000000"/>
                </a:solidFill>
                <a:uFill>
                  <a:solidFill>
                    <a:srgbClr val="ffffff"/>
                  </a:solidFill>
                </a:uFill>
                <a:latin typeface="Calibri"/>
              </a:rPr>
              <a:t> installer le port pstree et faire de même.</a:t>
            </a:r>
            <a:endParaRPr b="0" lang="fr-FR" sz="3200" spc="-1" strike="noStrike">
              <a:solidFill>
                <a:srgbClr val="000000"/>
              </a:solidFill>
              <a:uFill>
                <a:solidFill>
                  <a:srgbClr val="ffffff"/>
                </a:solidFill>
              </a:uFill>
              <a:latin typeface="Calibri"/>
            </a:endParaRPr>
          </a:p>
          <a:p>
            <a:pPr marL="343080" indent="-342720">
              <a:lnSpc>
                <a:spcPct val="100000"/>
              </a:lnSpc>
            </a:pPr>
            <a:r>
              <a:rPr b="1" lang="fr-FR" sz="3200" spc="-1" strike="noStrike">
                <a:solidFill>
                  <a:srgbClr val="000000"/>
                </a:solidFill>
                <a:uFill>
                  <a:solidFill>
                    <a:srgbClr val="ffffff"/>
                  </a:solidFill>
                </a:uFill>
                <a:latin typeface="Calibri"/>
              </a:rPr>
              <a:t>Exercice 5</a:t>
            </a:r>
            <a:endParaRPr b="0" lang="fr-FR" sz="3200" spc="-1" strike="noStrike">
              <a:solidFill>
                <a:srgbClr val="000000"/>
              </a:solidFill>
              <a:uFill>
                <a:solidFill>
                  <a:srgbClr val="ffffff"/>
                </a:solidFill>
              </a:uFill>
              <a:latin typeface="Calibri"/>
            </a:endParaRPr>
          </a:p>
          <a:p>
            <a:pPr marL="343080" indent="-342720">
              <a:lnSpc>
                <a:spcPct val="100000"/>
              </a:lnSpc>
            </a:pPr>
            <a:r>
              <a:rPr b="0" lang="fr-FR" sz="3200" spc="-1" strike="noStrike">
                <a:solidFill>
                  <a:srgbClr val="000000"/>
                </a:solidFill>
                <a:uFill>
                  <a:solidFill>
                    <a:srgbClr val="ffffff"/>
                  </a:solidFill>
                </a:uFill>
                <a:latin typeface="Calibri"/>
              </a:rPr>
              <a:t>Sous votre compte (</a:t>
            </a:r>
            <a:r>
              <a:rPr b="0" i="1" lang="fr-FR" sz="3200" spc="-1" strike="noStrike">
                <a:solidFill>
                  <a:srgbClr val="000000"/>
                </a:solidFill>
                <a:uFill>
                  <a:solidFill>
                    <a:srgbClr val="ffffff"/>
                  </a:solidFill>
                </a:uFill>
                <a:latin typeface="Calibri"/>
              </a:rPr>
              <a:t>sysop</a:t>
            </a:r>
            <a:r>
              <a:rPr b="0" lang="fr-FR" sz="3200" spc="-1" strike="noStrike">
                <a:solidFill>
                  <a:srgbClr val="000000"/>
                </a:solidFill>
                <a:uFill>
                  <a:solidFill>
                    <a:srgbClr val="ffffff"/>
                  </a:solidFill>
                </a:uFill>
                <a:latin typeface="Calibri"/>
              </a:rPr>
              <a:t>), créez un fichier crontab réalisant les actions suivantes : </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Ajout toutes les minutes du message « Hello world » suivit de la date (format AAAA-MM-JJ:hh:mm:ss) dans un fichier /tmp/cron_`whoami`.log.</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Liste de vos processus toutes les 10 minutes entre 08h00 et 17h00, du lundi au vendredi.</a:t>
            </a:r>
            <a:endParaRPr b="0" lang="fr-FR" sz="3200" spc="-1" strike="noStrike">
              <a:solidFill>
                <a:srgbClr val="000000"/>
              </a:solidFill>
              <a:uFill>
                <a:solidFill>
                  <a:srgbClr val="ffffff"/>
                </a:solidFill>
              </a:uFill>
              <a:latin typeface="Calibri"/>
            </a:endParaRPr>
          </a:p>
          <a:p>
            <a:pPr marL="343080" indent="-342720">
              <a:lnSpc>
                <a:spcPct val="100000"/>
              </a:lnSpc>
            </a:pPr>
            <a:r>
              <a:rPr b="0" lang="fr-FR" sz="3200" spc="-1" strike="noStrike">
                <a:solidFill>
                  <a:srgbClr val="000000"/>
                </a:solidFill>
                <a:uFill>
                  <a:solidFill>
                    <a:srgbClr val="ffffff"/>
                  </a:solidFill>
                </a:uFill>
                <a:latin typeface="Calibri"/>
              </a:rPr>
              <a:t>Assurez-vous que cela fonctionne, puis supprimer-le.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390" dur="indefinite" restart="never" nodeType="tmRoot">
          <p:childTnLst>
            <p:seq>
              <p:cTn id="391" nodeType="mainSeq"/>
              <p:prevCondLst>
                <p:cond delay="0" evt="onPrev">
                  <p:tgtEl>
                    <p:sldTgt/>
                  </p:tgtEl>
                </p:cond>
              </p:prevCondLst>
              <p:nextCondLst>
                <p:cond delay="0"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8" name="Picture 2" descr=""/>
          <p:cNvPicPr/>
          <p:nvPr/>
        </p:nvPicPr>
        <p:blipFill>
          <a:blip r:embed="rId1"/>
          <a:stretch/>
        </p:blipFill>
        <p:spPr>
          <a:xfrm>
            <a:off x="0" y="1556640"/>
            <a:ext cx="9036000" cy="4104000"/>
          </a:xfrm>
          <a:prstGeom prst="rect">
            <a:avLst/>
          </a:prstGeom>
          <a:ln w="9360">
            <a:noFill/>
          </a:ln>
        </p:spPr>
      </p:pic>
      <p:sp>
        <p:nvSpPr>
          <p:cNvPr id="229"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Tableau 1. Commandes externes</a:t>
            </a:r>
            <a:endParaRPr b="0" lang="fr-FR" sz="1800" spc="-1" strike="noStrike">
              <a:solidFill>
                <a:srgbClr val="000000"/>
              </a:solidFill>
              <a:uFill>
                <a:solidFill>
                  <a:srgbClr val="ffffff"/>
                </a:solidFill>
              </a:uFill>
              <a:latin typeface="Calibri"/>
            </a:endParaRPr>
          </a:p>
        </p:txBody>
      </p:sp>
    </p:spTree>
  </p:cSld>
  <p:timing>
    <p:tnLst>
      <p:par>
        <p:cTn id="392" dur="indefinite" restart="never" nodeType="tmRoot">
          <p:childTnLst>
            <p:seq>
              <p:cTn id="393" nodeType="mainSeq"/>
              <p:prevCondLst>
                <p:cond delay="0" evt="onPrev">
                  <p:tgtEl>
                    <p:sldTgt/>
                  </p:tgtEl>
                </p:cond>
              </p:prevCondLst>
              <p:nextCondLst>
                <p:cond delay="0"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Tableau 2. Commandes externes</a:t>
            </a:r>
            <a:endParaRPr b="0" lang="fr-FR" sz="1800" spc="-1" strike="noStrike">
              <a:solidFill>
                <a:srgbClr val="000000"/>
              </a:solidFill>
              <a:uFill>
                <a:solidFill>
                  <a:srgbClr val="ffffff"/>
                </a:solidFill>
              </a:uFill>
              <a:latin typeface="Calibri"/>
            </a:endParaRPr>
          </a:p>
        </p:txBody>
      </p:sp>
      <p:pic>
        <p:nvPicPr>
          <p:cNvPr id="231" name="Picture 2" descr=""/>
          <p:cNvPicPr/>
          <p:nvPr/>
        </p:nvPicPr>
        <p:blipFill>
          <a:blip r:embed="rId1"/>
          <a:stretch/>
        </p:blipFill>
        <p:spPr>
          <a:xfrm>
            <a:off x="0" y="1732680"/>
            <a:ext cx="9108000" cy="4792320"/>
          </a:xfrm>
          <a:prstGeom prst="rect">
            <a:avLst/>
          </a:prstGeom>
          <a:ln w="9360">
            <a:noFill/>
          </a:ln>
        </p:spPr>
      </p:pic>
    </p:spTree>
  </p:cSld>
  <p:timing>
    <p:tnLst>
      <p:par>
        <p:cTn id="394" dur="indefinite" restart="never" nodeType="tmRoot">
          <p:childTnLst>
            <p:seq>
              <p:cTn id="395" nodeType="mainSeq"/>
              <p:prevCondLst>
                <p:cond delay="0" evt="onPrev">
                  <p:tgtEl>
                    <p:sldTgt/>
                  </p:tgtEl>
                </p:cond>
              </p:prevCondLst>
              <p:nextCondLst>
                <p:cond delay="0"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Les états d’un processus</a:t>
            </a:r>
            <a:endParaRPr b="0" lang="fr-FR" sz="1800" spc="-1" strike="noStrike">
              <a:solidFill>
                <a:srgbClr val="000000"/>
              </a:solidFill>
              <a:uFill>
                <a:solidFill>
                  <a:srgbClr val="ffffff"/>
                </a:solidFill>
              </a:uFill>
              <a:latin typeface="Calibri"/>
            </a:endParaRPr>
          </a:p>
        </p:txBody>
      </p:sp>
      <p:sp>
        <p:nvSpPr>
          <p:cNvPr id="233" name="TextShape 2"/>
          <p:cNvSpPr txBox="1"/>
          <p:nvPr/>
        </p:nvSpPr>
        <p:spPr>
          <a:xfrm>
            <a:off x="457200" y="1600200"/>
            <a:ext cx="8229240" cy="4525560"/>
          </a:xfrm>
          <a:prstGeom prst="rect">
            <a:avLst/>
          </a:prstGeom>
          <a:noFill/>
          <a:ln>
            <a:noFill/>
          </a:ln>
        </p:spPr>
        <p:txBody>
          <a:bodyPr/>
          <a:p>
            <a:pPr algn="just">
              <a:lnSpc>
                <a:spcPct val="100000"/>
              </a:lnSpc>
            </a:pPr>
            <a:r>
              <a:rPr b="1" lang="fr-FR" sz="3200" spc="-1" strike="noStrike">
                <a:solidFill>
                  <a:srgbClr val="000000"/>
                </a:solidFill>
                <a:uFill>
                  <a:solidFill>
                    <a:srgbClr val="ffffff"/>
                  </a:solidFill>
                </a:uFill>
                <a:latin typeface="Calibri"/>
              </a:rPr>
              <a:t>STAT</a:t>
            </a:r>
            <a:r>
              <a:rPr b="0" lang="fr-FR" sz="3200" spc="-1" strike="noStrike">
                <a:solidFill>
                  <a:srgbClr val="000000"/>
                </a:solidFill>
                <a:uFill>
                  <a:solidFill>
                    <a:srgbClr val="ffffff"/>
                  </a:solidFill>
                </a:uFill>
                <a:latin typeface="Calibri"/>
              </a:rPr>
              <a:t> :l'état d'une tâche est y représentée. L'état est soit S pour sleeping, D pour uninterruptible sleep, R pour running, Z pour zombie, ou T pour stopped (encore appelé traced). Ces états sont modiés par un traceur &lt; pour les processus avec une valeur de priorité négative, N pour les processus avec des valeurs de priorités positives et W pour un processus dégagé vers l'espace de swap (ceci ne fonctionne correctement que pour les processus du noyau) ;</a:t>
            </a:r>
            <a:endParaRPr b="0" lang="fr-FR" sz="3200" spc="-1" strike="noStrike">
              <a:solidFill>
                <a:srgbClr val="000000"/>
              </a:solidFill>
              <a:uFill>
                <a:solidFill>
                  <a:srgbClr val="ffffff"/>
                </a:solidFill>
              </a:uFill>
              <a:latin typeface="Calibri"/>
            </a:endParaRPr>
          </a:p>
        </p:txBody>
      </p:sp>
    </p:spTree>
  </p:cSld>
  <p:timing>
    <p:tnLst>
      <p:par>
        <p:cTn id="396" dur="indefinite" restart="never" nodeType="tmRoot">
          <p:childTnLst>
            <p:seq>
              <p:cTn id="397" nodeType="mainSeq"/>
              <p:prevCondLst>
                <p:cond delay="0" evt="onPrev">
                  <p:tgtEl>
                    <p:sldTgt/>
                  </p:tgtEl>
                </p:cond>
              </p:prevCondLst>
              <p:nextCondLst>
                <p:cond delay="0"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Les états d’un processus</a:t>
            </a:r>
            <a:endParaRPr b="0" lang="fr-FR" sz="1800" spc="-1" strike="noStrike">
              <a:solidFill>
                <a:srgbClr val="000000"/>
              </a:solidFill>
              <a:uFill>
                <a:solidFill>
                  <a:srgbClr val="ffffff"/>
                </a:solidFill>
              </a:uFill>
              <a:latin typeface="Calibri"/>
            </a:endParaRPr>
          </a:p>
        </p:txBody>
      </p:sp>
      <p:pic>
        <p:nvPicPr>
          <p:cNvPr id="235" name="Picture 2" descr=""/>
          <p:cNvPicPr/>
          <p:nvPr/>
        </p:nvPicPr>
        <p:blipFill>
          <a:blip r:embed="rId1"/>
          <a:stretch/>
        </p:blipFill>
        <p:spPr>
          <a:xfrm>
            <a:off x="35640" y="2315160"/>
            <a:ext cx="9072000" cy="3129840"/>
          </a:xfrm>
          <a:prstGeom prst="rect">
            <a:avLst/>
          </a:prstGeom>
          <a:ln w="9360">
            <a:noFill/>
          </a:ln>
        </p:spPr>
      </p:pic>
    </p:spTree>
  </p:cSld>
  <p:timing>
    <p:tnLst>
      <p:par>
        <p:cTn id="398" dur="indefinite" restart="never" nodeType="tmRoot">
          <p:childTnLst>
            <p:seq>
              <p:cTn id="399"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identification d’un processus</a:t>
            </a:r>
            <a:endParaRPr b="0" lang="fr-FR" sz="1800" spc="-1" strike="noStrike">
              <a:solidFill>
                <a:srgbClr val="000000"/>
              </a:solidFill>
              <a:uFill>
                <a:solidFill>
                  <a:srgbClr val="ffffff"/>
                </a:solidFill>
              </a:uFill>
              <a:latin typeface="Calibri"/>
            </a:endParaRPr>
          </a:p>
        </p:txBody>
      </p:sp>
      <p:sp>
        <p:nvSpPr>
          <p:cNvPr id="96"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Un numéro de processus parent PPID </a:t>
            </a:r>
            <a:r>
              <a:rPr b="0" lang="fr-FR" sz="3200" spc="-1" strike="noStrike">
                <a:solidFill>
                  <a:srgbClr val="000000"/>
                </a:solidFill>
                <a:uFill>
                  <a:solidFill>
                    <a:srgbClr val="ffffff"/>
                  </a:solidFill>
                </a:uFill>
                <a:latin typeface="Calibri"/>
              </a:rPr>
              <a:t>(Parent Process ID) : </a:t>
            </a:r>
            <a:endParaRPr b="0" lang="fr-FR" sz="3200" spc="-1" strike="noStrike">
              <a:solidFill>
                <a:srgbClr val="000000"/>
              </a:solidFill>
              <a:uFill>
                <a:solidFill>
                  <a:srgbClr val="ffffff"/>
                </a:solidFill>
              </a:uFill>
              <a:latin typeface="Calibri"/>
            </a:endParaRPr>
          </a:p>
          <a:p>
            <a:pPr marL="343080" indent="-342720" algn="just">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chaque processus peut lui même lancer d’autres processus, des processus enfants (child process). Chaque enfant reçoit parmi les informations le PID du processus père qui l’a lancé. Tous les processus ont un PPID sauf le processus 0 qui est un pseudoprocessus représentant le démarrage du système (crée le 1 init).</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83" dur="indefinite" restart="never" nodeType="tmRoot">
          <p:childTnLst>
            <p:seq>
              <p:cTn id="84" dur="indefinite" nodeType="mainSeq">
                <p:childTnLst>
                  <p:par>
                    <p:cTn id="85" fill="hold">
                      <p:stCondLst>
                        <p:cond delay="0"/>
                      </p:stCondLst>
                      <p:childTnLst>
                        <p:par>
                          <p:cTn id="86" fill="hold">
                            <p:stCondLst>
                              <p:cond delay="0"/>
                            </p:stCondLst>
                            <p:childTnLst>
                              <p:par>
                                <p:cTn id="87" nodeType="afterEffect" fill="hold" presetClass="entr" presetID="5" presetSubtype="10">
                                  <p:stCondLst>
                                    <p:cond delay="0"/>
                                  </p:stCondLst>
                                  <p:childTnLst>
                                    <p:set>
                                      <p:cBhvr>
                                        <p:cTn id="88" dur="1" fill="hold">
                                          <p:stCondLst>
                                            <p:cond delay="0"/>
                                          </p:stCondLst>
                                        </p:cTn>
                                        <p:tgtEl>
                                          <p:spTgt spid="96">
                                            <p:txEl>
                                              <p:pRg st="0" end="58"/>
                                            </p:txEl>
                                          </p:spTgt>
                                        </p:tgtEl>
                                        <p:attrNameLst>
                                          <p:attrName>style.visibility</p:attrName>
                                        </p:attrNameLst>
                                      </p:cBhvr>
                                      <p:to>
                                        <p:strVal val="visible"/>
                                      </p:to>
                                    </p:set>
                                    <p:animEffect filter="checkerboard(across)" transition="in">
                                      <p:cBhvr additive="repl">
                                        <p:cTn id="89" dur="500"/>
                                        <p:tgtEl>
                                          <p:spTgt spid="96">
                                            <p:txEl>
                                              <p:pRg st="0" end="58"/>
                                            </p:txEl>
                                          </p:spTgt>
                                        </p:tgtEl>
                                      </p:cBhvr>
                                    </p:animEffect>
                                  </p:childTnLst>
                                </p:cTn>
                              </p:par>
                            </p:childTnLst>
                          </p:cTn>
                        </p:par>
                      </p:childTnLst>
                    </p:cTn>
                  </p:par>
                  <p:par>
                    <p:cTn id="90" fill="hold">
                      <p:stCondLst>
                        <p:cond delay="indefinite"/>
                      </p:stCondLst>
                      <p:childTnLst>
                        <p:par>
                          <p:cTn id="91" fill="hold">
                            <p:stCondLst>
                              <p:cond delay="0"/>
                            </p:stCondLst>
                            <p:childTnLst>
                              <p:par>
                                <p:cTn id="92" nodeType="clickEffect" fill="hold" presetClass="entr" presetID="5" presetSubtype="10">
                                  <p:stCondLst>
                                    <p:cond delay="0"/>
                                  </p:stCondLst>
                                  <p:childTnLst>
                                    <p:set>
                                      <p:cBhvr>
                                        <p:cTn id="93" dur="1" fill="hold">
                                          <p:stCondLst>
                                            <p:cond delay="0"/>
                                          </p:stCondLst>
                                        </p:cTn>
                                        <p:tgtEl>
                                          <p:spTgt spid="96">
                                            <p:txEl>
                                              <p:pRg st="58" end="373"/>
                                            </p:txEl>
                                          </p:spTgt>
                                        </p:tgtEl>
                                        <p:attrNameLst>
                                          <p:attrName>style.visibility</p:attrName>
                                        </p:attrNameLst>
                                      </p:cBhvr>
                                      <p:to>
                                        <p:strVal val="visible"/>
                                      </p:to>
                                    </p:set>
                                    <p:animEffect filter="checkerboard(across)" transition="in">
                                      <p:cBhvr additive="repl">
                                        <p:cTn id="94" dur="500"/>
                                        <p:tgtEl>
                                          <p:spTgt spid="96">
                                            <p:txEl>
                                              <p:pRg st="58" end="37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6" name="Picture 2" descr=""/>
          <p:cNvPicPr/>
          <p:nvPr/>
        </p:nvPicPr>
        <p:blipFill>
          <a:blip r:embed="rId1"/>
          <a:stretch/>
        </p:blipFill>
        <p:spPr>
          <a:xfrm>
            <a:off x="-36360" y="11520"/>
            <a:ext cx="9218520" cy="6729480"/>
          </a:xfrm>
          <a:prstGeom prst="rect">
            <a:avLst/>
          </a:prstGeom>
          <a:ln w="9360">
            <a:noFill/>
          </a:ln>
        </p:spPr>
      </p:pic>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Retour</a:t>
            </a:r>
            <a:endParaRPr b="0" lang="fr-FR" sz="1800" spc="-1" strike="noStrike">
              <a:solidFill>
                <a:srgbClr val="000000"/>
              </a:solidFill>
              <a:uFill>
                <a:solidFill>
                  <a:srgbClr val="ffffff"/>
                </a:solidFill>
              </a:uFill>
              <a:latin typeface="Calibri"/>
            </a:endParaRPr>
          </a:p>
        </p:txBody>
      </p:sp>
      <p:sp>
        <p:nvSpPr>
          <p:cNvPr id="238" name="TextShape 2"/>
          <p:cNvSpPr txBox="1"/>
          <p:nvPr/>
        </p:nvSpPr>
        <p:spPr>
          <a:xfrm>
            <a:off x="457200" y="1600200"/>
            <a:ext cx="8229240" cy="4525560"/>
          </a:xfrm>
          <a:prstGeom prst="rect">
            <a:avLst/>
          </a:prstGeom>
          <a:noFill/>
          <a:ln>
            <a:noFill/>
          </a:ln>
        </p:spPr>
        <p:txBody>
          <a:bodyPr/>
          <a:p>
            <a:endParaRPr b="0" lang="fr-FR" sz="3200" spc="-1" strike="noStrike">
              <a:solidFill>
                <a:srgbClr val="000000"/>
              </a:solidFill>
              <a:uFill>
                <a:solidFill>
                  <a:srgbClr val="ffffff"/>
                </a:solidFill>
              </a:uFill>
              <a:latin typeface="Calibri"/>
            </a:endParaRPr>
          </a:p>
        </p:txBody>
      </p:sp>
    </p:spTree>
  </p:cSld>
  <p:timing>
    <p:tnLst>
      <p:par>
        <p:cTn id="400" dur="indefinite" restart="never" nodeType="tmRoot">
          <p:childTnLst>
            <p:seq>
              <p:cTn id="401"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identification d’un processus</a:t>
            </a:r>
            <a:endParaRPr b="0" lang="fr-FR" sz="1800" spc="-1" strike="noStrike">
              <a:solidFill>
                <a:srgbClr val="000000"/>
              </a:solidFill>
              <a:uFill>
                <a:solidFill>
                  <a:srgbClr val="ffffff"/>
                </a:solidFill>
              </a:uFill>
              <a:latin typeface="Calibri"/>
            </a:endParaRPr>
          </a:p>
        </p:txBody>
      </p:sp>
      <p:sp>
        <p:nvSpPr>
          <p:cNvPr id="98" name="TextShape 2"/>
          <p:cNvSpPr txBox="1"/>
          <p:nvPr/>
        </p:nvSpPr>
        <p:spPr>
          <a:xfrm>
            <a:off x="457200" y="1600200"/>
            <a:ext cx="8229240" cy="4525560"/>
          </a:xfrm>
          <a:prstGeom prst="rect">
            <a:avLst/>
          </a:prstGeom>
          <a:noFill/>
          <a:ln>
            <a:noFill/>
          </a:ln>
        </p:spPr>
        <p:txBody>
          <a:bodyPr/>
          <a:p>
            <a:pPr marL="343080" indent="-342720" algn="just">
              <a:lnSpc>
                <a:spcPct val="100000"/>
              </a:lnSpc>
              <a:buClr>
                <a:srgbClr val="000000"/>
              </a:buClr>
              <a:buFont typeface="Arial"/>
              <a:buChar char="•"/>
            </a:pPr>
            <a:r>
              <a:rPr b="1" lang="fr-FR" sz="3200" spc="-1" strike="noStrike">
                <a:solidFill>
                  <a:srgbClr val="000000"/>
                </a:solidFill>
                <a:uFill>
                  <a:solidFill>
                    <a:srgbClr val="ffffff"/>
                  </a:solidFill>
                </a:uFill>
                <a:latin typeface="Calibri"/>
              </a:rPr>
              <a:t>Un numéro d’utilisateur et un numéro de groupe </a:t>
            </a: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marL="343080" indent="-342720" algn="just">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correspond à l’UID et au GID de l’utilisateur qui a lancé le processus. C’est nécessaire pour que le système sache si le processus a le droit d’accéder à certaines ressources ou non.</a:t>
            </a:r>
            <a:endParaRPr b="0" lang="fr-FR" sz="3200" spc="-1" strike="noStrike">
              <a:solidFill>
                <a:srgbClr val="000000"/>
              </a:solidFill>
              <a:uFill>
                <a:solidFill>
                  <a:srgbClr val="ffffff"/>
                </a:solidFill>
              </a:uFill>
              <a:latin typeface="Calibri"/>
            </a:endParaRPr>
          </a:p>
          <a:p>
            <a:pPr marL="343080" indent="-342720" algn="just">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Les processus enfants héritent de ces informations. </a:t>
            </a:r>
            <a:endParaRPr b="0" lang="fr-FR" sz="3200" spc="-1" strike="noStrike">
              <a:solidFill>
                <a:srgbClr val="000000"/>
              </a:solidFill>
              <a:uFill>
                <a:solidFill>
                  <a:srgbClr val="ffffff"/>
                </a:solidFill>
              </a:uFill>
              <a:latin typeface="Calibri"/>
            </a:endParaRPr>
          </a:p>
        </p:txBody>
      </p:sp>
    </p:spTree>
  </p:cSld>
  <p:timing>
    <p:tnLst>
      <p:par>
        <p:cTn id="95" dur="indefinite" restart="never" nodeType="tmRoot">
          <p:childTnLst>
            <p:seq>
              <p:cTn id="96" dur="indefinite" nodeType="mainSeq">
                <p:childTnLst>
                  <p:par>
                    <p:cTn id="97" fill="hold">
                      <p:stCondLst>
                        <p:cond delay="0"/>
                      </p:stCondLst>
                      <p:childTnLst>
                        <p:par>
                          <p:cTn id="98" fill="hold">
                            <p:stCondLst>
                              <p:cond delay="0"/>
                            </p:stCondLst>
                            <p:childTnLst>
                              <p:par>
                                <p:cTn id="99" nodeType="withEffect" fill="hold" presetClass="entr" presetID="5" presetSubtype="10">
                                  <p:stCondLst>
                                    <p:cond delay="0"/>
                                  </p:stCondLst>
                                  <p:childTnLst>
                                    <p:set>
                                      <p:cBhvr>
                                        <p:cTn id="100" dur="1" fill="hold">
                                          <p:stCondLst>
                                            <p:cond delay="0"/>
                                          </p:stCondLst>
                                        </p:cTn>
                                        <p:tgtEl>
                                          <p:spTgt spid="98">
                                            <p:txEl>
                                              <p:pRg st="0" end="50"/>
                                            </p:txEl>
                                          </p:spTgt>
                                        </p:tgtEl>
                                        <p:attrNameLst>
                                          <p:attrName>style.visibility</p:attrName>
                                        </p:attrNameLst>
                                      </p:cBhvr>
                                      <p:to>
                                        <p:strVal val="visible"/>
                                      </p:to>
                                    </p:set>
                                    <p:animEffect filter="checkerboard(across)" transition="in">
                                      <p:cBhvr additive="repl">
                                        <p:cTn id="101" dur="500"/>
                                        <p:tgtEl>
                                          <p:spTgt spid="98">
                                            <p:txEl>
                                              <p:pRg st="0" end="50"/>
                                            </p:txEl>
                                          </p:spTgt>
                                        </p:tgtEl>
                                      </p:cBhvr>
                                    </p:animEffect>
                                  </p:childTnLst>
                                </p:cTn>
                              </p:par>
                            </p:childTnLst>
                          </p:cTn>
                        </p:par>
                      </p:childTnLst>
                    </p:cTn>
                  </p:par>
                  <p:par>
                    <p:cTn id="102" fill="hold">
                      <p:stCondLst>
                        <p:cond delay="indefinite"/>
                      </p:stCondLst>
                      <p:childTnLst>
                        <p:par>
                          <p:cTn id="103" fill="hold">
                            <p:stCondLst>
                              <p:cond delay="0"/>
                            </p:stCondLst>
                            <p:childTnLst>
                              <p:par>
                                <p:cTn id="104" nodeType="clickEffect" fill="hold" presetClass="entr" presetID="5" presetSubtype="10">
                                  <p:stCondLst>
                                    <p:cond delay="0"/>
                                  </p:stCondLst>
                                  <p:childTnLst>
                                    <p:set>
                                      <p:cBhvr>
                                        <p:cTn id="105" dur="1" fill="hold">
                                          <p:stCondLst>
                                            <p:cond delay="0"/>
                                          </p:stCondLst>
                                        </p:cTn>
                                        <p:tgtEl>
                                          <p:spTgt spid="98">
                                            <p:txEl>
                                              <p:pRg st="50" end="234"/>
                                            </p:txEl>
                                          </p:spTgt>
                                        </p:tgtEl>
                                        <p:attrNameLst>
                                          <p:attrName>style.visibility</p:attrName>
                                        </p:attrNameLst>
                                      </p:cBhvr>
                                      <p:to>
                                        <p:strVal val="visible"/>
                                      </p:to>
                                    </p:set>
                                    <p:animEffect filter="checkerboard(across)" transition="in">
                                      <p:cBhvr additive="repl">
                                        <p:cTn id="106" dur="500"/>
                                        <p:tgtEl>
                                          <p:spTgt spid="98">
                                            <p:txEl>
                                              <p:pRg st="50" end="234"/>
                                            </p:txEl>
                                          </p:spTgt>
                                        </p:tgtEl>
                                      </p:cBhvr>
                                    </p:animEffec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5" presetSubtype="10">
                                  <p:stCondLst>
                                    <p:cond delay="0"/>
                                  </p:stCondLst>
                                  <p:childTnLst>
                                    <p:set>
                                      <p:cBhvr>
                                        <p:cTn id="110" dur="1" fill="hold">
                                          <p:stCondLst>
                                            <p:cond delay="0"/>
                                          </p:stCondLst>
                                        </p:cTn>
                                        <p:tgtEl>
                                          <p:spTgt spid="98">
                                            <p:txEl>
                                              <p:pRg st="234" end="288"/>
                                            </p:txEl>
                                          </p:spTgt>
                                        </p:tgtEl>
                                        <p:attrNameLst>
                                          <p:attrName>style.visibility</p:attrName>
                                        </p:attrNameLst>
                                      </p:cBhvr>
                                      <p:to>
                                        <p:strVal val="visible"/>
                                      </p:to>
                                    </p:set>
                                    <p:animEffect filter="checkerboard(across)" transition="in">
                                      <p:cBhvr additive="repl">
                                        <p:cTn id="111" dur="500"/>
                                        <p:tgtEl>
                                          <p:spTgt spid="98">
                                            <p:txEl>
                                              <p:pRg st="234" end="28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identification d’un processus</a:t>
            </a:r>
            <a:endParaRPr b="0" lang="fr-FR" sz="1800" spc="-1" strike="noStrike">
              <a:solidFill>
                <a:srgbClr val="000000"/>
              </a:solidFill>
              <a:uFill>
                <a:solidFill>
                  <a:srgbClr val="ffffff"/>
                </a:solidFill>
              </a:uFill>
              <a:latin typeface="Calibri"/>
            </a:endParaRPr>
          </a:p>
        </p:txBody>
      </p:sp>
      <p:sp>
        <p:nvSpPr>
          <p:cNvPr id="100" name="TextShape 2"/>
          <p:cNvSpPr txBox="1"/>
          <p:nvPr/>
        </p:nvSpPr>
        <p:spPr>
          <a:xfrm>
            <a:off x="457200" y="1340640"/>
            <a:ext cx="8229240" cy="4785120"/>
          </a:xfrm>
          <a:prstGeom prst="rect">
            <a:avLst/>
          </a:prstGeom>
          <a:noFill/>
          <a:ln>
            <a:noFill/>
          </a:ln>
        </p:spPr>
        <p:txBody>
          <a:bodyPr/>
          <a:p>
            <a:pPr marL="343080" indent="-34272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rPr>
              <a:t>Durée de traitement et priorité </a:t>
            </a:r>
            <a:r>
              <a:rPr b="0" lang="fr-FR" sz="28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marL="343080" indent="-342720" algn="just">
              <a:lnSpc>
                <a:spcPct val="100000"/>
              </a:lnSpc>
            </a:pPr>
            <a:r>
              <a:rPr b="0" lang="fr-FR" sz="2800" spc="-1" strike="noStrike">
                <a:solidFill>
                  <a:srgbClr val="000000"/>
                </a:solidFill>
                <a:uFill>
                  <a:solidFill>
                    <a:srgbClr val="ffffff"/>
                  </a:solidFill>
                </a:uFill>
                <a:latin typeface="Calibri"/>
              </a:rPr>
              <a:t>	</a:t>
            </a:r>
            <a:r>
              <a:rPr b="0" lang="fr-FR" sz="2300" spc="-1" strike="noStrike">
                <a:solidFill>
                  <a:srgbClr val="000000"/>
                </a:solidFill>
                <a:uFill>
                  <a:solidFill>
                    <a:srgbClr val="ffffff"/>
                  </a:solidFill>
                </a:uFill>
                <a:latin typeface="Calibri"/>
              </a:rPr>
              <a:t>la durée de traitement correspond au temps d’exécution écoulé depuis le dernier réveil du processus. </a:t>
            </a:r>
            <a:endParaRPr b="0" lang="fr-FR" sz="3200" spc="-1" strike="noStrike">
              <a:solidFill>
                <a:srgbClr val="000000"/>
              </a:solidFill>
              <a:uFill>
                <a:solidFill>
                  <a:srgbClr val="ffffff"/>
                </a:solidFill>
              </a:uFill>
              <a:latin typeface="Calibri"/>
            </a:endParaRPr>
          </a:p>
          <a:p>
            <a:pPr marL="343080" indent="-342720" algn="just">
              <a:lnSpc>
                <a:spcPct val="100000"/>
              </a:lnSpc>
            </a:pPr>
            <a:r>
              <a:rPr b="0" lang="fr-FR" sz="2300" spc="-1" strike="noStrike">
                <a:solidFill>
                  <a:srgbClr val="000000"/>
                </a:solidFill>
                <a:uFill>
                  <a:solidFill>
                    <a:srgbClr val="ffffff"/>
                  </a:solidFill>
                </a:uFill>
                <a:latin typeface="Calibri"/>
              </a:rPr>
              <a:t>	</a:t>
            </a:r>
            <a:r>
              <a:rPr b="0" lang="fr-FR" sz="2300" spc="-1" strike="noStrike">
                <a:solidFill>
                  <a:srgbClr val="000000"/>
                </a:solidFill>
                <a:uFill>
                  <a:solidFill>
                    <a:srgbClr val="ffffff"/>
                  </a:solidFill>
                </a:uFill>
                <a:latin typeface="Calibri"/>
              </a:rPr>
              <a:t>Le temps d’exécution est partagé entre les divers processus, et tous ne possèdent pas la même priorité. </a:t>
            </a:r>
            <a:endParaRPr b="0" lang="fr-FR" sz="3200" spc="-1" strike="noStrike">
              <a:solidFill>
                <a:srgbClr val="000000"/>
              </a:solidFill>
              <a:uFill>
                <a:solidFill>
                  <a:srgbClr val="ffffff"/>
                </a:solidFill>
              </a:uFill>
              <a:latin typeface="Calibri"/>
            </a:endParaRPr>
          </a:p>
          <a:p>
            <a:pPr marL="343080" indent="-342720" algn="just">
              <a:lnSpc>
                <a:spcPct val="100000"/>
              </a:lnSpc>
            </a:pPr>
            <a:r>
              <a:rPr b="0" lang="fr-FR" sz="2300" spc="-1" strike="noStrike">
                <a:solidFill>
                  <a:srgbClr val="000000"/>
                </a:solidFill>
                <a:uFill>
                  <a:solidFill>
                    <a:srgbClr val="ffffff"/>
                  </a:solidFill>
                </a:uFill>
                <a:latin typeface="Calibri"/>
              </a:rPr>
              <a:t>	</a:t>
            </a:r>
            <a:r>
              <a:rPr b="0" lang="fr-FR" sz="2300" spc="-1" strike="noStrike">
                <a:solidFill>
                  <a:srgbClr val="000000"/>
                </a:solidFill>
                <a:uFill>
                  <a:solidFill>
                    <a:srgbClr val="ffffff"/>
                  </a:solidFill>
                </a:uFill>
                <a:latin typeface="Calibri"/>
              </a:rPr>
              <a:t>Les processus de plus haute priorité sont traités en premier. Lorsqu’un processus est inactif, sa priorité augmente afin d’avoir une chance d’être exécuté. Lorsqu’il est actif, sa priorité baisse afin de laisser sa place à un autre. </a:t>
            </a:r>
            <a:endParaRPr b="0" lang="fr-FR" sz="3200" spc="-1" strike="noStrike">
              <a:solidFill>
                <a:srgbClr val="000000"/>
              </a:solidFill>
              <a:uFill>
                <a:solidFill>
                  <a:srgbClr val="ffffff"/>
                </a:solidFill>
              </a:uFill>
              <a:latin typeface="Calibri"/>
            </a:endParaRPr>
          </a:p>
          <a:p>
            <a:pPr marL="343080" indent="-342720" algn="just">
              <a:lnSpc>
                <a:spcPct val="100000"/>
              </a:lnSpc>
            </a:pPr>
            <a:r>
              <a:rPr b="0" lang="fr-FR" sz="2300" spc="-1" strike="noStrike">
                <a:solidFill>
                  <a:srgbClr val="000000"/>
                </a:solidFill>
                <a:uFill>
                  <a:solidFill>
                    <a:srgbClr val="ffffff"/>
                  </a:solidFill>
                </a:uFill>
                <a:latin typeface="Calibri"/>
              </a:rPr>
              <a:t>	</a:t>
            </a:r>
            <a:r>
              <a:rPr b="0" lang="fr-FR" sz="2300" spc="-1" strike="noStrike">
                <a:solidFill>
                  <a:srgbClr val="000000"/>
                </a:solidFill>
                <a:uFill>
                  <a:solidFill>
                    <a:srgbClr val="ffffff"/>
                  </a:solidFill>
                </a:uFill>
                <a:latin typeface="Calibri"/>
              </a:rPr>
              <a:t>C’est l’ordonnanceur de tâches du système qui gère les priorités et les temps d’exécution.</a:t>
            </a:r>
            <a:endParaRPr b="0" lang="fr-FR" sz="3200" spc="-1" strike="noStrike">
              <a:solidFill>
                <a:srgbClr val="000000"/>
              </a:solidFill>
              <a:uFill>
                <a:solidFill>
                  <a:srgbClr val="ffffff"/>
                </a:solidFill>
              </a:uFill>
              <a:latin typeface="Calibri"/>
            </a:endParaRPr>
          </a:p>
        </p:txBody>
      </p:sp>
    </p:spTree>
  </p:cSld>
  <p:timing>
    <p:tnLst>
      <p:par>
        <p:cTn id="112" dur="indefinite" restart="never" nodeType="tmRoot">
          <p:childTnLst>
            <p:seq>
              <p:cTn id="113" dur="indefinite" nodeType="mainSeq">
                <p:childTnLst>
                  <p:par>
                    <p:cTn id="114" fill="hold">
                      <p:stCondLst>
                        <p:cond delay="indefinite"/>
                      </p:stCondLst>
                      <p:childTnLst>
                        <p:par>
                          <p:cTn id="115" fill="hold">
                            <p:stCondLst>
                              <p:cond delay="0"/>
                            </p:stCondLst>
                            <p:childTnLst>
                              <p:par>
                                <p:cTn id="116" nodeType="clickEffect" fill="hold" presetClass="entr" presetID="5" presetSubtype="10">
                                  <p:stCondLst>
                                    <p:cond delay="0"/>
                                  </p:stCondLst>
                                  <p:childTnLst>
                                    <p:set>
                                      <p:cBhvr>
                                        <p:cTn id="117" dur="1" fill="hold">
                                          <p:stCondLst>
                                            <p:cond delay="0"/>
                                          </p:stCondLst>
                                        </p:cTn>
                                        <p:tgtEl>
                                          <p:spTgt spid="100">
                                            <p:txEl>
                                              <p:pRg st="35" end="138"/>
                                            </p:txEl>
                                          </p:spTgt>
                                        </p:tgtEl>
                                        <p:attrNameLst>
                                          <p:attrName>style.visibility</p:attrName>
                                        </p:attrNameLst>
                                      </p:cBhvr>
                                      <p:to>
                                        <p:strVal val="visible"/>
                                      </p:to>
                                    </p:set>
                                    <p:animEffect filter="checkerboard(across)" transition="in">
                                      <p:cBhvr additive="repl">
                                        <p:cTn id="118" dur="500"/>
                                        <p:tgtEl>
                                          <p:spTgt spid="100">
                                            <p:txEl>
                                              <p:pRg st="35" end="138"/>
                                            </p:txEl>
                                          </p:spTgt>
                                        </p:tgtEl>
                                      </p:cBhvr>
                                    </p:animEffect>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5" presetSubtype="10">
                                  <p:stCondLst>
                                    <p:cond delay="0"/>
                                  </p:stCondLst>
                                  <p:childTnLst>
                                    <p:set>
                                      <p:cBhvr>
                                        <p:cTn id="122" dur="1" fill="hold">
                                          <p:stCondLst>
                                            <p:cond delay="0"/>
                                          </p:stCondLst>
                                        </p:cTn>
                                        <p:tgtEl>
                                          <p:spTgt spid="100">
                                            <p:txEl>
                                              <p:pRg st="138" end="244"/>
                                            </p:txEl>
                                          </p:spTgt>
                                        </p:tgtEl>
                                        <p:attrNameLst>
                                          <p:attrName>style.visibility</p:attrName>
                                        </p:attrNameLst>
                                      </p:cBhvr>
                                      <p:to>
                                        <p:strVal val="visible"/>
                                      </p:to>
                                    </p:set>
                                    <p:animEffect filter="checkerboard(across)" transition="in">
                                      <p:cBhvr additive="repl">
                                        <p:cTn id="123" dur="500"/>
                                        <p:tgtEl>
                                          <p:spTgt spid="100">
                                            <p:txEl>
                                              <p:pRg st="138" end="244"/>
                                            </p:txEl>
                                          </p:spTgt>
                                        </p:tgtEl>
                                      </p:cBhvr>
                                    </p:animEffect>
                                  </p:childTnLst>
                                </p:cTn>
                              </p:par>
                            </p:childTnLst>
                          </p:cTn>
                        </p:par>
                      </p:childTnLst>
                    </p:cTn>
                  </p:par>
                  <p:par>
                    <p:cTn id="124" fill="hold">
                      <p:stCondLst>
                        <p:cond delay="indefinite"/>
                      </p:stCondLst>
                      <p:childTnLst>
                        <p:par>
                          <p:cTn id="125" fill="hold">
                            <p:stCondLst>
                              <p:cond delay="0"/>
                            </p:stCondLst>
                            <p:childTnLst>
                              <p:par>
                                <p:cTn id="126" nodeType="clickEffect" fill="hold" presetClass="entr" presetID="5" presetSubtype="10">
                                  <p:stCondLst>
                                    <p:cond delay="0"/>
                                  </p:stCondLst>
                                  <p:childTnLst>
                                    <p:set>
                                      <p:cBhvr>
                                        <p:cTn id="127" dur="1" fill="hold">
                                          <p:stCondLst>
                                            <p:cond delay="0"/>
                                          </p:stCondLst>
                                        </p:cTn>
                                        <p:tgtEl>
                                          <p:spTgt spid="100">
                                            <p:txEl>
                                              <p:pRg st="244" end="479"/>
                                            </p:txEl>
                                          </p:spTgt>
                                        </p:tgtEl>
                                        <p:attrNameLst>
                                          <p:attrName>style.visibility</p:attrName>
                                        </p:attrNameLst>
                                      </p:cBhvr>
                                      <p:to>
                                        <p:strVal val="visible"/>
                                      </p:to>
                                    </p:set>
                                    <p:animEffect filter="checkerboard(across)" transition="in">
                                      <p:cBhvr additive="repl">
                                        <p:cTn id="128" dur="500"/>
                                        <p:tgtEl>
                                          <p:spTgt spid="100">
                                            <p:txEl>
                                              <p:pRg st="244" end="479"/>
                                            </p:txEl>
                                          </p:spTgt>
                                        </p:tgtEl>
                                      </p:cBhvr>
                                    </p:animEffect>
                                  </p:childTnLst>
                                </p:cTn>
                              </p:par>
                            </p:childTnLst>
                          </p:cTn>
                        </p:par>
                      </p:childTnLst>
                    </p:cTn>
                  </p:par>
                  <p:par>
                    <p:cTn id="129" fill="hold">
                      <p:stCondLst>
                        <p:cond delay="indefinite"/>
                      </p:stCondLst>
                      <p:childTnLst>
                        <p:par>
                          <p:cTn id="130" fill="hold">
                            <p:stCondLst>
                              <p:cond delay="0"/>
                            </p:stCondLst>
                            <p:childTnLst>
                              <p:par>
                                <p:cTn id="131" nodeType="clickEffect" fill="hold" presetClass="entr" presetID="5" presetSubtype="10">
                                  <p:stCondLst>
                                    <p:cond delay="0"/>
                                  </p:stCondLst>
                                  <p:childTnLst>
                                    <p:set>
                                      <p:cBhvr>
                                        <p:cTn id="132" dur="1" fill="hold">
                                          <p:stCondLst>
                                            <p:cond delay="0"/>
                                          </p:stCondLst>
                                        </p:cTn>
                                        <p:tgtEl>
                                          <p:spTgt spid="100">
                                            <p:txEl>
                                              <p:pRg st="479" end="571"/>
                                            </p:txEl>
                                          </p:spTgt>
                                        </p:tgtEl>
                                        <p:attrNameLst>
                                          <p:attrName>style.visibility</p:attrName>
                                        </p:attrNameLst>
                                      </p:cBhvr>
                                      <p:to>
                                        <p:strVal val="visible"/>
                                      </p:to>
                                    </p:set>
                                    <p:animEffect filter="checkerboard(across)" transition="in">
                                      <p:cBhvr additive="repl">
                                        <p:cTn id="133" dur="500"/>
                                        <p:tgtEl>
                                          <p:spTgt spid="100">
                                            <p:txEl>
                                              <p:pRg st="479" end="57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2164</TotalTime>
  <Application>LibreOffice/5.1.6.2$Linux_X86_64 LibreOffice_project/10m0$Build-2</Application>
  <Words>2518</Words>
  <Paragraphs>298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2017-02-15T18:30:51Z</dcterms:created>
  <dc:creator>nmrani</dc:creator>
  <dc:description/>
  <dc:language>fr-FR</dc:language>
  <cp:lastModifiedBy/>
  <dcterms:modified xsi:type="dcterms:W3CDTF">2020-03-09T11:29:23Z</dcterms:modified>
  <cp:revision>132</cp:revision>
  <dc:subject/>
  <dc:title>Gestion des processus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0</vt:bool>
  </property>
  <property fmtid="{D5CDD505-2E9C-101B-9397-08002B2CF9AE}" pid="10" name="ShareDoc">
    <vt:bool>0</vt:bool>
  </property>
  <property fmtid="{D5CDD505-2E9C-101B-9397-08002B2CF9AE}" pid="11" name="Slides">
    <vt:i4>71</vt:i4>
  </property>
</Properties>
</file>