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41.xml.rels" ContentType="application/vnd.openxmlformats-package.relationships+xml"/>
  <Override PartName="/ppt/notesSlides/_rels/notesSlide25.xml.rels" ContentType="application/vnd.openxmlformats-package.relationships+xml"/>
  <Override PartName="/ppt/notesSlides/notesSlide41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2.xml" ContentType="application/vnd.openxmlformats-officedocument.presentationml.slide+xml"/>
  <Override PartName="/ppt/slides/slide24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_rels/slide46.xml.rels" ContentType="application/vnd.openxmlformats-package.relationships+xml"/>
  <Override PartName="/ppt/slides/_rels/slide43.xml.rels" ContentType="application/vnd.openxmlformats-package.relationships+xml"/>
  <Override PartName="/ppt/slides/_rels/slide42.xml.rels" ContentType="application/vnd.openxmlformats-package.relationships+xml"/>
  <Override PartName="/ppt/slides/_rels/slide41.xml.rels" ContentType="application/vnd.openxmlformats-package.relationships+xml"/>
  <Override PartName="/ppt/slides/_rels/slide40.xml.rels" ContentType="application/vnd.openxmlformats-package.relationships+xml"/>
  <Override PartName="/ppt/slides/_rels/slide39.xml.rels" ContentType="application/vnd.openxmlformats-package.relationships+xml"/>
  <Override PartName="/ppt/slides/_rels/slide38.xml.rels" ContentType="application/vnd.openxmlformats-package.relationships+xml"/>
  <Override PartName="/ppt/slides/_rels/slide37.xml.rels" ContentType="application/vnd.openxmlformats-package.relationships+xml"/>
  <Override PartName="/ppt/slides/_rels/slide36.xml.rels" ContentType="application/vnd.openxmlformats-package.relationships+xml"/>
  <Override PartName="/ppt/slides/_rels/slide35.xml.rels" ContentType="application/vnd.openxmlformats-package.relationships+xml"/>
  <Override PartName="/ppt/slides/_rels/slide45.xml.rels" ContentType="application/vnd.openxmlformats-package.relationships+xml"/>
  <Override PartName="/ppt/slides/_rels/slide34.xml.rels" ContentType="application/vnd.openxmlformats-package.relationships+xml"/>
  <Override PartName="/ppt/slides/_rels/slide44.xml.rels" ContentType="application/vnd.openxmlformats-package.relationships+xml"/>
  <Override PartName="/ppt/slides/_rels/slide33.xml.rels" ContentType="application/vnd.openxmlformats-package.relationships+xml"/>
  <Override PartName="/ppt/slides/_rels/slide30.xml.rels" ContentType="application/vnd.openxmlformats-package.relationships+xml"/>
  <Override PartName="/ppt/slides/_rels/slide26.xml.rels" ContentType="application/vnd.openxmlformats-package.relationships+xml"/>
  <Override PartName="/ppt/slides/_rels/slide10.xml.rels" ContentType="application/vnd.openxmlformats-package.relationships+xml"/>
  <Override PartName="/ppt/slides/_rels/slide17.xml.rels" ContentType="application/vnd.openxmlformats-package.relationships+xml"/>
  <Override PartName="/ppt/slides/_rels/slide9.xml.rels" ContentType="application/vnd.openxmlformats-package.relationships+xml"/>
  <Override PartName="/ppt/slides/_rels/slide24.xml.rels" ContentType="application/vnd.openxmlformats-package.relationships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23.xml.rels" ContentType="application/vnd.openxmlformats-package.relationships+xml"/>
  <Override PartName="/ppt/slides/_rels/slide1.xml.rels" ContentType="application/vnd.openxmlformats-package.relationships+xml"/>
  <Override PartName="/ppt/slides/_rels/slide29.xml.rels" ContentType="application/vnd.openxmlformats-package.relationships+xml"/>
  <Override PartName="/ppt/slides/_rels/slide7.xml.rels" ContentType="application/vnd.openxmlformats-package.relationships+xml"/>
  <Override PartName="/ppt/slides/_rels/slide28.xml.rels" ContentType="application/vnd.openxmlformats-package.relationships+xml"/>
  <Override PartName="/ppt/slides/_rels/slide6.xml.rels" ContentType="application/vnd.openxmlformats-package.relationships+xml"/>
  <Override PartName="/ppt/slides/_rels/slide25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18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22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31.xml.rels" ContentType="application/vnd.openxmlformats-package.relationships+xml"/>
  <Override PartName="/ppt/slides/_rels/slide20.xml.rels" ContentType="application/vnd.openxmlformats-package.relationships+xml"/>
  <Override PartName="/ppt/slides/_rels/slide32.xml.rels" ContentType="application/vnd.openxmlformats-package.relationships+xml"/>
  <Override PartName="/ppt/slides/_rels/slide21.xml.rels" ContentType="application/vnd.openxmlformats-package.relationships+xml"/>
  <Override PartName="/ppt/slides/slide5.xml" ContentType="application/vnd.openxmlformats-officedocument.presentationml.slide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6.xml" ContentType="application/vnd.openxmlformats-officedocument.presentationml.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29.xml" ContentType="application/vnd.openxmlformats-officedocument.presentationml.slid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_rels/presentation.xml.rels" ContentType="application/vnd.openxmlformats-package.relationships+xml"/>
  <Override PartName="/ppt/media/image14.png" ContentType="image/png"/>
  <Override PartName="/ppt/media/image13.png" ContentType="image/png"/>
  <Override PartName="/ppt/media/image12.png" ContentType="image/png"/>
  <Override PartName="/ppt/media/image11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50" Type="http://schemas.openxmlformats.org/officeDocument/2006/relationships/slide" Target="slides/slide46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modifier le format des notes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53627F5E-0D29-42A6-B696-292AFFC14CEE}" type="slidenum">
              <a:rPr b="0"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41.xml.rels><?xml version="1.0" encoding="UTF-8"?>
<Relationships xmlns="http://schemas.openxmlformats.org/package/2006/relationships"><Relationship Id="rId1" Type="http://schemas.openxmlformats.org/officeDocument/2006/relationships/slide" Target="../slides/slide41.xml"/><Relationship Id="rId2" Type="http://schemas.openxmlformats.org/officeDocument/2006/relationships/notesMaster" Target="../notesMasters/notesMaster1.xml"/>
</Relationship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pPr marL="216000" indent="-216000" algn="just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(0 indique qu'il peut être modifié à tout moment).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notesSlides/notesSlide4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3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D4A29C4F-F04A-4EBE-91C5-37C4035613F3}" type="slidenum">
              <a:rPr b="0" lang="fr-F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modifier le style du titre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02/03/2020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21902E11-D744-4499-8DE7-4064F66E9D13}" type="slidenum"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modifier le style du titre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planCliquez pour modifier les styles du texte du masque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Deuxième niveau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02/03/2020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433C750-DB0D-489D-B585-A45556B44F62}" type="slidenum">
              <a:rPr b="0" lang="fr-FR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s://wiki.archlinux.fr/Sudo" TargetMode="External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hyperlink" Target="https://fr.wikipedia.org/wiki/Sun_Microsystems" TargetMode="External"/><Relationship Id="rId2" Type="http://schemas.openxmlformats.org/officeDocument/2006/relationships/hyperlink" Target="https://fr.wikipedia.org/wiki/Solaris_(syst%C3%A8me_d&apos;exploitation)" TargetMode="External"/><Relationship Id="rId3" Type="http://schemas.openxmlformats.org/officeDocument/2006/relationships/hyperlink" Target="https://fr.wikipedia.org/wiki/FreeBSD" TargetMode="External"/><Relationship Id="rId4" Type="http://schemas.openxmlformats.org/officeDocument/2006/relationships/hyperlink" Target="https://fr.wikipedia.org/wiki/GNU/Linux" TargetMode="External"/><Relationship Id="rId5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hyperlink" Target="https://fr.wikipedia.org/wiki/Network_Information_Service" TargetMode="External"/><Relationship Id="rId2" Type="http://schemas.openxmlformats.org/officeDocument/2006/relationships/hyperlink" Target="https://fr.wikipedia.org/wiki/Network_Information_Service" TargetMode="External"/><Relationship Id="rId3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685800" y="33264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Gestion des utilisateur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1371600" y="1917000"/>
            <a:ext cx="6400440" cy="4464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  <a:buClr>
                <a:srgbClr val="8b8b8b"/>
              </a:buClr>
              <a:buFont typeface="Wingdings" charset="2"/>
              <a:buChar char=""/>
            </a:pP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Concept de compte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8b8b8b"/>
              </a:buClr>
              <a:buFont typeface="Wingdings" charset="2"/>
              <a:buChar char=""/>
            </a:pP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Caractéristiques d’un compte utilisateur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8b8b8b"/>
              </a:buClr>
              <a:buFont typeface="Wingdings" charset="2"/>
              <a:buChar char=""/>
            </a:pP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Caractéristiques d’un compte groupe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8b8b8b"/>
              </a:buClr>
              <a:buFont typeface="Wingdings" charset="2"/>
              <a:buChar char=""/>
            </a:pP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Catégorie des utilisateurs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8b8b8b"/>
              </a:buClr>
              <a:buFont typeface="Wingdings" charset="2"/>
              <a:buChar char=""/>
            </a:pP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fichiers de configuration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8b8b8b"/>
              </a:buClr>
              <a:buFont typeface="Wingdings" charset="2"/>
              <a:buChar char=""/>
            </a:pP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droits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30360">
              <a:lnSpc>
                <a:spcPct val="100000"/>
              </a:lnSpc>
              <a:buClr>
                <a:srgbClr val="8b8b8b"/>
              </a:buClr>
              <a:buFont typeface="Wingdings" charset="2"/>
              <a:buChar char=""/>
            </a:pP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pour un fichier ordinaire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30360">
              <a:lnSpc>
                <a:spcPct val="100000"/>
              </a:lnSpc>
              <a:buClr>
                <a:srgbClr val="8b8b8b"/>
              </a:buClr>
              <a:buFont typeface="Wingdings" charset="2"/>
              <a:buChar char=""/>
            </a:pP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pour un répertoire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8b8b8b"/>
              </a:buClr>
              <a:buFont typeface="Wingdings" charset="2"/>
              <a:buChar char=""/>
            </a:pP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Autres droits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buClr>
                <a:srgbClr val="8b8b8b"/>
              </a:buClr>
              <a:buFont typeface="Wingdings" charset="2"/>
              <a:buChar char=""/>
            </a:pP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8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Ateliers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7" dur="500"/>
                                        <p:tgtEl>
                                          <p:spTgt spid="84">
                                            <p:txEl>
                                              <p:p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0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2" dur="500"/>
                                        <p:tgtEl>
                                          <p:spTgt spid="84">
                                            <p:txEl>
                                              <p:pRg st="20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61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7" dur="500"/>
                                        <p:tgtEl>
                                          <p:spTgt spid="84">
                                            <p:txEl>
                                              <p:pRg st="61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98" end="1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2" dur="500"/>
                                        <p:tgtEl>
                                          <p:spTgt spid="84">
                                            <p:txEl>
                                              <p:pRg st="98" end="1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26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7" dur="500"/>
                                        <p:tgtEl>
                                          <p:spTgt spid="84">
                                            <p:txEl>
                                              <p:pRg st="126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57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2" dur="500"/>
                                        <p:tgtEl>
                                          <p:spTgt spid="84">
                                            <p:txEl>
                                              <p:pRg st="157" end="1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69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7" dur="500"/>
                                        <p:tgtEl>
                                          <p:spTgt spid="84">
                                            <p:txEl>
                                              <p:pRg st="169" end="1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96" end="2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2" dur="500"/>
                                        <p:tgtEl>
                                          <p:spTgt spid="84">
                                            <p:txEl>
                                              <p:pRg st="196" end="2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16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7" dur="500"/>
                                        <p:tgtEl>
                                          <p:spTgt spid="84">
                                            <p:txEl>
                                              <p:pRg st="216" end="2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32" end="2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2" dur="500"/>
                                        <p:tgtEl>
                                          <p:spTgt spid="84">
                                            <p:txEl>
                                              <p:pRg st="232" end="2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fichiers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graphicFrame>
        <p:nvGraphicFramePr>
          <p:cNvPr id="102" name="Table 2"/>
          <p:cNvGraphicFramePr/>
          <p:nvPr/>
        </p:nvGraphicFramePr>
        <p:xfrm>
          <a:off x="179640" y="1628640"/>
          <a:ext cx="8820000" cy="4752000"/>
        </p:xfrm>
        <a:graphic>
          <a:graphicData uri="http://schemas.openxmlformats.org/drawingml/2006/table">
            <a:tbl>
              <a:tblPr/>
              <a:tblGrid>
                <a:gridCol w="2167560"/>
                <a:gridCol w="3952800"/>
                <a:gridCol w="2699640"/>
              </a:tblGrid>
              <a:tr h="411120"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fr-FR" sz="2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Fichier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fr-FR" sz="2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Description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1" lang="fr-FR" sz="2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Plus d'informations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785880"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55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urier New"/>
                          <a:ea typeface="Times New Roman"/>
                        </a:rPr>
                        <a:t>/etc/passwd</a:t>
                      </a: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Information sur les comptes utilisateurs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0055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urier New"/>
                          <a:ea typeface="Times New Roman"/>
                        </a:rPr>
                        <a:t>man passwd</a:t>
                      </a: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785880"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55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urier New"/>
                          <a:ea typeface="Times New Roman"/>
                        </a:rPr>
                        <a:t>/etc/shadow</a:t>
                      </a: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information cachée sur les comptes utilisateurs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0055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urier New"/>
                          <a:ea typeface="Times New Roman"/>
                        </a:rPr>
                        <a:t>man shadow</a:t>
                      </a: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785880"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55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urier New"/>
                          <a:ea typeface="Times New Roman"/>
                        </a:rPr>
                        <a:t>/etc/group</a:t>
                      </a: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Défini les groupes auxquels les utilisateurs appartiennent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0055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urier New"/>
                          <a:ea typeface="Times New Roman"/>
                        </a:rPr>
                        <a:t>man group</a:t>
                      </a: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785880"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55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urier New"/>
                          <a:ea typeface="Times New Roman"/>
                        </a:rPr>
                        <a:t>/etc/gshadow</a:t>
                      </a: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Information cachée sur les groupes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0055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urier New"/>
                          <a:ea typeface="Times New Roman"/>
                        </a:rPr>
                        <a:t>man gshadow</a:t>
                      </a: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785880"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55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urier New"/>
                          <a:ea typeface="Times New Roman"/>
                        </a:rPr>
                        <a:t>/etc/sudoers</a:t>
                      </a: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Liste de qui peut lancer quoi avec </a:t>
                      </a:r>
                      <a:r>
                        <a:rPr b="0" lang="fr-FR" sz="2000" spc="-1" strike="noStrike" u="sng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  <a:hlinkClick r:id="rId1"/>
                        </a:rPr>
                        <a:t>sudo</a:t>
                      </a: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0055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urier New"/>
                          <a:ea typeface="Times New Roman"/>
                        </a:rPr>
                        <a:t>man sudoers</a:t>
                      </a: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411480"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55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ourier New"/>
                          <a:ea typeface="Times New Roman"/>
                        </a:rPr>
                        <a:t>/home/*</a:t>
                      </a: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9360" rIns="9360" tIns="9360" bIns="9360" anchor="ctr"/>
                    <a:p>
                      <a:pPr>
                        <a:lnSpc>
                          <a:spcPct val="107000"/>
                        </a:lnSpc>
                      </a:pPr>
                      <a:r>
                        <a:rPr b="0" lang="fr-F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Times New Roman"/>
                        </a:rPr>
                        <a:t>Répertoires utilisateurs </a:t>
                      </a:r>
                      <a:endParaRPr b="0" lang="fr-F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cPr marL="9360" marR="936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167" dur="indefinite" restart="never" nodeType="tmRoot">
          <p:childTnLst>
            <p:seq>
              <p:cTn id="16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fichiers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04" name="Picture 1" descr=""/>
          <p:cNvPicPr/>
          <p:nvPr/>
        </p:nvPicPr>
        <p:blipFill>
          <a:blip r:embed="rId1"/>
          <a:stretch/>
        </p:blipFill>
        <p:spPr>
          <a:xfrm>
            <a:off x="117000" y="2557440"/>
            <a:ext cx="8847000" cy="281556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169" dur="indefinite" restart="never" nodeType="tmRoot">
          <p:childTnLst>
            <p:seq>
              <p:cTn id="17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des mots de passe :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/etc/passwd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 fichier contient la base locale des comptes utilisateur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/etc/passwd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est le seul dans tout le système où le nom d'un utilisateur est enregistré.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 on liste le fichier password bien connu des administrateurs, on a :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71" dur="indefinite" restart="never" nodeType="tmRoot">
          <p:childTnLst>
            <p:seq>
              <p:cTn id="172" dur="indefinite" nodeType="mainSeq">
                <p:childTnLst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77" dur="500"/>
                                        <p:tgtEl>
                                          <p:spTgt spid="106">
                                            <p:txEl>
                                              <p:pRg st="0" end="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60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82" dur="500"/>
                                        <p:tgtEl>
                                          <p:spTgt spid="106">
                                            <p:txEl>
                                              <p:pRg st="60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160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87" dur="500"/>
                                        <p:tgtEl>
                                          <p:spTgt spid="106">
                                            <p:txEl>
                                              <p:pRg st="160" end="2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2" descr=""/>
          <p:cNvPicPr/>
          <p:nvPr/>
        </p:nvPicPr>
        <p:blipFill>
          <a:blip r:embed="rId1"/>
          <a:stretch/>
        </p:blipFill>
        <p:spPr>
          <a:xfrm>
            <a:off x="514800" y="548640"/>
            <a:ext cx="8233200" cy="5688360"/>
          </a:xfrm>
          <a:prstGeom prst="rect">
            <a:avLst/>
          </a:prstGeom>
          <a:ln w="9360">
            <a:solidFill>
              <a:srgbClr val="c00000"/>
            </a:solidFill>
            <a:miter/>
          </a:ln>
        </p:spPr>
      </p:pic>
    </p:spTree>
  </p:cSld>
  <p:timing>
    <p:tnLst>
      <p:par>
        <p:cTn id="188" dur="indefinite" restart="never" nodeType="tmRoot">
          <p:childTnLst>
            <p:seq>
              <p:cTn id="189" dur="indefinite" nodeType="mainSeq"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19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Picture 3" descr=""/>
          <p:cNvPicPr/>
          <p:nvPr/>
        </p:nvPicPr>
        <p:blipFill>
          <a:blip r:embed="rId1"/>
          <a:stretch/>
        </p:blipFill>
        <p:spPr>
          <a:xfrm>
            <a:off x="-36360" y="-24120"/>
            <a:ext cx="9180000" cy="690984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195" dur="indefinite" restart="never" nodeType="tmRoot">
          <p:childTnLst>
            <p:seq>
              <p:cTn id="196" dur="indefinite" nodeType="mainSeq"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0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1340640"/>
            <a:ext cx="8229240" cy="5361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Chaque ligne comprend sept champs (fields) séparés par une paire de points. Par exemple, le compte appelé </a:t>
            </a: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mrani2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se décompose de la manière suivante :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mrani2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est l'identifiant de l'utilisateur.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est un signe masquant le mot de passe </a:t>
            </a: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crypté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et indiquant que ce dernier se trouve dans le fichier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1000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 nombre est l'UID ou User IDentifier de l'utilisateur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1000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 nombre est le GID ou Group IDentifier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609480" y="260640"/>
            <a:ext cx="82292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Champs d’une ligne : 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/etc/passwd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1" name="Picture 1" descr=""/>
          <p:cNvPicPr/>
          <p:nvPr/>
        </p:nvPicPr>
        <p:blipFill>
          <a:blip r:embed="rId1"/>
          <a:stretch/>
        </p:blipFill>
        <p:spPr>
          <a:xfrm>
            <a:off x="107640" y="2061000"/>
            <a:ext cx="8865360" cy="44532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202" dur="indefinite" restart="never" nodeType="tmRoot">
          <p:childTnLst>
            <p:seq>
              <p:cTn id="203" dur="indefinite" nodeType="mainSeq">
                <p:childTnLst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nodeType="clickEffect" fill="hold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repl">
                                        <p:cTn id="207" dur="500"/>
                                        <p:tgtEl>
                                          <p:spTgt spid="109">
                                            <p:txEl>
                                              <p:pRg st="0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8" dur="500"/>
                                        <p:tgtEl>
                                          <p:spTgt spid="109">
                                            <p:txEl>
                                              <p:pRg st="0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1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52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17" dur="500"/>
                                        <p:tgtEl>
                                          <p:spTgt spid="109">
                                            <p:txEl>
                                              <p:pRg st="152" end="1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196" end="3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20" dur="500"/>
                                        <p:tgtEl>
                                          <p:spTgt spid="109">
                                            <p:txEl>
                                              <p:pRg st="196" end="3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11" end="3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23" dur="500"/>
                                        <p:tgtEl>
                                          <p:spTgt spid="109">
                                            <p:txEl>
                                              <p:pRg st="311" end="3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372" end="4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26" dur="500"/>
                                        <p:tgtEl>
                                          <p:spTgt spid="109">
                                            <p:txEl>
                                              <p:pRg st="372" end="4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Champs d’une ligne : 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/etc/passwd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457200" y="2032200"/>
            <a:ext cx="8229240" cy="4348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nabil mrani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,,, est le nom complet de l'utilisateur.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/home/mrani2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représente le répertoire personnel de l'utilisateur mrani2. La variable d'environnement HOME sera fixée à cette valeur lorsque l'utilisateur se connectera.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/bin/bash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est le shell à démarrer lors de la connexion de l'utilisateur.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14" name="Picture 1" descr=""/>
          <p:cNvPicPr/>
          <p:nvPr/>
        </p:nvPicPr>
        <p:blipFill>
          <a:blip r:embed="rId1"/>
          <a:stretch/>
        </p:blipFill>
        <p:spPr>
          <a:xfrm>
            <a:off x="107640" y="1412640"/>
            <a:ext cx="8865360" cy="44532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227" dur="indefinite" restart="never" nodeType="tmRoot">
          <p:childTnLst>
            <p:seq>
              <p:cTn id="228" dur="indefinite" nodeType="mainSeq">
                <p:childTnLst>
                  <p:par>
                    <p:cTn id="229" fill="hold">
                      <p:stCondLst>
                        <p:cond delay="0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nodeType="after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36" dur="500"/>
                                        <p:tgtEl>
                                          <p:spTgt spid="113">
                                            <p:txEl>
                                              <p:pRg st="0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52" end="2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39" dur="500"/>
                                        <p:tgtEl>
                                          <p:spTgt spid="113">
                                            <p:txEl>
                                              <p:pRg st="52" end="2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221" end="2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42" dur="500"/>
                                        <p:tgtEl>
                                          <p:spTgt spid="113">
                                            <p:txEl>
                                              <p:pRg st="221" end="29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Champs N°5: 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/etc/passwd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i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Pour décrire un utilisateur on utilise la commande : </a:t>
            </a:r>
            <a:r>
              <a:rPr b="1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chfn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i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Cette commande permet d'indiquer (modifier) dans le champ numéro 5 du fichier </a:t>
            </a:r>
            <a:r>
              <a:rPr b="1" i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/etc/passwd</a:t>
            </a:r>
            <a:r>
              <a:rPr b="0" i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différentes informations sur un utilisateur, son nom complet, son bureau, ses numeros de téléphone (séparées par des virgules).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243" dur="indefinite" restart="never" nodeType="tmRoot">
          <p:childTnLst>
            <p:seq>
              <p:cTn id="244" dur="indefinite" nodeType="mainSeq">
                <p:childTnLst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8" end="2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49" dur="500"/>
                                        <p:tgtEl>
                                          <p:spTgt spid="116">
                                            <p:txEl>
                                              <p:pRg st="58" end="27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des groupes d’utilisateurs :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/etc/group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 fichier contient la base locale des comptes groupes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etc/group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est un fichier ASCII qui définit les groupes auxquels appartient chaque utilisateur.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Il y a une ligne par groupe, et chaque ligne a le format :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r>
              <a:rPr b="0" lang="fr-FR" sz="3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nom_du_groupe:mot_de_passe:GID:liste_utilisateurs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 exemple :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GI-S4:*:1100:mghari,ayachi,rahmoune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250" dur="indefinite" restart="never" nodeType="tmRoot">
          <p:childTnLst>
            <p:seq>
              <p:cTn id="251" dur="indefinite" nodeType="mainSeq">
                <p:childTnLst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56" dur="500"/>
                                        <p:tgtEl>
                                          <p:spTgt spid="118">
                                            <p:txEl>
                                              <p:pRg st="0" end="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55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59" dur="500"/>
                                        <p:tgtEl>
                                          <p:spTgt spid="118">
                                            <p:txEl>
                                              <p:pRg st="55" end="1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151" end="2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64" dur="500"/>
                                        <p:tgtEl>
                                          <p:spTgt spid="118">
                                            <p:txEl>
                                              <p:pRg st="151" end="2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11" end="2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67" dur="500"/>
                                        <p:tgtEl>
                                          <p:spTgt spid="118">
                                            <p:txEl>
                                              <p:pRg st="211" end="2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62" end="2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72" dur="500"/>
                                        <p:tgtEl>
                                          <p:spTgt spid="118">
                                            <p:txEl>
                                              <p:pRg st="262" end="2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77" end="3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275" dur="500"/>
                                        <p:tgtEl>
                                          <p:spTgt spid="118">
                                            <p:txEl>
                                              <p:pRg st="277" end="3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des groupes d’utilisateurs :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/etc/group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GI-S4:*:1100:mghari,ayachi,rahmoune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Une ligne de ce fichier comporte les champs suivants, séparés par des caractères `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' :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nom du groupe, (</a:t>
            </a:r>
            <a:r>
              <a:rPr b="0" lang="fr-FR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 claire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mot de passe </a:t>
            </a:r>
            <a:r>
              <a:rPr b="0" lang="fr-FR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crypté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du groupe. Si ce champ est vide aucun mot de passe n'est nécessaire.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numéro du groupe (gid),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liste des utilisateurs appartenant au groupe séparés par des virgules.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276" dur="indefinite" restart="never" nodeType="tmRoot">
          <p:childTnLst>
            <p:seq>
              <p:cTn id="277" dur="indefinite" nodeType="mainSeq">
                <p:childTnLst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25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2" dur="500" fill="hold"/>
                                        <p:tgtEl>
                                          <p:spTgt spid="120">
                                            <p:txEl>
                                              <p:pRg st="125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3" dur="500" fill="hold"/>
                                        <p:tgtEl>
                                          <p:spTgt spid="120">
                                            <p:txEl>
                                              <p:pRg st="125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84" dur="500"/>
                                        <p:tgtEl>
                                          <p:spTgt spid="120">
                                            <p:txEl>
                                              <p:pRg st="125" end="1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155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7" dur="500" fill="hold"/>
                                        <p:tgtEl>
                                          <p:spTgt spid="120">
                                            <p:txEl>
                                              <p:pRg st="155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8" dur="500" fill="hold"/>
                                        <p:tgtEl>
                                          <p:spTgt spid="120">
                                            <p:txEl>
                                              <p:pRg st="155" end="24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89" dur="500"/>
                                        <p:tgtEl>
                                          <p:spTgt spid="120">
                                            <p:txEl>
                                              <p:pRg st="155" end="2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248" end="2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2" dur="500" fill="hold"/>
                                        <p:tgtEl>
                                          <p:spTgt spid="120">
                                            <p:txEl>
                                              <p:pRg st="248" end="27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3" dur="500" fill="hold"/>
                                        <p:tgtEl>
                                          <p:spTgt spid="120">
                                            <p:txEl>
                                              <p:pRg st="248" end="27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4" dur="500"/>
                                        <p:tgtEl>
                                          <p:spTgt spid="120">
                                            <p:txEl>
                                              <p:pRg st="248" end="2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273" end="3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7" dur="500" fill="hold"/>
                                        <p:tgtEl>
                                          <p:spTgt spid="120">
                                            <p:txEl>
                                              <p:pRg st="273" end="34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8" dur="500" fill="hold"/>
                                        <p:tgtEl>
                                          <p:spTgt spid="120">
                                            <p:txEl>
                                              <p:pRg st="273" end="34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9" dur="500"/>
                                        <p:tgtEl>
                                          <p:spTgt spid="120">
                                            <p:txEl>
                                              <p:pRg st="273" end="3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Concept de compte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 essence, Unix est un système multi-utilisateur et multi-tâche.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Chaque utilisateur possède un répertoire personnel </a:t>
            </a:r>
            <a:r>
              <a:rPr b="0" lang="fr-FR" sz="2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/home/&lt;nom_utilisateur&gt; </a:t>
            </a: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dans lequel ses fichiers sont enregistrés tout en restant à l'abri du regard des autres utilisateurs.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Lorsque vous utilisez la machine en tant que </a:t>
            </a:r>
            <a:r>
              <a:rPr b="0" lang="fr-FR" sz="2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superutilisateur</a:t>
            </a: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(root, ou administrateur), vous avez un accès total à chaque fichier du système.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53" dur="indefinite" restart="never" nodeType="tmRoot">
          <p:childTnLst>
            <p:seq>
              <p:cTn id="54" dur="indefinite" nodeType="mainSeq">
                <p:childTnLst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9" dur="500"/>
                                        <p:tgtEl>
                                          <p:spTgt spid="86">
                                            <p:txEl>
                                              <p:pRg st="0" end="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68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4" dur="500"/>
                                        <p:tgtEl>
                                          <p:spTgt spid="86">
                                            <p:txEl>
                                              <p:pRg st="68" end="2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45" end="3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9" dur="500"/>
                                        <p:tgtEl>
                                          <p:spTgt spid="86">
                                            <p:txEl>
                                              <p:pRg st="245" end="3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457200" y="548640"/>
            <a:ext cx="8229240" cy="576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Lors de la connexion, un utilisateur est associé à tous les groupes dans lesquels il est inscrit.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 peut le vérifier à l'aide de la commande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id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ou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groups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(ou encore avec un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cat /etc/group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[mrani@pc1 mrani]$</a:t>
            </a: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 id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uid=501(mrani) gid=501(mrani) groupes=501(mrani),100(users), 101(GIS4),200(GIS2),201(estm)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[mrani@pc1 mrani]$ </a:t>
            </a: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groups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mrani users GIS4 GIS2 estm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groupe principal de l'utilisateur ``mrani'' est le groupe ``mrani'‘.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Il fait également partie des groupes : ``users'', ``GIS4'',``GIS2'‘ et ``estm''.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00" dur="indefinite" restart="never" nodeType="tmRoot">
          <p:childTnLst>
            <p:seq>
              <p:cTn id="301" dur="indefinite" nodeType="mainSeq">
                <p:childTnLst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nodeType="click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94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306" dur="500"/>
                                        <p:tgtEl>
                                          <p:spTgt spid="121">
                                            <p:txEl>
                                              <p:pRg st="194" end="2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nodeType="with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17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309" dur="500"/>
                                        <p:tgtEl>
                                          <p:spTgt spid="121">
                                            <p:txEl>
                                              <p:pRg st="217" end="3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nodeType="with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08" end="3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312" dur="500"/>
                                        <p:tgtEl>
                                          <p:spTgt spid="121">
                                            <p:txEl>
                                              <p:pRg st="308" end="3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nodeType="withEffect" fill="hold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35" end="3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out">
                                      <p:cBhvr additive="repl">
                                        <p:cTn id="315" dur="500"/>
                                        <p:tgtEl>
                                          <p:spTgt spid="121">
                                            <p:txEl>
                                              <p:pRg st="335" end="3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nodeType="click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62" end="4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320" dur="500"/>
                                        <p:tgtEl>
                                          <p:spTgt spid="121">
                                            <p:txEl>
                                              <p:pRg st="362" end="4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nodeType="withEffect" fill="hold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34" end="5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 additive="repl">
                                        <p:cTn id="323" dur="500"/>
                                        <p:tgtEl>
                                          <p:spTgt spid="121">
                                            <p:txEl>
                                              <p:pRg st="434" end="5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Exemple de :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/etc/group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23" name="Picture 6" descr=""/>
          <p:cNvPicPr/>
          <p:nvPr/>
        </p:nvPicPr>
        <p:blipFill>
          <a:blip r:embed="rId1"/>
          <a:stretch/>
        </p:blipFill>
        <p:spPr>
          <a:xfrm>
            <a:off x="35640" y="1628640"/>
            <a:ext cx="8988120" cy="370512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324" dur="indefinite" restart="never" nodeType="tmRoot">
          <p:childTnLst>
            <p:seq>
              <p:cTn id="325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problème des fichiers </a:t>
            </a:r>
            <a:r>
              <a:rPr b="0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passwd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traditionnels est qu'ils sont lisibles par tous.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Ceci permet aux programmes d'y extraire des informations au sujet d'un utilisateur, telles que son </a:t>
            </a:r>
            <a:r>
              <a:rPr b="0" lang="fr-FR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nom complet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et le </a:t>
            </a:r>
            <a:r>
              <a:rPr b="0" lang="fr-FR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mot de passe crypté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Possibilité d’essayer des milliards de mots de passe jusqu'à correspondance.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26" dur="indefinite" restart="never" nodeType="tmRoot">
          <p:childTnLst>
            <p:seq>
              <p:cTn id="327" dur="indefinite" nodeType="mainSeq">
                <p:childTnLst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32" dur="500"/>
                                        <p:tgtEl>
                                          <p:spTgt spid="125">
                                            <p:txEl>
                                              <p:pRg st="0" end="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81" end="2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37" dur="500"/>
                                        <p:tgtEl>
                                          <p:spTgt spid="125">
                                            <p:txEl>
                                              <p:pRg st="81" end="2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20" end="2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40" dur="500"/>
                                        <p:tgtEl>
                                          <p:spTgt spid="125">
                                            <p:txEl>
                                              <p:pRg st="220" end="2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des mots de passe cryptés est exclusivement utilisé lors de l'étape d'authentification.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Il n'est pas lisible par tous et aucun utilisateur normal n'a le droit de voir le champ ``mot de passe chiffré''.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Il n'y a pas d'information dans ce fichier nécessaire aux programmes.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champs du fichier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sont séparés par des doubles points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41" dur="indefinite" restart="never" nodeType="tmRoot">
          <p:childTnLst>
            <p:seq>
              <p:cTn id="3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Exemple de ligne dans :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457200" y="2349000"/>
            <a:ext cx="8229240" cy="6044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</a:pPr>
            <a:r>
              <a:rPr b="0" lang="fr-FR" sz="2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mrani2:Q,Jpl.or6u2e7:10795:0:99999:7:-1:1:134537220 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30" name="Picture 2" descr=""/>
          <p:cNvPicPr/>
          <p:nvPr/>
        </p:nvPicPr>
        <p:blipFill>
          <a:blip r:embed="rId1"/>
          <a:stretch/>
        </p:blipFill>
        <p:spPr>
          <a:xfrm>
            <a:off x="0" y="3126960"/>
            <a:ext cx="9180000" cy="2101680"/>
          </a:xfrm>
          <a:prstGeom prst="rect">
            <a:avLst/>
          </a:prstGeom>
          <a:ln w="9360">
            <a:noFill/>
          </a:ln>
        </p:spPr>
      </p:pic>
    </p:spTree>
  </p:cSld>
  <p:timing>
    <p:tnLst>
      <p:par>
        <p:cTn id="343" dur="indefinite" restart="never" nodeType="tmRoot">
          <p:childTnLst>
            <p:seq>
              <p:cTn id="3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27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mrani2:Q,Jpl.or6u2e7:10795:0:99999:7:-1:1:134537220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contient habituellement les éléments suivants pour chaque utilisateur :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nom de l'utilisateur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mot de passe haché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date de la dernière modification du mot de passe (exprimé en nombre de jours après le 1er janvier 1970).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nombre de jours avant le que le mot de passe puisse être changé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45" dur="indefinite" restart="never" nodeType="tmRoot">
          <p:childTnLst>
            <p:seq>
              <p:cTn id="346" dur="indefinite" nodeType="mainSeq">
                <p:childTnLst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96" end="1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51" dur="500"/>
                                        <p:tgtEl>
                                          <p:spTgt spid="132">
                                            <p:txEl>
                                              <p:pRg st="96" end="1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120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56" dur="500"/>
                                        <p:tgtEl>
                                          <p:spTgt spid="132">
                                            <p:txEl>
                                              <p:pRg st="120" end="1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143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61" dur="500"/>
                                        <p:tgtEl>
                                          <p:spTgt spid="132">
                                            <p:txEl>
                                              <p:pRg st="143" end="2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251" end="3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66" dur="500"/>
                                        <p:tgtEl>
                                          <p:spTgt spid="132">
                                            <p:txEl>
                                              <p:pRg st="251" end="3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 </a:t>
            </a:r>
            <a:r>
              <a:rPr b="0" lang="fr-FR" sz="27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mrani2:Q,Jpl.or6u2e7:10795:0:99999:7:-1:1:134537220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 startAt="5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nombre de jours après lesquels le mot de passe doit être changé (30 indique qu'après 30 jours l'utilisateur sera forcé de changer son mot de passe ; 99999 indique que l'utilisateur n'est jamais obligé de changer son mot de passe).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 startAt="5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nombre de jours durant lesquelles l'utilisateur sera informé de l'expiration prochaine de son mot de passe s'il se connecte au système.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 startAt="5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nombre de jours avant la désactivation d'un compte avec mot de passe expiré.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67" dur="indefinite" restart="never" nodeType="tmRoot">
          <p:childTnLst>
            <p:seq>
              <p:cTn id="368" dur="indefinite" nodeType="mainSeq">
                <p:childTnLst>
                  <p:par>
                    <p:cTn id="369" fill="hold">
                      <p:stCondLst>
                        <p:cond delay="0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nodeType="after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73" dur="500"/>
                                        <p:tgtEl>
                                          <p:spTgt spid="134">
                                            <p:txEl>
                                              <p:pRg st="0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4" fill="hold">
                      <p:stCondLst>
                        <p:cond delay="indefinite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34" end="37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78" dur="500"/>
                                        <p:tgtEl>
                                          <p:spTgt spid="134">
                                            <p:txEl>
                                              <p:pRg st="234" end="37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73" end="4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83" dur="500"/>
                                        <p:tgtEl>
                                          <p:spTgt spid="134">
                                            <p:txEl>
                                              <p:pRg st="373" end="4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 startAt="8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date de la désactivation d'un compte (exprimé en nombre de jours après le 1er janvier 1970).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eriod" startAt="8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champ réservé pour une éventuelle utilisation future.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 </a:t>
            </a:r>
            <a:r>
              <a:rPr b="0" lang="fr-FR" sz="27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mrani2:Q,Jpl.or6u2e7:10795:0:99999:7:-1:1:134537220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84" dur="indefinite" restart="never" nodeType="tmRoot">
          <p:childTnLst>
            <p:seq>
              <p:cTn id="385" dur="indefinite" nodeType="mainSeq">
                <p:childTnLst>
                  <p:par>
                    <p:cTn id="386" fill="hold">
                      <p:stCondLst>
                        <p:cond delay="0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nodeType="after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0" end="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90" dur="500"/>
                                        <p:tgtEl>
                                          <p:spTgt spid="135">
                                            <p:txEl>
                                              <p:pRg st="0" end="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96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395" dur="500"/>
                                        <p:tgtEl>
                                          <p:spTgt spid="135">
                                            <p:txEl>
                                              <p:pRg st="96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457200" y="216000"/>
            <a:ext cx="8229240" cy="6453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</a:pP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root:$1$cJtWmhbX$1iCfb31CvckZiVDeae0Zx.:13383:0:99999:7:::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daemon:*:13383:0:99999:7:::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bin:*:13383:0:99999:7:::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sys:*:13383:0:99999:7:::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sync:*:13383:0:99999:7:::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games:*:13383:0:99999:7:::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man:*:13383:0:99999:7:::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lp:*:13383:0:99999:7:::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mail:*:13383:0:99999:7:::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news:*:13383:0:99999:7:::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uucp:*:13383:0:99999:7:::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proxy:*:13383:0:99999:7:::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www-data:*:13383:0:99999:7:::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backup:*:13383:0:99999:7:::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list:*:13383:0:99999:7:::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irc:*:13383:0:99999:7:::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gnats:*:13383:0:99999:7:::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nobody:*:13383:0:99999:7:::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dhcp:!:13383:0:99999:7:::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syslog:!:13383:0:99999:7:::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klog:!:13383:0:99999:7:::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cupsys:!:13383:0:99999:7:::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messagebus:!:13383:0:99999:7:::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haldaemon:!:13383:0:99999:7:::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hplip:!:13383:0:99999:7:::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nico:$1$tgS/4j6v$D9dP0cyqc6QydDOQDAiPm.:13383:0:99999:7:::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4932000" y="2814480"/>
            <a:ext cx="4176000" cy="822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>
              <a:lnSpc>
                <a:spcPct val="100000"/>
              </a:lnSpc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Times New Roman"/>
              </a:rPr>
              <a:t>Exemple de fichier </a:t>
            </a:r>
            <a:r>
              <a:rPr b="0" i="1" lang="fr-FR" sz="2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  <a:ea typeface="Times New Roman"/>
              </a:rPr>
              <a:t>/etc/shadow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</a:t>
            </a: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fichier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etc/sha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dow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exemple typique de ligne extraite du fichier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arenR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dernier changement de mot de passe a eu lieu le 2 avril 2003 (12144 jours depuis 01.01.1970) 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arenR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mot de passe a une validité de 180 jours.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arenR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Il y a un délai de 7 jours pour changer le mot de passe.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>
              <a:lnSpc>
                <a:spcPct val="100000"/>
              </a:lnSpc>
              <a:buClr>
                <a:srgbClr val="000000"/>
              </a:buClr>
              <a:buFont typeface="Calibri"/>
              <a:buAutoNum type="arabicParenR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compte expire le 30 août 2003 (12294 jours depuis le 01.01.1970).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41" name="Picture 4" descr=""/>
          <p:cNvPicPr/>
          <p:nvPr/>
        </p:nvPicPr>
        <p:blipFill>
          <a:blip r:embed="rId1"/>
          <a:stretch/>
        </p:blipFill>
        <p:spPr>
          <a:xfrm>
            <a:off x="755640" y="2421000"/>
            <a:ext cx="7776360" cy="57564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Concept de compte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répertoire personnel du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superutilisateur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est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/root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 ce répertoire est monté sur la racine (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Notez que, dans la terminologie anglo-saxonne, il y a des ambiguïtés :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répertoire-parent de votre système (</a:t>
            </a:r>
            <a:r>
              <a:rPr b="0" lang="fr-FR" sz="2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</a:t>
            </a: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est appelé </a:t>
            </a:r>
            <a:r>
              <a:rPr b="0" lang="fr-FR" sz="2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root</a:t>
            </a: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</a:t>
            </a:r>
            <a:r>
              <a:rPr b="0" lang="fr-FR" sz="2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superutilisateur</a:t>
            </a: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s'appelle </a:t>
            </a:r>
            <a:r>
              <a:rPr b="0" lang="fr-FR" sz="2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root</a:t>
            </a: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 son répertoire personnel est </a:t>
            </a:r>
            <a:r>
              <a:rPr b="0" lang="fr-FR" sz="28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/root</a:t>
            </a: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].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70" dur="indefinite" restart="never" nodeType="tmRoot">
          <p:childTnLst>
            <p:seq>
              <p:cTn id="71" dur="indefinite" nodeType="mainSeq">
                <p:childTnLst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76" dur="500"/>
                                        <p:tgtEl>
                                          <p:spTgt spid="88">
                                            <p:txEl>
                                              <p:pRg st="0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00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81" dur="500"/>
                                        <p:tgtEl>
                                          <p:spTgt spid="88">
                                            <p:txEl>
                                              <p:pRg st="100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172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6" dur="500" fill="hold"/>
                                        <p:tgtEl>
                                          <p:spTgt spid="88">
                                            <p:txEl>
                                              <p:pRg st="172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7" dur="500" fill="hold"/>
                                        <p:tgtEl>
                                          <p:spTgt spid="88">
                                            <p:txEl>
                                              <p:pRg st="172" end="23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88" dur="500"/>
                                        <p:tgtEl>
                                          <p:spTgt spid="88">
                                            <p:txEl>
                                              <p:pRg st="172" end="2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32" end="2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1" dur="500" fill="hold"/>
                                        <p:tgtEl>
                                          <p:spTgt spid="88">
                                            <p:txEl>
                                              <p:pRg st="232" end="26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2" dur="500" fill="hold"/>
                                        <p:tgtEl>
                                          <p:spTgt spid="88">
                                            <p:txEl>
                                              <p:pRg st="232" end="26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3" dur="500"/>
                                        <p:tgtEl>
                                          <p:spTgt spid="88">
                                            <p:txEl>
                                              <p:pRg st="232" end="26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nodeType="with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68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88">
                                            <p:txEl>
                                              <p:pRg st="268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7" dur="500" fill="hold"/>
                                        <p:tgtEl>
                                          <p:spTgt spid="88">
                                            <p:txEl>
                                              <p:pRg st="268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8" dur="500"/>
                                        <p:tgtEl>
                                          <p:spTgt spid="88">
                                            <p:txEl>
                                              <p:pRg st="268" end="3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/etc/gshadow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Pour aller plus loin …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Il existe un fichier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/etc/gshadow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dont le rôle est similaire à celui du fichier /etc/shadow, en pratique peu ou pas utilisé.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 active rarement (voir jamais, par convention) les mots de passe de groupe.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96" dur="indefinite" restart="never" nodeType="tmRoot">
          <p:childTnLst>
            <p:seq>
              <p:cTn id="397" dur="indefinite" nodeType="mainSeq">
                <p:childTnLst>
                  <p:par>
                    <p:cTn id="398" fill="hold">
                      <p:stCondLst>
                        <p:cond delay="0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nodeType="withEffect" fill="hold" presetClass="entr" presetID="5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0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500"/>
                            </p:stCondLst>
                            <p:childTnLst>
                              <p:par>
                                <p:cTn id="406" nodeType="after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08" dur="500"/>
                                        <p:tgtEl>
                                          <p:spTgt spid="143">
                                            <p:txEl>
                                              <p:p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4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13" dur="500"/>
                                        <p:tgtEl>
                                          <p:spTgt spid="143">
                                            <p:txEl>
                                              <p:pRg st="24" end="15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50" end="2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16" dur="500"/>
                                        <p:tgtEl>
                                          <p:spTgt spid="143">
                                            <p:txEl>
                                              <p:pRg st="150" end="2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/etc/nsswitch.conf</a:t>
            </a: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5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 fichier indique dans quels annuaires locaux ou réseaux sont recherchés les comptes.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</a:t>
            </a: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Name Service Switch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</a:t>
            </a: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NSS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autorise le remplacement des traditionnels fichiers Unix de configuration (par exemple /etc/passwd, /etc/group, /etc/hosts) par une ou plusieurs bases de données centralisées.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mécanismes utilisés pour accéder à ces bases étant configurables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417" dur="indefinite" restart="never" nodeType="tmRoot">
          <p:childTnLst>
            <p:seq>
              <p:cTn id="418" dur="indefinite" nodeType="mainSeq">
                <p:childTnLst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23" dur="500"/>
                                        <p:tgtEl>
                                          <p:spTgt spid="145">
                                            <p:txEl>
                                              <p:pRg st="0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87" end="2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28" dur="500"/>
                                        <p:tgtEl>
                                          <p:spTgt spid="145">
                                            <p:txEl>
                                              <p:pRg st="87" end="2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292" end="3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33" dur="500"/>
                                        <p:tgtEl>
                                          <p:spTgt spid="145">
                                            <p:txEl>
                                              <p:pRg st="292" end="3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</a:t>
            </a: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fichier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etc/nss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witch.c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onf</a:t>
            </a: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NSS a d’abord été développé par </a:t>
            </a:r>
            <a:r>
              <a:rPr b="0" lang="fr-FR" sz="32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"/>
              </a:rPr>
              <a:t>Sun Microsystems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pour son système </a:t>
            </a:r>
            <a:r>
              <a:rPr b="0" lang="fr-FR" sz="32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"/>
              </a:rPr>
              <a:t>Solaris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Il a par la suite été porté sur de nombreux autres systèmes d’exploitation notamment </a:t>
            </a:r>
            <a:r>
              <a:rPr b="0" lang="fr-FR" sz="32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3"/>
              </a:rPr>
              <a:t>FreeBSD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b="0" lang="fr-FR" sz="32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4"/>
              </a:rPr>
              <a:t>GNU/Linux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…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</a:t>
            </a: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fichier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etc/nss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witch.c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onf</a:t>
            </a: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NSS est habituellement configuré à l’aide du fichier /etc/nsswitch.conf.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Celui-ci liste les « bases de données » (par exemple group, passwd, …) et une ou plusieurs façons d’obtenir l’information (par ex. : </a:t>
            </a:r>
            <a:r>
              <a:rPr b="0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files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pour les fichiers locaux, </a:t>
            </a:r>
            <a:r>
              <a:rPr b="0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nis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pour le </a:t>
            </a:r>
            <a:r>
              <a:rPr b="0" lang="fr-FR" sz="32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"/>
              </a:rPr>
              <a:t>Network Information Service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</a:t>
            </a:r>
            <a:r>
              <a:rPr b="0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nisplus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pour </a:t>
            </a:r>
            <a:r>
              <a:rPr b="0" lang="fr-FR" sz="32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"/>
              </a:rPr>
              <a:t>NIS+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/etc/nsswitch.conf</a:t>
            </a: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1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 exemple :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L’ordre des services listés détermine l’ordre dans lequel NSS tentera d’utiliser ces services pour répondre aux requêtes sur les bases de données.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52" name="Picture 2" descr=""/>
          <p:cNvPicPr/>
          <p:nvPr/>
        </p:nvPicPr>
        <p:blipFill>
          <a:blip r:embed="rId1"/>
          <a:stretch/>
        </p:blipFill>
        <p:spPr>
          <a:xfrm>
            <a:off x="683640" y="2133000"/>
            <a:ext cx="4077360" cy="1872000"/>
          </a:xfrm>
          <a:prstGeom prst="rect">
            <a:avLst/>
          </a:prstGeom>
          <a:ln w="9360">
            <a:noFill/>
          </a:ln>
        </p:spPr>
      </p:pic>
    </p:spTree>
  </p:cSld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</a:t>
            </a: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comma</a:t>
            </a: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ndes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b="0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useradd, usermod, userdel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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ajout, modification, destruction d’un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compte utilisateur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b="0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groupadd, groupmod, groupdel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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ajout, modification, destruction d’un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compte groupe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b="0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passwd :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 le mot de passe d’un compte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434" dur="indefinite" restart="never" nodeType="tmRoot">
          <p:childTnLst>
            <p:seq>
              <p:cTn id="435" dur="indefinite" nodeType="mainSeq">
                <p:childTnLst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40" dur="500"/>
                                        <p:tgtEl>
                                          <p:spTgt spid="156">
                                            <p:txEl>
                                              <p:pRg st="0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26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45" dur="500"/>
                                        <p:tgtEl>
                                          <p:spTgt spid="156">
                                            <p:txEl>
                                              <p:pRg st="26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6" fill="hold">
                      <p:stCondLst>
                        <p:cond delay="indefinite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87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50" dur="500"/>
                                        <p:tgtEl>
                                          <p:spTgt spid="156">
                                            <p:txEl>
                                              <p:pRg st="87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16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55" dur="500"/>
                                        <p:tgtEl>
                                          <p:spTgt spid="156">
                                            <p:txEl>
                                              <p:pRg st="116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172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60" dur="500"/>
                                        <p:tgtEl>
                                          <p:spTgt spid="156">
                                            <p:txEl>
                                              <p:pRg st="172" end="2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</a:t>
            </a: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comma</a:t>
            </a: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ndes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b="0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id :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affiche l’identité d’un compte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b="0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Chsh, chfn :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modifie le shell, le commentaire d’un compte utilisateur.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b="0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getent :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affiche les donnée d’un annuaire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70c0"/>
              </a:buClr>
              <a:buFont typeface="Arial"/>
              <a:buChar char="•"/>
            </a:pPr>
            <a:r>
              <a:rPr b="0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pwck, grpck: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verifie la syntaxe des fichier passwd et group.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461" dur="indefinite" restart="never" nodeType="tmRoot">
          <p:childTnLst>
            <p:seq>
              <p:cTn id="462" dur="indefinite" nodeType="mainSeq">
                <p:childTnLst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0" end="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67" dur="500"/>
                                        <p:tgtEl>
                                          <p:spTgt spid="158">
                                            <p:txEl>
                                              <p:pRg st="0" end="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>
                      <p:stCondLst>
                        <p:cond delay="indefinite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36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72" dur="500"/>
                                        <p:tgtEl>
                                          <p:spTgt spid="158">
                                            <p:txEl>
                                              <p:pRg st="36" end="1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107" end="1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77" dur="500"/>
                                        <p:tgtEl>
                                          <p:spTgt spid="158">
                                            <p:txEl>
                                              <p:pRg st="107" end="1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149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82" dur="500"/>
                                        <p:tgtEl>
                                          <p:spTgt spid="158">
                                            <p:txEl>
                                              <p:pRg st="149" end="2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i="1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useradd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commande </a:t>
            </a:r>
            <a:r>
              <a:rPr b="0" i="1" lang="fr-FR" sz="33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useradd</a:t>
            </a:r>
            <a:r>
              <a:rPr b="0" lang="fr-FR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permet de créer un compte utilisateur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Ses principales caractéristiques peuvent être précisées :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0" lang="fr-FR" sz="33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[mrani@pc1 mrani]$</a:t>
            </a:r>
            <a:r>
              <a:rPr b="1" lang="fr-FR" sz="33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 useradd -u 1001 -g ESTM  -G  GIS4,news  -c  Nabil MRANI  ESTM Equipe TICOS  -d /home/mrani  -m  -s /bin/bash  nabil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b="0" lang="fr-FR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La commande précédente crée un compte utilisateur </a:t>
            </a:r>
            <a:r>
              <a:rPr b="1" lang="fr-FR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nabil</a:t>
            </a:r>
            <a:r>
              <a:rPr b="0" lang="fr-FR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. son uid est 1001, son groupe principale est ESTM, il fait parti des groupe GIS4 et news entant que groupe secondaire. Le champ de commentaire contient la chaine </a:t>
            </a:r>
            <a:r>
              <a:rPr b="1" lang="fr-FR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MRANI  ESTM Equipe TICOS. </a:t>
            </a:r>
            <a:r>
              <a:rPr b="0" lang="fr-FR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son répertoire de connexion est </a:t>
            </a:r>
            <a:r>
              <a:rPr b="1" lang="fr-FR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/home/mrani</a:t>
            </a:r>
            <a:r>
              <a:rPr b="0" lang="fr-FR" sz="3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abic Typesetting"/>
              </a:rPr>
              <a:t> . ce répertoire sera créer (l’option –m). Son shell est le shell bash.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483" dur="indefinite" restart="never" nodeType="tmRoot">
          <p:childTnLst>
            <p:seq>
              <p:cTn id="484" dur="indefinite" nodeType="mainSeq">
                <p:childTnLst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89" dur="500"/>
                                        <p:tgtEl>
                                          <p:spTgt spid="160">
                                            <p:txEl>
                                              <p:pRg st="0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58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94" dur="500"/>
                                        <p:tgtEl>
                                          <p:spTgt spid="160">
                                            <p:txEl>
                                              <p:pRg st="58" end="1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116" end="2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499" dur="500"/>
                                        <p:tgtEl>
                                          <p:spTgt spid="160">
                                            <p:txEl>
                                              <p:pRg st="116" end="2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500"/>
                            </p:stCondLst>
                            <p:childTnLst>
                              <p:par>
                                <p:cTn id="501" nodeType="after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>
                                            <p:txEl>
                                              <p:pRg st="251" end="6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03" dur="500"/>
                                        <p:tgtEl>
                                          <p:spTgt spid="160">
                                            <p:txEl>
                                              <p:pRg st="251" end="6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i="1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useradd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création d'un compte demande plusieurs opérations :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l'ajout d'une entrée dans le fichier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/etc/passwd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création du répertoire personnel de l'utilisateur,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et la mise en place de la configuration par défaut dans le répertoire de cet utilisateur.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L'ensemble de ces opérations est pris en charge par la commande </a:t>
            </a:r>
            <a:r>
              <a:rPr b="1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useradd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504" dur="indefinite" restart="never" nodeType="tmRoot">
          <p:childTnLst>
            <p:seq>
              <p:cTn id="505" dur="indefinite" nodeType="mainSeq">
                <p:childTnLst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56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10" dur="500"/>
                                        <p:tgtEl>
                                          <p:spTgt spid="162">
                                            <p:txEl>
                                              <p:pRg st="56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1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106" end="1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13" dur="500"/>
                                        <p:tgtEl>
                                          <p:spTgt spid="162">
                                            <p:txEl>
                                              <p:pRg st="106" end="1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162" end="2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16" dur="500"/>
                                        <p:tgtEl>
                                          <p:spTgt spid="162">
                                            <p:txEl>
                                              <p:pRg st="162" end="2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7" nodeType="with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252" end="3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19" dur="500"/>
                                        <p:tgtEl>
                                          <p:spTgt spid="162">
                                            <p:txEl>
                                              <p:pRg st="252" end="3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Concept de compte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L'ensemble des utilisateurs est divisé en groupes (groups).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utilisateur peut appartenir à différents groupes et il n'y a pas de limitation sur le nombre de groupes dans le système.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Chaque groupe est défini par une liste d'utilisateurs.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99" dur="indefinite" restart="never" nodeType="tmRoot">
          <p:childTnLst>
            <p:seq>
              <p:cTn id="10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i="1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adduser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Utilisée sans aucun options, cette commande demande de manière interactive toutes les informations nécessaires pour identifier l'utilisateur en cours de création.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valeurs par défaut sont consignées dans le fichier :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0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/etc/default/useradd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520" dur="indefinite" restart="never" nodeType="tmRoot">
          <p:childTnLst>
            <p:seq>
              <p:cTn id="521" dur="indefinite" nodeType="mainSeq">
                <p:childTnLst>
                  <p:par>
                    <p:cTn id="522" fill="hold">
                      <p:stCondLst>
                        <p:cond delay="indefinite"/>
                      </p:stCondLst>
                      <p:childTnLst>
                        <p:par>
                          <p:cTn id="523" fill="hold">
                            <p:stCondLst>
                              <p:cond delay="0"/>
                            </p:stCondLst>
                            <p:childTnLst>
                              <p:par>
                                <p:cTn id="524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26" dur="500"/>
                                        <p:tgtEl>
                                          <p:spTgt spid="164">
                                            <p:txEl>
                                              <p:pRg st="0" end="1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163" end="2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31" dur="500"/>
                                        <p:tgtEl>
                                          <p:spTgt spid="164">
                                            <p:txEl>
                                              <p:pRg st="163" end="2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57200" y="44640"/>
            <a:ext cx="8229240" cy="48960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EXEMPLE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66" name="Picture 2" descr=""/>
          <p:cNvPicPr/>
          <p:nvPr/>
        </p:nvPicPr>
        <p:blipFill>
          <a:blip r:embed="rId1"/>
          <a:stretch/>
        </p:blipFill>
        <p:spPr>
          <a:xfrm>
            <a:off x="35640" y="617760"/>
            <a:ext cx="7308000" cy="2738880"/>
          </a:xfrm>
          <a:prstGeom prst="rect">
            <a:avLst/>
          </a:prstGeom>
          <a:ln w="9360">
            <a:noFill/>
          </a:ln>
        </p:spPr>
      </p:pic>
      <p:sp>
        <p:nvSpPr>
          <p:cNvPr id="167" name="CustomShape 2"/>
          <p:cNvSpPr/>
          <p:nvPr/>
        </p:nvSpPr>
        <p:spPr>
          <a:xfrm>
            <a:off x="395640" y="3861000"/>
            <a:ext cx="8208720" cy="3441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Ligne ajoutée au fichier /etc/passwd:</a:t>
            </a:r>
            <a:r>
              <a:rPr b="0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fermi:x:1001:1001::/home/fermi:/bin/sh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Ligne ajoutée au fichier /etc/shadow</a:t>
            </a:r>
            <a:r>
              <a:rPr b="1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  <a:r>
              <a:rPr b="1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fermi:$1$OiUYxLOq$97N3L1zEHtnjalbwceUyl0:13384:0:99999:7:::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Ligne ajoutée au fichier /etc/group</a:t>
            </a:r>
            <a:r>
              <a:rPr b="1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  <a:r>
              <a:rPr b="1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physiciens:x:1001:fermi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 Ligne ajoutée au fichier /etc/gshadow</a:t>
            </a:r>
            <a:r>
              <a:rPr b="1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</a:t>
            </a:r>
            <a:r>
              <a:rPr b="1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1" lang="fr-FR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physiciens:!::fermi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TextShape 3"/>
          <p:cNvSpPr txBox="1"/>
          <p:nvPr/>
        </p:nvSpPr>
        <p:spPr>
          <a:xfrm>
            <a:off x="3564000" y="2781000"/>
            <a:ext cx="5579640" cy="1007640"/>
          </a:xfrm>
          <a:prstGeom prst="rect">
            <a:avLst/>
          </a:prstGeom>
          <a:solidFill>
            <a:srgbClr val="ffffff"/>
          </a:solidFill>
          <a:ln>
            <a:solidFill>
              <a:srgbClr val="c00000"/>
            </a:solidFill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0" lang="fr-FR" sz="3200" spc="-1" strike="noStrike">
                <a:solidFill>
                  <a:srgbClr val="c0504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Création d'un groupe</a:t>
            </a:r>
            <a:r>
              <a:rPr b="0" lang="fr-FR" sz="3200" spc="-1" strike="noStrike">
                <a:solidFill>
                  <a:srgbClr val="c0504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fr-FR" sz="3200" spc="-1" strike="noStrike">
                <a:solidFill>
                  <a:srgbClr val="c0504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Création d'un utilisateur en le plaçant dans le groupe</a:t>
            </a:r>
            <a:r>
              <a:rPr b="0" lang="fr-FR" sz="3200" spc="-1" strike="noStrike">
                <a:solidFill>
                  <a:srgbClr val="c0504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fr-FR" sz="3200" spc="-1" strike="noStrike">
                <a:solidFill>
                  <a:srgbClr val="c0504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Affectation d'un mot de passe à l'utilisateur</a:t>
            </a:r>
            <a:r>
              <a:rPr b="0" lang="fr-FR" sz="3200" spc="-1" strike="noStrike">
                <a:solidFill>
                  <a:srgbClr val="c0504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fr-FR" sz="3200" spc="-1" strike="noStrike">
                <a:solidFill>
                  <a:srgbClr val="c0504d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(utilisation des paramètres optionels par défaut)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9" name="CustomShape 4"/>
          <p:cNvSpPr/>
          <p:nvPr/>
        </p:nvSpPr>
        <p:spPr>
          <a:xfrm>
            <a:off x="7236360" y="473040"/>
            <a:ext cx="1907280" cy="2285280"/>
          </a:xfrm>
          <a:prstGeom prst="rect">
            <a:avLst/>
          </a:prstGeom>
          <a:solidFill>
            <a:schemeClr val="bg1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just">
              <a:lnSpc>
                <a:spcPct val="100000"/>
              </a:lnSpc>
            </a:pPr>
            <a:r>
              <a:rPr b="0" lang="fr-F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qu'est ce 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qu'on a 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fr-F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fait ?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5"/>
          <p:cNvSpPr/>
          <p:nvPr/>
        </p:nvSpPr>
        <p:spPr>
          <a:xfrm>
            <a:off x="-36360" y="3161880"/>
            <a:ext cx="2448000" cy="8222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just">
              <a:lnSpc>
                <a:spcPct val="100000"/>
              </a:lnSpc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Calibri"/>
              </a:rPr>
              <a:t>ceci implique </a:t>
            </a: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Calibri"/>
              </a:rPr>
              <a:t>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32" dur="indefinite" restart="never" nodeType="tmRoot">
          <p:childTnLst>
            <p:seq>
              <p:cTn id="533" dur="indefinite" nodeType="mainSeq">
                <p:childTnLst>
                  <p:par>
                    <p:cTn id="534" fill="hold">
                      <p:stCondLst>
                        <p:cond delay="indefinite"/>
                      </p:stCondLst>
                      <p:childTnLst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38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>
                      <p:stCondLst>
                        <p:cond delay="indefinite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4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4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6" fill="hold">
                      <p:stCondLst>
                        <p:cond delay="indefinite"/>
                      </p:stCondLst>
                      <p:childTnLst>
                        <p:par>
                          <p:cTn id="547" fill="hold">
                            <p:stCondLst>
                              <p:cond delay="0"/>
                            </p:stCondLst>
                            <p:childTnLst>
                              <p:par>
                                <p:cTn id="548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5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3" fill="hold">
                      <p:stCondLst>
                        <p:cond delay="indefinite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7" dur="500" fill="hold"/>
                                        <p:tgtEl>
                                          <p:spTgt spid="168">
                                            <p:txEl>
                                              <p:pRg st="0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8" dur="500" fill="hold"/>
                                        <p:tgtEl>
                                          <p:spTgt spid="168">
                                            <p:txEl>
                                              <p:pRg st="0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59" dur="500"/>
                                        <p:tgtEl>
                                          <p:spTgt spid="168">
                                            <p:txEl>
                                              <p:pRg st="0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>
                      <p:stCondLst>
                        <p:cond delay="indefinite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nodeType="clickEffect" fill="hold" presetClass="entr" presetID="2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568" dur="80"/>
                                        <p:tgtEl>
                                          <p:spTgt spid="167">
                                            <p:txEl>
                                              <p:p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77,80,-64)"/>
                                          </p:val>
                                        </p:tav>
                                        <p:tav tm="50000"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569" dur="80"/>
                                        <p:tgtEl>
                                          <p:spTgt spid="167">
                                            <p:txEl>
                                              <p:p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77,80,-64)"/>
                                          </p:val>
                                        </p:tav>
                                        <p:tav tm="50000"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0" dur="80"/>
                                        <p:tgtEl>
                                          <p:spTgt spid="167">
                                            <p:txEl>
                                              <p:pRg st="0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/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1" fill="hold">
                      <p:stCondLst>
                        <p:cond delay="indefinite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nodeType="clickEffect" fill="hold" presetClass="entr" presetID="2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79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575" dur="80"/>
                                        <p:tgtEl>
                                          <p:spTgt spid="167">
                                            <p:txEl>
                                              <p:pRg st="79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77,80,-64)"/>
                                          </p:val>
                                        </p:tav>
                                        <p:tav tm="50000"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576" dur="80"/>
                                        <p:tgtEl>
                                          <p:spTgt spid="167">
                                            <p:txEl>
                                              <p:pRg st="79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77,80,-64)"/>
                                          </p:val>
                                        </p:tav>
                                        <p:tav tm="50000"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7" dur="80"/>
                                        <p:tgtEl>
                                          <p:spTgt spid="167">
                                            <p:txEl>
                                              <p:pRg st="79" end="17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/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8" fill="hold">
                      <p:stCondLst>
                        <p:cond delay="indefinite"/>
                      </p:stCondLst>
                      <p:childTnLst>
                        <p:par>
                          <p:cTn id="579" fill="hold">
                            <p:stCondLst>
                              <p:cond delay="0"/>
                            </p:stCondLst>
                            <p:childTnLst>
                              <p:par>
                                <p:cTn id="580" nodeType="clickEffect" fill="hold" presetClass="entr" presetID="2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179" end="2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582" dur="80"/>
                                        <p:tgtEl>
                                          <p:spTgt spid="167">
                                            <p:txEl>
                                              <p:pRg st="179" end="24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77,80,-64)"/>
                                          </p:val>
                                        </p:tav>
                                        <p:tav tm="50000"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583" dur="80"/>
                                        <p:tgtEl>
                                          <p:spTgt spid="167">
                                            <p:txEl>
                                              <p:pRg st="179" end="24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77,80,-64)"/>
                                          </p:val>
                                        </p:tav>
                                        <p:tav tm="50000"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4" dur="80"/>
                                        <p:tgtEl>
                                          <p:spTgt spid="167">
                                            <p:txEl>
                                              <p:pRg st="179" end="24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/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nodeType="clickEffect" fill="hold" presetClass="entr" presetID="2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242" end="3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589" dur="80"/>
                                        <p:tgtEl>
                                          <p:spTgt spid="167">
                                            <p:txEl>
                                              <p:pRg st="242" end="30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77,80,-64)"/>
                                          </p:val>
                                        </p:tav>
                                        <p:tav tm="50000"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590" dur="80"/>
                                        <p:tgtEl>
                                          <p:spTgt spid="167">
                                            <p:txEl>
                                              <p:pRg st="242" end="30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rgb(77,80,-64)"/>
                                          </p:val>
                                        </p:tav>
                                        <p:tav tm="50000">
                                          <p:val>
                                            <p:strVal val="rgb(-1,0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1" dur="80"/>
                                        <p:tgtEl>
                                          <p:spTgt spid="167">
                                            <p:txEl>
                                              <p:pRg st="242" end="30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o/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userdel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commande </a:t>
            </a:r>
            <a:r>
              <a:rPr b="1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userdel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permet d'enlever un compte utilisateur (s'il existe).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L'option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-r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permet en plus la suppression du contenu et du répertoire de domiciliation de l'utilisateur, ainsi que son répertoire de mail.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i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Syntaxe :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userdel [-r] </a:t>
            </a:r>
            <a:r>
              <a:rPr b="1" i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login</a:t>
            </a:r>
            <a:r>
              <a:rPr b="1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i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EXEMPLE :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Enlever un utilisateur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mrani:/# </a:t>
            </a:r>
            <a:r>
              <a:rPr b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userdel -r nabil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592" dur="indefinite" restart="never" nodeType="tmRoot">
          <p:childTnLst>
            <p:seq>
              <p:cTn id="593" dur="indefinite" nodeType="mainSeq">
                <p:childTnLst>
                  <p:par>
                    <p:cTn id="594" fill="hold">
                      <p:stCondLst>
                        <p:cond delay="indefinite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0" end="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598" dur="500"/>
                                        <p:tgtEl>
                                          <p:spTgt spid="172">
                                            <p:txEl>
                                              <p:pRg st="0" end="7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9" fill="hold">
                            <p:stCondLst>
                              <p:cond delay="500"/>
                            </p:stCondLst>
                            <p:childTnLst>
                              <p:par>
                                <p:cTn id="600" nodeType="after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75" end="2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02" dur="500"/>
                                        <p:tgtEl>
                                          <p:spTgt spid="172">
                                            <p:txEl>
                                              <p:pRg st="75" end="2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>
                      <p:stCondLst>
                        <p:cond delay="indefinite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214" end="2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07" dur="500"/>
                                        <p:tgtEl>
                                          <p:spTgt spid="172">
                                            <p:txEl>
                                              <p:pRg st="214" end="2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8" fill="hold">
                      <p:stCondLst>
                        <p:cond delay="indefinite"/>
                      </p:stCondLst>
                      <p:childTnLst>
                        <p:par>
                          <p:cTn id="609" fill="hold">
                            <p:stCondLst>
                              <p:cond delay="0"/>
                            </p:stCondLst>
                            <p:childTnLst>
                              <p:par>
                                <p:cTn id="610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244" end="2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12" dur="500"/>
                                        <p:tgtEl>
                                          <p:spTgt spid="172">
                                            <p:txEl>
                                              <p:pRg st="244" end="2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>
                            <p:stCondLst>
                              <p:cond delay="500"/>
                            </p:stCondLst>
                            <p:childTnLst>
                              <p:par>
                                <p:cTn id="614" nodeType="after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>
                                            <p:txEl>
                                              <p:pRg st="278" end="3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16" dur="500"/>
                                        <p:tgtEl>
                                          <p:spTgt spid="172">
                                            <p:txEl>
                                              <p:pRg st="278" end="30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Outils graphiques de gestion des comptes et groupes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kuser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: </a:t>
            </a:r>
            <a:r>
              <a:rPr b="0" i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est une petite application graphique intégrée à l'interface graphique KDE. On peut le lancer tout simplement via la commande </a:t>
            </a:r>
            <a:r>
              <a:rPr b="1" i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kuser</a:t>
            </a:r>
            <a:r>
              <a:rPr b="0" i="1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depuis une fenêtre console.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</a:t>
            </a:r>
            <a:r>
              <a:rPr b="0" lang="fr-FR" sz="44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
</a:t>
            </a:r>
            <a:r>
              <a:rPr b="0" lang="fr-FR" sz="27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mrani2:Q,Jpl.or6u2e7:10795:0:99999:7:-1:1:134537220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Dans le fichier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une ligne par utilisateur décrit par neuf champs séparés par des ':' :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login (en clair),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mot de passe (crypté),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date de dernière modification du mot de passe (en jours depuis le 1er janvier 1970),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délai avant la prochaine modification possible après un changement de mot de passe (en jours),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délai avant l'obligation de changer de nouveau de mot de passe après un changement sinon expiration du compte (en jours),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délai d'avertissement avant une modification obligatoire,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délai avant désactivation après une expiration,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date de désactivation,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514440" indent="-514080" algn="just">
              <a:lnSpc>
                <a:spcPct val="100000"/>
              </a:lnSpc>
              <a:buClr>
                <a:srgbClr val="000000"/>
              </a:buClr>
              <a:buFont typeface="Calibri"/>
              <a:buAutoNum type="arabicPeriod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reservé.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617" dur="indefinite" restart="never" nodeType="tmRoot">
          <p:childTnLst>
            <p:seq>
              <p:cTn id="618" dur="indefinite" nodeType="mainSeq">
                <p:childTnLst>
                  <p:par>
                    <p:cTn id="619" fill="hold">
                      <p:stCondLst>
                        <p:cond delay="indefinite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00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23" dur="500"/>
                                        <p:tgtEl>
                                          <p:spTgt spid="180">
                                            <p:txEl>
                                              <p:pRg st="100" end="1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4" fill="hold">
                      <p:stCondLst>
                        <p:cond delay="indefinite"/>
                      </p:stCondLst>
                      <p:childTnLst>
                        <p:par>
                          <p:cTn id="625" fill="hold">
                            <p:stCondLst>
                              <p:cond delay="0"/>
                            </p:stCondLst>
                            <p:childTnLst>
                              <p:par>
                                <p:cTn id="62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18" end="1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28" dur="500"/>
                                        <p:tgtEl>
                                          <p:spTgt spid="180">
                                            <p:txEl>
                                              <p:pRg st="118" end="1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9" fill="hold">
                      <p:stCondLst>
                        <p:cond delay="indefinite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41" end="2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33" dur="500"/>
                                        <p:tgtEl>
                                          <p:spTgt spid="180">
                                            <p:txEl>
                                              <p:pRg st="141" end="2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4" fill="hold">
                      <p:stCondLst>
                        <p:cond delay="indefinite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226" end="3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38" dur="500"/>
                                        <p:tgtEl>
                                          <p:spTgt spid="180">
                                            <p:txEl>
                                              <p:pRg st="226" end="3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9" fill="hold">
                      <p:stCondLst>
                        <p:cond delay="indefinite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321" end="4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43" dur="500"/>
                                        <p:tgtEl>
                                          <p:spTgt spid="180">
                                            <p:txEl>
                                              <p:pRg st="321" end="4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4" fill="hold">
                      <p:stCondLst>
                        <p:cond delay="indefinite"/>
                      </p:stCondLst>
                      <p:childTnLst>
                        <p:par>
                          <p:cTn id="645" fill="hold">
                            <p:stCondLst>
                              <p:cond delay="0"/>
                            </p:stCondLst>
                            <p:childTnLst>
                              <p:par>
                                <p:cTn id="64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443" end="5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48" dur="500"/>
                                        <p:tgtEl>
                                          <p:spTgt spid="180">
                                            <p:txEl>
                                              <p:pRg st="443" end="5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9" fill="hold">
                      <p:stCondLst>
                        <p:cond delay="indefinite"/>
                      </p:stCondLst>
                      <p:childTnLst>
                        <p:par>
                          <p:cTn id="650" fill="hold">
                            <p:stCondLst>
                              <p:cond delay="0"/>
                            </p:stCondLst>
                            <p:childTnLst>
                              <p:par>
                                <p:cTn id="65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501" end="5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53" dur="500"/>
                                        <p:tgtEl>
                                          <p:spTgt spid="180">
                                            <p:txEl>
                                              <p:pRg st="501" end="5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4" fill="hold">
                      <p:stCondLst>
                        <p:cond delay="indefinite"/>
                      </p:stCondLst>
                      <p:childTnLst>
                        <p:par>
                          <p:cTn id="655" fill="hold">
                            <p:stCondLst>
                              <p:cond delay="0"/>
                            </p:stCondLst>
                            <p:childTnLst>
                              <p:par>
                                <p:cTn id="656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549" end="5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58" dur="500"/>
                                        <p:tgtEl>
                                          <p:spTgt spid="180">
                                            <p:txEl>
                                              <p:pRg st="549" end="5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9" fill="hold">
                      <p:stCondLst>
                        <p:cond delay="indefinite"/>
                      </p:stCondLst>
                      <p:childTnLst>
                        <p:par>
                          <p:cTn id="660" fill="hold">
                            <p:stCondLst>
                              <p:cond delay="0"/>
                            </p:stCondLst>
                            <p:childTnLst>
                              <p:par>
                                <p:cTn id="661" nodeType="clickEffect" fill="hold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572" end="5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 additive="repl">
                                        <p:cTn id="663" dur="500"/>
                                        <p:tgtEl>
                                          <p:spTgt spid="180">
                                            <p:txEl>
                                              <p:pRg st="572" end="58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Concept de compte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Chaque utilisateur d’un système linux est inscrit dans une base de donnée local ou dans un annuaire réseau.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compte utilisateur représente aussi bien une personne qu'une application (appache .. )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01" dur="indefinite" restart="never" nodeType="tmRoot">
          <p:childTnLst>
            <p:seq>
              <p:cTn id="10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Caractéristiques d’un compte utilisateur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Login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: c’est le nom de l’utilisateur (ou de l’application)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Mot de passe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utilisé lors de la connexion pour authentifier l’utilisateur.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UID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: ce numéro identifie l’utilisateur « user IDentification ». il est utilisé par les programmes pour dentier tout utilisateur. En fait, en interne, seul l'UID et non le nom de connexion- est utilisé.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GID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: ce numéro spécifie le groupe principal de l’utilisateur « Group Identification » 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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même commentaire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Commentaire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Répertoire de connexion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Shell</a:t>
            </a: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activé en début de session en mode texte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03" dur="indefinite" restart="never" nodeType="tmRoot">
          <p:childTnLst>
            <p:seq>
              <p:cTn id="104" dur="indefinite" nodeType="mainSeq">
                <p:childTnLst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60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37" end="3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340" end="44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47" end="4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59" end="4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483" end="5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Caractéristiques d’un compte groupe 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Nom du groupe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GID : c’est un numéro qui identifie le groupe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Un mot de passe 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liste des membres.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33" dur="indefinite" restart="never" nodeType="tmRoot">
          <p:childTnLst>
            <p:seq>
              <p:cTn id="1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La gestion des comptes (création, suppression, modification..) est un droit de l’administrateur (le root)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35" dur="indefinite" restart="never" nodeType="tmRoot">
          <p:childTnLst>
            <p:seq>
              <p:cTn id="1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Les fichiers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des mots de passe :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/etc/passwd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/etc/shadow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des groupes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/etc/group</a:t>
            </a: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Le fichier </a:t>
            </a:r>
            <a:r>
              <a:rPr b="0" lang="fr-FR" sz="32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/etc/nsswitch.conf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37" dur="indefinite" restart="never" nodeType="tmRoot">
          <p:childTnLst>
            <p:seq>
              <p:cTn id="138" dur="indefinite" nodeType="mainSeq">
                <p:childTnLst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3" dur="500" fill="hold"/>
                                        <p:tgtEl>
                                          <p:spTgt spid="100">
                                            <p:txEl>
                                              <p:p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4" dur="500" fill="hold"/>
                                        <p:tgtEl>
                                          <p:spTgt spid="100">
                                            <p:txEl>
                                              <p:pRg st="0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45" dur="500"/>
                                        <p:tgtEl>
                                          <p:spTgt spid="100">
                                            <p:txEl>
                                              <p:pRg st="0" end="4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3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0" dur="500" fill="hold"/>
                                        <p:tgtEl>
                                          <p:spTgt spid="100">
                                            <p:txEl>
                                              <p:pRg st="43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1" dur="500" fill="hold"/>
                                        <p:tgtEl>
                                          <p:spTgt spid="100">
                                            <p:txEl>
                                              <p:pRg st="43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52" dur="500"/>
                                        <p:tgtEl>
                                          <p:spTgt spid="100">
                                            <p:txEl>
                                              <p:pRg st="43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7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7" dur="500" fill="hold"/>
                                        <p:tgtEl>
                                          <p:spTgt spid="100">
                                            <p:txEl>
                                              <p:pRg st="67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8" dur="500" fill="hold"/>
                                        <p:tgtEl>
                                          <p:spTgt spid="100">
                                            <p:txEl>
                                              <p:pRg st="67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59" dur="500"/>
                                        <p:tgtEl>
                                          <p:spTgt spid="100">
                                            <p:txEl>
                                              <p:pRg st="67" end="10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02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4" dur="500" fill="hold"/>
                                        <p:tgtEl>
                                          <p:spTgt spid="100">
                                            <p:txEl>
                                              <p:pRg st="102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5" dur="500" fill="hold"/>
                                        <p:tgtEl>
                                          <p:spTgt spid="100">
                                            <p:txEl>
                                              <p:pRg st="102" end="13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66" dur="500"/>
                                        <p:tgtEl>
                                          <p:spTgt spid="100">
                                            <p:txEl>
                                              <p:pRg st="102" end="1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</TotalTime>
  <Application>LibreOffice/5.1.6.2$Linux_X86_64 LibreOffice_project/10m0$Build-2</Application>
  <Words>1942</Words>
  <Paragraphs>221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2017-02-11T21:57:55Z</dcterms:created>
  <dc:creator>nmrani</dc:creator>
  <dc:description/>
  <dc:language>fr-FR</dc:language>
  <cp:lastModifiedBy/>
  <dcterms:modified xsi:type="dcterms:W3CDTF">2020-03-02T22:16:07Z</dcterms:modified>
  <cp:revision>96</cp:revision>
  <dc:subject/>
  <dc:title>Gestion des utilisateur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Affichage à l'écran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46</vt:i4>
  </property>
</Properties>
</file>