
<file path=[Content_Types].xml><?xml version="1.0" encoding="utf-8"?>
<Types xmlns="http://schemas.openxmlformats.org/package/2006/content-types">
  <Override PartName="/_rels/.rels" ContentType="application/vnd.openxmlformats-package.relationships+xml"/>
  <Override PartName="/ppt/notesSlides/_rels/notesSlide18.xml.rels" ContentType="application/vnd.openxmlformats-package.relationships+xml"/>
  <Override PartName="/ppt/notesSlides/notesSlide18.xml" ContentType="application/vnd.openxmlformats-officedocument.presentationml.notes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23.png" ContentType="image/png"/>
  <Override PartName="/ppt/media/image8.png" ContentType="image/png"/>
  <Override PartName="/ppt/media/image1.png" ContentType="image/png"/>
  <Override PartName="/ppt/media/image6.png" ContentType="image/png"/>
  <Override PartName="/ppt/media/image21.png" ContentType="image/png"/>
  <Override PartName="/ppt/media/image2.png" ContentType="image/png"/>
  <Override PartName="/ppt/media/image7.png" ContentType="image/png"/>
  <Override PartName="/ppt/media/image22.png" ContentType="image/png"/>
  <Override PartName="/ppt/media/image3.png" ContentType="image/png"/>
  <Override PartName="/ppt/media/image4.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217"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 </a:t>
            </a:r>
            <a:endParaRPr b="0" lang="fr-FR" sz="1400" spc="-1" strike="noStrike">
              <a:solidFill>
                <a:srgbClr val="000000"/>
              </a:solidFill>
              <a:uFill>
                <a:solidFill>
                  <a:srgbClr val="ffffff"/>
                </a:solidFill>
              </a:uFill>
              <a:latin typeface="Times New Roman"/>
            </a:endParaRPr>
          </a:p>
        </p:txBody>
      </p:sp>
      <p:sp>
        <p:nvSpPr>
          <p:cNvPr id="218"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 </a:t>
            </a:r>
            <a:endParaRPr b="0" lang="fr-FR" sz="1400" spc="-1" strike="noStrike">
              <a:solidFill>
                <a:srgbClr val="000000"/>
              </a:solidFill>
              <a:uFill>
                <a:solidFill>
                  <a:srgbClr val="ffffff"/>
                </a:solidFill>
              </a:uFill>
              <a:latin typeface="Times New Roman"/>
            </a:endParaRPr>
          </a:p>
        </p:txBody>
      </p:sp>
      <p:sp>
        <p:nvSpPr>
          <p:cNvPr id="219"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 </a:t>
            </a:r>
            <a:endParaRPr b="0" lang="fr-FR" sz="1400" spc="-1" strike="noStrike">
              <a:solidFill>
                <a:srgbClr val="000000"/>
              </a:solidFill>
              <a:uFill>
                <a:solidFill>
                  <a:srgbClr val="ffffff"/>
                </a:solidFill>
              </a:uFill>
              <a:latin typeface="Times New Roman"/>
            </a:endParaRPr>
          </a:p>
        </p:txBody>
      </p:sp>
      <p:sp>
        <p:nvSpPr>
          <p:cNvPr id="220" name="PlaceHolder 5"/>
          <p:cNvSpPr>
            <a:spLocks noGrp="1"/>
          </p:cNvSpPr>
          <p:nvPr>
            <p:ph type="sldNum"/>
          </p:nvPr>
        </p:nvSpPr>
        <p:spPr>
          <a:xfrm>
            <a:off x="4278960" y="10157400"/>
            <a:ext cx="3280680" cy="534240"/>
          </a:xfrm>
          <a:prstGeom prst="rect">
            <a:avLst/>
          </a:prstGeom>
        </p:spPr>
        <p:txBody>
          <a:bodyPr lIns="0" rIns="0" tIns="0" bIns="0" anchor="b"/>
          <a:p>
            <a:pPr algn="r"/>
            <a:fld id="{50266998-8E54-407C-8DAC-410CC7C3795C}" type="slidenum">
              <a:rPr b="0" lang="fr-FR" sz="1400" spc="-1" strike="noStrike">
                <a:solidFill>
                  <a:srgbClr val="000000"/>
                </a:solidFill>
                <a:uFill>
                  <a:solidFill>
                    <a:srgbClr val="ffffff"/>
                  </a:solidFill>
                </a:uFill>
                <a:latin typeface="Times New Roman"/>
              </a:rPr>
              <a:t>1</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756000" y="5078520"/>
            <a:ext cx="6046560" cy="4809960"/>
          </a:xfrm>
          <a:prstGeom prst="rect">
            <a:avLst/>
          </a:prstGeom>
        </p:spPr>
        <p:txBody>
          <a:bodyPr lIns="0" rIns="0" tIns="0" bIns="0"/>
          <a:p>
            <a:r>
              <a:rPr b="0" lang="fr-FR" sz="2000" spc="-1" strike="noStrike">
                <a:solidFill>
                  <a:srgbClr val="000000"/>
                </a:solidFill>
                <a:uFill>
                  <a:solidFill>
                    <a:srgbClr val="ffffff"/>
                  </a:solidFill>
                </a:uFill>
                <a:latin typeface="Arial"/>
              </a:rPr>
              <a:t>2- ,,, qui ont été définis par l'utilisateur à l'aide du programme SETUP (section BOOT DEVICE ORDERING)</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079000" y="1604520"/>
            <a:ext cx="4984920" cy="3977280"/>
          </a:xfrm>
          <a:prstGeom prst="rect">
            <a:avLst/>
          </a:prstGeom>
          <a:ln>
            <a:noFill/>
          </a:ln>
        </p:spPr>
      </p:pic>
      <p:pic>
        <p:nvPicPr>
          <p:cNvPr id="71"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6"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106" name="" descr=""/>
          <p:cNvPicPr/>
          <p:nvPr/>
        </p:nvPicPr>
        <p:blipFill>
          <a:blip r:embed="rId2"/>
          <a:stretch/>
        </p:blipFill>
        <p:spPr>
          <a:xfrm>
            <a:off x="2079000" y="1604520"/>
            <a:ext cx="4984920" cy="3977280"/>
          </a:xfrm>
          <a:prstGeom prst="rect">
            <a:avLst/>
          </a:prstGeom>
          <a:ln>
            <a:noFill/>
          </a:ln>
        </p:spPr>
      </p:pic>
      <p:pic>
        <p:nvPicPr>
          <p:cNvPr id="107"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1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16"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1"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2"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6"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7"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8"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142" name="" descr=""/>
          <p:cNvPicPr/>
          <p:nvPr/>
        </p:nvPicPr>
        <p:blipFill>
          <a:blip r:embed="rId2"/>
          <a:stretch/>
        </p:blipFill>
        <p:spPr>
          <a:xfrm>
            <a:off x="2079000" y="1604520"/>
            <a:ext cx="4984920" cy="3977280"/>
          </a:xfrm>
          <a:prstGeom prst="rect">
            <a:avLst/>
          </a:prstGeom>
          <a:ln>
            <a:noFill/>
          </a:ln>
        </p:spPr>
      </p:pic>
      <p:pic>
        <p:nvPicPr>
          <p:cNvPr id="143" name="" descr=""/>
          <p:cNvPicPr/>
          <p:nvPr/>
        </p:nvPicPr>
        <p:blipFill>
          <a:blip r:embed="rId3"/>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9"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51"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52"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56"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57"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58"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61"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62"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65"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66"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69"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71"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2"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3"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4"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76"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7"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178" name="" descr=""/>
          <p:cNvPicPr/>
          <p:nvPr/>
        </p:nvPicPr>
        <p:blipFill>
          <a:blip r:embed="rId2"/>
          <a:stretch/>
        </p:blipFill>
        <p:spPr>
          <a:xfrm>
            <a:off x="2079000" y="1604520"/>
            <a:ext cx="4984920" cy="3977280"/>
          </a:xfrm>
          <a:prstGeom prst="rect">
            <a:avLst/>
          </a:prstGeom>
          <a:ln>
            <a:noFill/>
          </a:ln>
        </p:spPr>
      </p:pic>
      <p:pic>
        <p:nvPicPr>
          <p:cNvPr id="179" name="" descr=""/>
          <p:cNvPicPr/>
          <p:nvPr/>
        </p:nvPicPr>
        <p:blipFill>
          <a:blip r:embed="rId3"/>
          <a:stretch/>
        </p:blipFill>
        <p:spPr>
          <a:xfrm>
            <a:off x="2079000" y="1604520"/>
            <a:ext cx="498492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8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85"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92"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93"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94"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96"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98"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00"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01"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02"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07"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09"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10"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pic>
        <p:nvPicPr>
          <p:cNvPr id="214" name="" descr=""/>
          <p:cNvPicPr/>
          <p:nvPr/>
        </p:nvPicPr>
        <p:blipFill>
          <a:blip r:embed="rId2"/>
          <a:stretch/>
        </p:blipFill>
        <p:spPr>
          <a:xfrm>
            <a:off x="2079000" y="1604520"/>
            <a:ext cx="4984920" cy="3977280"/>
          </a:xfrm>
          <a:prstGeom prst="rect">
            <a:avLst/>
          </a:prstGeom>
          <a:ln>
            <a:noFill/>
          </a:ln>
        </p:spPr>
      </p:pic>
      <p:pic>
        <p:nvPicPr>
          <p:cNvPr id="215" name="" descr=""/>
          <p:cNvPicPr/>
          <p:nvPr/>
        </p:nvPicPr>
        <p:blipFill>
          <a:blip r:embed="rId3"/>
          <a:stretch/>
        </p:blipFill>
        <p:spPr>
          <a:xfrm>
            <a:off x="2079000" y="1604520"/>
            <a:ext cx="4984920" cy="397728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8880" cy="114444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5"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8880" cy="114444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6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hyperlink" Target="http://debian-facile.org/doc:editeurs:nano" TargetMode="External"/><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hyperlink" Target="http://debian-facile.org/doc:systeme:fsck" TargetMode="External"/><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hyperlink" Target="http://debian-facile.org/doc:systeme:fsck" TargetMode="External"/><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hyperlink" Target="https://fr.wikipedia.org/wiki/Setuid" TargetMode="External"/><Relationship Id="rId2" Type="http://schemas.openxmlformats.org/officeDocument/2006/relationships/hyperlink" Target="https://fr.wikipedia.org/wiki/Setuid" TargetMode="External"/><Relationship Id="rId3" Type="http://schemas.openxmlformats.org/officeDocument/2006/relationships/hyperlink" Target="https://fr.wikipedia.org/wiki/Setuid" TargetMode="External"/><Relationship Id="rId4"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685800" y="42480"/>
            <a:ext cx="7770960" cy="146844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Les systèmes de fichiers</a:t>
            </a:r>
            <a:endParaRPr b="0" lang="fr-FR" sz="1800" spc="-1" strike="noStrike">
              <a:solidFill>
                <a:srgbClr val="000000"/>
              </a:solidFill>
              <a:uFill>
                <a:solidFill>
                  <a:srgbClr val="ffffff"/>
                </a:solidFill>
              </a:uFill>
              <a:latin typeface="Arial"/>
            </a:endParaRPr>
          </a:p>
        </p:txBody>
      </p:sp>
      <p:sp>
        <p:nvSpPr>
          <p:cNvPr id="222" name="CustomShape 2"/>
          <p:cNvSpPr/>
          <p:nvPr/>
        </p:nvSpPr>
        <p:spPr>
          <a:xfrm>
            <a:off x="1371600" y="1438200"/>
            <a:ext cx="6399360" cy="1751040"/>
          </a:xfrm>
          <a:prstGeom prst="rect">
            <a:avLst/>
          </a:prstGeom>
          <a:noFill/>
          <a:ln>
            <a:noFill/>
          </a:ln>
        </p:spPr>
        <p:style>
          <a:lnRef idx="0"/>
          <a:fillRef idx="0"/>
          <a:effectRef idx="0"/>
          <a:fontRef idx="minor"/>
        </p:style>
        <p:txBody>
          <a:bodyPr lIns="90000" rIns="90000" tIns="45000" bIns="45000"/>
          <a:p>
            <a:pPr algn="ctr">
              <a:lnSpc>
                <a:spcPct val="100000"/>
              </a:lnSpc>
            </a:pPr>
            <a:r>
              <a:rPr b="0" lang="fr-FR" sz="3200" spc="-1" strike="noStrike">
                <a:solidFill>
                  <a:srgbClr val="8b8b8b"/>
                </a:solidFill>
                <a:uFill>
                  <a:solidFill>
                    <a:srgbClr val="ffffff"/>
                  </a:solidFill>
                </a:uFill>
                <a:latin typeface="Calibri"/>
                <a:ea typeface="DejaVu Sans"/>
              </a:rPr>
              <a:t>Objectifs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8b8b8b"/>
                </a:solidFill>
                <a:uFill>
                  <a:solidFill>
                    <a:srgbClr val="ffffff"/>
                  </a:solidFill>
                </a:uFill>
                <a:latin typeface="Calibri"/>
                <a:ea typeface="DejaVu Sans"/>
              </a:rPr>
              <a:t>Après l’étude du chapitre, le lecteur sait comment les fichiers d’un système Linux sont associés à l’espace disque. Il connaît les principales commandes pour préparer les disques et organiser lui-même l’espace disque. </a:t>
            </a:r>
            <a:endParaRPr b="0" lang="fr-FR" sz="1800" spc="-1" strike="noStrike">
              <a:solidFill>
                <a:srgbClr val="000000"/>
              </a:solidFill>
              <a:uFill>
                <a:solidFill>
                  <a:srgbClr val="ffffff"/>
                </a:solidFill>
              </a:uFill>
              <a:latin typeface="Arial"/>
            </a:endParaRPr>
          </a:p>
          <a:p>
            <a:pPr algn="ctr">
              <a:lnSpc>
                <a:spcPct val="100000"/>
              </a:lnSpc>
            </a:pPr>
            <a:endParaRPr b="0" lang="fr-FR"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 descr=""/>
          <p:cNvPicPr/>
          <p:nvPr/>
        </p:nvPicPr>
        <p:blipFill>
          <a:blip r:embed="rId1"/>
          <a:stretch/>
        </p:blipFill>
        <p:spPr>
          <a:xfrm>
            <a:off x="1440000" y="1108080"/>
            <a:ext cx="6838920" cy="512208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Les disques</a:t>
            </a:r>
            <a:endParaRPr b="0" lang="fr-FR" sz="1800" spc="-1" strike="noStrike">
              <a:solidFill>
                <a:srgbClr val="000000"/>
              </a:solidFill>
              <a:uFill>
                <a:solidFill>
                  <a:srgbClr val="ffffff"/>
                </a:solidFill>
              </a:uFill>
              <a:latin typeface="Arial"/>
            </a:endParaRPr>
          </a:p>
        </p:txBody>
      </p:sp>
      <p:sp>
        <p:nvSpPr>
          <p:cNvPr id="248"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2400" spc="-1" strike="noStrike">
                <a:solidFill>
                  <a:srgbClr val="000000"/>
                </a:solidFill>
                <a:uFill>
                  <a:solidFill>
                    <a:srgbClr val="ffffff"/>
                  </a:solidFill>
                </a:uFill>
                <a:latin typeface="Calibri"/>
                <a:ea typeface="DejaVu Sans"/>
              </a:rPr>
              <a:t>Un disque est physiquement composé de plateaux ayant chacun deux faces.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400" spc="-1" strike="noStrike">
                <a:solidFill>
                  <a:srgbClr val="000000"/>
                </a:solidFill>
                <a:uFill>
                  <a:solidFill>
                    <a:srgbClr val="ffffff"/>
                  </a:solidFill>
                </a:uFill>
                <a:latin typeface="Calibri"/>
                <a:ea typeface="DejaVu Sans"/>
              </a:rPr>
              <a:t>Sur chaque face, il y a un certain nombre de pistes concentriques.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400" spc="-1" strike="noStrike">
                <a:solidFill>
                  <a:srgbClr val="000000"/>
                </a:solidFill>
                <a:uFill>
                  <a:solidFill>
                    <a:srgbClr val="ffffff"/>
                  </a:solidFill>
                </a:uFill>
                <a:latin typeface="Calibri"/>
                <a:ea typeface="DejaVu Sans"/>
              </a:rPr>
              <a:t>Chaque piste est composée d’un certain nombre de secteurs.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400" spc="-1" strike="noStrike">
                <a:solidFill>
                  <a:srgbClr val="000000"/>
                </a:solidFill>
                <a:uFill>
                  <a:solidFill>
                    <a:srgbClr val="ffffff"/>
                  </a:solidFill>
                </a:uFill>
                <a:latin typeface="Calibri"/>
                <a:ea typeface="DejaVu Sans"/>
              </a:rPr>
              <a:t>Un cylindre correspond à l’ensemble des pistes (une par face) que le bras de lecture/écriture peur lire sans se déplacer. Un secteur a habituellement une taille de  512 octets.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400" spc="-1" strike="noStrike">
                <a:solidFill>
                  <a:srgbClr val="000000"/>
                </a:solidFill>
                <a:uFill>
                  <a:solidFill>
                    <a:srgbClr val="ffffff"/>
                  </a:solidFill>
                </a:uFill>
                <a:latin typeface="Calibri"/>
                <a:ea typeface="DejaVu Sans"/>
              </a:rPr>
              <a:t>En résumez l’espace disque est fait d’un certain nombre de secteurs.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Partitionnement, table des partitions, le MBR</a:t>
            </a:r>
            <a:endParaRPr b="0" lang="fr-FR" sz="1800" spc="-1" strike="noStrike">
              <a:solidFill>
                <a:srgbClr val="000000"/>
              </a:solidFill>
              <a:uFill>
                <a:solidFill>
                  <a:srgbClr val="ffffff"/>
                </a:solidFill>
              </a:uFill>
              <a:latin typeface="Arial"/>
            </a:endParaRPr>
          </a:p>
        </p:txBody>
      </p:sp>
      <p:pic>
        <p:nvPicPr>
          <p:cNvPr id="250" name="" descr=""/>
          <p:cNvPicPr/>
          <p:nvPr/>
        </p:nvPicPr>
        <p:blipFill>
          <a:blip r:embed="rId1"/>
          <a:stretch/>
        </p:blipFill>
        <p:spPr>
          <a:xfrm>
            <a:off x="1437840" y="2246760"/>
            <a:ext cx="6543000" cy="370440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Partitionnement, table des partitions, le MBR</a:t>
            </a:r>
            <a:endParaRPr b="0" lang="fr-FR" sz="1800" spc="-1" strike="noStrike">
              <a:solidFill>
                <a:srgbClr val="000000"/>
              </a:solidFill>
              <a:uFill>
                <a:solidFill>
                  <a:srgbClr val="ffffff"/>
                </a:solidFill>
              </a:uFill>
              <a:latin typeface="Arial"/>
            </a:endParaRPr>
          </a:p>
        </p:txBody>
      </p:sp>
      <p:sp>
        <p:nvSpPr>
          <p:cNvPr id="252" name="CustomShape 2"/>
          <p:cNvSpPr/>
          <p:nvPr/>
        </p:nvSpPr>
        <p:spPr>
          <a:xfrm>
            <a:off x="457200" y="4365000"/>
            <a:ext cx="8145720" cy="17596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Un disque est composé de partitions, chacune peut être considérée comme un petit disque.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A l’origine le nombre des partitions était limité à quatre</a:t>
            </a:r>
            <a:endParaRPr b="0" lang="fr-FR" sz="1800" spc="-1" strike="noStrike">
              <a:solidFill>
                <a:srgbClr val="000000"/>
              </a:solidFill>
              <a:uFill>
                <a:solidFill>
                  <a:srgbClr val="ffffff"/>
                </a:solidFill>
              </a:uFill>
              <a:latin typeface="Arial"/>
            </a:endParaRPr>
          </a:p>
        </p:txBody>
      </p:sp>
      <p:pic>
        <p:nvPicPr>
          <p:cNvPr id="253" name="Picture 2" descr=""/>
          <p:cNvPicPr/>
          <p:nvPr/>
        </p:nvPicPr>
        <p:blipFill>
          <a:blip r:embed="rId1"/>
          <a:stretch/>
        </p:blipFill>
        <p:spPr>
          <a:xfrm>
            <a:off x="971640" y="1556640"/>
            <a:ext cx="7559280" cy="2683080"/>
          </a:xfrm>
          <a:prstGeom prst="rect">
            <a:avLst/>
          </a:prstGeom>
          <a:ln w="9360">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Partitionnement, table des partitions, le MBR</a:t>
            </a:r>
            <a:endParaRPr b="0" lang="fr-FR" sz="1800" spc="-1" strike="noStrike">
              <a:solidFill>
                <a:srgbClr val="000000"/>
              </a:solidFill>
              <a:uFill>
                <a:solidFill>
                  <a:srgbClr val="ffffff"/>
                </a:solidFill>
              </a:uFill>
              <a:latin typeface="Arial"/>
            </a:endParaRPr>
          </a:p>
        </p:txBody>
      </p:sp>
      <p:sp>
        <p:nvSpPr>
          <p:cNvPr id="255" name="CustomShape 2"/>
          <p:cNvSpPr/>
          <p:nvPr/>
        </p:nvSpPr>
        <p:spPr>
          <a:xfrm>
            <a:off x="457200" y="4365000"/>
            <a:ext cx="8145720" cy="17596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2600" spc="-1" strike="noStrike">
                <a:solidFill>
                  <a:srgbClr val="000000"/>
                </a:solidFill>
                <a:uFill>
                  <a:solidFill>
                    <a:srgbClr val="ffffff"/>
                  </a:solidFill>
                </a:uFill>
                <a:latin typeface="Calibri"/>
                <a:ea typeface="DejaVu Sans"/>
              </a:rPr>
              <a:t>La table des partitions correspondante  était stockée complètement dans le MBR (Master Boot Record), c'est-à-dire </a:t>
            </a:r>
            <a:endParaRPr b="0" lang="fr-FR" sz="1800" spc="-1" strike="noStrike">
              <a:solidFill>
                <a:srgbClr val="000000"/>
              </a:solidFill>
              <a:uFill>
                <a:solidFill>
                  <a:srgbClr val="ffffff"/>
                </a:solidFill>
              </a:uFill>
              <a:latin typeface="Arial"/>
            </a:endParaRPr>
          </a:p>
          <a:p>
            <a:pPr algn="just">
              <a:lnSpc>
                <a:spcPct val="100000"/>
              </a:lnSpc>
            </a:pPr>
            <a:r>
              <a:rPr b="0" lang="fr-FR" sz="2600" spc="-1" strike="noStrike">
                <a:solidFill>
                  <a:srgbClr val="000000"/>
                </a:solidFill>
                <a:uFill>
                  <a:solidFill>
                    <a:srgbClr val="ffffff"/>
                  </a:solidFill>
                </a:uFill>
                <a:latin typeface="Calibri"/>
                <a:ea typeface="DejaVu Sans"/>
              </a:rPr>
              <a:t>le premier secteur qui comprend également le code du chargeur primaire (primary loader)</a:t>
            </a:r>
            <a:endParaRPr b="0" lang="fr-FR" sz="1800" spc="-1" strike="noStrike">
              <a:solidFill>
                <a:srgbClr val="000000"/>
              </a:solidFill>
              <a:uFill>
                <a:solidFill>
                  <a:srgbClr val="ffffff"/>
                </a:solidFill>
              </a:uFill>
              <a:latin typeface="Arial"/>
            </a:endParaRPr>
          </a:p>
        </p:txBody>
      </p:sp>
      <p:pic>
        <p:nvPicPr>
          <p:cNvPr id="256" name="Picture 2" descr=""/>
          <p:cNvPicPr/>
          <p:nvPr/>
        </p:nvPicPr>
        <p:blipFill>
          <a:blip r:embed="rId1"/>
          <a:stretch/>
        </p:blipFill>
        <p:spPr>
          <a:xfrm>
            <a:off x="971640" y="1556640"/>
            <a:ext cx="7559280" cy="268308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57200" y="274680"/>
            <a:ext cx="8228160" cy="1141560"/>
          </a:xfrm>
          <a:prstGeom prst="rect">
            <a:avLst/>
          </a:prstGeom>
          <a:noFill/>
          <a:ln>
            <a:noFill/>
          </a:ln>
        </p:spPr>
        <p:style>
          <a:lnRef idx="0"/>
          <a:fillRef idx="0"/>
          <a:effectRef idx="0"/>
          <a:fontRef idx="minor"/>
        </p:style>
        <p:txBody>
          <a:bodyPr lIns="0" rIns="0" tIns="0" bIns="0" anchor="ctr"/>
          <a:p>
            <a:pPr algn="ctr">
              <a:lnSpc>
                <a:spcPct val="100000"/>
              </a:lnSpc>
            </a:pPr>
            <a:r>
              <a:rPr b="0" lang="fr-FR" sz="4000" spc="-1" strike="noStrike">
                <a:solidFill>
                  <a:srgbClr val="000000"/>
                </a:solidFill>
                <a:uFill>
                  <a:solidFill>
                    <a:srgbClr val="ffffff"/>
                  </a:solidFill>
                </a:uFill>
                <a:latin typeface="Calibri"/>
                <a:ea typeface="DejaVu Sans"/>
              </a:rPr>
              <a:t>Master Boot Record</a:t>
            </a:r>
            <a:endParaRPr b="0" lang="fr-FR" sz="1800" spc="-1" strike="noStrike">
              <a:solidFill>
                <a:srgbClr val="000000"/>
              </a:solidFill>
              <a:uFill>
                <a:solidFill>
                  <a:srgbClr val="ffffff"/>
                </a:solidFill>
              </a:uFill>
              <a:latin typeface="Arial"/>
            </a:endParaRPr>
          </a:p>
        </p:txBody>
      </p:sp>
      <p:sp>
        <p:nvSpPr>
          <p:cNvPr id="258" name="CustomShape 2"/>
          <p:cNvSpPr/>
          <p:nvPr/>
        </p:nvSpPr>
        <p:spPr>
          <a:xfrm>
            <a:off x="457200" y="1600200"/>
            <a:ext cx="8228160" cy="4524480"/>
          </a:xfrm>
          <a:prstGeom prst="rect">
            <a:avLst/>
          </a:prstGeom>
          <a:noFill/>
          <a:ln>
            <a:noFill/>
          </a:ln>
        </p:spPr>
        <p:style>
          <a:lnRef idx="0"/>
          <a:fillRef idx="0"/>
          <a:effectRef idx="0"/>
          <a:fontRef idx="minor"/>
        </p:style>
        <p:txBody>
          <a:bodyPr lIns="0" rIns="0" tIns="0" bIns="0" anchor="ctr"/>
          <a:p>
            <a:pPr algn="just">
              <a:lnSpc>
                <a:spcPct val="100000"/>
              </a:lnSpc>
            </a:pPr>
            <a:r>
              <a:rPr b="0" lang="fr-FR" sz="3200" spc="-1" strike="noStrike">
                <a:solidFill>
                  <a:srgbClr val="000000"/>
                </a:solidFill>
                <a:uFill>
                  <a:solidFill>
                    <a:srgbClr val="ffffff"/>
                  </a:solidFill>
                </a:uFill>
                <a:latin typeface="Arial"/>
                <a:ea typeface="DejaVu Sans"/>
              </a:rPr>
              <a:t>Le MBR (zone amorce) est le nom donné au premier secteur adressable d'un disque dur (cylindre 0, tête 0 et secteur 1, ou secteur 0 ).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Arial"/>
                <a:ea typeface="DejaVu Sans"/>
              </a:rPr>
              <a:t>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Arial"/>
                <a:ea typeface="DejaVu Sans"/>
              </a:rPr>
              <a:t>Sa taille est de 512 octets. Le MBR contient la table des partitions du disque. Il contient également une routine d'amorçage dont le but est de charger le système d'exploitation, ou le chargeur d'amorçage (boot loader). </a:t>
            </a:r>
            <a:endParaRPr b="0" lang="fr-FR"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 descr=""/>
          <p:cNvPicPr/>
          <p:nvPr/>
        </p:nvPicPr>
        <p:blipFill>
          <a:blip r:embed="rId1"/>
          <a:stretch/>
        </p:blipFill>
        <p:spPr>
          <a:xfrm>
            <a:off x="945720" y="1755000"/>
            <a:ext cx="7252200" cy="3787920"/>
          </a:xfrm>
          <a:prstGeom prst="rect">
            <a:avLst/>
          </a:prstGeom>
          <a:ln>
            <a:noFill/>
          </a:ln>
        </p:spPr>
      </p:pic>
      <p:sp>
        <p:nvSpPr>
          <p:cNvPr id="260" name="CustomShape 1"/>
          <p:cNvSpPr/>
          <p:nvPr/>
        </p:nvSpPr>
        <p:spPr>
          <a:xfrm>
            <a:off x="457560" y="274680"/>
            <a:ext cx="8228160" cy="1141560"/>
          </a:xfrm>
          <a:prstGeom prst="rect">
            <a:avLst/>
          </a:prstGeom>
          <a:noFill/>
          <a:ln>
            <a:noFill/>
          </a:ln>
        </p:spPr>
        <p:style>
          <a:lnRef idx="0"/>
          <a:fillRef idx="0"/>
          <a:effectRef idx="0"/>
          <a:fontRef idx="minor"/>
        </p:style>
        <p:txBody>
          <a:bodyPr lIns="0" rIns="0" tIns="0" bIns="0" anchor="ctr"/>
          <a:p>
            <a:pPr algn="ctr">
              <a:lnSpc>
                <a:spcPct val="100000"/>
              </a:lnSpc>
            </a:pPr>
            <a:r>
              <a:rPr b="0" lang="fr-FR" sz="4000" spc="-1" strike="noStrike">
                <a:solidFill>
                  <a:srgbClr val="000000"/>
                </a:solidFill>
                <a:uFill>
                  <a:solidFill>
                    <a:srgbClr val="ffffff"/>
                  </a:solidFill>
                </a:uFill>
                <a:latin typeface="Calibri"/>
                <a:ea typeface="DejaVu Sans"/>
              </a:rPr>
              <a:t>Structure du MBR</a:t>
            </a:r>
            <a:endParaRPr b="0" lang="fr-FR"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457200" y="274680"/>
            <a:ext cx="8228160" cy="1141560"/>
          </a:xfrm>
          <a:prstGeom prst="rect">
            <a:avLst/>
          </a:prstGeom>
          <a:noFill/>
          <a:ln>
            <a:noFill/>
          </a:ln>
        </p:spPr>
        <p:style>
          <a:lnRef idx="0"/>
          <a:fillRef idx="0"/>
          <a:effectRef idx="0"/>
          <a:fontRef idx="minor"/>
        </p:style>
      </p:sp>
      <p:sp>
        <p:nvSpPr>
          <p:cNvPr id="262" name="CustomShape 2"/>
          <p:cNvSpPr/>
          <p:nvPr/>
        </p:nvSpPr>
        <p:spPr>
          <a:xfrm>
            <a:off x="457200" y="1600200"/>
            <a:ext cx="8228160" cy="4524480"/>
          </a:xfrm>
          <a:prstGeom prst="rect">
            <a:avLst/>
          </a:prstGeom>
          <a:noFill/>
          <a:ln>
            <a:noFill/>
          </a:ln>
        </p:spPr>
        <p:style>
          <a:lnRef idx="0"/>
          <a:fillRef idx="0"/>
          <a:effectRef idx="0"/>
          <a:fontRef idx="minor"/>
        </p:style>
      </p:sp>
      <p:sp>
        <p:nvSpPr>
          <p:cNvPr id="263" name="CustomShape 3"/>
          <p:cNvSpPr/>
          <p:nvPr/>
        </p:nvSpPr>
        <p:spPr>
          <a:xfrm>
            <a:off x="457200" y="273600"/>
            <a:ext cx="8228880" cy="1144440"/>
          </a:xfrm>
          <a:prstGeom prst="rect">
            <a:avLst/>
          </a:prstGeom>
          <a:noFill/>
          <a:ln>
            <a:noFill/>
          </a:ln>
        </p:spPr>
        <p:style>
          <a:lnRef idx="0"/>
          <a:fillRef idx="0"/>
          <a:effectRef idx="0"/>
          <a:fontRef idx="minor"/>
        </p:style>
        <p:txBody>
          <a:bodyPr lIns="0" rIns="0" tIns="0" bIns="0" anchor="ctr"/>
          <a:p>
            <a:pPr algn="ctr">
              <a:lnSpc>
                <a:spcPct val="100000"/>
              </a:lnSpc>
            </a:pPr>
            <a:r>
              <a:rPr b="0" lang="fr-FR" sz="4000" spc="-1" strike="noStrike">
                <a:solidFill>
                  <a:srgbClr val="000000"/>
                </a:solidFill>
                <a:uFill>
                  <a:solidFill>
                    <a:srgbClr val="ffffff"/>
                  </a:solidFill>
                </a:uFill>
                <a:latin typeface="Calibri"/>
                <a:ea typeface="DejaVu Sans"/>
              </a:rPr>
              <a:t>Structure du MBR</a:t>
            </a:r>
            <a:endParaRPr b="0" lang="fr-FR" sz="1800" spc="-1" strike="noStrike">
              <a:solidFill>
                <a:srgbClr val="000000"/>
              </a:solidFill>
              <a:uFill>
                <a:solidFill>
                  <a:srgbClr val="ffffff"/>
                </a:solidFill>
              </a:uFill>
              <a:latin typeface="Arial"/>
            </a:endParaRPr>
          </a:p>
        </p:txBody>
      </p:sp>
      <p:sp>
        <p:nvSpPr>
          <p:cNvPr id="264" name="CustomShape 4"/>
          <p:cNvSpPr/>
          <p:nvPr/>
        </p:nvSpPr>
        <p:spPr>
          <a:xfrm>
            <a:off x="457200" y="1554120"/>
            <a:ext cx="8228880" cy="4078080"/>
          </a:xfrm>
          <a:prstGeom prst="rect">
            <a:avLst/>
          </a:prstGeom>
          <a:noFill/>
          <a:ln>
            <a:noFill/>
          </a:ln>
        </p:spPr>
        <p:style>
          <a:lnRef idx="0"/>
          <a:fillRef idx="0"/>
          <a:effectRef idx="0"/>
          <a:fontRef idx="minor"/>
        </p:style>
        <p:txBody>
          <a:bodyPr lIns="0" rIns="0" tIns="0" bIns="0" anchor="ctr"/>
          <a:p>
            <a:pPr algn="just">
              <a:lnSpc>
                <a:spcPct val="100000"/>
              </a:lnSpc>
            </a:pPr>
            <a:r>
              <a:rPr b="0" lang="fr-FR" sz="2400" spc="-1" strike="noStrike">
                <a:solidFill>
                  <a:srgbClr val="000000"/>
                </a:solidFill>
                <a:uFill>
                  <a:solidFill>
                    <a:srgbClr val="ffffff"/>
                  </a:solidFill>
                </a:uFill>
                <a:latin typeface="Arial"/>
              </a:rPr>
              <a:t>Le MBR contient la table des partitions et est à l’origine du chargement, on dit aussi amorce ou boot du système actif, quel qu’il soit. La structure du MBR est la suivante :</a:t>
            </a:r>
            <a:endParaRPr b="0" lang="fr-FR" sz="1800" spc="-1" strike="noStrike">
              <a:solidFill>
                <a:srgbClr val="000000"/>
              </a:solidFill>
              <a:uFill>
                <a:solidFill>
                  <a:srgbClr val="ffffff"/>
                </a:solidFill>
              </a:uFill>
              <a:latin typeface="Arial"/>
            </a:endParaRPr>
          </a:p>
          <a:p>
            <a:pPr algn="just">
              <a:lnSpc>
                <a:spcPct val="100000"/>
              </a:lnSpc>
            </a:pPr>
            <a:r>
              <a:rPr b="0" lang="fr-FR" sz="2400" spc="-1" strike="noStrike">
                <a:solidFill>
                  <a:srgbClr val="000000"/>
                </a:solidFill>
                <a:uFill>
                  <a:solidFill>
                    <a:srgbClr val="ffffff"/>
                  </a:solidFill>
                </a:uFill>
                <a:latin typeface="Arial"/>
              </a:rPr>
              <a:t>• </a:t>
            </a:r>
            <a:r>
              <a:rPr b="0" lang="fr-FR" sz="2400" spc="-1" strike="noStrike">
                <a:solidFill>
                  <a:srgbClr val="000000"/>
                </a:solidFill>
                <a:uFill>
                  <a:solidFill>
                    <a:srgbClr val="ffffff"/>
                  </a:solidFill>
                </a:uFill>
                <a:latin typeface="Arial"/>
              </a:rPr>
              <a:t>Les 446 premiers octets contiennent un programme de chargement, loader en anglais, qui va démarrer l’exécution du programme de chargement propre au système d’exploitation actif.</a:t>
            </a:r>
            <a:endParaRPr b="0" lang="fr-FR" sz="1800" spc="-1" strike="noStrike">
              <a:solidFill>
                <a:srgbClr val="000000"/>
              </a:solidFill>
              <a:uFill>
                <a:solidFill>
                  <a:srgbClr val="ffffff"/>
                </a:solidFill>
              </a:uFill>
              <a:latin typeface="Arial"/>
            </a:endParaRPr>
          </a:p>
          <a:p>
            <a:pPr algn="just">
              <a:lnSpc>
                <a:spcPct val="100000"/>
              </a:lnSpc>
            </a:pPr>
            <a:r>
              <a:rPr b="0" lang="fr-FR" sz="2400" spc="-1" strike="noStrike">
                <a:solidFill>
                  <a:srgbClr val="000000"/>
                </a:solidFill>
                <a:uFill>
                  <a:solidFill>
                    <a:srgbClr val="ffffff"/>
                  </a:solidFill>
                </a:uFill>
                <a:latin typeface="Arial"/>
              </a:rPr>
              <a:t>• </a:t>
            </a:r>
            <a:r>
              <a:rPr b="0" lang="fr-FR" sz="2400" spc="-1" strike="noStrike">
                <a:solidFill>
                  <a:srgbClr val="000000"/>
                </a:solidFill>
                <a:uFill>
                  <a:solidFill>
                    <a:srgbClr val="ffffff"/>
                  </a:solidFill>
                </a:uFill>
                <a:latin typeface="Arial"/>
              </a:rPr>
              <a:t>Les 64 octets qui suivent décrivent les partitions : taille, localisation, type et statut.</a:t>
            </a:r>
            <a:endParaRPr b="0" lang="fr-FR" sz="1800" spc="-1" strike="noStrike">
              <a:solidFill>
                <a:srgbClr val="000000"/>
              </a:solidFill>
              <a:uFill>
                <a:solidFill>
                  <a:srgbClr val="ffffff"/>
                </a:solidFill>
              </a:uFill>
              <a:latin typeface="Arial"/>
            </a:endParaRPr>
          </a:p>
          <a:p>
            <a:pPr algn="just">
              <a:lnSpc>
                <a:spcPct val="100000"/>
              </a:lnSpc>
            </a:pPr>
            <a:r>
              <a:rPr b="0" lang="fr-FR" sz="2400" spc="-1" strike="noStrike">
                <a:solidFill>
                  <a:srgbClr val="000000"/>
                </a:solidFill>
                <a:uFill>
                  <a:solidFill>
                    <a:srgbClr val="ffffff"/>
                  </a:solidFill>
                </a:uFill>
                <a:latin typeface="Arial"/>
              </a:rPr>
              <a:t>• </a:t>
            </a:r>
            <a:r>
              <a:rPr b="0" lang="fr-FR" sz="2400" spc="-1" strike="noStrike">
                <a:solidFill>
                  <a:srgbClr val="000000"/>
                </a:solidFill>
                <a:uFill>
                  <a:solidFill>
                    <a:srgbClr val="ffffff"/>
                  </a:solidFill>
                </a:uFill>
                <a:latin typeface="Arial"/>
              </a:rPr>
              <a:t>Les deux derniers octets du MBR constituent le magic number, une valeur numérique que certains systèmes utilisent pour vérifier la signature du secteur.</a:t>
            </a:r>
            <a:endParaRPr b="0" lang="fr-FR"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457200" y="274680"/>
            <a:ext cx="8228160" cy="1141560"/>
          </a:xfrm>
          <a:prstGeom prst="rect">
            <a:avLst/>
          </a:prstGeom>
          <a:noFill/>
          <a:ln>
            <a:noFill/>
          </a:ln>
        </p:spPr>
        <p:style>
          <a:lnRef idx="0"/>
          <a:fillRef idx="0"/>
          <a:effectRef idx="0"/>
          <a:fontRef idx="minor"/>
        </p:style>
        <p:txBody>
          <a:bodyPr lIns="0" rIns="0" tIns="0" bIns="0" anchor="ctr"/>
          <a:p>
            <a:pPr algn="ctr">
              <a:lnSpc>
                <a:spcPct val="100000"/>
              </a:lnSpc>
            </a:pPr>
            <a:r>
              <a:rPr b="0" lang="fr-FR" sz="4000" spc="-1" strike="noStrike">
                <a:solidFill>
                  <a:srgbClr val="000000"/>
                </a:solidFill>
                <a:uFill>
                  <a:solidFill>
                    <a:srgbClr val="ffffff"/>
                  </a:solidFill>
                </a:uFill>
                <a:latin typeface="Calibri"/>
                <a:ea typeface="DejaVu Sans"/>
              </a:rPr>
              <a:t>Structure du MBR</a:t>
            </a:r>
            <a:endParaRPr b="0" lang="fr-FR" sz="1800" spc="-1" strike="noStrike">
              <a:solidFill>
                <a:srgbClr val="000000"/>
              </a:solidFill>
              <a:uFill>
                <a:solidFill>
                  <a:srgbClr val="ffffff"/>
                </a:solidFill>
              </a:uFill>
              <a:latin typeface="Arial"/>
            </a:endParaRPr>
          </a:p>
        </p:txBody>
      </p:sp>
      <p:sp>
        <p:nvSpPr>
          <p:cNvPr id="266" name="CustomShape 2"/>
          <p:cNvSpPr/>
          <p:nvPr/>
        </p:nvSpPr>
        <p:spPr>
          <a:xfrm>
            <a:off x="457200" y="1600200"/>
            <a:ext cx="8228160" cy="4524480"/>
          </a:xfrm>
          <a:prstGeom prst="rect">
            <a:avLst/>
          </a:prstGeom>
          <a:noFill/>
          <a:ln>
            <a:noFill/>
          </a:ln>
        </p:spPr>
        <p:style>
          <a:lnRef idx="0"/>
          <a:fillRef idx="0"/>
          <a:effectRef idx="0"/>
          <a:fontRef idx="minor"/>
        </p:style>
        <p:txBody>
          <a:bodyPr lIns="0" rIns="0" tIns="0" bIns="0"/>
          <a:p>
            <a:pPr marL="432000" indent="-322920" algn="just">
              <a:lnSpc>
                <a:spcPct val="100000"/>
              </a:lnSpc>
              <a:buClr>
                <a:srgbClr val="000000"/>
              </a:buClr>
              <a:buSzPct val="45000"/>
              <a:buFont typeface="Wingdings" charset="2"/>
              <a:buChar char=""/>
            </a:pPr>
            <a:r>
              <a:rPr b="0" lang="fr-FR" sz="2400" spc="-1" strike="noStrike">
                <a:solidFill>
                  <a:srgbClr val="000000"/>
                </a:solidFill>
                <a:uFill>
                  <a:solidFill>
                    <a:srgbClr val="ffffff"/>
                  </a:solidFill>
                </a:uFill>
                <a:latin typeface="Calibri"/>
                <a:ea typeface="DejaVu Sans"/>
              </a:rPr>
              <a:t>À l'octet 510 du MBR, on trouve impérativement le mot 0xAA55 (nombre magique) pour que le BIOS charge et exécute la routine de démarrage présente dans le MBR. </a:t>
            </a:r>
            <a:endParaRPr b="0" lang="fr-FR" sz="1800" spc="-1" strike="noStrike">
              <a:solidFill>
                <a:srgbClr val="000000"/>
              </a:solidFill>
              <a:uFill>
                <a:solidFill>
                  <a:srgbClr val="ffffff"/>
                </a:solidFill>
              </a:uFill>
              <a:latin typeface="Arial"/>
            </a:endParaRPr>
          </a:p>
          <a:p>
            <a:pPr marL="432000" indent="-322920" algn="just">
              <a:lnSpc>
                <a:spcPct val="100000"/>
              </a:lnSpc>
              <a:buClr>
                <a:srgbClr val="000000"/>
              </a:buClr>
              <a:buSzPct val="45000"/>
              <a:buFont typeface="Wingdings" charset="2"/>
              <a:buChar char=""/>
            </a:pPr>
            <a:r>
              <a:rPr b="0" lang="fr-FR" sz="2400" spc="-1" strike="noStrike">
                <a:solidFill>
                  <a:srgbClr val="000000"/>
                </a:solidFill>
                <a:uFill>
                  <a:solidFill>
                    <a:srgbClr val="ffffff"/>
                  </a:solidFill>
                </a:uFill>
                <a:latin typeface="Calibri"/>
                <a:ea typeface="DejaVu Sans"/>
              </a:rPr>
              <a:t>En effet, après la phase de test (POST), le BIOS lit le premier secteur des périphériques amorçables. Lorsqu'il trouve un périphérique contenant le magic number 0xAA55, il charge le code d'amorçage à l'adresse mémoire 0x7C00 et l'exécute. </a:t>
            </a:r>
            <a:endParaRPr b="0" lang="fr-FR" sz="1800" spc="-1" strike="noStrike">
              <a:solidFill>
                <a:srgbClr val="000000"/>
              </a:solidFill>
              <a:uFill>
                <a:solidFill>
                  <a:srgbClr val="ffffff"/>
                </a:solidFill>
              </a:uFill>
              <a:latin typeface="Arial"/>
            </a:endParaRPr>
          </a:p>
          <a:p>
            <a:pPr marL="432000" indent="-322920" algn="just">
              <a:lnSpc>
                <a:spcPct val="100000"/>
              </a:lnSpc>
              <a:buClr>
                <a:srgbClr val="000000"/>
              </a:buClr>
              <a:buSzPct val="45000"/>
              <a:buFont typeface="Wingdings" charset="2"/>
              <a:buChar char=""/>
            </a:pPr>
            <a:r>
              <a:rPr b="0" lang="fr-FR" sz="2400" spc="-1" strike="noStrike">
                <a:solidFill>
                  <a:srgbClr val="000000"/>
                </a:solidFill>
                <a:uFill>
                  <a:solidFill>
                    <a:srgbClr val="ffffff"/>
                  </a:solidFill>
                </a:uFill>
                <a:latin typeface="Calibri"/>
                <a:ea typeface="DejaVu Sans"/>
              </a:rPr>
              <a:t>La main est alors donnée au chargeur d'amorçage (boot strap loader) par ce code d'amorçage. </a:t>
            </a:r>
            <a:endParaRPr b="0" lang="fr-FR"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Partitionnement, table des partitions, le MBR</a:t>
            </a:r>
            <a:endParaRPr b="0" lang="fr-FR" sz="1800" spc="-1" strike="noStrike">
              <a:solidFill>
                <a:srgbClr val="000000"/>
              </a:solidFill>
              <a:uFill>
                <a:solidFill>
                  <a:srgbClr val="ffffff"/>
                </a:solidFill>
              </a:uFill>
              <a:latin typeface="Arial"/>
            </a:endParaRPr>
          </a:p>
        </p:txBody>
      </p:sp>
      <p:sp>
        <p:nvSpPr>
          <p:cNvPr id="268" name="CustomShape 2"/>
          <p:cNvSpPr/>
          <p:nvPr/>
        </p:nvSpPr>
        <p:spPr>
          <a:xfrm>
            <a:off x="457200" y="4365000"/>
            <a:ext cx="8145720" cy="17596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2800" spc="-1" strike="noStrike">
                <a:solidFill>
                  <a:srgbClr val="000000"/>
                </a:solidFill>
                <a:uFill>
                  <a:solidFill>
                    <a:srgbClr val="ffffff"/>
                  </a:solidFill>
                </a:uFill>
                <a:latin typeface="Calibri"/>
                <a:ea typeface="DejaVu Sans"/>
              </a:rPr>
              <a:t>Maintenant, une des quatre partitions primaires peut avoir le type « étendue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800" spc="-1" strike="noStrike">
                <a:solidFill>
                  <a:srgbClr val="000000"/>
                </a:solidFill>
                <a:uFill>
                  <a:solidFill>
                    <a:srgbClr val="ffffff"/>
                  </a:solidFill>
                </a:uFill>
                <a:latin typeface="Calibri"/>
                <a:ea typeface="DejaVu Sans"/>
              </a:rPr>
              <a:t>Dans ce cas, elle peut contenir une suite de partitions, appelées logiques, chaînées les unes aux autres. </a:t>
            </a:r>
            <a:endParaRPr b="0" lang="fr-FR" sz="1800" spc="-1" strike="noStrike">
              <a:solidFill>
                <a:srgbClr val="000000"/>
              </a:solidFill>
              <a:uFill>
                <a:solidFill>
                  <a:srgbClr val="ffffff"/>
                </a:solidFill>
              </a:uFill>
              <a:latin typeface="Arial"/>
            </a:endParaRPr>
          </a:p>
        </p:txBody>
      </p:sp>
      <p:pic>
        <p:nvPicPr>
          <p:cNvPr id="269" name="Picture 2" descr=""/>
          <p:cNvPicPr/>
          <p:nvPr/>
        </p:nvPicPr>
        <p:blipFill>
          <a:blip r:embed="rId1"/>
          <a:stretch/>
        </p:blipFill>
        <p:spPr>
          <a:xfrm>
            <a:off x="971640" y="1556640"/>
            <a:ext cx="7559280" cy="2683080"/>
          </a:xfrm>
          <a:prstGeom prst="rect">
            <a:avLst/>
          </a:prstGeom>
          <a:ln w="9360">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Contenu </a:t>
            </a:r>
            <a:endParaRPr b="0" lang="fr-FR" sz="1800" spc="-1" strike="noStrike">
              <a:solidFill>
                <a:srgbClr val="000000"/>
              </a:solidFill>
              <a:uFill>
                <a:solidFill>
                  <a:srgbClr val="ffffff"/>
                </a:solidFill>
              </a:uFill>
              <a:latin typeface="Arial"/>
            </a:endParaRPr>
          </a:p>
        </p:txBody>
      </p:sp>
      <p:sp>
        <p:nvSpPr>
          <p:cNvPr id="224"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Les disques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Les systèmes de fichiers </a:t>
            </a:r>
            <a:endParaRPr b="0" lang="fr-FR"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Caractéristiques d’une partition </a:t>
            </a:r>
            <a:endParaRPr b="0" lang="fr-FR" sz="1800" spc="-1" strike="noStrike">
              <a:solidFill>
                <a:srgbClr val="000000"/>
              </a:solidFill>
              <a:uFill>
                <a:solidFill>
                  <a:srgbClr val="ffffff"/>
                </a:solidFill>
              </a:uFill>
              <a:latin typeface="Arial"/>
            </a:endParaRPr>
          </a:p>
        </p:txBody>
      </p:sp>
      <p:sp>
        <p:nvSpPr>
          <p:cNvPr id="271"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En plus d’être primaire, étendue ou logique, une partition possède les caractéristiques suivantes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La plage de cylindres utilisée, et donc sa taille en secteurs.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Un drapeau qui indique si c’est la partition active.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 type (tag) qui spécifie l’utilisation de la partition.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Différents types (Tag)</a:t>
            </a:r>
            <a:endParaRPr b="0" lang="fr-FR" sz="1800" spc="-1" strike="noStrike">
              <a:solidFill>
                <a:srgbClr val="000000"/>
              </a:solidFill>
              <a:uFill>
                <a:solidFill>
                  <a:srgbClr val="ffffff"/>
                </a:solidFill>
              </a:uFill>
              <a:latin typeface="Arial"/>
            </a:endParaRPr>
          </a:p>
        </p:txBody>
      </p:sp>
      <p:sp>
        <p:nvSpPr>
          <p:cNvPr id="273"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Le type 83 indique un système de fichiers Linux, 82 un espace de swap Linux et le type 5 indique une partition étendue. Les partitions Windows NTFS ont le type 7, les partitions LVM ont le type 8e.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Utilisation d’une partition </a:t>
            </a:r>
            <a:endParaRPr b="0" lang="fr-FR" sz="1800" spc="-1" strike="noStrike">
              <a:solidFill>
                <a:srgbClr val="000000"/>
              </a:solidFill>
              <a:uFill>
                <a:solidFill>
                  <a:srgbClr val="ffffff"/>
                </a:solidFill>
              </a:uFill>
              <a:latin typeface="Arial"/>
            </a:endParaRPr>
          </a:p>
        </p:txBody>
      </p:sp>
      <p:sp>
        <p:nvSpPr>
          <p:cNvPr id="275"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gn="just">
              <a:lnSpc>
                <a:spcPct val="100000"/>
              </a:lnSpc>
            </a:pPr>
            <a:r>
              <a:rPr b="0" lang="fr-FR" sz="3200" spc="-1" strike="noStrike">
                <a:solidFill>
                  <a:srgbClr val="000000"/>
                </a:solidFill>
                <a:uFill>
                  <a:solidFill>
                    <a:srgbClr val="ffffff"/>
                  </a:solidFill>
                </a:uFill>
                <a:latin typeface="Calibri"/>
                <a:ea typeface="DejaVu Sans"/>
              </a:rPr>
              <a:t>Une partition peut abriter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Un système de fichier, c'est-à-dire une arborescence de fichiers.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Un espace de swap, c'est-à-dire une extension de la mémoire.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Un espace disque dédié à une application, par exemple Oracle.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Nom des disques </a:t>
            </a:r>
            <a:endParaRPr b="0" lang="fr-FR" sz="1800" spc="-1" strike="noStrike">
              <a:solidFill>
                <a:srgbClr val="000000"/>
              </a:solidFill>
              <a:uFill>
                <a:solidFill>
                  <a:srgbClr val="ffffff"/>
                </a:solidFill>
              </a:uFill>
              <a:latin typeface="Arial"/>
            </a:endParaRPr>
          </a:p>
        </p:txBody>
      </p:sp>
      <p:sp>
        <p:nvSpPr>
          <p:cNvPr id="277"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Sous Linux, les disques IDE sont nommés comme suit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/dev/hdb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/dev/hdc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/dev/hdd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Etc. </a:t>
            </a:r>
            <a:endParaRPr b="0" lang="fr-FR"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Nom des disques </a:t>
            </a:r>
            <a:endParaRPr b="0" lang="fr-FR" sz="1800" spc="-1" strike="noStrike">
              <a:solidFill>
                <a:srgbClr val="000000"/>
              </a:solidFill>
              <a:uFill>
                <a:solidFill>
                  <a:srgbClr val="ffffff"/>
                </a:solidFill>
              </a:uFill>
              <a:latin typeface="Arial"/>
            </a:endParaRPr>
          </a:p>
        </p:txBody>
      </p:sp>
      <p:sp>
        <p:nvSpPr>
          <p:cNvPr id="279"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Les disques SCSI, SATA et USB sont nommés comme suit :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/dev/sda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/dev/sdb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Etc. </a:t>
            </a:r>
            <a:endParaRPr b="0" lang="fr-FR" sz="18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Nom des partitions </a:t>
            </a:r>
            <a:endParaRPr b="0" lang="fr-FR" sz="1800" spc="-1" strike="noStrike">
              <a:solidFill>
                <a:srgbClr val="000000"/>
              </a:solidFill>
              <a:uFill>
                <a:solidFill>
                  <a:srgbClr val="ffffff"/>
                </a:solidFill>
              </a:uFill>
              <a:latin typeface="Arial"/>
            </a:endParaRPr>
          </a:p>
        </p:txBody>
      </p:sp>
      <p:sp>
        <p:nvSpPr>
          <p:cNvPr id="281"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Pour un disque, les partitions sont nommées comme suit (par exemple pour le disque hda) :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/dev/hda1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/dev/hda2</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/dev/hda3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/dev/hda4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/dev/hda5</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Calibri"/>
                <a:ea typeface="DejaVu Sans"/>
              </a:rPr>
              <a:t>Toutes les partitions primaires ne sont pas forcément présentes. Une (et une seule) partition primaire peut jouer le rôle de partition étendue (type 5).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457200" y="273600"/>
            <a:ext cx="8228880" cy="1144440"/>
          </a:xfrm>
          <a:prstGeom prst="rect">
            <a:avLst/>
          </a:prstGeom>
          <a:noFill/>
          <a:ln>
            <a:noFill/>
          </a:ln>
        </p:spPr>
        <p:style>
          <a:lnRef idx="0"/>
          <a:fillRef idx="0"/>
          <a:effectRef idx="0"/>
          <a:fontRef idx="minor"/>
        </p:style>
        <p:txBody>
          <a:bodyPr lIns="0" rIns="0" tIns="0" bIns="0" anchor="ctr"/>
          <a:p>
            <a:pPr algn="ctr">
              <a:lnSpc>
                <a:spcPct val="100000"/>
              </a:lnSpc>
            </a:pPr>
            <a:r>
              <a:rPr b="0" lang="fr-FR" sz="4400" spc="-1" strike="noStrike">
                <a:solidFill>
                  <a:srgbClr val="000000"/>
                </a:solidFill>
                <a:uFill>
                  <a:solidFill>
                    <a:srgbClr val="ffffff"/>
                  </a:solidFill>
                </a:uFill>
                <a:latin typeface="Arial"/>
              </a:rPr>
              <a:t>Affichage disques et partition</a:t>
            </a:r>
            <a:endParaRPr b="0" lang="fr-FR" sz="1800" spc="-1" strike="noStrike">
              <a:solidFill>
                <a:srgbClr val="000000"/>
              </a:solidFill>
              <a:uFill>
                <a:solidFill>
                  <a:srgbClr val="ffffff"/>
                </a:solidFill>
              </a:uFill>
              <a:latin typeface="Arial"/>
            </a:endParaRPr>
          </a:p>
        </p:txBody>
      </p:sp>
      <p:sp>
        <p:nvSpPr>
          <p:cNvPr id="283" name="CustomShape 2"/>
          <p:cNvSpPr/>
          <p:nvPr/>
        </p:nvSpPr>
        <p:spPr>
          <a:xfrm>
            <a:off x="457200" y="1604520"/>
            <a:ext cx="8228880" cy="3976920"/>
          </a:xfrm>
          <a:prstGeom prst="rect">
            <a:avLst/>
          </a:prstGeom>
          <a:noFill/>
          <a:ln>
            <a:noFill/>
          </a:ln>
        </p:spPr>
        <p:style>
          <a:lnRef idx="0"/>
          <a:fillRef idx="0"/>
          <a:effectRef idx="0"/>
          <a:fontRef idx="minor"/>
        </p:style>
      </p:sp>
      <p:pic>
        <p:nvPicPr>
          <p:cNvPr id="284" name="" descr=""/>
          <p:cNvPicPr/>
          <p:nvPr/>
        </p:nvPicPr>
        <p:blipFill>
          <a:blip r:embed="rId1"/>
          <a:stretch/>
        </p:blipFill>
        <p:spPr>
          <a:xfrm>
            <a:off x="357120" y="2232000"/>
            <a:ext cx="8453160" cy="208764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La commande fdisk </a:t>
            </a:r>
            <a:endParaRPr b="0" lang="fr-FR" sz="1800" spc="-1" strike="noStrike">
              <a:solidFill>
                <a:srgbClr val="000000"/>
              </a:solidFill>
              <a:uFill>
                <a:solidFill>
                  <a:srgbClr val="ffffff"/>
                </a:solidFill>
              </a:uFill>
              <a:latin typeface="Arial"/>
            </a:endParaRPr>
          </a:p>
        </p:txBody>
      </p:sp>
      <p:sp>
        <p:nvSpPr>
          <p:cNvPr id="286"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0" lang="fr-FR" sz="3200" spc="-1" strike="noStrike">
                <a:solidFill>
                  <a:srgbClr val="000000"/>
                </a:solidFill>
                <a:uFill>
                  <a:solidFill>
                    <a:srgbClr val="ffffff"/>
                  </a:solidFill>
                </a:uFill>
                <a:latin typeface="Calibri"/>
                <a:ea typeface="DejaVu Sans"/>
              </a:rPr>
              <a:t>La commande </a:t>
            </a:r>
            <a:r>
              <a:rPr b="1" i="1" lang="fr-FR" sz="3200" spc="-1" strike="noStrike">
                <a:solidFill>
                  <a:srgbClr val="000000"/>
                </a:solidFill>
                <a:uFill>
                  <a:solidFill>
                    <a:srgbClr val="ffffff"/>
                  </a:solidFill>
                </a:uFill>
                <a:latin typeface="Calibri"/>
                <a:ea typeface="DejaVu Sans"/>
              </a:rPr>
              <a:t>fdisk</a:t>
            </a:r>
            <a:r>
              <a:rPr b="0" lang="fr-FR" sz="3200" spc="-1" strike="noStrike">
                <a:solidFill>
                  <a:srgbClr val="000000"/>
                </a:solidFill>
                <a:uFill>
                  <a:solidFill>
                    <a:srgbClr val="ffffff"/>
                  </a:solidFill>
                </a:uFill>
                <a:latin typeface="Calibri"/>
                <a:ea typeface="DejaVu Sans"/>
              </a:rPr>
              <a:t> permet de :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Afficher la table des partitions (commande p).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Ajouter une nouvelle partition (commande n).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Détruire une partition (commande d).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Créer une table de partition vide, pour un nouveau disque (commande o).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Changer le type d’une partition (commande t).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Mettre/enlever le drapeau partition active (commande a). </a:t>
            </a:r>
            <a:endParaRPr b="0" lang="fr-FR" sz="1800" spc="-1" strike="noStrike">
              <a:solidFill>
                <a:srgbClr val="000000"/>
              </a:solidFill>
              <a:uFill>
                <a:solidFill>
                  <a:srgbClr val="ffffff"/>
                </a:solidFill>
              </a:uFill>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La commande fdisk </a:t>
            </a:r>
            <a:endParaRPr b="0" lang="fr-FR" sz="1800" spc="-1" strike="noStrike">
              <a:solidFill>
                <a:srgbClr val="000000"/>
              </a:solidFill>
              <a:uFill>
                <a:solidFill>
                  <a:srgbClr val="ffffff"/>
                </a:solidFill>
              </a:uFill>
              <a:latin typeface="Arial"/>
            </a:endParaRPr>
          </a:p>
        </p:txBody>
      </p:sp>
      <p:sp>
        <p:nvSpPr>
          <p:cNvPr id="288"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Pour sortir de l’utilitaire, </a:t>
            </a:r>
            <a:endParaRPr b="0" lang="fr-FR" sz="1800" spc="-1" strike="noStrike">
              <a:solidFill>
                <a:srgbClr val="000000"/>
              </a:solidFill>
              <a:uFill>
                <a:solidFill>
                  <a:srgbClr val="ffffff"/>
                </a:solidFill>
              </a:uFill>
              <a:latin typeface="Arial"/>
            </a:endParaRPr>
          </a:p>
          <a:p>
            <a:pPr marL="270000" indent="-268560" algn="just">
              <a:lnSpc>
                <a:spcPct val="100000"/>
              </a:lnSpc>
            </a:pPr>
            <a:r>
              <a:rPr b="1" lang="fr-FR" sz="3200" spc="-1" strike="noStrike">
                <a:solidFill>
                  <a:srgbClr val="000000"/>
                </a:solidFill>
                <a:uFill>
                  <a:solidFill>
                    <a:srgbClr val="ffffff"/>
                  </a:solidFill>
                </a:uFill>
                <a:latin typeface="Calibri"/>
                <a:ea typeface="DejaVu Sans"/>
              </a:rPr>
              <a:t>	</a:t>
            </a:r>
            <a:r>
              <a:rPr b="1" lang="fr-FR" sz="3200" spc="-1" strike="noStrike">
                <a:solidFill>
                  <a:srgbClr val="000000"/>
                </a:solidFill>
                <a:uFill>
                  <a:solidFill>
                    <a:srgbClr val="ffffff"/>
                  </a:solidFill>
                </a:uFill>
                <a:latin typeface="Calibri"/>
                <a:ea typeface="DejaVu Sans"/>
              </a:rPr>
              <a:t>	</a:t>
            </a:r>
            <a:r>
              <a:rPr b="1" lang="fr-FR" sz="3200" spc="-1" strike="noStrike">
                <a:solidFill>
                  <a:srgbClr val="000000"/>
                </a:solidFill>
                <a:uFill>
                  <a:solidFill>
                    <a:srgbClr val="ffffff"/>
                  </a:solidFill>
                </a:uFill>
                <a:latin typeface="Calibri"/>
                <a:ea typeface="DejaVu Sans"/>
              </a:rPr>
              <a:t>- w</a:t>
            </a:r>
            <a:r>
              <a:rPr b="0" lang="fr-FR" sz="3200" spc="-1" strike="noStrike">
                <a:solidFill>
                  <a:srgbClr val="000000"/>
                </a:solidFill>
                <a:uFill>
                  <a:solidFill>
                    <a:srgbClr val="ffffff"/>
                  </a:solidFill>
                </a:uFill>
                <a:latin typeface="Calibri"/>
                <a:ea typeface="DejaVu Sans"/>
              </a:rPr>
              <a:t> (write) : valide les modifications,</a:t>
            </a:r>
            <a:endParaRPr b="0" lang="fr-FR" sz="1800" spc="-1" strike="noStrike">
              <a:solidFill>
                <a:srgbClr val="000000"/>
              </a:solidFill>
              <a:uFill>
                <a:solidFill>
                  <a:srgbClr val="ffffff"/>
                </a:solidFill>
              </a:uFill>
              <a:latin typeface="Arial"/>
            </a:endParaRPr>
          </a:p>
          <a:p>
            <a:pPr marL="270000" indent="-268560" algn="just">
              <a:lnSpc>
                <a:spcPct val="100000"/>
              </a:lnSpc>
            </a:pPr>
            <a:r>
              <a:rPr b="1" lang="fr-FR" sz="3200" spc="-1" strike="noStrike">
                <a:solidFill>
                  <a:srgbClr val="000000"/>
                </a:solidFill>
                <a:uFill>
                  <a:solidFill>
                    <a:srgbClr val="ffffff"/>
                  </a:solidFill>
                </a:uFill>
                <a:latin typeface="Calibri"/>
                <a:ea typeface="DejaVu Sans"/>
              </a:rPr>
              <a:t>	</a:t>
            </a:r>
            <a:r>
              <a:rPr b="1" lang="fr-FR" sz="3200" spc="-1" strike="noStrike">
                <a:solidFill>
                  <a:srgbClr val="000000"/>
                </a:solidFill>
                <a:uFill>
                  <a:solidFill>
                    <a:srgbClr val="ffffff"/>
                  </a:solidFill>
                </a:uFill>
                <a:latin typeface="Calibri"/>
                <a:ea typeface="DejaVu Sans"/>
              </a:rPr>
              <a:t>	</a:t>
            </a:r>
            <a:r>
              <a:rPr b="1" lang="fr-FR" sz="3200" spc="-1" strike="noStrike">
                <a:solidFill>
                  <a:srgbClr val="000000"/>
                </a:solidFill>
                <a:uFill>
                  <a:solidFill>
                    <a:srgbClr val="ffffff"/>
                  </a:solidFill>
                </a:uFill>
                <a:latin typeface="Calibri"/>
                <a:ea typeface="DejaVu Sans"/>
              </a:rPr>
              <a:t>- q</a:t>
            </a:r>
            <a:r>
              <a:rPr b="0" lang="fr-FR" sz="3200" spc="-1" strike="noStrike">
                <a:solidFill>
                  <a:srgbClr val="000000"/>
                </a:solidFill>
                <a:uFill>
                  <a:solidFill>
                    <a:srgbClr val="ffffff"/>
                  </a:solidFill>
                </a:uFill>
                <a:latin typeface="Calibri"/>
                <a:ea typeface="DejaVu Sans"/>
              </a:rPr>
              <a:t> (quit) annule les changements.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Si l’on travaille sur le disque système, il est nécessaire de redémarrer pour une prise en compte des modifications. </a:t>
            </a:r>
            <a:endParaRPr b="0" lang="fr-FR" sz="1800" spc="-1" strike="noStrike">
              <a:solidFill>
                <a:srgbClr val="000000"/>
              </a:solidFill>
              <a:uFill>
                <a:solidFill>
                  <a:srgbClr val="ffffff"/>
                </a:solidFill>
              </a:uFill>
              <a:latin typeface="Arial"/>
            </a:endParaRPr>
          </a:p>
          <a:p>
            <a:pPr marL="270000" indent="-26856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Quand on crée une partition, on a le choix, selon les cas, entre crée une partition primaire, étendue ou logique.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457200" y="207000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Les systèmes de fichiers </a:t>
            </a:r>
            <a:endParaRPr b="0" lang="fr-FR"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26" name="Picture 2" descr=""/>
          <p:cNvPicPr/>
          <p:nvPr/>
        </p:nvPicPr>
        <p:blipFill>
          <a:blip r:embed="rId1"/>
          <a:stretch/>
        </p:blipFill>
        <p:spPr>
          <a:xfrm>
            <a:off x="4572000" y="-27360"/>
            <a:ext cx="4390920" cy="6861960"/>
          </a:xfrm>
          <a:prstGeom prst="rect">
            <a:avLst/>
          </a:prstGeom>
          <a:ln>
            <a:noFill/>
          </a:ln>
        </p:spPr>
      </p:pic>
      <p:sp>
        <p:nvSpPr>
          <p:cNvPr id="227" name="CustomShape 2"/>
          <p:cNvSpPr/>
          <p:nvPr/>
        </p:nvSpPr>
        <p:spPr>
          <a:xfrm>
            <a:off x="683640" y="2277000"/>
            <a:ext cx="3526920" cy="3746160"/>
          </a:xfrm>
          <a:prstGeom prst="rect">
            <a:avLst/>
          </a:prstGeom>
          <a:noFill/>
          <a:ln>
            <a:noFill/>
          </a:ln>
        </p:spPr>
        <p:style>
          <a:lnRef idx="0"/>
          <a:fillRef idx="0"/>
          <a:effectRef idx="0"/>
          <a:fontRef idx="minor"/>
        </p:style>
        <p:txBody>
          <a:bodyPr lIns="90000" rIns="90000" tIns="45000" bIns="45000"/>
          <a:p>
            <a:pPr>
              <a:lnSpc>
                <a:spcPct val="100000"/>
              </a:lnSpc>
            </a:pPr>
            <a:r>
              <a:rPr b="0" lang="fr-FR" sz="4000" spc="-1" strike="noStrike">
                <a:solidFill>
                  <a:srgbClr val="000000"/>
                </a:solidFill>
                <a:uFill>
                  <a:solidFill>
                    <a:srgbClr val="ffffff"/>
                  </a:solidFill>
                </a:uFill>
                <a:latin typeface="Calibri"/>
                <a:ea typeface="DejaVu Sans"/>
              </a:rPr>
              <a:t>A: plateaux</a:t>
            </a:r>
            <a:endParaRPr b="0" lang="fr-FR" sz="1800" spc="-1" strike="noStrike">
              <a:solidFill>
                <a:srgbClr val="000000"/>
              </a:solidFill>
              <a:uFill>
                <a:solidFill>
                  <a:srgbClr val="ffffff"/>
                </a:solidFill>
              </a:uFill>
              <a:latin typeface="Arial"/>
            </a:endParaRPr>
          </a:p>
          <a:p>
            <a:pPr>
              <a:lnSpc>
                <a:spcPct val="100000"/>
              </a:lnSpc>
            </a:pPr>
            <a:r>
              <a:rPr b="0" lang="fr-FR" sz="4000" spc="-1" strike="noStrike">
                <a:solidFill>
                  <a:srgbClr val="000000"/>
                </a:solidFill>
                <a:uFill>
                  <a:solidFill>
                    <a:srgbClr val="ffffff"/>
                  </a:solidFill>
                </a:uFill>
                <a:latin typeface="Calibri"/>
                <a:ea typeface="DejaVu Sans"/>
              </a:rPr>
              <a:t>B:Bras </a:t>
            </a:r>
            <a:endParaRPr b="0" lang="fr-FR" sz="1800" spc="-1" strike="noStrike">
              <a:solidFill>
                <a:srgbClr val="000000"/>
              </a:solidFill>
              <a:uFill>
                <a:solidFill>
                  <a:srgbClr val="ffffff"/>
                </a:solidFill>
              </a:uFill>
              <a:latin typeface="Arial"/>
            </a:endParaRPr>
          </a:p>
          <a:p>
            <a:pPr>
              <a:lnSpc>
                <a:spcPct val="100000"/>
              </a:lnSpc>
            </a:pPr>
            <a:r>
              <a:rPr b="0" lang="fr-FR" sz="4000" spc="-1" strike="noStrike">
                <a:solidFill>
                  <a:srgbClr val="000000"/>
                </a:solidFill>
                <a:uFill>
                  <a:solidFill>
                    <a:srgbClr val="ffffff"/>
                  </a:solidFill>
                </a:uFill>
                <a:latin typeface="Calibri"/>
                <a:ea typeface="DejaVu Sans"/>
              </a:rPr>
              <a:t>C:Tête</a:t>
            </a:r>
            <a:endParaRPr b="0" lang="fr-FR" sz="1800" spc="-1" strike="noStrike">
              <a:solidFill>
                <a:srgbClr val="000000"/>
              </a:solidFill>
              <a:uFill>
                <a:solidFill>
                  <a:srgbClr val="ffffff"/>
                </a:solidFill>
              </a:uFill>
              <a:latin typeface="Arial"/>
            </a:endParaRPr>
          </a:p>
          <a:p>
            <a:pPr>
              <a:lnSpc>
                <a:spcPct val="100000"/>
              </a:lnSpc>
            </a:pPr>
            <a:r>
              <a:rPr b="0" lang="fr-FR" sz="4000" spc="-1" strike="noStrike">
                <a:solidFill>
                  <a:srgbClr val="000000"/>
                </a:solidFill>
                <a:uFill>
                  <a:solidFill>
                    <a:srgbClr val="ffffff"/>
                  </a:solidFill>
                </a:uFill>
                <a:latin typeface="Calibri"/>
                <a:ea typeface="DejaVu Sans"/>
              </a:rPr>
              <a:t>D:cylindre</a:t>
            </a:r>
            <a:endParaRPr b="0" lang="fr-FR" sz="1800" spc="-1" strike="noStrike">
              <a:solidFill>
                <a:srgbClr val="000000"/>
              </a:solidFill>
              <a:uFill>
                <a:solidFill>
                  <a:srgbClr val="ffffff"/>
                </a:solidFill>
              </a:uFill>
              <a:latin typeface="Arial"/>
            </a:endParaRPr>
          </a:p>
          <a:p>
            <a:pPr>
              <a:lnSpc>
                <a:spcPct val="100000"/>
              </a:lnSpc>
            </a:pPr>
            <a:r>
              <a:rPr b="0" lang="fr-FR" sz="4000" spc="-1" strike="noStrike">
                <a:solidFill>
                  <a:srgbClr val="000000"/>
                </a:solidFill>
                <a:uFill>
                  <a:solidFill>
                    <a:srgbClr val="ffffff"/>
                  </a:solidFill>
                </a:uFill>
                <a:latin typeface="Calibri"/>
                <a:ea typeface="DejaVu Sans"/>
              </a:rPr>
              <a:t>E:piste</a:t>
            </a:r>
            <a:endParaRPr b="0" lang="fr-FR" sz="1800" spc="-1" strike="noStrike">
              <a:solidFill>
                <a:srgbClr val="000000"/>
              </a:solidFill>
              <a:uFill>
                <a:solidFill>
                  <a:srgbClr val="ffffff"/>
                </a:solidFill>
              </a:uFill>
              <a:latin typeface="Arial"/>
            </a:endParaRPr>
          </a:p>
          <a:p>
            <a:pPr>
              <a:lnSpc>
                <a:spcPct val="100000"/>
              </a:lnSpc>
            </a:pPr>
            <a:r>
              <a:rPr b="0" lang="fr-FR" sz="4000" spc="-1" strike="noStrike">
                <a:solidFill>
                  <a:srgbClr val="000000"/>
                </a:solidFill>
                <a:uFill>
                  <a:solidFill>
                    <a:srgbClr val="ffffff"/>
                  </a:solidFill>
                </a:uFill>
                <a:latin typeface="Calibri"/>
                <a:ea typeface="DejaVu Sans"/>
              </a:rPr>
              <a:t>F:secteur</a:t>
            </a:r>
            <a:endParaRPr b="0" lang="fr-F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Notion de FS, de montage</a:t>
            </a:r>
            <a:endParaRPr b="0" lang="fr-FR" sz="1800" spc="-1" strike="noStrike">
              <a:solidFill>
                <a:srgbClr val="000000"/>
              </a:solidFill>
              <a:uFill>
                <a:solidFill>
                  <a:srgbClr val="ffffff"/>
                </a:solidFill>
              </a:uFill>
              <a:latin typeface="Arial"/>
            </a:endParaRPr>
          </a:p>
        </p:txBody>
      </p:sp>
      <p:sp>
        <p:nvSpPr>
          <p:cNvPr id="291" name="CustomShape 2"/>
          <p:cNvSpPr/>
          <p:nvPr/>
        </p:nvSpPr>
        <p:spPr>
          <a:xfrm>
            <a:off x="25200" y="1556640"/>
            <a:ext cx="4689360" cy="45244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L’arborescence globale, est composée d’un ou plusieurs systèmes de fichiers (File System ou FS).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Chaque FS correspond à une arborescence de fichiers gérée comme un tout. </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pic>
        <p:nvPicPr>
          <p:cNvPr id="292" name="Picture 2" descr=""/>
          <p:cNvPicPr/>
          <p:nvPr/>
        </p:nvPicPr>
        <p:blipFill>
          <a:blip r:embed="rId1"/>
          <a:stretch/>
        </p:blipFill>
        <p:spPr>
          <a:xfrm>
            <a:off x="4720320" y="1484640"/>
            <a:ext cx="4418640" cy="4549680"/>
          </a:xfrm>
          <a:prstGeom prst="rect">
            <a:avLst/>
          </a:prstGeom>
          <a:ln w="9360">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Notion de FS, de montage</a:t>
            </a:r>
            <a:endParaRPr b="0" lang="fr-FR" sz="1800" spc="-1" strike="noStrike">
              <a:solidFill>
                <a:srgbClr val="000000"/>
              </a:solidFill>
              <a:uFill>
                <a:solidFill>
                  <a:srgbClr val="ffffff"/>
                </a:solidFill>
              </a:uFill>
              <a:latin typeface="Arial"/>
            </a:endParaRPr>
          </a:p>
        </p:txBody>
      </p:sp>
      <p:sp>
        <p:nvSpPr>
          <p:cNvPr id="294" name="CustomShape 2"/>
          <p:cNvSpPr/>
          <p:nvPr/>
        </p:nvSpPr>
        <p:spPr>
          <a:xfrm>
            <a:off x="457200" y="1600200"/>
            <a:ext cx="5985720" cy="45244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Typiquement un FS est stockée dans une partition.</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Mais un FS peut également être stocké dans un </a:t>
            </a:r>
            <a:r>
              <a:rPr b="0" lang="fr-FR" sz="3200" spc="-1" strike="noStrike" u="sng">
                <a:solidFill>
                  <a:srgbClr val="000000"/>
                </a:solidFill>
                <a:uFill>
                  <a:solidFill>
                    <a:srgbClr val="ffffff"/>
                  </a:solidFill>
                </a:uFill>
                <a:latin typeface="Calibri"/>
                <a:ea typeface="DejaVu Sans"/>
              </a:rPr>
              <a:t>volume logique</a:t>
            </a:r>
            <a:r>
              <a:rPr b="0" lang="fr-FR" sz="3200" spc="-1" strike="noStrike">
                <a:solidFill>
                  <a:srgbClr val="000000"/>
                </a:solidFill>
                <a:uFill>
                  <a:solidFill>
                    <a:srgbClr val="ffffff"/>
                  </a:solidFill>
                </a:uFill>
                <a:latin typeface="Calibri"/>
                <a:ea typeface="DejaVu Sans"/>
              </a:rPr>
              <a:t>, un </a:t>
            </a:r>
            <a:r>
              <a:rPr b="0" lang="fr-FR" sz="3200" spc="-1" strike="noStrike" u="sng">
                <a:solidFill>
                  <a:srgbClr val="000000"/>
                </a:solidFill>
                <a:uFill>
                  <a:solidFill>
                    <a:srgbClr val="ffffff"/>
                  </a:solidFill>
                </a:uFill>
                <a:latin typeface="Calibri"/>
                <a:ea typeface="DejaVu Sans"/>
              </a:rPr>
              <a:t>cdrom</a:t>
            </a:r>
            <a:r>
              <a:rPr b="0" lang="fr-FR" sz="3200" spc="-1" strike="noStrike">
                <a:solidFill>
                  <a:srgbClr val="000000"/>
                </a:solidFill>
                <a:uFill>
                  <a:solidFill>
                    <a:srgbClr val="ffffff"/>
                  </a:solidFill>
                </a:uFill>
                <a:latin typeface="Calibri"/>
                <a:ea typeface="DejaVu Sans"/>
              </a:rPr>
              <a:t>, une </a:t>
            </a:r>
            <a:r>
              <a:rPr b="0" lang="fr-FR" sz="3200" spc="-1" strike="noStrike" u="sng">
                <a:solidFill>
                  <a:srgbClr val="000000"/>
                </a:solidFill>
                <a:uFill>
                  <a:solidFill>
                    <a:srgbClr val="ffffff"/>
                  </a:solidFill>
                </a:uFill>
                <a:latin typeface="Calibri"/>
                <a:ea typeface="DejaVu Sans"/>
              </a:rPr>
              <a:t>clef USB</a:t>
            </a:r>
            <a:r>
              <a:rPr b="0" lang="fr-FR" sz="3200" spc="-1" strike="noStrike">
                <a:solidFill>
                  <a:srgbClr val="000000"/>
                </a:solidFill>
                <a:uFill>
                  <a:solidFill>
                    <a:srgbClr val="ffffff"/>
                  </a:solidFill>
                </a:uFill>
                <a:latin typeface="Calibri"/>
                <a:ea typeface="DejaVu Sans"/>
              </a:rPr>
              <a:t>, en </a:t>
            </a:r>
            <a:r>
              <a:rPr b="0" lang="fr-FR" sz="3200" spc="-1" strike="noStrike" u="sng">
                <a:solidFill>
                  <a:srgbClr val="000000"/>
                </a:solidFill>
                <a:uFill>
                  <a:solidFill>
                    <a:srgbClr val="ffffff"/>
                  </a:solidFill>
                </a:uFill>
                <a:latin typeface="Calibri"/>
                <a:ea typeface="DejaVu Sans"/>
              </a:rPr>
              <a:t>mémoire</a:t>
            </a:r>
            <a:r>
              <a:rPr b="0" lang="fr-FR" sz="3200" spc="-1" strike="noStrike">
                <a:solidFill>
                  <a:srgbClr val="000000"/>
                </a:solidFill>
                <a:uFill>
                  <a:solidFill>
                    <a:srgbClr val="ffffff"/>
                  </a:solidFill>
                </a:uFill>
                <a:latin typeface="Calibri"/>
                <a:ea typeface="DejaVu Sans"/>
              </a:rPr>
              <a:t> (c’est le cas pour un live-cd), ou même dans un </a:t>
            </a:r>
            <a:r>
              <a:rPr b="0" lang="fr-FR" sz="3200" spc="-1" strike="noStrike" u="sng">
                <a:solidFill>
                  <a:srgbClr val="000000"/>
                </a:solidFill>
                <a:uFill>
                  <a:solidFill>
                    <a:srgbClr val="ffffff"/>
                  </a:solidFill>
                </a:uFill>
                <a:latin typeface="Calibri"/>
                <a:ea typeface="DejaVu Sans"/>
              </a:rPr>
              <a:t>fichier ordinaire</a:t>
            </a:r>
            <a:r>
              <a:rPr b="0" lang="fr-FR" sz="32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295" name="Picture 2" descr=""/>
          <p:cNvPicPr/>
          <p:nvPr/>
        </p:nvPicPr>
        <p:blipFill>
          <a:blip r:embed="rId1"/>
          <a:stretch/>
        </p:blipFill>
        <p:spPr>
          <a:xfrm>
            <a:off x="6660360" y="1484640"/>
            <a:ext cx="2374920" cy="4930560"/>
          </a:xfrm>
          <a:prstGeom prst="rect">
            <a:avLst/>
          </a:prstGeom>
          <a:ln w="9360">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Notion de FS, de montage</a:t>
            </a:r>
            <a:endParaRPr b="0" lang="fr-FR" sz="1800" spc="-1" strike="noStrike">
              <a:solidFill>
                <a:srgbClr val="000000"/>
              </a:solidFill>
              <a:uFill>
                <a:solidFill>
                  <a:srgbClr val="ffffff"/>
                </a:solidFill>
              </a:uFill>
              <a:latin typeface="Arial"/>
            </a:endParaRPr>
          </a:p>
        </p:txBody>
      </p:sp>
      <p:sp>
        <p:nvSpPr>
          <p:cNvPr id="297" name="CustomShape 2"/>
          <p:cNvSpPr/>
          <p:nvPr/>
        </p:nvSpPr>
        <p:spPr>
          <a:xfrm>
            <a:off x="457200" y="1340640"/>
            <a:ext cx="8289720" cy="204336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Les fichiers d’un FS ne sont accessibles que si le FS est activé, on dit « monté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 montage d’un FS implique d’associer la racine du FS à un répertoire, dit répertoire de montage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298" name="Picture 2" descr=""/>
          <p:cNvPicPr/>
          <p:nvPr/>
        </p:nvPicPr>
        <p:blipFill>
          <a:blip r:embed="rId1"/>
          <a:stretch/>
        </p:blipFill>
        <p:spPr>
          <a:xfrm>
            <a:off x="1043640" y="3285000"/>
            <a:ext cx="6870960" cy="3310920"/>
          </a:xfrm>
          <a:prstGeom prst="rect">
            <a:avLst/>
          </a:prstGeom>
          <a:ln w="9360">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Notion de FS, de montage</a:t>
            </a:r>
            <a:endParaRPr b="0" lang="fr-FR" sz="1800" spc="-1" strike="noStrike">
              <a:solidFill>
                <a:srgbClr val="000000"/>
              </a:solidFill>
              <a:uFill>
                <a:solidFill>
                  <a:srgbClr val="ffffff"/>
                </a:solidFill>
              </a:uFill>
              <a:latin typeface="Arial"/>
            </a:endParaRPr>
          </a:p>
        </p:txBody>
      </p:sp>
      <p:sp>
        <p:nvSpPr>
          <p:cNvPr id="300"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 démontage d’un FS rompt cette association.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 FS root est monté automatiquement par le noyau lors des premières phases du démarrage.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Les autres FS peuvent être montés ultérieurement, de manière automatique ou manuelle.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Tables systèmes, inodes</a:t>
            </a:r>
            <a:endParaRPr b="0" lang="fr-FR" sz="1800" spc="-1" strike="noStrike">
              <a:solidFill>
                <a:srgbClr val="000000"/>
              </a:solidFill>
              <a:uFill>
                <a:solidFill>
                  <a:srgbClr val="ffffff"/>
                </a:solidFill>
              </a:uFill>
              <a:latin typeface="Arial"/>
            </a:endParaRPr>
          </a:p>
        </p:txBody>
      </p:sp>
      <p:sp>
        <p:nvSpPr>
          <p:cNvPr id="302" name="CustomShape 2"/>
          <p:cNvSpPr/>
          <p:nvPr/>
        </p:nvSpPr>
        <p:spPr>
          <a:xfrm>
            <a:off x="457200" y="1600200"/>
            <a:ext cx="8228160" cy="211536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2600" spc="-1" strike="noStrike">
                <a:solidFill>
                  <a:srgbClr val="000000"/>
                </a:solidFill>
                <a:uFill>
                  <a:solidFill>
                    <a:srgbClr val="ffffff"/>
                  </a:solidFill>
                </a:uFill>
                <a:latin typeface="Calibri"/>
                <a:ea typeface="DejaVu Sans"/>
              </a:rPr>
              <a:t>Physiquement, un FS est composé de différentes tables systèmes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600" spc="-1" strike="noStrike">
                <a:solidFill>
                  <a:srgbClr val="000000"/>
                </a:solidFill>
                <a:uFill>
                  <a:solidFill>
                    <a:srgbClr val="ffffff"/>
                  </a:solidFill>
                </a:uFill>
                <a:latin typeface="Calibri"/>
                <a:ea typeface="DejaVu Sans"/>
              </a:rPr>
              <a:t>Le super-bloc qui contient les données générales (taille, monté ou non,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2600" spc="-1" strike="noStrike">
                <a:solidFill>
                  <a:srgbClr val="000000"/>
                </a:solidFill>
                <a:uFill>
                  <a:solidFill>
                    <a:srgbClr val="ffffff"/>
                  </a:solidFill>
                </a:uFill>
                <a:latin typeface="Calibri"/>
                <a:ea typeface="DejaVu Sans"/>
              </a:rPr>
              <a:t>La table des inodes qui contient la table de description et d’allocation des fichiers. </a:t>
            </a:r>
            <a:endParaRPr b="0" lang="fr-FR" sz="1800" spc="-1" strike="noStrike">
              <a:solidFill>
                <a:srgbClr val="000000"/>
              </a:solidFill>
              <a:uFill>
                <a:solidFill>
                  <a:srgbClr val="ffffff"/>
                </a:solidFill>
              </a:uFill>
              <a:latin typeface="Arial"/>
            </a:endParaRPr>
          </a:p>
        </p:txBody>
      </p:sp>
      <p:pic>
        <p:nvPicPr>
          <p:cNvPr id="303" name="Picture 2" descr=""/>
          <p:cNvPicPr/>
          <p:nvPr/>
        </p:nvPicPr>
        <p:blipFill>
          <a:blip r:embed="rId1"/>
          <a:stretch/>
        </p:blipFill>
        <p:spPr>
          <a:xfrm>
            <a:off x="3234240" y="3573000"/>
            <a:ext cx="5873040" cy="3238920"/>
          </a:xfrm>
          <a:prstGeom prst="rect">
            <a:avLst/>
          </a:prstGeom>
          <a:ln w="9360">
            <a:noFill/>
          </a:ln>
        </p:spPr>
      </p:pic>
      <p:sp>
        <p:nvSpPr>
          <p:cNvPr id="304" name="CustomShape 3"/>
          <p:cNvSpPr/>
          <p:nvPr/>
        </p:nvSpPr>
        <p:spPr>
          <a:xfrm>
            <a:off x="0" y="3789000"/>
            <a:ext cx="3274560" cy="336276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2300" spc="-1" strike="noStrike">
                <a:solidFill>
                  <a:srgbClr val="000000"/>
                </a:solidFill>
                <a:uFill>
                  <a:solidFill>
                    <a:srgbClr val="ffffff"/>
                  </a:solidFill>
                </a:uFill>
                <a:latin typeface="Calibri"/>
                <a:ea typeface="DejaVu Sans"/>
              </a:rPr>
              <a:t>Chaque inode (fichier) est repérée par un numéro, le numéro d’inode.</a:t>
            </a:r>
            <a:endParaRPr b="0" lang="fr-FR" sz="1800" spc="-1" strike="noStrike">
              <a:solidFill>
                <a:srgbClr val="000000"/>
              </a:solidFill>
              <a:uFill>
                <a:solidFill>
                  <a:srgbClr val="ffffff"/>
                </a:solidFill>
              </a:uFill>
              <a:latin typeface="Arial"/>
            </a:endParaRPr>
          </a:p>
          <a:p>
            <a:pPr algn="just">
              <a:lnSpc>
                <a:spcPct val="100000"/>
              </a:lnSpc>
            </a:pPr>
            <a:r>
              <a:rPr b="0" lang="fr-FR" sz="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algn="just">
              <a:lnSpc>
                <a:spcPct val="100000"/>
              </a:lnSpc>
            </a:pPr>
            <a:r>
              <a:rPr b="0" lang="fr-FR" sz="2300" spc="-1" strike="noStrike">
                <a:solidFill>
                  <a:srgbClr val="000000"/>
                </a:solidFill>
                <a:uFill>
                  <a:solidFill>
                    <a:srgbClr val="ffffff"/>
                  </a:solidFill>
                </a:uFill>
                <a:latin typeface="Calibri"/>
                <a:ea typeface="DejaVu Sans"/>
              </a:rPr>
              <a:t>Les répertoires : C’est une table de correspondance nom de fichier numéro d’inodes. </a:t>
            </a:r>
            <a:endParaRPr b="0" lang="fr-FR" sz="1800" spc="-1" strike="noStrike">
              <a:solidFill>
                <a:srgbClr val="000000"/>
              </a:solidFill>
              <a:uFill>
                <a:solidFill>
                  <a:srgbClr val="ffffff"/>
                </a:solidFill>
              </a:uFill>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Tables systèmes, inodes</a:t>
            </a:r>
            <a:endParaRPr b="0" lang="fr-FR" sz="1800" spc="-1" strike="noStrike">
              <a:solidFill>
                <a:srgbClr val="000000"/>
              </a:solidFill>
              <a:uFill>
                <a:solidFill>
                  <a:srgbClr val="ffffff"/>
                </a:solidFill>
              </a:uFill>
              <a:latin typeface="Arial"/>
            </a:endParaRPr>
          </a:p>
        </p:txBody>
      </p:sp>
      <p:sp>
        <p:nvSpPr>
          <p:cNvPr id="306"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Remarque : </a:t>
            </a:r>
            <a:endParaRPr b="0" lang="fr-FR" sz="1800" spc="-1" strike="noStrike">
              <a:solidFill>
                <a:srgbClr val="000000"/>
              </a:solidFill>
              <a:uFill>
                <a:solidFill>
                  <a:srgbClr val="ffffff"/>
                </a:solidFill>
              </a:uFill>
              <a:latin typeface="Arial"/>
            </a:endParaRPr>
          </a:p>
          <a:p>
            <a:pPr algn="just">
              <a:lnSpc>
                <a:spcPct val="100000"/>
              </a:lnSpc>
            </a:pPr>
            <a:r>
              <a:rPr b="0" lang="fr-FR" sz="3000" spc="-1" strike="noStrike">
                <a:solidFill>
                  <a:srgbClr val="000000"/>
                </a:solidFill>
                <a:uFill>
                  <a:solidFill>
                    <a:srgbClr val="ffffff"/>
                  </a:solidFill>
                </a:uFill>
                <a:latin typeface="Calibri"/>
                <a:ea typeface="DejaVu Sans"/>
              </a:rPr>
              <a:t>Un FS est non seulement limité en blocs mais aussi en inodes. Le nombre d’inodes indique le nombre de fichiers que l’on peut créer dans un FS.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Les différents types de FS </a:t>
            </a:r>
            <a:endParaRPr b="0" lang="fr-FR" sz="1800" spc="-1" strike="noStrike">
              <a:solidFill>
                <a:srgbClr val="000000"/>
              </a:solidFill>
              <a:uFill>
                <a:solidFill>
                  <a:srgbClr val="ffffff"/>
                </a:solidFill>
              </a:uFill>
              <a:latin typeface="Arial"/>
            </a:endParaRPr>
          </a:p>
        </p:txBody>
      </p:sp>
      <p:sp>
        <p:nvSpPr>
          <p:cNvPr id="308"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000" spc="-1" strike="noStrike">
                <a:solidFill>
                  <a:srgbClr val="000000"/>
                </a:solidFill>
                <a:uFill>
                  <a:solidFill>
                    <a:srgbClr val="ffffff"/>
                  </a:solidFill>
                </a:uFill>
                <a:latin typeface="Calibri"/>
                <a:ea typeface="DejaVu Sans"/>
              </a:rPr>
              <a:t>Un système Linux peut gérer différents types de FS, chacun ayant des fonctionnalités différentes. Les principaux types : </a:t>
            </a:r>
            <a:endParaRPr b="0" lang="fr-FR" sz="1800" spc="-1" strike="noStrike">
              <a:solidFill>
                <a:srgbClr val="000000"/>
              </a:solidFill>
              <a:uFill>
                <a:solidFill>
                  <a:srgbClr val="ffffff"/>
                </a:solidFill>
              </a:uFill>
              <a:latin typeface="Arial"/>
            </a:endParaRPr>
          </a:p>
        </p:txBody>
      </p:sp>
      <p:pic>
        <p:nvPicPr>
          <p:cNvPr id="309" name="Picture 2" descr=""/>
          <p:cNvPicPr/>
          <p:nvPr/>
        </p:nvPicPr>
        <p:blipFill>
          <a:blip r:embed="rId1"/>
          <a:stretch/>
        </p:blipFill>
        <p:spPr>
          <a:xfrm>
            <a:off x="179640" y="3084120"/>
            <a:ext cx="8740800" cy="3655800"/>
          </a:xfrm>
          <a:prstGeom prst="rect">
            <a:avLst/>
          </a:prstGeom>
          <a:ln w="9360">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Les commandes de gestion de FS</a:t>
            </a:r>
            <a:endParaRPr b="0" lang="fr-FR" sz="1800" spc="-1" strike="noStrike">
              <a:solidFill>
                <a:srgbClr val="000000"/>
              </a:solidFill>
              <a:uFill>
                <a:solidFill>
                  <a:srgbClr val="ffffff"/>
                </a:solidFill>
              </a:uFill>
              <a:latin typeface="Arial"/>
            </a:endParaRPr>
          </a:p>
        </p:txBody>
      </p:sp>
      <p:pic>
        <p:nvPicPr>
          <p:cNvPr id="311" name="Picture 2" descr=""/>
          <p:cNvPicPr/>
          <p:nvPr/>
        </p:nvPicPr>
        <p:blipFill>
          <a:blip r:embed="rId1"/>
          <a:stretch/>
        </p:blipFill>
        <p:spPr>
          <a:xfrm>
            <a:off x="-36360" y="1268640"/>
            <a:ext cx="9173880" cy="2302920"/>
          </a:xfrm>
          <a:prstGeom prst="rect">
            <a:avLst/>
          </a:prstGeom>
          <a:ln w="9360">
            <a:noFill/>
          </a:ln>
        </p:spPr>
      </p:pic>
      <p:pic>
        <p:nvPicPr>
          <p:cNvPr id="312" name="Picture 4" descr=""/>
          <p:cNvPicPr/>
          <p:nvPr/>
        </p:nvPicPr>
        <p:blipFill>
          <a:blip r:embed="rId2"/>
          <a:stretch/>
        </p:blipFill>
        <p:spPr>
          <a:xfrm>
            <a:off x="-36360" y="3573000"/>
            <a:ext cx="9251280" cy="3078360"/>
          </a:xfrm>
          <a:prstGeom prst="rect">
            <a:avLst/>
          </a:prstGeom>
          <a:ln w="9360">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r>
              <a:rPr b="0" lang="fr-FR" sz="4400" spc="-1" strike="noStrike">
                <a:solidFill>
                  <a:srgbClr val="000000"/>
                </a:solidFill>
                <a:uFill>
                  <a:solidFill>
                    <a:srgbClr val="ffffff"/>
                  </a:solidFill>
                </a:uFill>
                <a:latin typeface="Calibri"/>
                <a:ea typeface="DejaVu Sans"/>
              </a:rPr>
              <a:t>Le fichier </a:t>
            </a:r>
            <a:r>
              <a:rPr b="1" lang="fr-FR" sz="44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a:p>
            <a:pPr algn="ctr">
              <a:lnSpc>
                <a:spcPct val="100000"/>
              </a:lnSpc>
            </a:pPr>
            <a:r>
              <a:rPr b="1" lang="fr-FR" sz="4400" spc="-1" strike="noStrike">
                <a:solidFill>
                  <a:srgbClr val="000000"/>
                </a:solidFill>
                <a:uFill>
                  <a:solidFill>
                    <a:srgbClr val="ffffff"/>
                  </a:solidFill>
                </a:uFill>
                <a:latin typeface="Calibri"/>
                <a:ea typeface="DejaVu Sans"/>
              </a:rPr>
              <a:t>(</a:t>
            </a:r>
            <a:r>
              <a:rPr b="1" lang="fr-FR" sz="3600" spc="-1" strike="noStrike">
                <a:solidFill>
                  <a:srgbClr val="000000"/>
                </a:solidFill>
                <a:uFill>
                  <a:solidFill>
                    <a:srgbClr val="ffffff"/>
                  </a:solidFill>
                </a:uFill>
                <a:latin typeface="Calibri"/>
                <a:ea typeface="DejaVu Sans"/>
              </a:rPr>
              <a:t>F</a:t>
            </a:r>
            <a:r>
              <a:rPr b="0" lang="fr-FR" sz="3600" spc="-1" strike="noStrike">
                <a:solidFill>
                  <a:srgbClr val="000000"/>
                </a:solidFill>
                <a:uFill>
                  <a:solidFill>
                    <a:srgbClr val="ffffff"/>
                  </a:solidFill>
                </a:uFill>
                <a:latin typeface="Calibri"/>
                <a:ea typeface="DejaVu Sans"/>
              </a:rPr>
              <a:t>ile </a:t>
            </a:r>
            <a:r>
              <a:rPr b="1" lang="fr-FR" sz="3600" spc="-1" strike="noStrike">
                <a:solidFill>
                  <a:srgbClr val="000000"/>
                </a:solidFill>
                <a:uFill>
                  <a:solidFill>
                    <a:srgbClr val="ffffff"/>
                  </a:solidFill>
                </a:uFill>
                <a:latin typeface="Calibri"/>
                <a:ea typeface="DejaVu Sans"/>
              </a:rPr>
              <a:t>S</a:t>
            </a:r>
            <a:r>
              <a:rPr b="0" lang="fr-FR" sz="3600" spc="-1" strike="noStrike">
                <a:solidFill>
                  <a:srgbClr val="000000"/>
                </a:solidFill>
                <a:uFill>
                  <a:solidFill>
                    <a:srgbClr val="ffffff"/>
                  </a:solidFill>
                </a:uFill>
                <a:latin typeface="Calibri"/>
                <a:ea typeface="DejaVu Sans"/>
              </a:rPr>
              <a:t>ystem </a:t>
            </a:r>
            <a:r>
              <a:rPr b="1" lang="fr-FR" sz="3600" spc="-1" strike="noStrike">
                <a:solidFill>
                  <a:srgbClr val="000000"/>
                </a:solidFill>
                <a:uFill>
                  <a:solidFill>
                    <a:srgbClr val="ffffff"/>
                  </a:solidFill>
                </a:uFill>
                <a:latin typeface="Calibri"/>
                <a:ea typeface="DejaVu Sans"/>
              </a:rPr>
              <a:t>Tab</a:t>
            </a:r>
            <a:r>
              <a:rPr b="0" lang="fr-FR" sz="3600" spc="-1" strike="noStrike">
                <a:solidFill>
                  <a:srgbClr val="000000"/>
                </a:solidFill>
                <a:uFill>
                  <a:solidFill>
                    <a:srgbClr val="ffffff"/>
                  </a:solidFill>
                </a:uFill>
                <a:latin typeface="Calibri"/>
                <a:ea typeface="DejaVu Sans"/>
              </a:rPr>
              <a:t>le)</a:t>
            </a:r>
            <a:endParaRPr b="0" lang="fr-FR" sz="1800" spc="-1" strike="noStrike">
              <a:solidFill>
                <a:srgbClr val="000000"/>
              </a:solidFill>
              <a:uFill>
                <a:solidFill>
                  <a:srgbClr val="ffffff"/>
                </a:solidFill>
              </a:uFill>
              <a:latin typeface="Arial"/>
            </a:endParaRPr>
          </a:p>
        </p:txBody>
      </p:sp>
      <p:sp>
        <p:nvSpPr>
          <p:cNvPr id="314"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1" lang="fr-FR" sz="3200" spc="-1" strike="noStrike">
                <a:solidFill>
                  <a:srgbClr val="000000"/>
                </a:solidFill>
                <a:uFill>
                  <a:solidFill>
                    <a:srgbClr val="ffffff"/>
                  </a:solidFill>
                </a:uFill>
                <a:latin typeface="Calibri"/>
                <a:ea typeface="DejaVu Sans"/>
              </a:rPr>
              <a:t>Description</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100" spc="-1" strike="noStrike">
                <a:solidFill>
                  <a:srgbClr val="000000"/>
                </a:solidFill>
                <a:uFill>
                  <a:solidFill>
                    <a:srgbClr val="ffffff"/>
                  </a:solidFill>
                </a:uFill>
                <a:latin typeface="Calibri"/>
                <a:ea typeface="DejaVu Sans"/>
              </a:rPr>
              <a:t> </a:t>
            </a:r>
            <a:r>
              <a:rPr b="0" lang="fr-FR" sz="3100" spc="-1" strike="noStrike">
                <a:solidFill>
                  <a:srgbClr val="000000"/>
                </a:solidFill>
                <a:uFill>
                  <a:solidFill>
                    <a:srgbClr val="ffffff"/>
                  </a:solidFill>
                </a:uFill>
                <a:latin typeface="Calibri"/>
                <a:ea typeface="DejaVu Sans"/>
              </a:rPr>
              <a:t>Le fichier /etc/fstab est une liste des systèmes de fichiers qui seront mountés automatiquement à l'initialisation du système.</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100" spc="-1" strike="noStrike">
                <a:solidFill>
                  <a:srgbClr val="000000"/>
                </a:solidFill>
                <a:uFill>
                  <a:solidFill>
                    <a:srgbClr val="ffffff"/>
                  </a:solidFill>
                </a:uFill>
                <a:latin typeface="Calibri"/>
                <a:ea typeface="DejaVu Sans"/>
              </a:rPr>
              <a:t> </a:t>
            </a:r>
            <a:r>
              <a:rPr b="0" lang="fr-FR" sz="3100" spc="-1" strike="noStrike">
                <a:solidFill>
                  <a:srgbClr val="000000"/>
                </a:solidFill>
                <a:uFill>
                  <a:solidFill>
                    <a:srgbClr val="ffffff"/>
                  </a:solidFill>
                </a:uFill>
                <a:latin typeface="Calibri"/>
                <a:ea typeface="DejaVu Sans"/>
              </a:rPr>
              <a:t>Il est possible d’éditer le fichier /etc/fstab pour ajouter vos propres volumes et partitions et choisir dans quel dossier leur contenu apparaîtra.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100" spc="-1" strike="noStrike">
                <a:solidFill>
                  <a:srgbClr val="000000"/>
                </a:solidFill>
                <a:uFill>
                  <a:solidFill>
                    <a:srgbClr val="ffffff"/>
                  </a:solidFill>
                </a:uFill>
                <a:latin typeface="Calibri"/>
                <a:ea typeface="DejaVu Sans"/>
              </a:rPr>
              <a:t> </a:t>
            </a:r>
            <a:r>
              <a:rPr b="0" lang="fr-FR" sz="3100" spc="-1" strike="noStrike">
                <a:solidFill>
                  <a:srgbClr val="000000"/>
                </a:solidFill>
                <a:uFill>
                  <a:solidFill>
                    <a:srgbClr val="ffffff"/>
                  </a:solidFill>
                </a:uFill>
                <a:latin typeface="Calibri"/>
                <a:ea typeface="DejaVu Sans"/>
              </a:rPr>
              <a:t>/etc/fstab permet à la commande mount de mounter les systèmes de fichier utilisés par votre système au cours de son initialisation.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0" lang="fr-FR" sz="3100" spc="-1" strike="noStrike">
                <a:solidFill>
                  <a:srgbClr val="000000"/>
                </a:solidFill>
                <a:uFill>
                  <a:solidFill>
                    <a:srgbClr val="ffffff"/>
                  </a:solidFill>
                </a:uFill>
                <a:latin typeface="Calibri"/>
                <a:ea typeface="DejaVu Sans"/>
              </a:rPr>
              <a:t> </a:t>
            </a:r>
            <a:r>
              <a:rPr b="0" lang="fr-FR" sz="3100" spc="-1" strike="noStrike">
                <a:solidFill>
                  <a:srgbClr val="000000"/>
                </a:solidFill>
                <a:uFill>
                  <a:solidFill>
                    <a:srgbClr val="ffffff"/>
                  </a:solidFill>
                </a:uFill>
                <a:latin typeface="Calibri"/>
                <a:ea typeface="DejaVu Sans"/>
              </a:rPr>
              <a:t>La première partition à être montée est la racine (/) du système de fichiers</a:t>
            </a:r>
            <a:endParaRPr b="0" lang="fr-FR" sz="1800" spc="-1" strike="noStrike">
              <a:solidFill>
                <a:srgbClr val="000000"/>
              </a:solidFill>
              <a:uFill>
                <a:solidFill>
                  <a:srgbClr val="ffffff"/>
                </a:solidFill>
              </a:uFill>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 fichier </a:t>
            </a:r>
            <a:r>
              <a:rPr b="1" lang="fr-FR" sz="44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p:txBody>
      </p:sp>
      <p:sp>
        <p:nvSpPr>
          <p:cNvPr id="316"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200" spc="-1" strike="noStrike">
                <a:solidFill>
                  <a:srgbClr val="000000"/>
                </a:solidFill>
                <a:uFill>
                  <a:solidFill>
                    <a:srgbClr val="ffffff"/>
                  </a:solidFill>
                </a:uFill>
                <a:latin typeface="Calibri"/>
                <a:ea typeface="DejaVu Sans"/>
              </a:rPr>
              <a:t>Le fichier /etc/fstab est modifiable avec un éditeur en utilisant les droits root. avec </a:t>
            </a:r>
            <a:r>
              <a:rPr b="0" lang="fr-FR" sz="3200" spc="-1" strike="noStrike" u="sng">
                <a:solidFill>
                  <a:srgbClr val="0000ff"/>
                </a:solidFill>
                <a:uFill>
                  <a:solidFill>
                    <a:srgbClr val="ffffff"/>
                  </a:solidFill>
                </a:uFill>
                <a:latin typeface="Calibri"/>
                <a:ea typeface="DejaVu Sans"/>
                <a:hlinkClick r:id="rId1"/>
              </a:rPr>
              <a:t>nano</a:t>
            </a:r>
            <a:r>
              <a:rPr b="0" lang="fr-FR" sz="3200" spc="-1" strike="noStrike">
                <a:solidFill>
                  <a:srgbClr val="000000"/>
                </a:solidFill>
                <a:uFill>
                  <a:solidFill>
                    <a:srgbClr val="ffffff"/>
                  </a:solidFill>
                </a:uFill>
                <a:latin typeface="Calibri"/>
                <a:ea typeface="DejaVu Sans"/>
              </a:rPr>
              <a:t> par exemple: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	</a:t>
            </a:r>
            <a:r>
              <a:rPr b="0" i="1" lang="fr-FR" sz="3200" spc="-1" strike="noStrike">
                <a:solidFill>
                  <a:srgbClr val="000000"/>
                </a:solidFill>
                <a:uFill>
                  <a:solidFill>
                    <a:srgbClr val="ffffff"/>
                  </a:solidFill>
                </a:uFill>
                <a:latin typeface="Calibri"/>
                <a:ea typeface="DejaVu Sans"/>
              </a:rPr>
              <a:t>nano /etc/fstab</a:t>
            </a:r>
            <a:endParaRPr b="0" lang="fr-FR" sz="18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29" name="Picture 2" descr=""/>
          <p:cNvPicPr/>
          <p:nvPr/>
        </p:nvPicPr>
        <p:blipFill>
          <a:blip r:embed="rId1"/>
          <a:stretch/>
        </p:blipFill>
        <p:spPr>
          <a:xfrm>
            <a:off x="4572000" y="-27360"/>
            <a:ext cx="4390920" cy="6861960"/>
          </a:xfrm>
          <a:prstGeom prst="rect">
            <a:avLst/>
          </a:prstGeom>
          <a:ln>
            <a:noFill/>
          </a:ln>
        </p:spPr>
      </p:pic>
      <p:sp>
        <p:nvSpPr>
          <p:cNvPr id="230" name="CustomShape 2"/>
          <p:cNvSpPr/>
          <p:nvPr/>
        </p:nvSpPr>
        <p:spPr>
          <a:xfrm>
            <a:off x="504000" y="2277000"/>
            <a:ext cx="3958920" cy="356472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800" spc="-1" strike="noStrike">
                <a:solidFill>
                  <a:srgbClr val="000000"/>
                </a:solidFill>
                <a:uFill>
                  <a:solidFill>
                    <a:srgbClr val="ffffff"/>
                  </a:solidFill>
                </a:uFill>
                <a:latin typeface="Calibri"/>
                <a:ea typeface="DejaVu Sans"/>
              </a:rPr>
              <a:t>Un disque est physiquement composé de plateaux ayant chacun deux faces.</a:t>
            </a:r>
            <a:endParaRPr b="0" lang="fr-FR"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Picture 3" descr=""/>
          <p:cNvPicPr/>
          <p:nvPr/>
        </p:nvPicPr>
        <p:blipFill>
          <a:blip r:embed="rId1"/>
          <a:stretch/>
        </p:blipFill>
        <p:spPr>
          <a:xfrm>
            <a:off x="0" y="1412640"/>
            <a:ext cx="9142560" cy="4822920"/>
          </a:xfrm>
          <a:prstGeom prst="rect">
            <a:avLst/>
          </a:prstGeom>
          <a:ln w="9360">
            <a:noFill/>
          </a:ln>
        </p:spPr>
      </p:pic>
      <p:sp>
        <p:nvSpPr>
          <p:cNvPr id="318"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 fichier </a:t>
            </a:r>
            <a:r>
              <a:rPr b="1" lang="fr-FR" sz="44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457200" y="1312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1" lang="fr-FR" sz="2800" spc="-1" strike="noStrike">
                <a:solidFill>
                  <a:srgbClr val="000000"/>
                </a:solidFill>
                <a:uFill>
                  <a:solidFill>
                    <a:srgbClr val="ffffff"/>
                  </a:solidFill>
                </a:uFill>
                <a:latin typeface="Calibri"/>
                <a:ea typeface="DejaVu Sans"/>
              </a:rPr>
              <a:t>Six champs par ligne</a:t>
            </a:r>
            <a:endParaRPr b="0" lang="fr-FR" sz="1800" spc="-1" strike="noStrike">
              <a:solidFill>
                <a:srgbClr val="000000"/>
              </a:solidFill>
              <a:uFill>
                <a:solidFill>
                  <a:srgbClr val="ffffff"/>
                </a:solidFill>
              </a:uFill>
              <a:latin typeface="Arial"/>
            </a:endParaRPr>
          </a:p>
          <a:p>
            <a:pPr marL="343080" indent="-341640" algn="just">
              <a:lnSpc>
                <a:spcPct val="100000"/>
              </a:lnSpc>
            </a:pPr>
            <a:r>
              <a:rPr b="0" lang="fr-FR" sz="2400" spc="-1" strike="noStrike">
                <a:solidFill>
                  <a:srgbClr val="000000"/>
                </a:solidFill>
                <a:uFill>
                  <a:solidFill>
                    <a:srgbClr val="ffffff"/>
                  </a:solidFill>
                </a:uFill>
                <a:latin typeface="Calibri"/>
                <a:ea typeface="DejaVu Sans"/>
              </a:rPr>
              <a:t>Chaque ligne du fichier /etc/fstab est composée de six champs qui seront utilisés par la commande </a:t>
            </a:r>
            <a:r>
              <a:rPr b="1" lang="fr-FR" sz="2400" spc="-1" strike="noStrike">
                <a:solidFill>
                  <a:srgbClr val="000000"/>
                </a:solidFill>
                <a:uFill>
                  <a:solidFill>
                    <a:srgbClr val="ffffff"/>
                  </a:solidFill>
                </a:uFill>
                <a:latin typeface="Calibri"/>
                <a:ea typeface="DejaVu Sans"/>
              </a:rPr>
              <a:t>mount</a:t>
            </a:r>
            <a:r>
              <a:rPr b="0" lang="fr-FR" sz="2400" spc="-1" strike="noStrike">
                <a:solidFill>
                  <a:srgbClr val="000000"/>
                </a:solidFill>
                <a:uFill>
                  <a:solidFill>
                    <a:srgbClr val="ffffff"/>
                  </a:solidFill>
                </a:uFill>
                <a:latin typeface="Calibri"/>
                <a:ea typeface="DejaVu Sans"/>
              </a:rPr>
              <a:t> comme paramètres.</a:t>
            </a:r>
            <a:endParaRPr b="0" lang="fr-FR" sz="1800" spc="-1" strike="noStrike">
              <a:solidFill>
                <a:srgbClr val="000000"/>
              </a:solidFill>
              <a:uFill>
                <a:solidFill>
                  <a:srgbClr val="ffffff"/>
                </a:solidFill>
              </a:uFill>
              <a:latin typeface="Arial"/>
            </a:endParaRPr>
          </a:p>
          <a:p>
            <a:pPr marL="343080" indent="-341640" algn="just">
              <a:lnSpc>
                <a:spcPct val="100000"/>
              </a:lnSpc>
            </a:pPr>
            <a:endParaRPr b="0" lang="fr-FR" sz="1800" spc="-1" strike="noStrike">
              <a:solidFill>
                <a:srgbClr val="000000"/>
              </a:solidFill>
              <a:uFill>
                <a:solidFill>
                  <a:srgbClr val="ffffff"/>
                </a:solidFill>
              </a:uFill>
              <a:latin typeface="Arial"/>
            </a:endParaRPr>
          </a:p>
          <a:p>
            <a:pPr marL="343080" indent="-341640" algn="just">
              <a:lnSpc>
                <a:spcPct val="100000"/>
              </a:lnSpc>
            </a:pP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file system</a:t>
            </a:r>
            <a:r>
              <a:rPr b="0" lang="fr-FR" sz="2200" spc="-1" strike="noStrike">
                <a:solidFill>
                  <a:srgbClr val="000000"/>
                </a:solidFill>
                <a:uFill>
                  <a:solidFill>
                    <a:srgbClr val="ffffff"/>
                  </a:solidFill>
                </a:uFill>
                <a:latin typeface="Calibri"/>
                <a:ea typeface="DejaVu Sans"/>
              </a:rPr>
              <a:t>:le volume a monter (ici une partition identifié par son UUID)</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mount point</a:t>
            </a:r>
            <a:r>
              <a:rPr b="0" lang="fr-FR" sz="2200" spc="-1" strike="noStrike">
                <a:solidFill>
                  <a:srgbClr val="000000"/>
                </a:solidFill>
                <a:uFill>
                  <a:solidFill>
                    <a:srgbClr val="ffffff"/>
                  </a:solidFill>
                </a:uFill>
                <a:latin typeface="Calibri"/>
                <a:ea typeface="DejaVu Sans"/>
              </a:rPr>
              <a:t>:un point de montage: (le dossier /mnt/Images)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type</a:t>
            </a:r>
            <a:r>
              <a:rPr b="0" lang="fr-FR" sz="2200" spc="-1" strike="noStrike">
                <a:solidFill>
                  <a:srgbClr val="000000"/>
                </a:solidFill>
                <a:uFill>
                  <a:solidFill>
                    <a:srgbClr val="ffffff"/>
                  </a:solidFill>
                </a:uFill>
                <a:latin typeface="Calibri"/>
                <a:ea typeface="DejaVu Sans"/>
              </a:rPr>
              <a:t>: de quel type de système de fichier il s'agit (ext4)</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options</a:t>
            </a:r>
            <a:r>
              <a:rPr b="0" lang="fr-FR" sz="2200" spc="-1" strike="noStrike">
                <a:solidFill>
                  <a:srgbClr val="000000"/>
                </a:solidFill>
                <a:uFill>
                  <a:solidFill>
                    <a:srgbClr val="ffffff"/>
                  </a:solidFill>
                </a:uFill>
                <a:latin typeface="Calibri"/>
                <a:ea typeface="DejaVu Sans"/>
              </a:rPr>
              <a:t>: qui a les droits de lecture, écriture et exécution sur ce volume (ici defaults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dump</a:t>
            </a:r>
            <a:r>
              <a:rPr b="0" lang="fr-FR" sz="2200" spc="-1" strike="noStrike">
                <a:solidFill>
                  <a:srgbClr val="000000"/>
                </a:solidFill>
                <a:uFill>
                  <a:solidFill>
                    <a:srgbClr val="ffffff"/>
                  </a:solidFill>
                </a:uFill>
                <a:latin typeface="Calibri"/>
                <a:ea typeface="DejaVu Sans"/>
              </a:rPr>
              <a:t>: Indicateur pour l'utilitaire de sauvegarde dump (0). </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1" lang="fr-FR" sz="2200" spc="-1" strike="noStrike">
                <a:solidFill>
                  <a:srgbClr val="000000"/>
                </a:solidFill>
                <a:uFill>
                  <a:solidFill>
                    <a:srgbClr val="ffffff"/>
                  </a:solidFill>
                </a:uFill>
                <a:latin typeface="Calibri"/>
                <a:ea typeface="DejaVu Sans"/>
              </a:rPr>
              <a:t>pass</a:t>
            </a:r>
            <a:r>
              <a:rPr b="0" lang="fr-FR" sz="2200" spc="-1" strike="noStrike">
                <a:solidFill>
                  <a:srgbClr val="000000"/>
                </a:solidFill>
                <a:uFill>
                  <a:solidFill>
                    <a:srgbClr val="ffffff"/>
                  </a:solidFill>
                </a:uFill>
                <a:latin typeface="Calibri"/>
                <a:ea typeface="DejaVu Sans"/>
              </a:rPr>
              <a:t>: Indicateur pour la vérification par la commande </a:t>
            </a:r>
            <a:r>
              <a:rPr b="0" lang="fr-FR" sz="2200" spc="-1" strike="noStrike" u="sng">
                <a:solidFill>
                  <a:srgbClr val="0000ff"/>
                </a:solidFill>
                <a:uFill>
                  <a:solidFill>
                    <a:srgbClr val="ffffff"/>
                  </a:solidFill>
                </a:uFill>
                <a:latin typeface="Calibri"/>
                <a:ea typeface="DejaVu Sans"/>
                <a:hlinkClick r:id="rId1"/>
              </a:rPr>
              <a:t>fsck</a:t>
            </a:r>
            <a:r>
              <a:rPr b="0" lang="fr-FR" sz="2200" spc="-1" strike="noStrike">
                <a:solidFill>
                  <a:srgbClr val="000000"/>
                </a:solidFill>
                <a:uFill>
                  <a:solidFill>
                    <a:srgbClr val="ffffff"/>
                  </a:solidFill>
                </a:uFill>
                <a:latin typeface="Calibri"/>
                <a:ea typeface="DejaVu Sans"/>
              </a:rPr>
              <a:t>(2)</a:t>
            </a:r>
            <a:endParaRPr b="0" lang="fr-FR" sz="1800" spc="-1" strike="noStrike">
              <a:solidFill>
                <a:srgbClr val="000000"/>
              </a:solidFill>
              <a:uFill>
                <a:solidFill>
                  <a:srgbClr val="ffffff"/>
                </a:solidFill>
              </a:uFill>
              <a:latin typeface="Arial"/>
            </a:endParaRPr>
          </a:p>
        </p:txBody>
      </p:sp>
      <p:sp>
        <p:nvSpPr>
          <p:cNvPr id="320" name="CustomShape 2"/>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 fichier </a:t>
            </a:r>
            <a:r>
              <a:rPr b="1" lang="fr-FR" sz="44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p:txBody>
      </p:sp>
      <p:pic>
        <p:nvPicPr>
          <p:cNvPr id="321" name="Picture 2" descr=""/>
          <p:cNvPicPr/>
          <p:nvPr/>
        </p:nvPicPr>
        <p:blipFill>
          <a:blip r:embed="rId2"/>
          <a:stretch/>
        </p:blipFill>
        <p:spPr>
          <a:xfrm>
            <a:off x="0" y="2925000"/>
            <a:ext cx="9142560" cy="574560"/>
          </a:xfrm>
          <a:prstGeom prst="rect">
            <a:avLst/>
          </a:prstGeom>
          <a:ln w="9360">
            <a:noFill/>
          </a:ln>
        </p:spPr>
      </p:pic>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Le fichier </a:t>
            </a:r>
            <a:r>
              <a:rPr b="1" lang="fr-FR" sz="44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p:txBody>
      </p:sp>
      <p:sp>
        <p:nvSpPr>
          <p:cNvPr id="323"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1" lang="fr-FR" sz="3200" spc="-1" strike="noStrike">
                <a:solidFill>
                  <a:srgbClr val="000000"/>
                </a:solidFill>
                <a:uFill>
                  <a:solidFill>
                    <a:srgbClr val="ffffff"/>
                  </a:solidFill>
                </a:uFill>
                <a:latin typeface="Calibri"/>
                <a:ea typeface="DejaVu Sans"/>
              </a:rPr>
              <a:t>Les champs </a:t>
            </a:r>
            <a:r>
              <a:rPr b="0" lang="fr-FR" sz="3200" spc="-1" strike="noStrike">
                <a:solidFill>
                  <a:srgbClr val="000000"/>
                </a:solidFill>
                <a:uFill>
                  <a:solidFill>
                    <a:srgbClr val="ffffff"/>
                  </a:solidFill>
                </a:uFill>
                <a:latin typeface="Calibri"/>
                <a:ea typeface="DejaVu Sans"/>
              </a:rPr>
              <a:t>(en détail)</a:t>
            </a:r>
            <a:endParaRPr b="0" lang="fr-FR" sz="1800" spc="-1" strike="noStrike">
              <a:solidFill>
                <a:srgbClr val="000000"/>
              </a:solidFill>
              <a:uFill>
                <a:solidFill>
                  <a:srgbClr val="ffffff"/>
                </a:solidFill>
              </a:uFill>
              <a:latin typeface="Arial"/>
            </a:endParaRPr>
          </a:p>
          <a:p>
            <a:pPr marL="343080" indent="-341640" algn="just">
              <a:lnSpc>
                <a:spcPct val="100000"/>
              </a:lnSpc>
            </a:pPr>
            <a:r>
              <a:rPr b="0" lang="fr-FR" sz="2400" spc="-1" strike="noStrike">
                <a:solidFill>
                  <a:srgbClr val="000000"/>
                </a:solidFill>
                <a:uFill>
                  <a:solidFill>
                    <a:srgbClr val="ffffff"/>
                  </a:solidFill>
                </a:uFill>
                <a:latin typeface="Calibri"/>
                <a:ea typeface="DejaVu Sans"/>
              </a:rPr>
              <a:t>&lt;</a:t>
            </a:r>
            <a:r>
              <a:rPr b="1" lang="fr-FR" sz="2400" spc="-1" strike="noStrike">
                <a:solidFill>
                  <a:srgbClr val="000000"/>
                </a:solidFill>
                <a:uFill>
                  <a:solidFill>
                    <a:srgbClr val="ffffff"/>
                  </a:solidFill>
                </a:uFill>
                <a:latin typeface="Calibri"/>
                <a:ea typeface="DejaVu Sans"/>
              </a:rPr>
              <a:t>file system</a:t>
            </a:r>
            <a:r>
              <a:rPr b="0" lang="fr-FR" sz="2400" spc="-1" strike="noStrike">
                <a:solidFill>
                  <a:srgbClr val="000000"/>
                </a:solidFill>
                <a:uFill>
                  <a:solidFill>
                    <a:srgbClr val="ffffff"/>
                  </a:solidFill>
                </a:uFill>
                <a:latin typeface="Calibri"/>
                <a:ea typeface="DejaVu Sans"/>
              </a:rPr>
              <a:t>&gt; &lt;</a:t>
            </a:r>
            <a:r>
              <a:rPr b="1" lang="fr-FR" sz="2400" spc="-1" strike="noStrike">
                <a:solidFill>
                  <a:srgbClr val="000000"/>
                </a:solidFill>
                <a:uFill>
                  <a:solidFill>
                    <a:srgbClr val="ffffff"/>
                  </a:solidFill>
                </a:uFill>
                <a:latin typeface="Calibri"/>
                <a:ea typeface="DejaVu Sans"/>
              </a:rPr>
              <a:t>mount point</a:t>
            </a:r>
            <a:r>
              <a:rPr b="0" lang="fr-FR" sz="2400" spc="-1" strike="noStrike">
                <a:solidFill>
                  <a:srgbClr val="000000"/>
                </a:solidFill>
                <a:uFill>
                  <a:solidFill>
                    <a:srgbClr val="ffffff"/>
                  </a:solidFill>
                </a:uFill>
                <a:latin typeface="Calibri"/>
                <a:ea typeface="DejaVu Sans"/>
              </a:rPr>
              <a:t>&gt; &lt;</a:t>
            </a:r>
            <a:r>
              <a:rPr b="1" lang="fr-FR" sz="2400" spc="-1" strike="noStrike">
                <a:solidFill>
                  <a:srgbClr val="000000"/>
                </a:solidFill>
                <a:uFill>
                  <a:solidFill>
                    <a:srgbClr val="ffffff"/>
                  </a:solidFill>
                </a:uFill>
                <a:latin typeface="Calibri"/>
                <a:ea typeface="DejaVu Sans"/>
              </a:rPr>
              <a:t>type</a:t>
            </a:r>
            <a:r>
              <a:rPr b="0" lang="fr-FR" sz="2400" spc="-1" strike="noStrike">
                <a:solidFill>
                  <a:srgbClr val="000000"/>
                </a:solidFill>
                <a:uFill>
                  <a:solidFill>
                    <a:srgbClr val="ffffff"/>
                  </a:solidFill>
                </a:uFill>
                <a:latin typeface="Calibri"/>
                <a:ea typeface="DejaVu Sans"/>
              </a:rPr>
              <a:t>&gt; &lt;</a:t>
            </a:r>
            <a:r>
              <a:rPr b="1" lang="fr-FR" sz="2400" spc="-1" strike="noStrike">
                <a:solidFill>
                  <a:srgbClr val="000000"/>
                </a:solidFill>
                <a:uFill>
                  <a:solidFill>
                    <a:srgbClr val="ffffff"/>
                  </a:solidFill>
                </a:uFill>
                <a:latin typeface="Calibri"/>
                <a:ea typeface="DejaVu Sans"/>
              </a:rPr>
              <a:t>options</a:t>
            </a:r>
            <a:r>
              <a:rPr b="0" lang="fr-FR" sz="2400" spc="-1" strike="noStrike">
                <a:solidFill>
                  <a:srgbClr val="000000"/>
                </a:solidFill>
                <a:uFill>
                  <a:solidFill>
                    <a:srgbClr val="ffffff"/>
                  </a:solidFill>
                </a:uFill>
                <a:latin typeface="Calibri"/>
                <a:ea typeface="DejaVu Sans"/>
              </a:rPr>
              <a:t>&gt; &lt;</a:t>
            </a:r>
            <a:r>
              <a:rPr b="1" lang="fr-FR" sz="2400" spc="-1" strike="noStrike">
                <a:solidFill>
                  <a:srgbClr val="000000"/>
                </a:solidFill>
                <a:uFill>
                  <a:solidFill>
                    <a:srgbClr val="ffffff"/>
                  </a:solidFill>
                </a:uFill>
                <a:latin typeface="Calibri"/>
                <a:ea typeface="DejaVu Sans"/>
              </a:rPr>
              <a:t>dump</a:t>
            </a:r>
            <a:r>
              <a:rPr b="0" lang="fr-FR" sz="2400" spc="-1" strike="noStrike">
                <a:solidFill>
                  <a:srgbClr val="000000"/>
                </a:solidFill>
                <a:uFill>
                  <a:solidFill>
                    <a:srgbClr val="ffffff"/>
                  </a:solidFill>
                </a:uFill>
                <a:latin typeface="Calibri"/>
                <a:ea typeface="DejaVu Sans"/>
              </a:rPr>
              <a:t>&gt; &lt;</a:t>
            </a:r>
            <a:r>
              <a:rPr b="1" lang="fr-FR" sz="2400" spc="-1" strike="noStrike">
                <a:solidFill>
                  <a:srgbClr val="000000"/>
                </a:solidFill>
                <a:uFill>
                  <a:solidFill>
                    <a:srgbClr val="ffffff"/>
                  </a:solidFill>
                </a:uFill>
                <a:latin typeface="Calibri"/>
                <a:ea typeface="DejaVu Sans"/>
              </a:rPr>
              <a:t>pass</a:t>
            </a:r>
            <a:r>
              <a:rPr b="0" lang="fr-FR" sz="2400" spc="-1" strike="noStrike">
                <a:solidFill>
                  <a:srgbClr val="000000"/>
                </a:solidFill>
                <a:uFill>
                  <a:solidFill>
                    <a:srgbClr val="ffffff"/>
                  </a:solidFill>
                </a:uFill>
                <a:latin typeface="Calibri"/>
                <a:ea typeface="DejaVu Sans"/>
              </a:rPr>
              <a:t>&gt;</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1" lang="fr-FR" sz="2400" spc="-1" strike="noStrike">
                <a:solidFill>
                  <a:srgbClr val="000000"/>
                </a:solidFill>
                <a:uFill>
                  <a:solidFill>
                    <a:srgbClr val="ffffff"/>
                  </a:solidFill>
                </a:uFill>
                <a:latin typeface="Calibri"/>
                <a:ea typeface="DejaVu Sans"/>
              </a:rPr>
              <a:t>&lt;dump&gt;</a:t>
            </a:r>
            <a:endParaRPr b="0" lang="fr-FR" sz="1800" spc="-1" strike="noStrike">
              <a:solidFill>
                <a:srgbClr val="000000"/>
              </a:solidFill>
              <a:uFill>
                <a:solidFill>
                  <a:srgbClr val="ffffff"/>
                </a:solidFill>
              </a:uFill>
              <a:latin typeface="Arial"/>
            </a:endParaRPr>
          </a:p>
          <a:p>
            <a:pPr algn="just">
              <a:lnSpc>
                <a:spcPct val="100000"/>
              </a:lnSpc>
            </a:pPr>
            <a:r>
              <a:rPr b="0" lang="fr-FR" sz="2400" spc="-1" strike="noStrike">
                <a:solidFill>
                  <a:srgbClr val="000000"/>
                </a:solidFill>
                <a:uFill>
                  <a:solidFill>
                    <a:srgbClr val="ffffff"/>
                  </a:solidFill>
                </a:uFill>
                <a:latin typeface="Calibri"/>
                <a:ea typeface="DejaVu Sans"/>
              </a:rPr>
              <a:t>prend la valeur </a:t>
            </a:r>
            <a:r>
              <a:rPr b="1" lang="fr-FR" sz="2400" spc="-1" strike="noStrike">
                <a:solidFill>
                  <a:srgbClr val="000000"/>
                </a:solidFill>
                <a:uFill>
                  <a:solidFill>
                    <a:srgbClr val="ffffff"/>
                  </a:solidFill>
                </a:uFill>
                <a:latin typeface="Calibri"/>
                <a:ea typeface="DejaVu Sans"/>
              </a:rPr>
              <a:t>1</a:t>
            </a:r>
            <a:r>
              <a:rPr b="0" lang="fr-FR" sz="2400" spc="-1" strike="noStrike">
                <a:solidFill>
                  <a:srgbClr val="000000"/>
                </a:solidFill>
                <a:uFill>
                  <a:solidFill>
                    <a:srgbClr val="ffffff"/>
                  </a:solidFill>
                </a:uFill>
                <a:latin typeface="Calibri"/>
                <a:ea typeface="DejaVu Sans"/>
              </a:rPr>
              <a:t> pour les partitions visées par une sauvegarde au moyen de l'utilitaire dump ou </a:t>
            </a:r>
            <a:r>
              <a:rPr b="1" lang="fr-FR" sz="2400" spc="-1" strike="noStrike">
                <a:solidFill>
                  <a:srgbClr val="000000"/>
                </a:solidFill>
                <a:uFill>
                  <a:solidFill>
                    <a:srgbClr val="ffffff"/>
                  </a:solidFill>
                </a:uFill>
                <a:latin typeface="Calibri"/>
                <a:ea typeface="DejaVu Sans"/>
              </a:rPr>
              <a:t>0</a:t>
            </a:r>
            <a:r>
              <a:rPr b="0" lang="fr-FR" sz="2400" spc="-1" strike="noStrike">
                <a:solidFill>
                  <a:srgbClr val="000000"/>
                </a:solidFill>
                <a:uFill>
                  <a:solidFill>
                    <a:srgbClr val="ffffff"/>
                  </a:solidFill>
                </a:uFill>
                <a:latin typeface="Calibri"/>
                <a:ea typeface="DejaVu Sans"/>
              </a:rPr>
              <a:t> pour les autres.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1" lang="fr-FR" sz="2400" spc="-1" strike="noStrike">
                <a:solidFill>
                  <a:srgbClr val="000000"/>
                </a:solidFill>
                <a:uFill>
                  <a:solidFill>
                    <a:srgbClr val="ffffff"/>
                  </a:solidFill>
                </a:uFill>
                <a:latin typeface="Calibri"/>
                <a:ea typeface="DejaVu Sans"/>
              </a:rPr>
              <a:t>&lt;pass&gt;</a:t>
            </a:r>
            <a:endParaRPr b="0" lang="fr-FR" sz="1800" spc="-1" strike="noStrike">
              <a:solidFill>
                <a:srgbClr val="000000"/>
              </a:solidFill>
              <a:uFill>
                <a:solidFill>
                  <a:srgbClr val="ffffff"/>
                </a:solidFill>
              </a:uFill>
              <a:latin typeface="Arial"/>
            </a:endParaRPr>
          </a:p>
          <a:p>
            <a:pPr algn="just">
              <a:lnSpc>
                <a:spcPct val="100000"/>
              </a:lnSpc>
            </a:pPr>
            <a:r>
              <a:rPr b="0" lang="fr-FR" sz="2400" spc="-1" strike="noStrike">
                <a:solidFill>
                  <a:srgbClr val="000000"/>
                </a:solidFill>
                <a:uFill>
                  <a:solidFill>
                    <a:srgbClr val="ffffff"/>
                  </a:solidFill>
                </a:uFill>
                <a:latin typeface="Calibri"/>
                <a:ea typeface="DejaVu Sans"/>
              </a:rPr>
              <a:t>concerne l'ordre de vérification des fichiers par l'outil </a:t>
            </a:r>
            <a:r>
              <a:rPr b="0" lang="fr-FR" sz="2400" spc="-1" strike="noStrike" u="sng">
                <a:solidFill>
                  <a:srgbClr val="0000ff"/>
                </a:solidFill>
                <a:uFill>
                  <a:solidFill>
                    <a:srgbClr val="ffffff"/>
                  </a:solidFill>
                </a:uFill>
                <a:latin typeface="Calibri"/>
                <a:ea typeface="DejaVu Sans"/>
                <a:hlinkClick r:id="rId1"/>
              </a:rPr>
              <a:t>fsck</a:t>
            </a:r>
            <a:r>
              <a:rPr b="0" lang="fr-FR" sz="2400" spc="-1" strike="noStrike">
                <a:solidFill>
                  <a:srgbClr val="000000"/>
                </a:solidFill>
                <a:uFill>
                  <a:solidFill>
                    <a:srgbClr val="ffffff"/>
                  </a:solidFill>
                </a:uFill>
                <a:latin typeface="Calibri"/>
                <a:ea typeface="DejaVu Sans"/>
              </a:rPr>
              <a:t> au démarrage de l'ordinateur (boot). Elle prend la valeur :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1" lang="fr-FR" sz="2400" spc="-1" strike="noStrike">
                <a:solidFill>
                  <a:srgbClr val="000000"/>
                </a:solidFill>
                <a:uFill>
                  <a:solidFill>
                    <a:srgbClr val="ffffff"/>
                  </a:solidFill>
                </a:uFill>
                <a:latin typeface="Calibri"/>
                <a:ea typeface="DejaVu Sans"/>
              </a:rPr>
              <a:t>1</a:t>
            </a:r>
            <a:r>
              <a:rPr b="0" lang="fr-FR" sz="2400" spc="-1" strike="noStrike">
                <a:solidFill>
                  <a:srgbClr val="000000"/>
                </a:solidFill>
                <a:uFill>
                  <a:solidFill>
                    <a:srgbClr val="ffffff"/>
                  </a:solidFill>
                </a:uFill>
                <a:latin typeface="Calibri"/>
                <a:ea typeface="DejaVu Sans"/>
              </a:rPr>
              <a:t> pour la partitions racine (/),</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1" lang="fr-FR" sz="2400" spc="-1" strike="noStrike">
                <a:solidFill>
                  <a:srgbClr val="000000"/>
                </a:solidFill>
                <a:uFill>
                  <a:solidFill>
                    <a:srgbClr val="ffffff"/>
                  </a:solidFill>
                </a:uFill>
                <a:latin typeface="Calibri"/>
                <a:ea typeface="DejaVu Sans"/>
              </a:rPr>
              <a:t>2</a:t>
            </a:r>
            <a:r>
              <a:rPr b="0" lang="fr-FR" sz="2400" spc="-1" strike="noStrike">
                <a:solidFill>
                  <a:srgbClr val="000000"/>
                </a:solidFill>
                <a:uFill>
                  <a:solidFill>
                    <a:srgbClr val="ffffff"/>
                  </a:solidFill>
                </a:uFill>
                <a:latin typeface="Calibri"/>
                <a:ea typeface="DejaVu Sans"/>
              </a:rPr>
              <a:t> pour les autres partitions UNIX ou</a:t>
            </a:r>
            <a:endParaRPr b="0" lang="fr-FR" sz="1800" spc="-1" strike="noStrike">
              <a:solidFill>
                <a:srgbClr val="000000"/>
              </a:solidFill>
              <a:uFill>
                <a:solidFill>
                  <a:srgbClr val="ffffff"/>
                </a:solidFill>
              </a:uFill>
              <a:latin typeface="Arial"/>
            </a:endParaRPr>
          </a:p>
          <a:p>
            <a:pPr marL="343080" indent="-341640" algn="just">
              <a:lnSpc>
                <a:spcPct val="100000"/>
              </a:lnSpc>
              <a:buClr>
                <a:srgbClr val="000000"/>
              </a:buClr>
              <a:buFont typeface="Arial"/>
              <a:buChar char="•"/>
            </a:pPr>
            <a:r>
              <a:rPr b="1" lang="fr-FR" sz="2400" spc="-1" strike="noStrike">
                <a:solidFill>
                  <a:srgbClr val="000000"/>
                </a:solidFill>
                <a:uFill>
                  <a:solidFill>
                    <a:srgbClr val="ffffff"/>
                  </a:solidFill>
                </a:uFill>
                <a:latin typeface="Calibri"/>
                <a:ea typeface="DejaVu Sans"/>
              </a:rPr>
              <a:t>0</a:t>
            </a:r>
            <a:r>
              <a:rPr b="0" lang="fr-FR" sz="2400" spc="-1" strike="noStrike">
                <a:solidFill>
                  <a:srgbClr val="000000"/>
                </a:solidFill>
                <a:uFill>
                  <a:solidFill>
                    <a:srgbClr val="ffffff"/>
                  </a:solidFill>
                </a:uFill>
                <a:latin typeface="Calibri"/>
                <a:ea typeface="DejaVu Sans"/>
              </a:rPr>
              <a:t> si la partition ne doit pas être vérifiée par </a:t>
            </a:r>
            <a:r>
              <a:rPr b="1" lang="fr-FR" sz="2400" spc="-1" strike="noStrike">
                <a:solidFill>
                  <a:srgbClr val="000000"/>
                </a:solidFill>
                <a:uFill>
                  <a:solidFill>
                    <a:srgbClr val="ffffff"/>
                  </a:solidFill>
                </a:uFill>
                <a:latin typeface="Calibri"/>
                <a:ea typeface="DejaVu Sans"/>
              </a:rPr>
              <a:t>fsck</a:t>
            </a:r>
            <a:r>
              <a:rPr b="0" lang="fr-FR" sz="2400" spc="-1" strike="noStrike">
                <a:solidFill>
                  <a:srgbClr val="000000"/>
                </a:solidFill>
                <a:uFill>
                  <a:solidFill>
                    <a:srgbClr val="ffffff"/>
                  </a:solidFill>
                </a:uFill>
                <a:latin typeface="Calibri"/>
                <a:ea typeface="DejaVu Sans"/>
              </a:rPr>
              <a:t> (le </a:t>
            </a:r>
            <a:r>
              <a:rPr b="1" lang="fr-FR" sz="2400" spc="-1" strike="noStrike">
                <a:solidFill>
                  <a:srgbClr val="000000"/>
                </a:solidFill>
                <a:uFill>
                  <a:solidFill>
                    <a:srgbClr val="ffffff"/>
                  </a:solidFill>
                </a:uFill>
                <a:latin typeface="Calibri"/>
                <a:ea typeface="DejaVu Sans"/>
              </a:rPr>
              <a:t>SWAP</a:t>
            </a:r>
            <a:r>
              <a:rPr b="0" lang="fr-FR" sz="2400" spc="-1" strike="noStrike">
                <a:solidFill>
                  <a:srgbClr val="000000"/>
                </a:solidFill>
                <a:uFill>
                  <a:solidFill>
                    <a:srgbClr val="ffffff"/>
                  </a:solidFill>
                </a:uFill>
                <a:latin typeface="Calibri"/>
                <a:ea typeface="DejaVu Sans"/>
              </a:rPr>
              <a:t> et les partitions windows par exemple).</a:t>
            </a:r>
            <a:endParaRPr b="0" lang="fr-FR" sz="1800" spc="-1" strike="noStrike">
              <a:solidFill>
                <a:srgbClr val="000000"/>
              </a:solidFill>
              <a:uFill>
                <a:solidFill>
                  <a:srgbClr val="ffffff"/>
                </a:solidFill>
              </a:uFill>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457200" y="274680"/>
            <a:ext cx="8228160" cy="6325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mount</a:t>
            </a:r>
            <a:endParaRPr b="0" lang="fr-FR" sz="1800" spc="-1" strike="noStrike">
              <a:solidFill>
                <a:srgbClr val="000000"/>
              </a:solidFill>
              <a:uFill>
                <a:solidFill>
                  <a:srgbClr val="ffffff"/>
                </a:solidFill>
              </a:uFill>
              <a:latin typeface="Arial"/>
            </a:endParaRPr>
          </a:p>
        </p:txBody>
      </p:sp>
      <p:sp>
        <p:nvSpPr>
          <p:cNvPr id="325" name="CustomShape 2"/>
          <p:cNvSpPr/>
          <p:nvPr/>
        </p:nvSpPr>
        <p:spPr>
          <a:xfrm>
            <a:off x="457200" y="908640"/>
            <a:ext cx="8228160" cy="5000040"/>
          </a:xfrm>
          <a:prstGeom prst="rect">
            <a:avLst/>
          </a:prstGeom>
          <a:noFill/>
          <a:ln>
            <a:noFill/>
          </a:ln>
        </p:spPr>
        <p:style>
          <a:lnRef idx="0"/>
          <a:fillRef idx="0"/>
          <a:effectRef idx="0"/>
          <a:fontRef idx="minor"/>
        </p:style>
        <p:txBody>
          <a:bodyPr lIns="90000" rIns="90000" tIns="45000" bIns="45000"/>
          <a:p>
            <a:pPr marL="343080" indent="-341640">
              <a:lnSpc>
                <a:spcPct val="100000"/>
              </a:lnSpc>
              <a:buClr>
                <a:srgbClr val="000000"/>
              </a:buClr>
              <a:buFont typeface="Arial"/>
              <a:buChar char="•"/>
            </a:pPr>
            <a:r>
              <a:rPr b="0" lang="fr-FR" sz="1600" spc="-1" strike="noStrike">
                <a:solidFill>
                  <a:srgbClr val="000000"/>
                </a:solidFill>
                <a:uFill>
                  <a:solidFill>
                    <a:srgbClr val="ffffff"/>
                  </a:solidFill>
                </a:uFill>
                <a:latin typeface="Calibri"/>
                <a:ea typeface="DejaVu Sans"/>
              </a:rPr>
              <a:t>Signification : Monter un système de fichiers</a:t>
            </a:r>
            <a:endParaRPr b="0" lang="fr-FR" sz="1800" spc="-1" strike="noStrike">
              <a:solidFill>
                <a:srgbClr val="000000"/>
              </a:solidFill>
              <a:uFill>
                <a:solidFill>
                  <a:srgbClr val="ffffff"/>
                </a:solidFill>
              </a:uFill>
              <a:latin typeface="Arial"/>
            </a:endParaRPr>
          </a:p>
          <a:p>
            <a:pPr marL="343080" indent="-341640">
              <a:lnSpc>
                <a:spcPct val="100000"/>
              </a:lnSpc>
              <a:buClr>
                <a:srgbClr val="000000"/>
              </a:buClr>
              <a:buFont typeface="Arial"/>
              <a:buChar char="•"/>
            </a:pPr>
            <a:r>
              <a:rPr b="0" lang="fr-FR" sz="1600" spc="-1" strike="noStrike">
                <a:solidFill>
                  <a:srgbClr val="000000"/>
                </a:solidFill>
                <a:uFill>
                  <a:solidFill>
                    <a:srgbClr val="ffffff"/>
                  </a:solidFill>
                </a:uFill>
                <a:latin typeface="Calibri"/>
                <a:ea typeface="DejaVu Sans"/>
              </a:rPr>
              <a:t>Options les plus fréquentes :</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-a</a:t>
            </a:r>
            <a:r>
              <a:rPr b="0" lang="fr-FR" sz="1600" spc="-1" strike="noStrike">
                <a:solidFill>
                  <a:srgbClr val="000000"/>
                </a:solidFill>
                <a:uFill>
                  <a:solidFill>
                    <a:srgbClr val="ffffff"/>
                  </a:solidFill>
                </a:uFill>
                <a:latin typeface="Calibri"/>
                <a:ea typeface="DejaVu Sans"/>
              </a:rPr>
              <a:t> : Monter tous les systèmes de fichier déclarés dans le fichier </a:t>
            </a:r>
            <a:r>
              <a:rPr b="0" i="1" lang="fr-FR" sz="16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-t</a:t>
            </a:r>
            <a:r>
              <a:rPr b="0" lang="fr-FR" sz="1600" spc="-1" strike="noStrike">
                <a:solidFill>
                  <a:srgbClr val="000000"/>
                </a:solidFill>
                <a:uFill>
                  <a:solidFill>
                    <a:srgbClr val="ffffff"/>
                  </a:solidFill>
                </a:uFill>
                <a:latin typeface="Calibri"/>
                <a:ea typeface="DejaVu Sans"/>
              </a:rPr>
              <a:t> : Précise le type de fichier à monter   :  </a:t>
            </a:r>
            <a:r>
              <a:rPr b="1" lang="fr-FR" sz="1600" spc="-1" strike="noStrike">
                <a:solidFill>
                  <a:srgbClr val="000000"/>
                </a:solidFill>
                <a:uFill>
                  <a:solidFill>
                    <a:srgbClr val="ffffff"/>
                  </a:solidFill>
                </a:uFill>
                <a:latin typeface="Calibri"/>
                <a:ea typeface="DejaVu Sans"/>
              </a:rPr>
              <a:t>mount -t</a:t>
            </a:r>
            <a:r>
              <a:rPr b="0" lang="fr-FR" sz="1600" spc="-1" strike="noStrike">
                <a:solidFill>
                  <a:srgbClr val="000000"/>
                </a:solidFill>
                <a:uFill>
                  <a:solidFill>
                    <a:srgbClr val="ffffff"/>
                  </a:solidFill>
                </a:uFill>
                <a:latin typeface="Calibri"/>
                <a:ea typeface="DejaVu Sans"/>
              </a:rPr>
              <a:t> </a:t>
            </a:r>
            <a:r>
              <a:rPr b="0" i="1" lang="fr-FR" sz="1600" spc="-1" strike="noStrike">
                <a:solidFill>
                  <a:srgbClr val="000000"/>
                </a:solidFill>
                <a:uFill>
                  <a:solidFill>
                    <a:srgbClr val="ffffff"/>
                  </a:solidFill>
                </a:uFill>
                <a:latin typeface="Calibri"/>
                <a:ea typeface="DejaVu Sans"/>
              </a:rPr>
              <a:t>type périphérique répertoire</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-o</a:t>
            </a:r>
            <a:r>
              <a:rPr b="0" lang="fr-FR" sz="1600" spc="-1" strike="noStrike">
                <a:solidFill>
                  <a:srgbClr val="000000"/>
                </a:solidFill>
                <a:uFill>
                  <a:solidFill>
                    <a:srgbClr val="ffffff"/>
                  </a:solidFill>
                </a:uFill>
                <a:latin typeface="Calibri"/>
                <a:ea typeface="DejaVu Sans"/>
              </a:rPr>
              <a:t> : Ajouter une option. Options adjointe à </a:t>
            </a:r>
            <a:r>
              <a:rPr b="1" lang="fr-FR" sz="1600" spc="-1" strike="noStrike">
                <a:solidFill>
                  <a:srgbClr val="000000"/>
                </a:solidFill>
                <a:uFill>
                  <a:solidFill>
                    <a:srgbClr val="ffffff"/>
                  </a:solidFill>
                </a:uFill>
                <a:latin typeface="Calibri"/>
                <a:ea typeface="DejaVu Sans"/>
              </a:rPr>
              <a:t>-o</a:t>
            </a:r>
            <a:r>
              <a:rPr b="0" lang="fr-FR" sz="1600" spc="-1" strike="noStrike">
                <a:solidFill>
                  <a:srgbClr val="000000"/>
                </a:solidFill>
                <a:uFill>
                  <a:solidFill>
                    <a:srgbClr val="ffffff"/>
                  </a:solidFill>
                </a:uFill>
                <a:latin typeface="Calibri"/>
                <a:ea typeface="DejaVu Sans"/>
              </a:rPr>
              <a:t> les plus fréquentes :</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auto</a:t>
            </a:r>
            <a:r>
              <a:rPr b="0" lang="fr-FR" sz="1600" spc="-1" strike="noStrike">
                <a:solidFill>
                  <a:srgbClr val="000000"/>
                </a:solidFill>
                <a:uFill>
                  <a:solidFill>
                    <a:srgbClr val="ffffff"/>
                  </a:solidFill>
                </a:uFill>
                <a:latin typeface="Calibri"/>
                <a:ea typeface="DejaVu Sans"/>
              </a:rPr>
              <a:t> : Permet d'être monté par </a:t>
            </a:r>
            <a:r>
              <a:rPr b="1" lang="fr-FR" sz="1600" spc="-1" strike="noStrike">
                <a:solidFill>
                  <a:srgbClr val="000000"/>
                </a:solidFill>
                <a:uFill>
                  <a:solidFill>
                    <a:srgbClr val="ffffff"/>
                  </a:solidFill>
                </a:uFill>
                <a:latin typeface="Calibri"/>
                <a:ea typeface="DejaVu Sans"/>
              </a:rPr>
              <a:t>-a</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async</a:t>
            </a:r>
            <a:r>
              <a:rPr b="0" lang="fr-FR" sz="1600" spc="-1" strike="noStrike">
                <a:solidFill>
                  <a:srgbClr val="000000"/>
                </a:solidFill>
                <a:uFill>
                  <a:solidFill>
                    <a:srgbClr val="ffffff"/>
                  </a:solidFill>
                </a:uFill>
                <a:latin typeface="Calibri"/>
                <a:ea typeface="DejaVu Sans"/>
              </a:rPr>
              <a:t> : Les entrées/sorties sur le système de fichiers seront asynchrones</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defaults</a:t>
            </a:r>
            <a:r>
              <a:rPr b="0" lang="fr-FR" sz="1600" spc="-1" strike="noStrike">
                <a:solidFill>
                  <a:srgbClr val="000000"/>
                </a:solidFill>
                <a:uFill>
                  <a:solidFill>
                    <a:srgbClr val="ffffff"/>
                  </a:solidFill>
                </a:uFill>
                <a:latin typeface="Calibri"/>
                <a:ea typeface="DejaVu Sans"/>
              </a:rPr>
              <a:t> : Utilise les options </a:t>
            </a:r>
            <a:r>
              <a:rPr b="1" lang="fr-FR" sz="1600" spc="-1" strike="noStrike">
                <a:solidFill>
                  <a:srgbClr val="000000"/>
                </a:solidFill>
                <a:uFill>
                  <a:solidFill>
                    <a:srgbClr val="ffffff"/>
                  </a:solidFill>
                </a:uFill>
                <a:latin typeface="Calibri"/>
                <a:ea typeface="DejaVu Sans"/>
              </a:rPr>
              <a:t>rw</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suid</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dev</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exec</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auto</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nouser</a:t>
            </a:r>
            <a:r>
              <a:rPr b="0" lang="fr-FR" sz="1600" spc="-1" strike="noStrike">
                <a:solidFill>
                  <a:srgbClr val="000000"/>
                </a:solidFill>
                <a:uFill>
                  <a:solidFill>
                    <a:srgbClr val="ffffff"/>
                  </a:solidFill>
                </a:uFill>
                <a:latin typeface="Calibri"/>
                <a:ea typeface="DejaVu Sans"/>
              </a:rPr>
              <a:t>, et </a:t>
            </a:r>
            <a:r>
              <a:rPr b="1" lang="fr-FR" sz="1600" spc="-1" strike="noStrike">
                <a:solidFill>
                  <a:srgbClr val="000000"/>
                </a:solidFill>
                <a:uFill>
                  <a:solidFill>
                    <a:srgbClr val="ffffff"/>
                  </a:solidFill>
                </a:uFill>
                <a:latin typeface="Calibri"/>
                <a:ea typeface="DejaVu Sans"/>
              </a:rPr>
              <a:t>async</a:t>
            </a:r>
            <a:r>
              <a:rPr b="0" lang="fr-FR" sz="1600" spc="-1" strike="noStrike">
                <a:solidFill>
                  <a:srgbClr val="000000"/>
                </a:solidFill>
                <a:uFill>
                  <a:solidFill>
                    <a:srgbClr val="ffffff"/>
                  </a:solidFill>
                </a:uFill>
                <a:latin typeface="Calibri"/>
                <a:ea typeface="DejaVu Sans"/>
              </a:rPr>
              <a:t>.</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dev</a:t>
            </a:r>
            <a:r>
              <a:rPr b="0" lang="fr-FR" sz="1600" spc="-1" strike="noStrike">
                <a:solidFill>
                  <a:srgbClr val="000000"/>
                </a:solidFill>
                <a:uFill>
                  <a:solidFill>
                    <a:srgbClr val="ffffff"/>
                  </a:solidFill>
                </a:uFill>
                <a:latin typeface="Calibri"/>
                <a:ea typeface="DejaVu Sans"/>
              </a:rPr>
              <a:t> : Interprète les fichiers spéciaux de périphériques du système présent dans </a:t>
            </a:r>
            <a:r>
              <a:rPr b="0" i="1" lang="fr-FR" sz="1600" spc="-1" strike="noStrike">
                <a:solidFill>
                  <a:srgbClr val="000000"/>
                </a:solidFill>
                <a:uFill>
                  <a:solidFill>
                    <a:srgbClr val="ffffff"/>
                  </a:solidFill>
                </a:uFill>
                <a:latin typeface="Calibri"/>
                <a:ea typeface="DejaVu Sans"/>
              </a:rPr>
              <a:t>/dev</a:t>
            </a:r>
            <a:r>
              <a:rPr b="0" lang="fr-FR" sz="1600" spc="-1" strike="noStrike">
                <a:solidFill>
                  <a:srgbClr val="000000"/>
                </a:solidFill>
                <a:uFill>
                  <a:solidFill>
                    <a:srgbClr val="ffffff"/>
                  </a:solidFill>
                </a:uFill>
                <a:latin typeface="Calibri"/>
                <a:ea typeface="DejaVu Sans"/>
              </a:rPr>
              <a:t>/</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exec</a:t>
            </a:r>
            <a:r>
              <a:rPr b="0" lang="fr-FR" sz="1600" spc="-1" strike="noStrike">
                <a:solidFill>
                  <a:srgbClr val="000000"/>
                </a:solidFill>
                <a:uFill>
                  <a:solidFill>
                    <a:srgbClr val="ffffff"/>
                  </a:solidFill>
                </a:uFill>
                <a:latin typeface="Calibri"/>
                <a:ea typeface="DejaVu Sans"/>
              </a:rPr>
              <a:t> : Permet l'exécution de fichiers binaires du système monté</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noauto</a:t>
            </a:r>
            <a:r>
              <a:rPr b="0" lang="fr-FR" sz="1600" spc="-1" strike="noStrike">
                <a:solidFill>
                  <a:srgbClr val="000000"/>
                </a:solidFill>
                <a:uFill>
                  <a:solidFill>
                    <a:srgbClr val="ffffff"/>
                  </a:solidFill>
                </a:uFill>
                <a:latin typeface="Calibri"/>
                <a:ea typeface="DejaVu Sans"/>
              </a:rPr>
              <a:t> : Empêche d'être monté avec </a:t>
            </a:r>
            <a:r>
              <a:rPr b="1" lang="fr-FR" sz="1600" spc="-1" strike="noStrike">
                <a:solidFill>
                  <a:srgbClr val="000000"/>
                </a:solidFill>
                <a:uFill>
                  <a:solidFill>
                    <a:srgbClr val="ffffff"/>
                  </a:solidFill>
                </a:uFill>
                <a:latin typeface="Calibri"/>
                <a:ea typeface="DejaVu Sans"/>
              </a:rPr>
              <a:t>-a</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nodev</a:t>
            </a:r>
            <a:r>
              <a:rPr b="0" lang="fr-FR" sz="1600" spc="-1" strike="noStrike">
                <a:solidFill>
                  <a:srgbClr val="000000"/>
                </a:solidFill>
                <a:uFill>
                  <a:solidFill>
                    <a:srgbClr val="ffffff"/>
                  </a:solidFill>
                </a:uFill>
                <a:latin typeface="Calibri"/>
                <a:ea typeface="DejaVu Sans"/>
              </a:rPr>
              <a:t> : Ne pas interpréter les fichiers spéciaux de périphériques du système</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noexec</a:t>
            </a:r>
            <a:r>
              <a:rPr b="0" lang="fr-FR" sz="1600" spc="-1" strike="noStrike">
                <a:solidFill>
                  <a:srgbClr val="000000"/>
                </a:solidFill>
                <a:uFill>
                  <a:solidFill>
                    <a:srgbClr val="ffffff"/>
                  </a:solidFill>
                </a:uFill>
                <a:latin typeface="Calibri"/>
                <a:ea typeface="DejaVu Sans"/>
              </a:rPr>
              <a:t> : Empêche l'exécution de fichiers binaires du système monté</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nouser</a:t>
            </a:r>
            <a:r>
              <a:rPr b="0" lang="fr-FR" sz="1600" spc="-1" strike="noStrike">
                <a:solidFill>
                  <a:srgbClr val="000000"/>
                </a:solidFill>
                <a:uFill>
                  <a:solidFill>
                    <a:srgbClr val="ffffff"/>
                  </a:solidFill>
                </a:uFill>
                <a:latin typeface="Calibri"/>
                <a:ea typeface="DejaVu Sans"/>
              </a:rPr>
              <a:t> : Ne pas autoriser d'autres utilisateurs que root (ou sudo) à monter le système de fichiers (comportement par défaut)</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ro</a:t>
            </a:r>
            <a:r>
              <a:rPr b="0" lang="fr-FR" sz="1600" spc="-1" strike="noStrike">
                <a:solidFill>
                  <a:srgbClr val="000000"/>
                </a:solidFill>
                <a:uFill>
                  <a:solidFill>
                    <a:srgbClr val="ffffff"/>
                  </a:solidFill>
                </a:uFill>
                <a:latin typeface="Calibri"/>
                <a:ea typeface="DejaVu Sans"/>
              </a:rPr>
              <a:t> : Monte le système en lecture seule</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rw</a:t>
            </a:r>
            <a:r>
              <a:rPr b="0" lang="fr-FR" sz="1600" spc="-1" strike="noStrike">
                <a:solidFill>
                  <a:srgbClr val="000000"/>
                </a:solidFill>
                <a:uFill>
                  <a:solidFill>
                    <a:srgbClr val="ffffff"/>
                  </a:solidFill>
                </a:uFill>
                <a:latin typeface="Calibri"/>
                <a:ea typeface="DejaVu Sans"/>
              </a:rPr>
              <a:t> : Monte le système en lecture et écriture</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suid</a:t>
            </a:r>
            <a:r>
              <a:rPr b="0" lang="fr-FR" sz="1600" spc="-1" strike="noStrike">
                <a:solidFill>
                  <a:srgbClr val="000000"/>
                </a:solidFill>
                <a:uFill>
                  <a:solidFill>
                    <a:srgbClr val="ffffff"/>
                  </a:solidFill>
                </a:uFill>
                <a:latin typeface="Calibri"/>
                <a:ea typeface="DejaVu Sans"/>
              </a:rPr>
              <a:t> : Prend en compte les bits </a:t>
            </a:r>
            <a:r>
              <a:rPr b="0" lang="fr-FR" sz="1600" spc="-1" strike="noStrike" u="sng">
                <a:solidFill>
                  <a:srgbClr val="0000ff"/>
                </a:solidFill>
                <a:uFill>
                  <a:solidFill>
                    <a:srgbClr val="ffffff"/>
                  </a:solidFill>
                </a:uFill>
                <a:latin typeface="Calibri"/>
                <a:ea typeface="DejaVu Sans"/>
                <a:hlinkClick r:id="rId1"/>
              </a:rPr>
              <a:t>SetUID</a:t>
            </a:r>
            <a:r>
              <a:rPr b="0" lang="fr-FR" sz="1600" spc="-1" strike="noStrike" u="sng">
                <a:solidFill>
                  <a:srgbClr val="0000ff"/>
                </a:solidFill>
                <a:uFill>
                  <a:solidFill>
                    <a:srgbClr val="ffffff"/>
                  </a:solidFill>
                </a:uFill>
                <a:latin typeface="Calibri"/>
                <a:ea typeface="DejaVu Sans"/>
                <a:hlinkClick r:id="rId2"/>
              </a:rPr>
              <a:t> ou </a:t>
            </a:r>
            <a:r>
              <a:rPr b="0" lang="fr-FR" sz="1600" spc="-1" strike="noStrike" u="sng">
                <a:solidFill>
                  <a:srgbClr val="0000ff"/>
                </a:solidFill>
                <a:uFill>
                  <a:solidFill>
                    <a:srgbClr val="ffffff"/>
                  </a:solidFill>
                </a:uFill>
                <a:latin typeface="Calibri"/>
                <a:ea typeface="DejaVu Sans"/>
                <a:hlinkClick r:id="rId3"/>
              </a:rPr>
              <a:t>SetGID</a:t>
            </a:r>
            <a:r>
              <a:rPr b="0" lang="fr-FR" sz="1600" spc="-1" strike="noStrike">
                <a:solidFill>
                  <a:srgbClr val="000000"/>
                </a:solidFill>
                <a:uFill>
                  <a:solidFill>
                    <a:srgbClr val="ffffff"/>
                  </a:solidFill>
                </a:uFill>
                <a:latin typeface="Calibri"/>
                <a:ea typeface="DejaVu Sans"/>
              </a:rPr>
              <a:t> du système monté</a:t>
            </a:r>
            <a:endParaRPr b="0" lang="fr-FR" sz="1800" spc="-1" strike="noStrike">
              <a:solidFill>
                <a:srgbClr val="000000"/>
              </a:solidFill>
              <a:uFill>
                <a:solidFill>
                  <a:srgbClr val="ffffff"/>
                </a:solidFill>
              </a:uFill>
              <a:latin typeface="Arial"/>
            </a:endParaRPr>
          </a:p>
          <a:p>
            <a:pPr lvl="1" marL="743040" indent="-28440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user</a:t>
            </a:r>
            <a:r>
              <a:rPr b="0" lang="fr-FR" sz="1600" spc="-1" strike="noStrike">
                <a:solidFill>
                  <a:srgbClr val="000000"/>
                </a:solidFill>
                <a:uFill>
                  <a:solidFill>
                    <a:srgbClr val="ffffff"/>
                  </a:solidFill>
                </a:uFill>
                <a:latin typeface="Calibri"/>
                <a:ea typeface="DejaVu Sans"/>
              </a:rPr>
              <a:t> : Permet aux utilisateurs ordinaires à monter et démonter le système de fichiers (implique </a:t>
            </a:r>
            <a:r>
              <a:rPr b="1" lang="fr-FR" sz="1600" spc="-1" strike="noStrike">
                <a:solidFill>
                  <a:srgbClr val="000000"/>
                </a:solidFill>
                <a:uFill>
                  <a:solidFill>
                    <a:srgbClr val="ffffff"/>
                  </a:solidFill>
                </a:uFill>
                <a:latin typeface="Calibri"/>
                <a:ea typeface="DejaVu Sans"/>
              </a:rPr>
              <a:t>noexec</a:t>
            </a: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nosuid</a:t>
            </a:r>
            <a:r>
              <a:rPr b="0" lang="fr-FR" sz="1600" spc="-1" strike="noStrike">
                <a:solidFill>
                  <a:srgbClr val="000000"/>
                </a:solidFill>
                <a:uFill>
                  <a:solidFill>
                    <a:srgbClr val="ffffff"/>
                  </a:solidFill>
                </a:uFill>
                <a:latin typeface="Calibri"/>
                <a:ea typeface="DejaVu Sans"/>
              </a:rPr>
              <a:t>, et </a:t>
            </a:r>
            <a:r>
              <a:rPr b="1" lang="fr-FR" sz="1600" spc="-1" strike="noStrike">
                <a:solidFill>
                  <a:srgbClr val="000000"/>
                </a:solidFill>
                <a:uFill>
                  <a:solidFill>
                    <a:srgbClr val="ffffff"/>
                  </a:solidFill>
                </a:uFill>
                <a:latin typeface="Calibri"/>
                <a:ea typeface="DejaVu Sans"/>
              </a:rPr>
              <a:t>nodev</a:t>
            </a:r>
            <a:r>
              <a:rPr b="0" lang="fr-FR" sz="1600" spc="-1" strike="noStrike">
                <a:solidFill>
                  <a:srgbClr val="000000"/>
                </a:solidFill>
                <a:uFill>
                  <a:solidFill>
                    <a:srgbClr val="ffffff"/>
                  </a:solidFill>
                </a:uFill>
                <a:latin typeface="Calibri"/>
                <a:ea typeface="DejaVu Sans"/>
              </a:rPr>
              <a:t> sauf si surchargées)</a:t>
            </a:r>
            <a:endParaRPr b="0" lang="fr-FR" sz="18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CustomShape 1"/>
          <p:cNvSpPr/>
          <p:nvPr/>
        </p:nvSpPr>
        <p:spPr>
          <a:xfrm>
            <a:off x="457200" y="1052640"/>
            <a:ext cx="8228160" cy="5072040"/>
          </a:xfrm>
          <a:prstGeom prst="rect">
            <a:avLst/>
          </a:prstGeom>
          <a:noFill/>
          <a:ln>
            <a:noFill/>
          </a:ln>
        </p:spPr>
        <p:style>
          <a:lnRef idx="0"/>
          <a:fillRef idx="0"/>
          <a:effectRef idx="0"/>
          <a:fontRef idx="minor"/>
        </p:style>
        <p:txBody>
          <a:bodyPr lIns="90000" rIns="90000" tIns="45000" bIns="45000"/>
          <a:p>
            <a:pPr marL="343080" indent="-34164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ea typeface="DejaVu Sans"/>
              </a:rPr>
              <a:t>Exemples d'utilisation :</a:t>
            </a:r>
            <a:endParaRPr b="0" lang="fr-FR" sz="1800" spc="-1" strike="noStrike">
              <a:solidFill>
                <a:srgbClr val="000000"/>
              </a:solidFill>
              <a:uFill>
                <a:solidFill>
                  <a:srgbClr val="ffffff"/>
                </a:solidFill>
              </a:uFill>
              <a:latin typeface="Arial"/>
            </a:endParaRPr>
          </a:p>
          <a:p>
            <a:pPr lvl="1" marL="743040" indent="-28440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ea typeface="DejaVu Sans"/>
              </a:rPr>
              <a:t>Mount</a:t>
            </a:r>
            <a:endParaRPr b="0" lang="fr-FR" sz="1800" spc="-1" strike="noStrike">
              <a:solidFill>
                <a:srgbClr val="000000"/>
              </a:solidFill>
              <a:uFill>
                <a:solidFill>
                  <a:srgbClr val="ffffff"/>
                </a:solidFill>
              </a:uFill>
              <a:latin typeface="Arial"/>
            </a:endParaRPr>
          </a:p>
          <a:p>
            <a:pPr marL="743040" indent="-284400" algn="just">
              <a:lnSpc>
                <a:spcPct val="100000"/>
              </a:lnSpc>
            </a:pPr>
            <a:r>
              <a:rPr b="0" lang="fr-FR" sz="2800" spc="-1" strike="noStrike">
                <a:solidFill>
                  <a:srgbClr val="000000"/>
                </a:solidFill>
                <a:uFill>
                  <a:solidFill>
                    <a:srgbClr val="ffffff"/>
                  </a:solidFill>
                </a:uFill>
                <a:latin typeface="Calibri"/>
                <a:ea typeface="DejaVu Sans"/>
              </a:rPr>
              <a:t>	</a:t>
            </a:r>
            <a:r>
              <a:rPr b="0" lang="fr-FR" sz="2800" spc="-1" strike="noStrike">
                <a:solidFill>
                  <a:srgbClr val="000000"/>
                </a:solidFill>
                <a:uFill>
                  <a:solidFill>
                    <a:srgbClr val="ffffff"/>
                  </a:solidFill>
                </a:uFill>
                <a:latin typeface="Calibri"/>
                <a:ea typeface="DejaVu Sans"/>
              </a:rPr>
              <a:t>Liste tous les systèmes de fichiers actuellement montés</a:t>
            </a:r>
            <a:endParaRPr b="0" lang="fr-FR" sz="1800" spc="-1" strike="noStrike">
              <a:solidFill>
                <a:srgbClr val="000000"/>
              </a:solidFill>
              <a:uFill>
                <a:solidFill>
                  <a:srgbClr val="ffffff"/>
                </a:solidFill>
              </a:uFill>
              <a:latin typeface="Arial"/>
            </a:endParaRPr>
          </a:p>
          <a:p>
            <a:pPr lvl="1" marL="743040" indent="-28440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ea typeface="DejaVu Sans"/>
              </a:rPr>
              <a:t>mount -a</a:t>
            </a:r>
            <a:r>
              <a:rPr b="0" lang="fr-FR" sz="2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marL="743040" indent="-284400" algn="just">
              <a:lnSpc>
                <a:spcPct val="100000"/>
              </a:lnSpc>
            </a:pPr>
            <a:r>
              <a:rPr b="0" lang="fr-FR" sz="2800" spc="-1" strike="noStrike">
                <a:solidFill>
                  <a:srgbClr val="000000"/>
                </a:solidFill>
                <a:uFill>
                  <a:solidFill>
                    <a:srgbClr val="ffffff"/>
                  </a:solidFill>
                </a:uFill>
                <a:latin typeface="Calibri"/>
                <a:ea typeface="DejaVu Sans"/>
              </a:rPr>
              <a:t>	</a:t>
            </a:r>
            <a:r>
              <a:rPr b="0" lang="fr-FR" sz="2800" spc="-1" strike="noStrike">
                <a:solidFill>
                  <a:srgbClr val="000000"/>
                </a:solidFill>
                <a:uFill>
                  <a:solidFill>
                    <a:srgbClr val="ffffff"/>
                  </a:solidFill>
                </a:uFill>
                <a:latin typeface="Calibri"/>
                <a:ea typeface="DejaVu Sans"/>
              </a:rPr>
              <a:t>Monte tous les systèmes de fichiers déclarés dans le fichier </a:t>
            </a:r>
            <a:r>
              <a:rPr b="0" i="1" lang="fr-FR" sz="28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a:p>
            <a:pPr lvl="1" marL="743040" indent="-28440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ea typeface="DejaVu Sans"/>
              </a:rPr>
              <a:t>mount /mnt/maPartion</a:t>
            </a:r>
            <a:endParaRPr b="0" lang="fr-FR" sz="1800" spc="-1" strike="noStrike">
              <a:solidFill>
                <a:srgbClr val="000000"/>
              </a:solidFill>
              <a:uFill>
                <a:solidFill>
                  <a:srgbClr val="ffffff"/>
                </a:solidFill>
              </a:uFill>
              <a:latin typeface="Arial"/>
            </a:endParaRPr>
          </a:p>
          <a:p>
            <a:pPr marL="743040" indent="-284400" algn="just">
              <a:lnSpc>
                <a:spcPct val="100000"/>
              </a:lnSpc>
            </a:pPr>
            <a:r>
              <a:rPr b="0" lang="fr-FR" sz="2800" spc="-1" strike="noStrike">
                <a:solidFill>
                  <a:srgbClr val="000000"/>
                </a:solidFill>
                <a:uFill>
                  <a:solidFill>
                    <a:srgbClr val="ffffff"/>
                  </a:solidFill>
                </a:uFill>
                <a:latin typeface="Calibri"/>
                <a:ea typeface="DejaVu Sans"/>
              </a:rPr>
              <a:t>	</a:t>
            </a:r>
            <a:r>
              <a:rPr b="0" lang="fr-FR" sz="2800" spc="-1" strike="noStrike">
                <a:solidFill>
                  <a:srgbClr val="000000"/>
                </a:solidFill>
                <a:uFill>
                  <a:solidFill>
                    <a:srgbClr val="ffffff"/>
                  </a:solidFill>
                </a:uFill>
                <a:latin typeface="Calibri"/>
                <a:ea typeface="DejaVu Sans"/>
              </a:rPr>
              <a:t>Monte le système de fichiers ad-hoc déclarés dans le fichier </a:t>
            </a:r>
            <a:r>
              <a:rPr b="0" i="1" lang="fr-FR" sz="2800" spc="-1" strike="noStrike">
                <a:solidFill>
                  <a:srgbClr val="000000"/>
                </a:solidFill>
                <a:uFill>
                  <a:solidFill>
                    <a:srgbClr val="ffffff"/>
                  </a:solidFill>
                </a:uFill>
                <a:latin typeface="Calibri"/>
                <a:ea typeface="DejaVu Sans"/>
              </a:rPr>
              <a:t>/etc/fstab</a:t>
            </a:r>
            <a:endParaRPr b="0" lang="fr-FR" sz="1800" spc="-1" strike="noStrike">
              <a:solidFill>
                <a:srgbClr val="000000"/>
              </a:solidFill>
              <a:uFill>
                <a:solidFill>
                  <a:srgbClr val="ffffff"/>
                </a:solidFill>
              </a:uFill>
              <a:latin typeface="Arial"/>
            </a:endParaRPr>
          </a:p>
          <a:p>
            <a:pPr lvl="1" marL="743040" indent="-28440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ea typeface="DejaVu Sans"/>
              </a:rPr>
              <a:t>mount -t iso9660 monFichier.iso /mnt/monIso -o loop</a:t>
            </a:r>
            <a:endParaRPr b="0" lang="fr-FR" sz="1800" spc="-1" strike="noStrike">
              <a:solidFill>
                <a:srgbClr val="000000"/>
              </a:solidFill>
              <a:uFill>
                <a:solidFill>
                  <a:srgbClr val="ffffff"/>
                </a:solidFill>
              </a:uFill>
              <a:latin typeface="Arial"/>
            </a:endParaRPr>
          </a:p>
          <a:p>
            <a:pPr marL="743040" indent="-284400" algn="just">
              <a:lnSpc>
                <a:spcPct val="100000"/>
              </a:lnSpc>
            </a:pPr>
            <a:r>
              <a:rPr b="0" lang="fr-FR" sz="2800" spc="-1" strike="noStrike">
                <a:solidFill>
                  <a:srgbClr val="000000"/>
                </a:solidFill>
                <a:uFill>
                  <a:solidFill>
                    <a:srgbClr val="ffffff"/>
                  </a:solidFill>
                </a:uFill>
                <a:latin typeface="Calibri"/>
                <a:ea typeface="DejaVu Sans"/>
              </a:rPr>
              <a:t>	</a:t>
            </a:r>
            <a:r>
              <a:rPr b="0" lang="fr-FR" sz="2800" spc="-1" strike="noStrike">
                <a:solidFill>
                  <a:srgbClr val="000000"/>
                </a:solidFill>
                <a:uFill>
                  <a:solidFill>
                    <a:srgbClr val="ffffff"/>
                  </a:solidFill>
                </a:uFill>
                <a:latin typeface="Calibri"/>
                <a:ea typeface="DejaVu Sans"/>
              </a:rPr>
              <a:t>Monte dans un </a:t>
            </a:r>
            <a:r>
              <a:rPr b="0" i="1" lang="fr-FR" sz="2800" spc="-1" strike="noStrike">
                <a:solidFill>
                  <a:srgbClr val="000000"/>
                </a:solidFill>
                <a:uFill>
                  <a:solidFill>
                    <a:srgbClr val="ffffff"/>
                  </a:solidFill>
                </a:uFill>
                <a:latin typeface="Calibri"/>
                <a:ea typeface="DejaVu Sans"/>
              </a:rPr>
              <a:t>périphérique boucle</a:t>
            </a:r>
            <a:r>
              <a:rPr b="0" lang="fr-FR" sz="2800" spc="-1" strike="noStrike">
                <a:solidFill>
                  <a:srgbClr val="000000"/>
                </a:solidFill>
                <a:uFill>
                  <a:solidFill>
                    <a:srgbClr val="ffffff"/>
                  </a:solidFill>
                </a:uFill>
                <a:latin typeface="Calibri"/>
                <a:ea typeface="DejaVu Sans"/>
              </a:rPr>
              <a:t> (loop) le fichier iso </a:t>
            </a:r>
            <a:r>
              <a:rPr b="0" i="1" lang="fr-FR" sz="2800" spc="-1" strike="noStrike">
                <a:solidFill>
                  <a:srgbClr val="000000"/>
                </a:solidFill>
                <a:uFill>
                  <a:solidFill>
                    <a:srgbClr val="ffffff"/>
                  </a:solidFill>
                </a:uFill>
                <a:latin typeface="Calibri"/>
                <a:ea typeface="DejaVu Sans"/>
              </a:rPr>
              <a:t>monFichier.iso</a:t>
            </a:r>
            <a:r>
              <a:rPr b="0" lang="fr-FR" sz="2800" spc="-1" strike="noStrike">
                <a:solidFill>
                  <a:srgbClr val="000000"/>
                </a:solidFill>
                <a:uFill>
                  <a:solidFill>
                    <a:srgbClr val="ffffff"/>
                  </a:solidFill>
                </a:uFill>
                <a:latin typeface="Calibri"/>
                <a:ea typeface="DejaVu Sans"/>
              </a:rPr>
              <a:t> dans le répertoire </a:t>
            </a:r>
            <a:r>
              <a:rPr b="0" i="1" lang="fr-FR" sz="2800" spc="-1" strike="noStrike">
                <a:solidFill>
                  <a:srgbClr val="000000"/>
                </a:solidFill>
                <a:uFill>
                  <a:solidFill>
                    <a:srgbClr val="ffffff"/>
                  </a:solidFill>
                </a:uFill>
                <a:latin typeface="Calibri"/>
                <a:ea typeface="DejaVu Sans"/>
              </a:rPr>
              <a:t>/mnt/monIso</a:t>
            </a:r>
            <a:endParaRPr b="0" lang="fr-FR" sz="1800" spc="-1" strike="noStrike">
              <a:solidFill>
                <a:srgbClr val="000000"/>
              </a:solidFill>
              <a:uFill>
                <a:solidFill>
                  <a:srgbClr val="ffffff"/>
                </a:solidFill>
              </a:uFill>
              <a:latin typeface="Arial"/>
            </a:endParaRPr>
          </a:p>
          <a:p>
            <a:pPr lvl="1" marL="743040" indent="-284400" algn="just">
              <a:lnSpc>
                <a:spcPct val="100000"/>
              </a:lnSpc>
              <a:buClr>
                <a:srgbClr val="000000"/>
              </a:buClr>
              <a:buFont typeface="Arial"/>
              <a:buChar char="–"/>
            </a:pPr>
            <a:r>
              <a:rPr b="1" lang="fr-FR" sz="2800" spc="-1" strike="noStrike">
                <a:solidFill>
                  <a:srgbClr val="000000"/>
                </a:solidFill>
                <a:uFill>
                  <a:solidFill>
                    <a:srgbClr val="ffffff"/>
                  </a:solidFill>
                </a:uFill>
                <a:latin typeface="Calibri"/>
                <a:ea typeface="DejaVu Sans"/>
              </a:rPr>
              <a:t>mount -t vfat -o defaults,rw,user,umask=022,uid=1000 /dev/sda1 /mnt/Mondisk/</a:t>
            </a:r>
            <a:r>
              <a:rPr b="0" lang="fr-FR" sz="2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marL="743040" indent="-284400" algn="just">
              <a:lnSpc>
                <a:spcPct val="100000"/>
              </a:lnSpc>
            </a:pPr>
            <a:r>
              <a:rPr b="0" lang="fr-FR" sz="2800" spc="-1" strike="noStrike">
                <a:solidFill>
                  <a:srgbClr val="000000"/>
                </a:solidFill>
                <a:uFill>
                  <a:solidFill>
                    <a:srgbClr val="ffffff"/>
                  </a:solidFill>
                </a:uFill>
                <a:latin typeface="Calibri"/>
                <a:ea typeface="DejaVu Sans"/>
              </a:rPr>
              <a:t>	</a:t>
            </a:r>
            <a:r>
              <a:rPr b="0" lang="fr-FR" sz="2800" spc="-1" strike="noStrike">
                <a:solidFill>
                  <a:srgbClr val="000000"/>
                </a:solidFill>
                <a:uFill>
                  <a:solidFill>
                    <a:srgbClr val="ffffff"/>
                  </a:solidFill>
                </a:uFill>
                <a:latin typeface="Calibri"/>
                <a:ea typeface="DejaVu Sans"/>
              </a:rPr>
              <a:t>Monte un disque dur USB (</a:t>
            </a:r>
            <a:r>
              <a:rPr b="0" i="1" lang="fr-FR" sz="2800" spc="-1" strike="noStrike">
                <a:solidFill>
                  <a:srgbClr val="000000"/>
                </a:solidFill>
                <a:uFill>
                  <a:solidFill>
                    <a:srgbClr val="ffffff"/>
                  </a:solidFill>
                </a:uFill>
                <a:latin typeface="Calibri"/>
                <a:ea typeface="DejaVu Sans"/>
              </a:rPr>
              <a:t>/dev/sda1</a:t>
            </a:r>
            <a:r>
              <a:rPr b="0" lang="fr-FR" sz="2800" spc="-1" strike="noStrike">
                <a:solidFill>
                  <a:srgbClr val="000000"/>
                </a:solidFill>
                <a:uFill>
                  <a:solidFill>
                    <a:srgbClr val="ffffff"/>
                  </a:solidFill>
                </a:uFill>
                <a:latin typeface="Calibri"/>
                <a:ea typeface="DejaVu Sans"/>
              </a:rPr>
              <a:t>) formaté en FAT32 (</a:t>
            </a:r>
            <a:r>
              <a:rPr b="0" i="1" lang="fr-FR" sz="2800" spc="-1" strike="noStrike">
                <a:solidFill>
                  <a:srgbClr val="000000"/>
                </a:solidFill>
                <a:uFill>
                  <a:solidFill>
                    <a:srgbClr val="ffffff"/>
                  </a:solidFill>
                </a:uFill>
                <a:latin typeface="Calibri"/>
                <a:ea typeface="DejaVu Sans"/>
              </a:rPr>
              <a:t>-t vfat</a:t>
            </a:r>
            <a:r>
              <a:rPr b="0" lang="fr-FR" sz="2800" spc="-1" strike="noStrike">
                <a:solidFill>
                  <a:srgbClr val="000000"/>
                </a:solidFill>
                <a:uFill>
                  <a:solidFill>
                    <a:srgbClr val="ffffff"/>
                  </a:solidFill>
                </a:uFill>
                <a:latin typeface="Calibri"/>
                <a:ea typeface="DejaVu Sans"/>
              </a:rPr>
              <a:t>) en lecture écriture (</a:t>
            </a:r>
            <a:r>
              <a:rPr b="0" i="1" lang="fr-FR" sz="2800" spc="-1" strike="noStrike">
                <a:solidFill>
                  <a:srgbClr val="000000"/>
                </a:solidFill>
                <a:uFill>
                  <a:solidFill>
                    <a:srgbClr val="ffffff"/>
                  </a:solidFill>
                </a:uFill>
                <a:latin typeface="Calibri"/>
                <a:ea typeface="DejaVu Sans"/>
              </a:rPr>
              <a:t>rw</a:t>
            </a:r>
            <a:r>
              <a:rPr b="0" lang="fr-FR" sz="2800" spc="-1" strike="noStrike">
                <a:solidFill>
                  <a:srgbClr val="000000"/>
                </a:solidFill>
                <a:uFill>
                  <a:solidFill>
                    <a:srgbClr val="ffffff"/>
                  </a:solidFill>
                </a:uFill>
                <a:latin typeface="Calibri"/>
                <a:ea typeface="DejaVu Sans"/>
              </a:rPr>
              <a:t>) dans le répertoire </a:t>
            </a:r>
            <a:r>
              <a:rPr b="0" i="1" lang="fr-FR" sz="2800" spc="-1" strike="noStrike">
                <a:solidFill>
                  <a:srgbClr val="000000"/>
                </a:solidFill>
                <a:uFill>
                  <a:solidFill>
                    <a:srgbClr val="ffffff"/>
                  </a:solidFill>
                </a:uFill>
                <a:latin typeface="Calibri"/>
                <a:ea typeface="DejaVu Sans"/>
              </a:rPr>
              <a:t>/mnt/Mondisk</a:t>
            </a:r>
            <a:r>
              <a:rPr b="0" lang="fr-FR" sz="2800" spc="-1" strike="noStrike">
                <a:solidFill>
                  <a:srgbClr val="000000"/>
                </a:solidFill>
                <a:uFill>
                  <a:solidFill>
                    <a:srgbClr val="ffffff"/>
                  </a:solidFill>
                </a:uFill>
                <a:latin typeface="Calibri"/>
                <a:ea typeface="DejaVu Sans"/>
              </a:rPr>
              <a:t>/ ; tous les utilisateurs peuvent le démonter (</a:t>
            </a:r>
            <a:r>
              <a:rPr b="0" i="1" lang="fr-FR" sz="2800" spc="-1" strike="noStrike">
                <a:solidFill>
                  <a:srgbClr val="000000"/>
                </a:solidFill>
                <a:uFill>
                  <a:solidFill>
                    <a:srgbClr val="ffffff"/>
                  </a:solidFill>
                </a:uFill>
                <a:latin typeface="Calibri"/>
                <a:ea typeface="DejaVu Sans"/>
              </a:rPr>
              <a:t>user</a:t>
            </a:r>
            <a:r>
              <a:rPr b="0" lang="fr-FR" sz="2800" spc="-1" strike="noStrike">
                <a:solidFill>
                  <a:srgbClr val="000000"/>
                </a:solidFill>
                <a:uFill>
                  <a:solidFill>
                    <a:srgbClr val="ffffff"/>
                  </a:solidFill>
                </a:uFill>
                <a:latin typeface="Calibri"/>
                <a:ea typeface="DejaVu Sans"/>
              </a:rPr>
              <a:t>), les droits d'exécution (</a:t>
            </a:r>
            <a:r>
              <a:rPr b="0" i="1" lang="fr-FR" sz="2800" spc="-1" strike="noStrike">
                <a:solidFill>
                  <a:srgbClr val="000000"/>
                </a:solidFill>
                <a:uFill>
                  <a:solidFill>
                    <a:srgbClr val="ffffff"/>
                  </a:solidFill>
                </a:uFill>
                <a:latin typeface="Calibri"/>
                <a:ea typeface="DejaVu Sans"/>
              </a:rPr>
              <a:t>uid=1000</a:t>
            </a:r>
            <a:r>
              <a:rPr b="0" lang="fr-FR" sz="2800" spc="-1" strike="noStrike">
                <a:solidFill>
                  <a:srgbClr val="000000"/>
                </a:solidFill>
                <a:uFill>
                  <a:solidFill>
                    <a:srgbClr val="ffffff"/>
                  </a:solidFill>
                </a:uFill>
                <a:latin typeface="Calibri"/>
                <a:ea typeface="DejaVu Sans"/>
              </a:rPr>
              <a:t>) sont fixés à l'utilisateur ayant l'UID 1000 (sous Ubuntu, l'uid 1000 correspond au premier utilisateur créé) et la création d'un fichier s'effectuera avec les permissions 644 (rw-r---r--) et pour un répertoire 755 (rwxr-xr-x) (</a:t>
            </a:r>
            <a:r>
              <a:rPr b="0" i="1" lang="fr-FR" sz="2800" spc="-1" strike="noStrike">
                <a:solidFill>
                  <a:srgbClr val="000000"/>
                </a:solidFill>
                <a:uFill>
                  <a:solidFill>
                    <a:srgbClr val="ffffff"/>
                  </a:solidFill>
                </a:uFill>
                <a:latin typeface="Calibri"/>
                <a:ea typeface="DejaVu Sans"/>
              </a:rPr>
              <a:t>umask 022</a:t>
            </a:r>
            <a:r>
              <a:rPr b="0" lang="fr-FR" sz="2800" spc="-1" strike="noStrike">
                <a:solidFill>
                  <a:srgbClr val="000000"/>
                </a:solidFill>
                <a:uFill>
                  <a:solidFill>
                    <a:srgbClr val="ffffff"/>
                  </a:solidFill>
                </a:uFill>
                <a:latin typeface="Calibri"/>
                <a:ea typeface="DejaVu Sans"/>
              </a:rPr>
              <a:t>)</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70c0"/>
                </a:solidFill>
                <a:uFill>
                  <a:solidFill>
                    <a:srgbClr val="ffffff"/>
                  </a:solidFill>
                </a:uFill>
                <a:latin typeface="Calibri"/>
                <a:ea typeface="DejaVu Sans"/>
              </a:rPr>
              <a:t>http://www.linuxcertif.com/man/8/mount/</a:t>
            </a:r>
            <a:endParaRPr b="0" lang="fr-FR" sz="1800" spc="-1" strike="noStrike">
              <a:solidFill>
                <a:srgbClr val="000000"/>
              </a:solidFill>
              <a:uFill>
                <a:solidFill>
                  <a:srgbClr val="ffffff"/>
                </a:solidFill>
              </a:uFill>
              <a:latin typeface="Arial"/>
            </a:endParaRPr>
          </a:p>
        </p:txBody>
      </p:sp>
      <p:sp>
        <p:nvSpPr>
          <p:cNvPr id="327" name="CustomShape 2"/>
          <p:cNvSpPr/>
          <p:nvPr/>
        </p:nvSpPr>
        <p:spPr>
          <a:xfrm>
            <a:off x="457200" y="274680"/>
            <a:ext cx="8228160" cy="6325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mount</a:t>
            </a:r>
            <a:endParaRPr b="0" lang="fr-FR" sz="1800" spc="-1" strike="noStrike">
              <a:solidFill>
                <a:srgbClr val="000000"/>
              </a:solidFill>
              <a:uFill>
                <a:solidFill>
                  <a:srgbClr val="ffffff"/>
                </a:solidFill>
              </a:uFill>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457200" y="274680"/>
            <a:ext cx="8228160" cy="1141560"/>
          </a:xfrm>
          <a:prstGeom prst="rect">
            <a:avLst/>
          </a:prstGeom>
          <a:noFill/>
          <a:ln>
            <a:noFill/>
          </a:ln>
        </p:spPr>
        <p:style>
          <a:lnRef idx="0"/>
          <a:fillRef idx="0"/>
          <a:effectRef idx="0"/>
          <a:fontRef idx="minor"/>
        </p:style>
      </p:sp>
      <p:sp>
        <p:nvSpPr>
          <p:cNvPr id="329" name="CustomShape 2"/>
          <p:cNvSpPr/>
          <p:nvPr/>
        </p:nvSpPr>
        <p:spPr>
          <a:xfrm>
            <a:off x="457200" y="1600200"/>
            <a:ext cx="8228160" cy="4524480"/>
          </a:xfrm>
          <a:prstGeom prst="rect">
            <a:avLst/>
          </a:prstGeom>
          <a:noFill/>
          <a:ln>
            <a:noFill/>
          </a:ln>
        </p:spPr>
        <p:style>
          <a:lnRef idx="0"/>
          <a:fillRef idx="0"/>
          <a:effectRef idx="0"/>
          <a:fontRef idx="minor"/>
        </p:style>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457200" y="274680"/>
            <a:ext cx="8228160" cy="1141560"/>
          </a:xfrm>
          <a:prstGeom prst="rect">
            <a:avLst/>
          </a:prstGeom>
          <a:noFill/>
          <a:ln>
            <a:noFill/>
          </a:ln>
        </p:spPr>
        <p:style>
          <a:lnRef idx="0"/>
          <a:fillRef idx="0"/>
          <a:effectRef idx="0"/>
          <a:fontRef idx="minor"/>
        </p:style>
      </p:sp>
      <p:sp>
        <p:nvSpPr>
          <p:cNvPr id="331" name="CustomShape 2"/>
          <p:cNvSpPr/>
          <p:nvPr/>
        </p:nvSpPr>
        <p:spPr>
          <a:xfrm>
            <a:off x="457200" y="1600200"/>
            <a:ext cx="8228160" cy="4524480"/>
          </a:xfrm>
          <a:prstGeom prst="rect">
            <a:avLst/>
          </a:prstGeom>
          <a:noFill/>
          <a:ln>
            <a:noFill/>
          </a:ln>
        </p:spPr>
        <p:style>
          <a:lnRef idx="0"/>
          <a:fillRef idx="0"/>
          <a:effectRef idx="0"/>
          <a:fontRef idx="minor"/>
        </p:style>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ATELIERS </a:t>
            </a:r>
            <a:endParaRPr b="0" lang="fr-FR" sz="1800" spc="-1" strike="noStrike">
              <a:solidFill>
                <a:srgbClr val="000000"/>
              </a:solidFill>
              <a:uFill>
                <a:solidFill>
                  <a:srgbClr val="ffffff"/>
                </a:solidFill>
              </a:uFill>
              <a:latin typeface="Arial"/>
            </a:endParaRPr>
          </a:p>
        </p:txBody>
      </p:sp>
      <p:sp>
        <p:nvSpPr>
          <p:cNvPr id="333"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1" lang="fr-FR" sz="3200" spc="-1" strike="noStrike">
                <a:solidFill>
                  <a:srgbClr val="000000"/>
                </a:solidFill>
                <a:uFill>
                  <a:solidFill>
                    <a:srgbClr val="ffffff"/>
                  </a:solidFill>
                </a:uFill>
                <a:latin typeface="Calibri"/>
                <a:ea typeface="DejaVu Sans"/>
              </a:rPr>
              <a:t>Tâche 1 : Visualiser les disques et les partitions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1. Listez les différents disques.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sfdisk -s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2. Listez l’ensemble des partitions.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fdisk -l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3. Listez les partitions d’un disque particulier.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fdisk -l /dev/hda</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ATELIERS </a:t>
            </a:r>
            <a:endParaRPr b="0" lang="fr-FR" sz="1800" spc="-1" strike="noStrike">
              <a:solidFill>
                <a:srgbClr val="000000"/>
              </a:solidFill>
              <a:uFill>
                <a:solidFill>
                  <a:srgbClr val="ffffff"/>
                </a:solidFill>
              </a:uFill>
              <a:latin typeface="Arial"/>
            </a:endParaRPr>
          </a:p>
        </p:txBody>
      </p:sp>
      <p:sp>
        <p:nvSpPr>
          <p:cNvPr id="335"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3200" spc="-1" strike="noStrike">
                <a:solidFill>
                  <a:srgbClr val="000000"/>
                </a:solidFill>
                <a:uFill>
                  <a:solidFill>
                    <a:srgbClr val="ffffff"/>
                  </a:solidFill>
                </a:uFill>
                <a:latin typeface="Calibri"/>
                <a:ea typeface="DejaVu Sans"/>
              </a:rPr>
              <a:t>Tâche 2 : Visualiser les FS, utiliser un cdrom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Calibri"/>
                <a:ea typeface="DejaVu Sans"/>
              </a:rPr>
              <a:t>1. Listez les FS montés et pour chacun affichez la place libre.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df -Th</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Calibri"/>
                <a:ea typeface="DejaVu Sans"/>
              </a:rPr>
              <a:t>2. A quel FS appartient un fichier (ici /home/luke/.bash_profile) ? </a:t>
            </a:r>
            <a:endParaRPr b="0" lang="fr-FR" sz="1800" spc="-1" strike="noStrike">
              <a:solidFill>
                <a:srgbClr val="000000"/>
              </a:solidFill>
              <a:uFill>
                <a:solidFill>
                  <a:srgbClr val="ffffff"/>
                </a:solidFill>
              </a:uFill>
              <a:latin typeface="Arial"/>
            </a:endParaRPr>
          </a:p>
          <a:p>
            <a:pPr algn="just">
              <a:lnSpc>
                <a:spcPct val="100000"/>
              </a:lnSpc>
            </a:pP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df /home/luke/.bash_profile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4400" spc="-1" strike="noStrike">
                <a:solidFill>
                  <a:srgbClr val="000000"/>
                </a:solidFill>
                <a:uFill>
                  <a:solidFill>
                    <a:srgbClr val="ffffff"/>
                  </a:solidFill>
                </a:uFill>
                <a:latin typeface="Calibri"/>
                <a:ea typeface="DejaVu Sans"/>
              </a:rPr>
              <a:t>ATELIERS </a:t>
            </a:r>
            <a:endParaRPr b="0" lang="fr-FR" sz="1800" spc="-1" strike="noStrike">
              <a:solidFill>
                <a:srgbClr val="000000"/>
              </a:solidFill>
              <a:uFill>
                <a:solidFill>
                  <a:srgbClr val="ffffff"/>
                </a:solidFill>
              </a:uFill>
              <a:latin typeface="Arial"/>
            </a:endParaRPr>
          </a:p>
        </p:txBody>
      </p:sp>
      <p:sp>
        <p:nvSpPr>
          <p:cNvPr id="337"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marL="343080" indent="-341640">
              <a:lnSpc>
                <a:spcPct val="100000"/>
              </a:lnSpc>
            </a:pPr>
            <a:r>
              <a:rPr b="1" lang="fr-FR" sz="3200" spc="-1" strike="noStrike">
                <a:solidFill>
                  <a:srgbClr val="000000"/>
                </a:solidFill>
                <a:uFill>
                  <a:solidFill>
                    <a:srgbClr val="ffffff"/>
                  </a:solidFill>
                </a:uFill>
                <a:latin typeface="Calibri"/>
                <a:ea typeface="DejaVu Sans"/>
              </a:rPr>
              <a:t>3. On utilise un cdrom.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On met un cdrom dans le lecteur, il est monté automatiquement, mais où ?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df</a:t>
            </a:r>
            <a:endParaRPr b="0" lang="fr-FR" sz="1800" spc="-1" strike="noStrike">
              <a:solidFill>
                <a:srgbClr val="000000"/>
              </a:solidFill>
              <a:uFill>
                <a:solidFill>
                  <a:srgbClr val="ffffff"/>
                </a:solidFill>
              </a:uFill>
              <a:latin typeface="Arial"/>
            </a:endParaRPr>
          </a:p>
          <a:p>
            <a:pPr marL="343080" indent="-341640">
              <a:lnSpc>
                <a:spcPct val="100000"/>
              </a:lnSpc>
            </a:pPr>
            <a:r>
              <a:rPr b="1" lang="fr-FR" sz="3200" spc="-1" strike="noStrike">
                <a:solidFill>
                  <a:srgbClr val="000000"/>
                </a:solidFill>
                <a:uFill>
                  <a:solidFill>
                    <a:srgbClr val="ffffff"/>
                  </a:solidFill>
                </a:uFill>
                <a:latin typeface="Calibri"/>
                <a:ea typeface="DejaVu Sans"/>
              </a:rPr>
              <a:t>4. On veut le monter à un emplacement précis </a:t>
            </a:r>
            <a:r>
              <a:rPr b="0" lang="fr-FR" sz="32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On le démonte, et on le remonte sur /mnt/cdrom. </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umount /dev/cdrom</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mkdir /mnt/cdrom</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mount -t iso9660 -o ro /dev/cdrom /mnt/cdrom</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[root@linux1 ~]# </a:t>
            </a:r>
            <a:r>
              <a:rPr b="1" lang="fr-FR" sz="3200" spc="-1" strike="noStrike">
                <a:solidFill>
                  <a:srgbClr val="000000"/>
                </a:solidFill>
                <a:uFill>
                  <a:solidFill>
                    <a:srgbClr val="ffffff"/>
                  </a:solidFill>
                </a:uFill>
                <a:latin typeface="Calibri"/>
                <a:ea typeface="DejaVu Sans"/>
              </a:rPr>
              <a:t>df |grep /mnt</a:t>
            </a:r>
            <a:endParaRPr b="0" lang="fr-FR" sz="1800" spc="-1" strike="noStrike">
              <a:solidFill>
                <a:srgbClr val="000000"/>
              </a:solidFill>
              <a:uFill>
                <a:solidFill>
                  <a:srgbClr val="ffffff"/>
                </a:solidFill>
              </a:uFill>
              <a:latin typeface="Arial"/>
            </a:endParaRPr>
          </a:p>
          <a:p>
            <a:pPr marL="343080" indent="-341640">
              <a:lnSpc>
                <a:spcPct val="100000"/>
              </a:lnSpc>
            </a:pPr>
            <a:r>
              <a:rPr b="0" lang="fr-FR" sz="3200" spc="-1" strike="noStrike">
                <a:solidFill>
                  <a:srgbClr val="000000"/>
                </a:solidFill>
                <a:uFill>
                  <a:solidFill>
                    <a:srgbClr val="ffffff"/>
                  </a:solidFill>
                </a:uFill>
                <a:latin typeface="Calibri"/>
                <a:ea typeface="DejaVu Sans"/>
              </a:rPr>
              <a:t>/dev/hdd </a:t>
            </a: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649838 </a:t>
            </a: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649838 </a:t>
            </a: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0 </a:t>
            </a: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100% </a:t>
            </a:r>
            <a:r>
              <a:rPr b="0" lang="fr-FR" sz="3200" spc="-1" strike="noStrike">
                <a:solidFill>
                  <a:srgbClr val="000000"/>
                </a:solidFill>
                <a:uFill>
                  <a:solidFill>
                    <a:srgbClr val="ffffff"/>
                  </a:solidFill>
                </a:uFill>
                <a:latin typeface="Calibri"/>
                <a:ea typeface="DejaVu Sans"/>
              </a:rPr>
              <a:t>	</a:t>
            </a:r>
            <a:r>
              <a:rPr b="0" lang="fr-FR" sz="3200" spc="-1" strike="noStrike">
                <a:solidFill>
                  <a:srgbClr val="000000"/>
                </a:solidFill>
                <a:uFill>
                  <a:solidFill>
                    <a:srgbClr val="ffffff"/>
                  </a:solidFill>
                </a:uFill>
                <a:latin typeface="Calibri"/>
                <a:ea typeface="DejaVu Sans"/>
              </a:rPr>
              <a:t>/mnt/cdrom</a:t>
            </a:r>
            <a:endParaRPr b="0" lang="fr-FR" sz="1800" spc="-1" strike="noStrike">
              <a:solidFill>
                <a:srgbClr val="000000"/>
              </a:solidFill>
              <a:uFill>
                <a:solidFill>
                  <a:srgbClr val="ffffff"/>
                </a:solidFill>
              </a:uFill>
              <a:latin typeface="Arial"/>
            </a:endParaRPr>
          </a:p>
          <a:p>
            <a:pPr marL="343080" indent="-341640">
              <a:lnSpc>
                <a:spcPct val="100000"/>
              </a:lnSpc>
            </a:pPr>
            <a:endParaRPr b="0" lang="fr-FR" sz="18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32" name="Picture 2" descr=""/>
          <p:cNvPicPr/>
          <p:nvPr/>
        </p:nvPicPr>
        <p:blipFill>
          <a:blip r:embed="rId1"/>
          <a:stretch/>
        </p:blipFill>
        <p:spPr>
          <a:xfrm>
            <a:off x="4572000" y="-27360"/>
            <a:ext cx="4390920" cy="6861960"/>
          </a:xfrm>
          <a:prstGeom prst="rect">
            <a:avLst/>
          </a:prstGeom>
          <a:ln>
            <a:noFill/>
          </a:ln>
        </p:spPr>
      </p:pic>
      <p:sp>
        <p:nvSpPr>
          <p:cNvPr id="233" name="CustomShape 2"/>
          <p:cNvSpPr/>
          <p:nvPr/>
        </p:nvSpPr>
        <p:spPr>
          <a:xfrm>
            <a:off x="576000" y="2277000"/>
            <a:ext cx="3886920" cy="29854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800" spc="-1" strike="noStrike">
                <a:solidFill>
                  <a:srgbClr val="000000"/>
                </a:solidFill>
                <a:uFill>
                  <a:solidFill>
                    <a:srgbClr val="ffffff"/>
                  </a:solidFill>
                </a:uFill>
                <a:latin typeface="Calibri"/>
                <a:ea typeface="DejaVu Sans"/>
              </a:rPr>
              <a:t>Sur chaque face, il y a un certain nombre de pistes concentriques</a:t>
            </a:r>
            <a:endParaRPr b="0" lang="fr-F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35" name="Picture 2" descr=""/>
          <p:cNvPicPr/>
          <p:nvPr/>
        </p:nvPicPr>
        <p:blipFill>
          <a:blip r:embed="rId1"/>
          <a:stretch/>
        </p:blipFill>
        <p:spPr>
          <a:xfrm>
            <a:off x="4572000" y="-27360"/>
            <a:ext cx="4390920" cy="6861960"/>
          </a:xfrm>
          <a:prstGeom prst="rect">
            <a:avLst/>
          </a:prstGeom>
          <a:ln>
            <a:noFill/>
          </a:ln>
        </p:spPr>
      </p:pic>
      <p:sp>
        <p:nvSpPr>
          <p:cNvPr id="236" name="CustomShape 2"/>
          <p:cNvSpPr/>
          <p:nvPr/>
        </p:nvSpPr>
        <p:spPr>
          <a:xfrm>
            <a:off x="683640" y="2277000"/>
            <a:ext cx="3526920" cy="374544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4000" spc="-1" strike="noStrike">
                <a:solidFill>
                  <a:srgbClr val="000000"/>
                </a:solidFill>
                <a:uFill>
                  <a:solidFill>
                    <a:srgbClr val="ffffff"/>
                  </a:solidFill>
                </a:uFill>
                <a:latin typeface="Calibri"/>
                <a:ea typeface="DejaVu Sans"/>
              </a:rPr>
              <a:t>Chaque piste est composée d’un certain nombre de secteurs. </a:t>
            </a:r>
            <a:endParaRPr b="0" lang="fr-F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38" name="Picture 2" descr=""/>
          <p:cNvPicPr/>
          <p:nvPr/>
        </p:nvPicPr>
        <p:blipFill>
          <a:blip r:embed="rId1"/>
          <a:stretch/>
        </p:blipFill>
        <p:spPr>
          <a:xfrm>
            <a:off x="4572000" y="-27360"/>
            <a:ext cx="4390920" cy="6861960"/>
          </a:xfrm>
          <a:prstGeom prst="rect">
            <a:avLst/>
          </a:prstGeom>
          <a:ln>
            <a:noFill/>
          </a:ln>
        </p:spPr>
      </p:pic>
      <p:sp>
        <p:nvSpPr>
          <p:cNvPr id="239" name="CustomShape 2"/>
          <p:cNvSpPr/>
          <p:nvPr/>
        </p:nvSpPr>
        <p:spPr>
          <a:xfrm>
            <a:off x="683640" y="1989000"/>
            <a:ext cx="3779280" cy="447840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600" spc="-1" strike="noStrike">
                <a:solidFill>
                  <a:srgbClr val="000000"/>
                </a:solidFill>
                <a:uFill>
                  <a:solidFill>
                    <a:srgbClr val="ffffff"/>
                  </a:solidFill>
                </a:uFill>
                <a:latin typeface="Calibri"/>
                <a:ea typeface="DejaVu Sans"/>
              </a:rPr>
              <a:t>Un cylindre correspond à l’ensemble des pistes que le bras de lecture/écriture peur lire sans se déplacer. </a:t>
            </a:r>
            <a:endParaRPr b="0" lang="fr-FR"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41" name="Picture 2" descr=""/>
          <p:cNvPicPr/>
          <p:nvPr/>
        </p:nvPicPr>
        <p:blipFill>
          <a:blip r:embed="rId1"/>
          <a:stretch/>
        </p:blipFill>
        <p:spPr>
          <a:xfrm>
            <a:off x="4572000" y="-27360"/>
            <a:ext cx="4390920" cy="6861960"/>
          </a:xfrm>
          <a:prstGeom prst="rect">
            <a:avLst/>
          </a:prstGeom>
          <a:ln>
            <a:noFill/>
          </a:ln>
        </p:spPr>
      </p:pic>
      <p:sp>
        <p:nvSpPr>
          <p:cNvPr id="242" name="CustomShape 2"/>
          <p:cNvSpPr/>
          <p:nvPr/>
        </p:nvSpPr>
        <p:spPr>
          <a:xfrm>
            <a:off x="576000" y="2277000"/>
            <a:ext cx="3886920" cy="240624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800" spc="-1" strike="noStrike">
                <a:solidFill>
                  <a:srgbClr val="000000"/>
                </a:solidFill>
                <a:uFill>
                  <a:solidFill>
                    <a:srgbClr val="ffffff"/>
                  </a:solidFill>
                </a:uFill>
                <a:latin typeface="Calibri"/>
                <a:ea typeface="DejaVu Sans"/>
              </a:rPr>
              <a:t>Un secteur a habituellement une taille de  512 octets.</a:t>
            </a:r>
            <a:endParaRPr b="0" lang="fr-F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251640" y="274680"/>
            <a:ext cx="4606920" cy="14968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4400" spc="-1" strike="noStrike">
                <a:solidFill>
                  <a:srgbClr val="000000"/>
                </a:solidFill>
                <a:uFill>
                  <a:solidFill>
                    <a:srgbClr val="ffffff"/>
                  </a:solidFill>
                </a:uFill>
                <a:latin typeface="Calibri"/>
                <a:ea typeface="DejaVu Sans"/>
              </a:rPr>
              <a:t>Croquis simplifié d'un disque dur</a:t>
            </a:r>
            <a:endParaRPr b="0" lang="fr-FR" sz="1800" spc="-1" strike="noStrike">
              <a:solidFill>
                <a:srgbClr val="000000"/>
              </a:solidFill>
              <a:uFill>
                <a:solidFill>
                  <a:srgbClr val="ffffff"/>
                </a:solidFill>
              </a:uFill>
              <a:latin typeface="Arial"/>
            </a:endParaRPr>
          </a:p>
        </p:txBody>
      </p:sp>
      <p:pic>
        <p:nvPicPr>
          <p:cNvPr id="244" name="Picture 2" descr=""/>
          <p:cNvPicPr/>
          <p:nvPr/>
        </p:nvPicPr>
        <p:blipFill>
          <a:blip r:embed="rId1"/>
          <a:stretch/>
        </p:blipFill>
        <p:spPr>
          <a:xfrm>
            <a:off x="4572000" y="-27360"/>
            <a:ext cx="4390920" cy="6861960"/>
          </a:xfrm>
          <a:prstGeom prst="rect">
            <a:avLst/>
          </a:prstGeom>
          <a:ln>
            <a:noFill/>
          </a:ln>
        </p:spPr>
      </p:pic>
      <p:sp>
        <p:nvSpPr>
          <p:cNvPr id="245" name="CustomShape 2"/>
          <p:cNvSpPr/>
          <p:nvPr/>
        </p:nvSpPr>
        <p:spPr>
          <a:xfrm>
            <a:off x="432000" y="2277000"/>
            <a:ext cx="4030920" cy="306108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3900" spc="-1" strike="noStrike">
                <a:solidFill>
                  <a:srgbClr val="000000"/>
                </a:solidFill>
                <a:uFill>
                  <a:solidFill>
                    <a:srgbClr val="ffffff"/>
                  </a:solidFill>
                </a:uFill>
                <a:latin typeface="Calibri"/>
                <a:ea typeface="DejaVu Sans"/>
              </a:rPr>
              <a:t>En résumé, l’espace disque est fait d’un certain nombre de secteurs. </a:t>
            </a:r>
            <a:endParaRPr b="0" lang="fr-FR"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1000</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2017-02-23T23:28:02Z</dcterms:created>
  <dc:creator>nmrani</dc:creator>
  <dc:description/>
  <dc:language>fr-FR</dc:language>
  <cp:lastModifiedBy/>
  <dcterms:modified xsi:type="dcterms:W3CDTF">2019-03-21T07:27:40Z</dcterms:modified>
  <cp:revision>54</cp:revision>
  <dc:subject/>
  <dc:title>Les systèmes de fichiers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43</vt:i4>
  </property>
</Properties>
</file>