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76" r:id="rId3"/>
    <p:sldId id="282" r:id="rId4"/>
    <p:sldId id="285" r:id="rId5"/>
    <p:sldId id="270" r:id="rId6"/>
    <p:sldId id="273" r:id="rId7"/>
    <p:sldId id="278" r:id="rId8"/>
    <p:sldId id="275" r:id="rId9"/>
    <p:sldId id="261" r:id="rId10"/>
    <p:sldId id="279" r:id="rId11"/>
    <p:sldId id="280" r:id="rId12"/>
    <p:sldId id="264" r:id="rId13"/>
    <p:sldId id="265" r:id="rId14"/>
    <p:sldId id="281" r:id="rId15"/>
    <p:sldId id="267" r:id="rId16"/>
    <p:sldId id="268" r:id="rId17"/>
    <p:sldId id="269" r:id="rId18"/>
    <p:sldId id="277" r:id="rId19"/>
    <p:sldId id="286" r:id="rId20"/>
    <p:sldId id="288" r:id="rId21"/>
    <p:sldId id="287" r:id="rId22"/>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5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5A382AF9-FEE6-49A8-A7DD-F8D613CE0003}" type="datetimeFigureOut">
              <a:rPr lang="ar-IQ" smtClean="0"/>
              <a:t>30/05/1445</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716227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5A382AF9-FEE6-49A8-A7DD-F8D613CE0003}" type="datetimeFigureOut">
              <a:rPr lang="ar-IQ" smtClean="0"/>
              <a:t>30/05/1445</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21676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5A382AF9-FEE6-49A8-A7DD-F8D613CE0003}" type="datetimeFigureOut">
              <a:rPr lang="ar-IQ" smtClean="0"/>
              <a:t>30/05/1445</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FF3BB7-7029-41A4-AC81-0A3C681F9AFE}" type="slidenum">
              <a:rPr lang="ar-IQ" smtClean="0"/>
              <a:t>‹N°›</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497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fld id="{5A382AF9-FEE6-49A8-A7DD-F8D613CE0003}" type="datetimeFigureOut">
              <a:rPr lang="ar-IQ" smtClean="0"/>
              <a:t>30/05/1445</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4208791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fld id="{5A382AF9-FEE6-49A8-A7DD-F8D613CE0003}" type="datetimeFigureOut">
              <a:rPr lang="ar-IQ" smtClean="0"/>
              <a:t>30/05/1445</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FF3BB7-7029-41A4-AC81-0A3C681F9AFE}" type="slidenum">
              <a:rPr lang="ar-IQ" smtClean="0"/>
              <a:t>‹N°›</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7653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fld id="{5A382AF9-FEE6-49A8-A7DD-F8D613CE0003}" type="datetimeFigureOut">
              <a:rPr lang="ar-IQ" smtClean="0"/>
              <a:t>30/05/1445</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277928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A382AF9-FEE6-49A8-A7DD-F8D613CE0003}" type="datetimeFigureOut">
              <a:rPr lang="ar-IQ" smtClean="0"/>
              <a:t>30/05/1445</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231800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A382AF9-FEE6-49A8-A7DD-F8D613CE0003}" type="datetimeFigureOut">
              <a:rPr lang="ar-IQ" smtClean="0"/>
              <a:t>30/05/1445</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188835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A382AF9-FEE6-49A8-A7DD-F8D613CE0003}" type="datetimeFigureOut">
              <a:rPr lang="ar-IQ" smtClean="0"/>
              <a:t>30/05/1445</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235216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5A382AF9-FEE6-49A8-A7DD-F8D613CE0003}" type="datetimeFigureOut">
              <a:rPr lang="ar-IQ" smtClean="0"/>
              <a:t>30/05/1445</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425650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5A382AF9-FEE6-49A8-A7DD-F8D613CE0003}" type="datetimeFigureOut">
              <a:rPr lang="ar-IQ" smtClean="0"/>
              <a:t>30/05/1445</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239775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A382AF9-FEE6-49A8-A7DD-F8D613CE0003}" type="datetimeFigureOut">
              <a:rPr lang="ar-IQ" smtClean="0"/>
              <a:t>30/05/1445</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55295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5A382AF9-FEE6-49A8-A7DD-F8D613CE0003}" type="datetimeFigureOut">
              <a:rPr lang="ar-IQ" smtClean="0"/>
              <a:t>30/05/1445</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124572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82AF9-FEE6-49A8-A7DD-F8D613CE0003}" type="datetimeFigureOut">
              <a:rPr lang="ar-IQ" smtClean="0"/>
              <a:t>30/05/1445</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201946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5A382AF9-FEE6-49A8-A7DD-F8D613CE0003}" type="datetimeFigureOut">
              <a:rPr lang="ar-IQ" smtClean="0"/>
              <a:t>30/05/1445</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296428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5A382AF9-FEE6-49A8-A7DD-F8D613CE0003}" type="datetimeFigureOut">
              <a:rPr lang="ar-IQ" smtClean="0"/>
              <a:t>30/05/1445</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FF3BB7-7029-41A4-AC81-0A3C681F9AFE}" type="slidenum">
              <a:rPr lang="ar-IQ" smtClean="0"/>
              <a:t>‹N°›</a:t>
            </a:fld>
            <a:endParaRPr lang="ar-IQ"/>
          </a:p>
        </p:txBody>
      </p:sp>
    </p:spTree>
    <p:extLst>
      <p:ext uri="{BB962C8B-B14F-4D97-AF65-F5344CB8AC3E}">
        <p14:creationId xmlns:p14="http://schemas.microsoft.com/office/powerpoint/2010/main" val="96208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A382AF9-FEE6-49A8-A7DD-F8D613CE0003}" type="datetimeFigureOut">
              <a:rPr lang="ar-IQ" smtClean="0"/>
              <a:t>30/05/1445</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FF3BB7-7029-41A4-AC81-0A3C681F9AFE}" type="slidenum">
              <a:rPr lang="ar-IQ" smtClean="0"/>
              <a:t>‹N°›</a:t>
            </a:fld>
            <a:endParaRPr lang="ar-IQ"/>
          </a:p>
        </p:txBody>
      </p:sp>
    </p:spTree>
    <p:extLst>
      <p:ext uri="{BB962C8B-B14F-4D97-AF65-F5344CB8AC3E}">
        <p14:creationId xmlns:p14="http://schemas.microsoft.com/office/powerpoint/2010/main" val="32126655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025254" y="445869"/>
            <a:ext cx="6141492" cy="2387600"/>
          </a:xfrm>
        </p:spPr>
        <p:txBody>
          <a:bodyPr>
            <a:normAutofit fontScale="90000"/>
          </a:bodyPr>
          <a:lstStyle/>
          <a:p>
            <a:pPr algn="ctr"/>
            <a:r>
              <a:rPr lang="ar-IQ" dirty="0">
                <a:solidFill>
                  <a:srgbClr val="0070C0"/>
                </a:solidFill>
              </a:rPr>
              <a:t>أنماط التعلّم وعلاقتها بالتدريس الفعّال</a:t>
            </a:r>
            <a:br>
              <a:rPr lang="ar-IQ" dirty="0">
                <a:solidFill>
                  <a:srgbClr val="0070C0"/>
                </a:solidFill>
              </a:rPr>
            </a:br>
            <a:r>
              <a:rPr lang="ar-IQ" dirty="0">
                <a:solidFill>
                  <a:srgbClr val="0070C0"/>
                </a:solidFill>
              </a:rPr>
              <a:t> </a:t>
            </a:r>
          </a:p>
        </p:txBody>
      </p:sp>
      <p:pic>
        <p:nvPicPr>
          <p:cNvPr id="4" name="صورة 3"/>
          <p:cNvPicPr>
            <a:picLocks noChangeAspect="1"/>
          </p:cNvPicPr>
          <p:nvPr/>
        </p:nvPicPr>
        <p:blipFill>
          <a:blip r:embed="rId2"/>
          <a:stretch>
            <a:fillRect/>
          </a:stretch>
        </p:blipFill>
        <p:spPr>
          <a:xfrm>
            <a:off x="4462817" y="2279176"/>
            <a:ext cx="3766967" cy="2594380"/>
          </a:xfrm>
          <a:prstGeom prst="rect">
            <a:avLst/>
          </a:prstGeom>
        </p:spPr>
      </p:pic>
      <p:sp>
        <p:nvSpPr>
          <p:cNvPr id="6" name="Sous-titre 5">
            <a:extLst>
              <a:ext uri="{FF2B5EF4-FFF2-40B4-BE49-F238E27FC236}">
                <a16:creationId xmlns:a16="http://schemas.microsoft.com/office/drawing/2014/main" id="{7E683549-62FA-9D9B-C3B2-3AD05ADD119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13031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38233" y="682388"/>
            <a:ext cx="8748215" cy="5632311"/>
          </a:xfrm>
          <a:prstGeom prst="rect">
            <a:avLst/>
          </a:prstGeom>
        </p:spPr>
        <p:txBody>
          <a:bodyPr wrap="square">
            <a:spAutoFit/>
          </a:bodyPr>
          <a:lstStyle/>
          <a:p>
            <a:r>
              <a:rPr lang="ar-IQ" sz="4000" dirty="0">
                <a:solidFill>
                  <a:srgbClr val="FF0000"/>
                </a:solidFill>
              </a:rPr>
              <a:t> النمط السمعي</a:t>
            </a:r>
          </a:p>
          <a:p>
            <a:r>
              <a:rPr lang="ar-IQ" sz="4000" dirty="0">
                <a:solidFill>
                  <a:srgbClr val="FF0000"/>
                </a:solidFill>
              </a:rPr>
              <a:t> </a:t>
            </a:r>
          </a:p>
          <a:p>
            <a:pPr algn="just"/>
            <a:r>
              <a:rPr lang="ar-IQ" sz="2800" dirty="0">
                <a:solidFill>
                  <a:srgbClr val="0070C0"/>
                </a:solidFill>
              </a:rPr>
              <a:t>   الشخص ذو النظام السمعي الحاسة الغالبة عليه في استقبال المعلومات, وفي رؤية العالم من حوله هي السمع, بل يحب الاستماع كثيرا, وله مقدرة فائقة على الاستماع دون مقاطعة, ويهتم كثيرا باختيار الألفاظ والعبارات, وتجد كلامه بطيئا, ويركز على نبرات صوته عند الكلام, وأصحاب هذا النمط يفضلون التعبير الشفهي, ويتأثرون بسرعة بالأصوات المزعجة, ويتحدثون إلى أنفسهم بصمت, وقد تشاهدهم يحركون شفاههم وهم يفعلون ذلك, ولهم القدرة على ذكر كل ما يقال لهم, وعادة ما يميلون رؤوسهم لناحية عند الحديث, وكأنهم يعطون آذانهم للطرف الآخر.</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772" y="239902"/>
            <a:ext cx="3047219" cy="1628775"/>
          </a:xfrm>
          <a:prstGeom prst="rect">
            <a:avLst/>
          </a:prstGeom>
        </p:spPr>
      </p:pic>
    </p:spTree>
    <p:extLst>
      <p:ext uri="{BB962C8B-B14F-4D97-AF65-F5344CB8AC3E}">
        <p14:creationId xmlns:p14="http://schemas.microsoft.com/office/powerpoint/2010/main" val="119524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91822" y="832513"/>
            <a:ext cx="10208524" cy="7017306"/>
          </a:xfrm>
          <a:prstGeom prst="rect">
            <a:avLst/>
          </a:prstGeom>
        </p:spPr>
        <p:txBody>
          <a:bodyPr wrap="square">
            <a:spAutoFit/>
          </a:bodyPr>
          <a:lstStyle/>
          <a:p>
            <a:pPr>
              <a:lnSpc>
                <a:spcPct val="150000"/>
              </a:lnSpc>
            </a:pPr>
            <a:r>
              <a:rPr lang="ar-IQ" sz="3600" dirty="0">
                <a:solidFill>
                  <a:srgbClr val="FF0000"/>
                </a:solidFill>
              </a:rPr>
              <a:t>خصائص المتعلم السمعي</a:t>
            </a:r>
          </a:p>
          <a:p>
            <a:pPr>
              <a:lnSpc>
                <a:spcPct val="150000"/>
              </a:lnSpc>
            </a:pPr>
            <a:endParaRPr lang="ar-IQ" sz="3200" dirty="0"/>
          </a:p>
          <a:p>
            <a:pPr>
              <a:lnSpc>
                <a:spcPct val="150000"/>
              </a:lnSpc>
            </a:pPr>
            <a:r>
              <a:rPr lang="ar-IQ" sz="2800" dirty="0">
                <a:solidFill>
                  <a:srgbClr val="0070C0"/>
                </a:solidFill>
              </a:rPr>
              <a:t>لهذا النمط من المتعلمين خصائص تميزهم عن غيرهم منها:</a:t>
            </a:r>
          </a:p>
          <a:p>
            <a:pPr marL="514350" indent="-514350">
              <a:lnSpc>
                <a:spcPct val="150000"/>
              </a:lnSpc>
              <a:buFont typeface="+mj-lt"/>
              <a:buAutoNum type="arabicPeriod"/>
            </a:pPr>
            <a:r>
              <a:rPr lang="ar-IQ" sz="2800" dirty="0">
                <a:solidFill>
                  <a:srgbClr val="0070C0"/>
                </a:solidFill>
              </a:rPr>
              <a:t>تعلمه يكون في أفضل صورة عندما يوظف حاسة السمع.</a:t>
            </a:r>
          </a:p>
          <a:p>
            <a:pPr marL="514350" indent="-514350">
              <a:lnSpc>
                <a:spcPct val="150000"/>
              </a:lnSpc>
              <a:buFont typeface="+mj-lt"/>
              <a:buAutoNum type="arabicPeriod"/>
            </a:pPr>
            <a:r>
              <a:rPr lang="ar-IQ" sz="2800" dirty="0">
                <a:solidFill>
                  <a:srgbClr val="0070C0"/>
                </a:solidFill>
              </a:rPr>
              <a:t>يواجه صعوبة في إتباع التوجيهات الكتابية.</a:t>
            </a:r>
          </a:p>
          <a:p>
            <a:pPr marL="514350" indent="-514350">
              <a:lnSpc>
                <a:spcPct val="150000"/>
              </a:lnSpc>
              <a:buFont typeface="+mj-lt"/>
              <a:buAutoNum type="arabicPeriod"/>
            </a:pPr>
            <a:r>
              <a:rPr lang="ar-IQ" sz="2800" dirty="0">
                <a:solidFill>
                  <a:srgbClr val="0070C0"/>
                </a:solidFill>
              </a:rPr>
              <a:t>يتذكر نسبة كبيرة من المعلومات التي يسمعها.</a:t>
            </a:r>
          </a:p>
          <a:p>
            <a:pPr marL="514350" indent="-514350">
              <a:lnSpc>
                <a:spcPct val="150000"/>
              </a:lnSpc>
              <a:buFont typeface="+mj-lt"/>
              <a:buAutoNum type="arabicPeriod"/>
            </a:pPr>
            <a:r>
              <a:rPr lang="ar-IQ" sz="2800" dirty="0">
                <a:solidFill>
                  <a:srgbClr val="0070C0"/>
                </a:solidFill>
              </a:rPr>
              <a:t>يتشتت انتباهه بسهولة في المواقف التي يسود فيها الإزعاج.</a:t>
            </a:r>
          </a:p>
          <a:p>
            <a:pPr marL="514350" indent="-514350">
              <a:lnSpc>
                <a:spcPct val="150000"/>
              </a:lnSpc>
              <a:buFont typeface="+mj-lt"/>
              <a:buAutoNum type="arabicPeriod"/>
            </a:pPr>
            <a:r>
              <a:rPr lang="ar-IQ" sz="2800" dirty="0">
                <a:solidFill>
                  <a:srgbClr val="0070C0"/>
                </a:solidFill>
              </a:rPr>
              <a:t>يتذكر الأشياء التي يقولها بصوت مسموع ويكررها لفظيا.</a:t>
            </a:r>
          </a:p>
          <a:p>
            <a:pPr>
              <a:lnSpc>
                <a:spcPct val="150000"/>
              </a:lnSpc>
            </a:pPr>
            <a:endParaRPr lang="ar-IQ" sz="3200" dirty="0"/>
          </a:p>
          <a:p>
            <a:pPr>
              <a:lnSpc>
                <a:spcPct val="150000"/>
              </a:lnSpc>
            </a:pPr>
            <a:endParaRPr lang="ar-IQ" sz="32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566" y="423081"/>
            <a:ext cx="2533650" cy="2073819"/>
          </a:xfrm>
          <a:prstGeom prst="rect">
            <a:avLst/>
          </a:prstGeom>
        </p:spPr>
      </p:pic>
    </p:spTree>
    <p:extLst>
      <p:ext uri="{BB962C8B-B14F-4D97-AF65-F5344CB8AC3E}">
        <p14:creationId xmlns:p14="http://schemas.microsoft.com/office/powerpoint/2010/main" val="42248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70746" y="1748405"/>
            <a:ext cx="8052180" cy="3970318"/>
          </a:xfrm>
          <a:prstGeom prst="rect">
            <a:avLst/>
          </a:prstGeom>
        </p:spPr>
        <p:txBody>
          <a:bodyPr wrap="square">
            <a:spAutoFit/>
          </a:bodyPr>
          <a:lstStyle/>
          <a:p>
            <a:pPr>
              <a:lnSpc>
                <a:spcPct val="150000"/>
              </a:lnSpc>
            </a:pPr>
            <a:r>
              <a:rPr lang="ar-IQ" sz="2800" dirty="0">
                <a:solidFill>
                  <a:srgbClr val="0070C0"/>
                </a:solidFill>
              </a:rPr>
              <a:t>6. يستمتع بالمناقشات الصفية.</a:t>
            </a:r>
          </a:p>
          <a:p>
            <a:pPr>
              <a:lnSpc>
                <a:spcPct val="150000"/>
              </a:lnSpc>
            </a:pPr>
            <a:r>
              <a:rPr lang="ar-IQ" sz="2800" dirty="0">
                <a:solidFill>
                  <a:srgbClr val="0070C0"/>
                </a:solidFill>
              </a:rPr>
              <a:t>7. ينجذب للمعلومات التي ترافقها مؤثرات صوتية.</a:t>
            </a:r>
          </a:p>
          <a:p>
            <a:pPr>
              <a:lnSpc>
                <a:spcPct val="150000"/>
              </a:lnSpc>
            </a:pPr>
            <a:r>
              <a:rPr lang="ar-IQ" sz="2800" dirty="0">
                <a:solidFill>
                  <a:srgbClr val="0070C0"/>
                </a:solidFill>
              </a:rPr>
              <a:t>8. يحب الكلام ويجيد الاستماع .</a:t>
            </a:r>
          </a:p>
          <a:p>
            <a:pPr>
              <a:lnSpc>
                <a:spcPct val="150000"/>
              </a:lnSpc>
            </a:pPr>
            <a:r>
              <a:rPr lang="ar-IQ" sz="2800" dirty="0">
                <a:solidFill>
                  <a:srgbClr val="0070C0"/>
                </a:solidFill>
              </a:rPr>
              <a:t>9. يتعلم جيدا من المحاضرات.</a:t>
            </a:r>
          </a:p>
          <a:p>
            <a:pPr>
              <a:lnSpc>
                <a:spcPct val="150000"/>
              </a:lnSpc>
            </a:pPr>
            <a:r>
              <a:rPr lang="ar-IQ" sz="2800" dirty="0">
                <a:solidFill>
                  <a:srgbClr val="0070C0"/>
                </a:solidFill>
              </a:rPr>
              <a:t>10. يتعلم بشكل أفضل في ضوء الاستماع للأشياء.</a:t>
            </a:r>
          </a:p>
          <a:p>
            <a:pPr>
              <a:lnSpc>
                <a:spcPct val="150000"/>
              </a:lnSpc>
            </a:pPr>
            <a:r>
              <a:rPr lang="ar-IQ" sz="2800" dirty="0">
                <a:solidFill>
                  <a:srgbClr val="0070C0"/>
                </a:solidFill>
              </a:rPr>
              <a:t>11. لديه قدرة على التمييز بين الأصوات.</a:t>
            </a:r>
          </a:p>
        </p:txBody>
      </p:sp>
    </p:spTree>
    <p:extLst>
      <p:ext uri="{BB962C8B-B14F-4D97-AF65-F5344CB8AC3E}">
        <p14:creationId xmlns:p14="http://schemas.microsoft.com/office/powerpoint/2010/main" val="30623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	</a:t>
            </a:r>
            <a:r>
              <a:rPr lang="ar-IQ" sz="3200" dirty="0">
                <a:solidFill>
                  <a:srgbClr val="FF0000"/>
                </a:solidFill>
              </a:rPr>
              <a:t>الأنشطة التعليمية التي يفضلها المتعلم السمعي</a:t>
            </a:r>
          </a:p>
        </p:txBody>
      </p:sp>
      <p:sp>
        <p:nvSpPr>
          <p:cNvPr id="3" name="عنصر نائب للمحتوى 2"/>
          <p:cNvSpPr>
            <a:spLocks noGrp="1"/>
          </p:cNvSpPr>
          <p:nvPr>
            <p:ph idx="1"/>
          </p:nvPr>
        </p:nvSpPr>
        <p:spPr/>
        <p:txBody>
          <a:bodyPr>
            <a:normAutofit/>
          </a:bodyPr>
          <a:lstStyle/>
          <a:p>
            <a:pPr marL="0" indent="0">
              <a:lnSpc>
                <a:spcPct val="150000"/>
              </a:lnSpc>
              <a:buNone/>
            </a:pPr>
            <a:r>
              <a:rPr lang="ar-IQ" sz="3500" dirty="0">
                <a:solidFill>
                  <a:srgbClr val="0070C0"/>
                </a:solidFill>
              </a:rPr>
              <a:t>1.	الأشرطة الصوتية.</a:t>
            </a:r>
          </a:p>
          <a:p>
            <a:pPr marL="0" indent="0">
              <a:lnSpc>
                <a:spcPct val="150000"/>
              </a:lnSpc>
              <a:buNone/>
            </a:pPr>
            <a:r>
              <a:rPr lang="ar-IQ" sz="3500" dirty="0">
                <a:solidFill>
                  <a:srgbClr val="0070C0"/>
                </a:solidFill>
              </a:rPr>
              <a:t>2.	جلسات الحوار والمناقشة.</a:t>
            </a:r>
          </a:p>
          <a:p>
            <a:pPr marL="0" indent="0">
              <a:lnSpc>
                <a:spcPct val="150000"/>
              </a:lnSpc>
              <a:buNone/>
            </a:pPr>
            <a:r>
              <a:rPr lang="ar-IQ" sz="3500" dirty="0">
                <a:solidFill>
                  <a:srgbClr val="0070C0"/>
                </a:solidFill>
              </a:rPr>
              <a:t>3.	الأحاديث والقراءة الصائتة. </a:t>
            </a:r>
          </a:p>
          <a:p>
            <a:pPr marL="0" indent="0">
              <a:lnSpc>
                <a:spcPct val="150000"/>
              </a:lnSpc>
              <a:buNone/>
            </a:pPr>
            <a:r>
              <a:rPr lang="ar-IQ" sz="3500" dirty="0">
                <a:solidFill>
                  <a:srgbClr val="0070C0"/>
                </a:solidFill>
              </a:rPr>
              <a:t>4.	الإلقاء والخطابة.</a:t>
            </a:r>
          </a:p>
          <a:p>
            <a:pPr marL="0" indent="0">
              <a:lnSpc>
                <a:spcPct val="150000"/>
              </a:lnSpc>
              <a:buNone/>
            </a:pPr>
            <a:endParaRPr lang="ar-IQ" sz="4000" dirty="0">
              <a:solidFill>
                <a:srgbClr val="0070C0"/>
              </a:solidFill>
            </a:endParaRPr>
          </a:p>
        </p:txBody>
      </p:sp>
      <p:pic>
        <p:nvPicPr>
          <p:cNvPr id="4" name="صورة 3"/>
          <p:cNvPicPr>
            <a:picLocks noChangeAspect="1"/>
          </p:cNvPicPr>
          <p:nvPr/>
        </p:nvPicPr>
        <p:blipFill>
          <a:blip r:embed="rId2"/>
          <a:stretch>
            <a:fillRect/>
          </a:stretch>
        </p:blipFill>
        <p:spPr>
          <a:xfrm>
            <a:off x="2748682" y="2519149"/>
            <a:ext cx="2956082" cy="2197779"/>
          </a:xfrm>
          <a:prstGeom prst="rect">
            <a:avLst/>
          </a:prstGeom>
        </p:spPr>
      </p:pic>
    </p:spTree>
    <p:extLst>
      <p:ext uri="{BB962C8B-B14F-4D97-AF65-F5344CB8AC3E}">
        <p14:creationId xmlns:p14="http://schemas.microsoft.com/office/powerpoint/2010/main" val="9883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52131" y="696036"/>
            <a:ext cx="8516203" cy="5816977"/>
          </a:xfrm>
          <a:prstGeom prst="rect">
            <a:avLst/>
          </a:prstGeom>
        </p:spPr>
        <p:txBody>
          <a:bodyPr wrap="square">
            <a:spAutoFit/>
          </a:bodyPr>
          <a:lstStyle/>
          <a:p>
            <a:pPr>
              <a:lnSpc>
                <a:spcPct val="150000"/>
              </a:lnSpc>
            </a:pPr>
            <a:r>
              <a:rPr lang="ar-IQ" sz="3200" dirty="0">
                <a:solidFill>
                  <a:srgbClr val="FF0000"/>
                </a:solidFill>
              </a:rPr>
              <a:t> النمط الحركي (الحسي)</a:t>
            </a:r>
          </a:p>
          <a:p>
            <a:pPr algn="just">
              <a:lnSpc>
                <a:spcPct val="150000"/>
              </a:lnSpc>
            </a:pPr>
            <a:r>
              <a:rPr lang="ar-IQ" sz="2400" dirty="0">
                <a:solidFill>
                  <a:srgbClr val="0070C0"/>
                </a:solidFill>
              </a:rPr>
              <a:t>   هذا الشخص ينصب اهتمامه الرئيس على الشعور والأحاسيس وإذا حكى لك عن تجربة معينة </a:t>
            </a:r>
            <a:r>
              <a:rPr lang="ar-IQ" sz="2400" dirty="0" err="1">
                <a:solidFill>
                  <a:srgbClr val="0070C0"/>
                </a:solidFill>
              </a:rPr>
              <a:t>سيحكيها</a:t>
            </a:r>
            <a:r>
              <a:rPr lang="ar-IQ" sz="2400" dirty="0">
                <a:solidFill>
                  <a:srgbClr val="0070C0"/>
                </a:solidFill>
              </a:rPr>
              <a:t> في ضوء ما شعر به وما أحسًّ به, ولذلك أنَّ قراراته مبنية على المشاعر والعواطف المستنبطة من التجربة, وأصحاب هذا النمط يفضلون التعبير الشعوري, ويتحدثون ببطء بجمل واضحة تتخللها لحظات صمت, يتجاوبون مع ردود الفعل الجسمانية واللمس, ويقتربون من الآخرين في أثناء الحديث معهم, ويرتبط تعلمهم وتذكرهم للأشياء بالحركة. ويكتشفون العالم المحيط بهم بالأنشطة، ولديهم رغبة في الاستكشاف.</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312" y="294138"/>
            <a:ext cx="2466975" cy="1248059"/>
          </a:xfrm>
          <a:prstGeom prst="rect">
            <a:avLst/>
          </a:prstGeom>
        </p:spPr>
      </p:pic>
    </p:spTree>
    <p:extLst>
      <p:ext uri="{BB962C8B-B14F-4D97-AF65-F5344CB8AC3E}">
        <p14:creationId xmlns:p14="http://schemas.microsoft.com/office/powerpoint/2010/main" val="68421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32162" y="688706"/>
            <a:ext cx="8254616" cy="1099152"/>
          </a:xfrm>
        </p:spPr>
        <p:txBody>
          <a:bodyPr/>
          <a:lstStyle/>
          <a:p>
            <a:pPr algn="r"/>
            <a:r>
              <a:rPr lang="ar-IQ" dirty="0"/>
              <a:t>	</a:t>
            </a:r>
            <a:r>
              <a:rPr lang="ar-IQ" dirty="0">
                <a:solidFill>
                  <a:srgbClr val="FF0000"/>
                </a:solidFill>
              </a:rPr>
              <a:t>خصائص المتعلم الحركي</a:t>
            </a:r>
          </a:p>
        </p:txBody>
      </p:sp>
      <p:sp>
        <p:nvSpPr>
          <p:cNvPr id="3" name="عنصر نائب للمحتوى 2"/>
          <p:cNvSpPr>
            <a:spLocks noGrp="1"/>
          </p:cNvSpPr>
          <p:nvPr>
            <p:ph idx="1"/>
          </p:nvPr>
        </p:nvSpPr>
        <p:spPr>
          <a:xfrm>
            <a:off x="2053988" y="2374709"/>
            <a:ext cx="9332790" cy="3821373"/>
          </a:xfrm>
        </p:spPr>
        <p:txBody>
          <a:bodyPr>
            <a:normAutofit/>
          </a:bodyPr>
          <a:lstStyle/>
          <a:p>
            <a:pPr marL="0" indent="0">
              <a:buNone/>
            </a:pPr>
            <a:r>
              <a:rPr lang="ar-IQ" sz="2800" dirty="0">
                <a:solidFill>
                  <a:srgbClr val="0070C0"/>
                </a:solidFill>
              </a:rPr>
              <a:t> لهذا النمط من المتعلمين خصائص تميزهم عن غيرهم منها:</a:t>
            </a:r>
          </a:p>
          <a:p>
            <a:pPr marL="0" indent="0">
              <a:buNone/>
            </a:pPr>
            <a:r>
              <a:rPr lang="ar-IQ" sz="2800" dirty="0">
                <a:solidFill>
                  <a:srgbClr val="0070C0"/>
                </a:solidFill>
              </a:rPr>
              <a:t>1.	تعلّمه يكون في أفضل صورة عندما يفعل الأشياء بيديه.</a:t>
            </a:r>
          </a:p>
          <a:p>
            <a:pPr marL="0" indent="0">
              <a:buNone/>
            </a:pPr>
            <a:r>
              <a:rPr lang="ar-IQ" sz="2800" dirty="0">
                <a:solidFill>
                  <a:srgbClr val="0070C0"/>
                </a:solidFill>
              </a:rPr>
              <a:t>2.	يستمتع بالدروس التي تتضمن أنشطة عملية.</a:t>
            </a:r>
          </a:p>
          <a:p>
            <a:pPr marL="0" indent="0">
              <a:buNone/>
            </a:pPr>
            <a:r>
              <a:rPr lang="ar-IQ" sz="2800" dirty="0">
                <a:solidFill>
                  <a:srgbClr val="0070C0"/>
                </a:solidFill>
              </a:rPr>
              <a:t>3.	لديه تآزر حركي جيد وقدرات جسمية ورياضية جيدة.</a:t>
            </a:r>
          </a:p>
          <a:p>
            <a:pPr marL="0" indent="0">
              <a:buNone/>
            </a:pPr>
            <a:r>
              <a:rPr lang="ar-IQ" sz="2800" dirty="0">
                <a:solidFill>
                  <a:srgbClr val="0070C0"/>
                </a:solidFill>
              </a:rPr>
              <a:t>4.	يستطيع تجميع الأشياء وتركيبها بشكل جيد ويستمتع بذلك.</a:t>
            </a:r>
          </a:p>
          <a:p>
            <a:pPr marL="0" indent="0">
              <a:buNone/>
            </a:pPr>
            <a:r>
              <a:rPr lang="ar-IQ" sz="2800" dirty="0">
                <a:solidFill>
                  <a:srgbClr val="0070C0"/>
                </a:solidFill>
              </a:rPr>
              <a:t>5.	يتمتع بذاكرة حركية جيدة (يتذكر الأشياء التي فعلها وجربها عمليا في الماضي) .</a:t>
            </a:r>
          </a:p>
          <a:p>
            <a:pPr marL="0" indent="0">
              <a:buNone/>
            </a:pPr>
            <a:endParaRPr lang="ar-IQ" sz="2800" dirty="0">
              <a:solidFill>
                <a:srgbClr val="0070C0"/>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223" y="526859"/>
            <a:ext cx="2466975" cy="1847850"/>
          </a:xfrm>
          <a:prstGeom prst="rect">
            <a:avLst/>
          </a:prstGeom>
        </p:spPr>
      </p:pic>
    </p:spTree>
    <p:extLst>
      <p:ext uri="{BB962C8B-B14F-4D97-AF65-F5344CB8AC3E}">
        <p14:creationId xmlns:p14="http://schemas.microsoft.com/office/powerpoint/2010/main" val="23455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06473" y="1187355"/>
            <a:ext cx="8871044" cy="3970318"/>
          </a:xfrm>
          <a:prstGeom prst="rect">
            <a:avLst/>
          </a:prstGeom>
        </p:spPr>
        <p:txBody>
          <a:bodyPr wrap="square">
            <a:spAutoFit/>
          </a:bodyPr>
          <a:lstStyle/>
          <a:p>
            <a:pPr>
              <a:lnSpc>
                <a:spcPct val="150000"/>
              </a:lnSpc>
            </a:pPr>
            <a:r>
              <a:rPr lang="ar-IQ" sz="2800" dirty="0">
                <a:solidFill>
                  <a:srgbClr val="0070C0"/>
                </a:solidFill>
              </a:rPr>
              <a:t>6. يعبّر حركيًا عن اهتمامه ودافعيته .</a:t>
            </a:r>
          </a:p>
          <a:p>
            <a:pPr>
              <a:lnSpc>
                <a:spcPct val="150000"/>
              </a:lnSpc>
            </a:pPr>
            <a:r>
              <a:rPr lang="ar-IQ" sz="2800" dirty="0">
                <a:solidFill>
                  <a:srgbClr val="0070C0"/>
                </a:solidFill>
              </a:rPr>
              <a:t>7.يميل إلى الانشغال بعمل شيء ما معظم الوقت.</a:t>
            </a:r>
          </a:p>
          <a:p>
            <a:pPr>
              <a:lnSpc>
                <a:spcPct val="150000"/>
              </a:lnSpc>
            </a:pPr>
            <a:r>
              <a:rPr lang="ar-IQ" sz="2800" dirty="0">
                <a:solidFill>
                  <a:srgbClr val="0070C0"/>
                </a:solidFill>
              </a:rPr>
              <a:t>8.لا يستمع جيدا.</a:t>
            </a:r>
          </a:p>
          <a:p>
            <a:pPr>
              <a:lnSpc>
                <a:spcPct val="150000"/>
              </a:lnSpc>
            </a:pPr>
            <a:r>
              <a:rPr lang="ar-IQ" sz="2800" dirty="0">
                <a:solidFill>
                  <a:srgbClr val="0070C0"/>
                </a:solidFill>
              </a:rPr>
              <a:t>10.استكشاف الأشياء وتفحصها في ضوء الحركة واللمس.</a:t>
            </a:r>
          </a:p>
          <a:p>
            <a:pPr>
              <a:lnSpc>
                <a:spcPct val="150000"/>
              </a:lnSpc>
            </a:pPr>
            <a:r>
              <a:rPr lang="ar-IQ" sz="2800" dirty="0">
                <a:solidFill>
                  <a:srgbClr val="0070C0"/>
                </a:solidFill>
              </a:rPr>
              <a:t>11.الاستمتاع في وضع الأشياء معا ونقلها أو تحريكها.</a:t>
            </a:r>
          </a:p>
          <a:p>
            <a:pPr>
              <a:lnSpc>
                <a:spcPct val="150000"/>
              </a:lnSpc>
            </a:pPr>
            <a:r>
              <a:rPr lang="ar-IQ" sz="2800" dirty="0">
                <a:solidFill>
                  <a:srgbClr val="0070C0"/>
                </a:solidFill>
              </a:rPr>
              <a:t>12.لديه مشكلة في الجلوس يفضل أن يتحرك لا أن يجلس.</a:t>
            </a:r>
          </a:p>
        </p:txBody>
      </p:sp>
    </p:spTree>
    <p:extLst>
      <p:ext uri="{BB962C8B-B14F-4D97-AF65-F5344CB8AC3E}">
        <p14:creationId xmlns:p14="http://schemas.microsoft.com/office/powerpoint/2010/main" val="3277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24687" y="1170021"/>
            <a:ext cx="8911687" cy="1280890"/>
          </a:xfrm>
        </p:spPr>
        <p:txBody>
          <a:bodyPr>
            <a:normAutofit/>
          </a:bodyPr>
          <a:lstStyle/>
          <a:p>
            <a:pPr algn="ctr"/>
            <a:r>
              <a:rPr lang="ar-IQ" sz="3200" dirty="0">
                <a:solidFill>
                  <a:srgbClr val="FF0000"/>
                </a:solidFill>
              </a:rPr>
              <a:t>الأنشطة التعليمية التي يفضلها المتعلم الحركي</a:t>
            </a:r>
          </a:p>
        </p:txBody>
      </p:sp>
      <p:sp>
        <p:nvSpPr>
          <p:cNvPr id="3" name="عنصر نائب للمحتوى 2"/>
          <p:cNvSpPr>
            <a:spLocks noGrp="1"/>
          </p:cNvSpPr>
          <p:nvPr>
            <p:ph idx="1"/>
          </p:nvPr>
        </p:nvSpPr>
        <p:spPr>
          <a:xfrm>
            <a:off x="2634018" y="2450911"/>
            <a:ext cx="8494590" cy="3625504"/>
          </a:xfrm>
        </p:spPr>
        <p:txBody>
          <a:bodyPr>
            <a:noAutofit/>
          </a:bodyPr>
          <a:lstStyle/>
          <a:p>
            <a:pPr marL="0" indent="0">
              <a:lnSpc>
                <a:spcPct val="150000"/>
              </a:lnSpc>
              <a:buNone/>
            </a:pPr>
            <a:r>
              <a:rPr lang="ar-IQ" sz="2800" dirty="0">
                <a:solidFill>
                  <a:srgbClr val="0070C0"/>
                </a:solidFill>
              </a:rPr>
              <a:t>1. القصص المتحركة أي التي تسرد مدعومة بالحركة، أو الأشكال المتحركة.</a:t>
            </a:r>
          </a:p>
          <a:p>
            <a:pPr marL="0" indent="0">
              <a:lnSpc>
                <a:spcPct val="150000"/>
              </a:lnSpc>
              <a:buNone/>
            </a:pPr>
            <a:r>
              <a:rPr lang="ar-IQ" sz="2800" dirty="0">
                <a:solidFill>
                  <a:srgbClr val="0070C0"/>
                </a:solidFill>
              </a:rPr>
              <a:t>2. لعب الأدوار، وتمثيل المواقف بالحركة.</a:t>
            </a:r>
          </a:p>
          <a:p>
            <a:pPr marL="0" indent="0">
              <a:lnSpc>
                <a:spcPct val="150000"/>
              </a:lnSpc>
              <a:buNone/>
            </a:pPr>
            <a:r>
              <a:rPr lang="ar-IQ" sz="2800" dirty="0">
                <a:solidFill>
                  <a:srgbClr val="0070C0"/>
                </a:solidFill>
              </a:rPr>
              <a:t>3. التمثيل الصامت.</a:t>
            </a:r>
          </a:p>
          <a:p>
            <a:pPr marL="0" indent="0">
              <a:lnSpc>
                <a:spcPct val="150000"/>
              </a:lnSpc>
              <a:buNone/>
            </a:pPr>
            <a:r>
              <a:rPr lang="ar-IQ" sz="2800" dirty="0">
                <a:solidFill>
                  <a:srgbClr val="0070C0"/>
                </a:solidFill>
              </a:rPr>
              <a:t>4. الأغاني التعليمية الراقصة.</a:t>
            </a:r>
          </a:p>
          <a:p>
            <a:pPr marL="0" indent="0">
              <a:buNone/>
            </a:pPr>
            <a:endParaRPr lang="ar-IQ" sz="3200" dirty="0">
              <a:solidFill>
                <a:srgbClr val="0070C0"/>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252" y="3234519"/>
            <a:ext cx="2805306" cy="2501371"/>
          </a:xfrm>
          <a:prstGeom prst="rect">
            <a:avLst/>
          </a:prstGeom>
        </p:spPr>
      </p:pic>
    </p:spTree>
    <p:extLst>
      <p:ext uri="{BB962C8B-B14F-4D97-AF65-F5344CB8AC3E}">
        <p14:creationId xmlns:p14="http://schemas.microsoft.com/office/powerpoint/2010/main" val="341045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46662" y="1009935"/>
            <a:ext cx="9812741" cy="5724644"/>
          </a:xfrm>
          <a:prstGeom prst="rect">
            <a:avLst/>
          </a:prstGeom>
        </p:spPr>
        <p:txBody>
          <a:bodyPr wrap="square">
            <a:spAutoFit/>
          </a:bodyPr>
          <a:lstStyle/>
          <a:p>
            <a:pPr>
              <a:lnSpc>
                <a:spcPct val="150000"/>
              </a:lnSpc>
            </a:pPr>
            <a:r>
              <a:rPr lang="ar-IQ" sz="3200" dirty="0">
                <a:solidFill>
                  <a:srgbClr val="FF0000"/>
                </a:solidFill>
              </a:rPr>
              <a:t>أهمية معرفة أنماط المتعلمين</a:t>
            </a:r>
          </a:p>
          <a:p>
            <a:pPr>
              <a:lnSpc>
                <a:spcPct val="150000"/>
              </a:lnSpc>
            </a:pPr>
            <a:endParaRPr lang="ar-IQ" sz="3200" dirty="0">
              <a:solidFill>
                <a:srgbClr val="FF0000"/>
              </a:solidFill>
            </a:endParaRPr>
          </a:p>
          <a:p>
            <a:pPr marL="342900" indent="-342900">
              <a:lnSpc>
                <a:spcPct val="150000"/>
              </a:lnSpc>
              <a:buFont typeface="Arial" panose="020B0604020202020204" pitchFamily="34" charset="0"/>
              <a:buChar char="•"/>
            </a:pPr>
            <a:r>
              <a:rPr lang="ar-IQ" sz="2000" dirty="0">
                <a:solidFill>
                  <a:srgbClr val="0070C0"/>
                </a:solidFill>
              </a:rPr>
              <a:t>تحديد نمط التعلّم يحيطنا علمًا بالكيفية التي يتعلم بها كلّ متعلّم . </a:t>
            </a:r>
          </a:p>
          <a:p>
            <a:pPr marL="342900" indent="-342900">
              <a:lnSpc>
                <a:spcPct val="150000"/>
              </a:lnSpc>
              <a:buFont typeface="Arial" panose="020B0604020202020204" pitchFamily="34" charset="0"/>
              <a:buChar char="•"/>
            </a:pPr>
            <a:r>
              <a:rPr lang="ar-IQ" sz="2000" dirty="0">
                <a:solidFill>
                  <a:srgbClr val="0070C0"/>
                </a:solidFill>
              </a:rPr>
              <a:t>نمط التعلم يعيننا على تفسير سلوك المتعلمين وحركاتهم في أثناء عملية التعلّم.</a:t>
            </a:r>
          </a:p>
          <a:p>
            <a:pPr marL="342900" indent="-342900">
              <a:lnSpc>
                <a:spcPct val="150000"/>
              </a:lnSpc>
              <a:buFont typeface="Arial" panose="020B0604020202020204" pitchFamily="34" charset="0"/>
              <a:buChar char="•"/>
            </a:pPr>
            <a:r>
              <a:rPr lang="ar-IQ" sz="2000" dirty="0">
                <a:solidFill>
                  <a:srgbClr val="0070C0"/>
                </a:solidFill>
              </a:rPr>
              <a:t>يساعد المتعلم على اختيار ما يلزم من الخبرات التي تلائم المتعلمين وميولهم الشخصية.</a:t>
            </a:r>
          </a:p>
          <a:p>
            <a:pPr marL="342900" indent="-342900">
              <a:lnSpc>
                <a:spcPct val="150000"/>
              </a:lnSpc>
              <a:buFont typeface="Arial" panose="020B0604020202020204" pitchFamily="34" charset="0"/>
              <a:buChar char="•"/>
            </a:pPr>
            <a:r>
              <a:rPr lang="ar-IQ" sz="2000" dirty="0">
                <a:solidFill>
                  <a:srgbClr val="0070C0"/>
                </a:solidFill>
              </a:rPr>
              <a:t>يجعل التعلّم والتعليم أكثر فاعليةً وتأثيرًا في سلوك المتعلمين.</a:t>
            </a:r>
          </a:p>
          <a:p>
            <a:pPr marL="342900" indent="-342900">
              <a:lnSpc>
                <a:spcPct val="150000"/>
              </a:lnSpc>
              <a:buFont typeface="Arial" panose="020B0604020202020204" pitchFamily="34" charset="0"/>
              <a:buChar char="•"/>
            </a:pPr>
            <a:r>
              <a:rPr lang="ar-IQ" sz="2000" dirty="0">
                <a:solidFill>
                  <a:srgbClr val="0070C0"/>
                </a:solidFill>
              </a:rPr>
              <a:t>يساعد على اختيار أفضل الطرائق والأساليب التعليمية وتنويعها مراعاةً للأنماط السائدة بين المتعلمين.</a:t>
            </a:r>
          </a:p>
          <a:p>
            <a:pPr marL="342900" indent="-342900">
              <a:lnSpc>
                <a:spcPct val="150000"/>
              </a:lnSpc>
              <a:buFont typeface="Arial" panose="020B0604020202020204" pitchFamily="34" charset="0"/>
              <a:buChar char="•"/>
            </a:pPr>
            <a:r>
              <a:rPr lang="ar-IQ" sz="2000" dirty="0">
                <a:solidFill>
                  <a:srgbClr val="0070C0"/>
                </a:solidFill>
              </a:rPr>
              <a:t>استخدام النمط المفضل يزيد من دافعية المتعلم نحو التعلّم ويجعله أكثر ايجابيةً.</a:t>
            </a:r>
          </a:p>
          <a:p>
            <a:pPr marL="342900" indent="-342900">
              <a:lnSpc>
                <a:spcPct val="150000"/>
              </a:lnSpc>
              <a:buFont typeface="Arial" panose="020B0604020202020204" pitchFamily="34" charset="0"/>
              <a:buChar char="•"/>
            </a:pPr>
            <a:r>
              <a:rPr lang="ar-IQ" sz="2000" dirty="0">
                <a:solidFill>
                  <a:srgbClr val="0070C0"/>
                </a:solidFill>
              </a:rPr>
              <a:t>يسهل على المعلم معالجة معوقات التعلّم ويساعده على استثمار قدرات المتعلمين بشكل أكثر فاعليةً .</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573" y="600502"/>
            <a:ext cx="2223163" cy="2352462"/>
          </a:xfrm>
          <a:prstGeom prst="rect">
            <a:avLst/>
          </a:prstGeom>
        </p:spPr>
      </p:pic>
    </p:spTree>
    <p:extLst>
      <p:ext uri="{BB962C8B-B14F-4D97-AF65-F5344CB8AC3E}">
        <p14:creationId xmlns:p14="http://schemas.microsoft.com/office/powerpoint/2010/main" val="237828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b="1" dirty="0">
                <a:solidFill>
                  <a:srgbClr val="FF0000"/>
                </a:solidFill>
              </a:rPr>
              <a:t>مقياس أنماط التعلم</a:t>
            </a:r>
          </a:p>
        </p:txBody>
      </p:sp>
      <p:sp>
        <p:nvSpPr>
          <p:cNvPr id="3" name="عنصر نائب للمحتوى 2"/>
          <p:cNvSpPr>
            <a:spLocks noGrp="1"/>
          </p:cNvSpPr>
          <p:nvPr>
            <p:ph idx="1"/>
          </p:nvPr>
        </p:nvSpPr>
        <p:spPr>
          <a:xfrm>
            <a:off x="2156346" y="1569493"/>
            <a:ext cx="9348266" cy="4531056"/>
          </a:xfrm>
        </p:spPr>
        <p:txBody>
          <a:bodyPr>
            <a:noAutofit/>
          </a:bodyPr>
          <a:lstStyle/>
          <a:p>
            <a:pPr marL="0" indent="0" algn="just">
              <a:lnSpc>
                <a:spcPct val="150000"/>
              </a:lnSpc>
              <a:buNone/>
            </a:pPr>
            <a:r>
              <a:rPr lang="ar-IQ" sz="2400" dirty="0">
                <a:solidFill>
                  <a:srgbClr val="0070C0"/>
                </a:solidFill>
              </a:rPr>
              <a:t>لتشخيص أنماط التعلّم الحسية(السمعي, البصري, الحركي) لدى الطلبة يمكن لنا الاستعانة بمقياس (فاك) وهو أشهر المقاييس في هذا المجال ويتكوّن هذا المقياس من (20) فقرة كل فقرة تقيس الأنماط الثلاثة (البصري، السمعي، الحركي)، بمعنى أن لكل سؤال ثلاثة بدائل للإجابة (أ، ب، ج)، إذ تدلّ (أ) على النمط البصري و(ب) على السمعي، و (ج) على النمط الحركي، والخيار الذي تكون إجابته أكثر يمثل النظام أو النمط المفضل لدى الطالب في استقبال المعلومات وتمثيلها في الذاكرة، وإذا تساوى نمطان لدى الطالب في الدرجة فإن نظامه يكون مركبًا من نمطين، مثلاً (سمعي، بصري، أو سمعي حركي، ...وهكذا).</a:t>
            </a:r>
          </a:p>
        </p:txBody>
      </p:sp>
    </p:spTree>
    <p:extLst>
      <p:ext uri="{BB962C8B-B14F-4D97-AF65-F5344CB8AC3E}">
        <p14:creationId xmlns:p14="http://schemas.microsoft.com/office/powerpoint/2010/main" val="345182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solidFill>
                  <a:srgbClr val="FF0000"/>
                </a:solidFill>
              </a:rPr>
              <a:t>محاور المحاضرة</a:t>
            </a:r>
          </a:p>
        </p:txBody>
      </p:sp>
      <p:sp>
        <p:nvSpPr>
          <p:cNvPr id="3" name="عنصر نائب للمحتوى 2"/>
          <p:cNvSpPr>
            <a:spLocks noGrp="1"/>
          </p:cNvSpPr>
          <p:nvPr>
            <p:ph idx="1"/>
          </p:nvPr>
        </p:nvSpPr>
        <p:spPr/>
        <p:txBody>
          <a:bodyPr>
            <a:normAutofit lnSpcReduction="10000"/>
          </a:bodyPr>
          <a:lstStyle/>
          <a:p>
            <a:pPr marL="457200" indent="-457200">
              <a:buAutoNum type="arabicPeriod"/>
            </a:pPr>
            <a:r>
              <a:rPr lang="ar-IQ" sz="2400" dirty="0">
                <a:solidFill>
                  <a:srgbClr val="0070C0"/>
                </a:solidFill>
              </a:rPr>
              <a:t>التدريس الفعال</a:t>
            </a:r>
          </a:p>
          <a:p>
            <a:pPr marL="457200" indent="-457200">
              <a:buAutoNum type="arabicPeriod"/>
            </a:pPr>
            <a:r>
              <a:rPr lang="ar-IQ" sz="2400" dirty="0">
                <a:solidFill>
                  <a:srgbClr val="0070C0"/>
                </a:solidFill>
              </a:rPr>
              <a:t>نمط التعلم </a:t>
            </a:r>
          </a:p>
          <a:p>
            <a:pPr marL="457200" indent="-457200">
              <a:buAutoNum type="arabicPeriod"/>
            </a:pPr>
            <a:r>
              <a:rPr lang="ar-IQ" sz="2400" dirty="0">
                <a:solidFill>
                  <a:srgbClr val="0070C0"/>
                </a:solidFill>
              </a:rPr>
              <a:t>أهمية معرفة أنماط التعلم في التعليم. </a:t>
            </a:r>
          </a:p>
          <a:p>
            <a:pPr marL="457200" indent="-457200">
              <a:buAutoNum type="arabicPeriod"/>
            </a:pPr>
            <a:r>
              <a:rPr lang="ar-IQ" sz="2400" dirty="0">
                <a:solidFill>
                  <a:srgbClr val="0070C0"/>
                </a:solidFill>
              </a:rPr>
              <a:t>أنماط التعلم الحسية.</a:t>
            </a:r>
          </a:p>
          <a:p>
            <a:pPr marL="457200" indent="-457200">
              <a:buAutoNum type="arabicPeriod"/>
            </a:pPr>
            <a:r>
              <a:rPr lang="ar-IQ" sz="2400" dirty="0">
                <a:solidFill>
                  <a:srgbClr val="0070C0"/>
                </a:solidFill>
              </a:rPr>
              <a:t>خصائص كل نمط من الأنماط الحسية.</a:t>
            </a:r>
          </a:p>
          <a:p>
            <a:pPr marL="457200" indent="-457200">
              <a:buFont typeface="Wingdings 3" charset="2"/>
              <a:buAutoNum type="arabicPeriod"/>
            </a:pPr>
            <a:r>
              <a:rPr lang="ar-IQ" sz="2400" dirty="0">
                <a:solidFill>
                  <a:srgbClr val="0070C0"/>
                </a:solidFill>
              </a:rPr>
              <a:t>الأنشطة الملائمة لكل نمط تعليمي. </a:t>
            </a:r>
          </a:p>
          <a:p>
            <a:pPr marL="457200" indent="-457200">
              <a:buFont typeface="Wingdings 3" charset="2"/>
              <a:buAutoNum type="arabicPeriod"/>
            </a:pPr>
            <a:r>
              <a:rPr lang="ar-IQ" sz="2400" dirty="0">
                <a:solidFill>
                  <a:srgbClr val="0070C0"/>
                </a:solidFill>
              </a:rPr>
              <a:t>كيف نحدد أنماط التعلم الحسية.</a:t>
            </a:r>
          </a:p>
          <a:p>
            <a:pPr marL="457200" indent="-457200">
              <a:buAutoNum type="arabicPeriod"/>
            </a:pPr>
            <a:r>
              <a:rPr lang="ar-IQ" sz="2400" dirty="0">
                <a:solidFill>
                  <a:srgbClr val="0070C0"/>
                </a:solidFill>
              </a:rPr>
              <a:t>كيفية مراعاة أنماط التعلم في التعلم الجمعي.</a:t>
            </a:r>
          </a:p>
          <a:p>
            <a:pPr marL="457200" indent="-457200">
              <a:buAutoNum type="arabicPeriod"/>
            </a:pPr>
            <a:endParaRPr lang="ar-IQ" dirty="0">
              <a:solidFill>
                <a:srgbClr val="0070C0"/>
              </a:solidFill>
            </a:endParaRPr>
          </a:p>
          <a:p>
            <a:pPr marL="457200" indent="-457200">
              <a:buAutoNum type="arabicPeriod"/>
            </a:pPr>
            <a:endParaRPr lang="ar-IQ" dirty="0">
              <a:solidFill>
                <a:srgbClr val="0070C0"/>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1782171"/>
            <a:ext cx="2992722" cy="3193576"/>
          </a:xfrm>
          <a:prstGeom prst="rect">
            <a:avLst/>
          </a:prstGeom>
        </p:spPr>
      </p:pic>
    </p:spTree>
    <p:extLst>
      <p:ext uri="{BB962C8B-B14F-4D97-AF65-F5344CB8AC3E}">
        <p14:creationId xmlns:p14="http://schemas.microsoft.com/office/powerpoint/2010/main" val="2210030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sz="3200" dirty="0">
                <a:solidFill>
                  <a:srgbClr val="FF0000"/>
                </a:solidFill>
              </a:rPr>
              <a:t>كيفية مراعاة أنماط التعلّم في التدريس</a:t>
            </a:r>
          </a:p>
        </p:txBody>
      </p:sp>
      <p:sp>
        <p:nvSpPr>
          <p:cNvPr id="3" name="عنصر نائب للمحتوى 2"/>
          <p:cNvSpPr>
            <a:spLocks noGrp="1"/>
          </p:cNvSpPr>
          <p:nvPr>
            <p:ph idx="1"/>
          </p:nvPr>
        </p:nvSpPr>
        <p:spPr>
          <a:xfrm>
            <a:off x="2589212" y="1787857"/>
            <a:ext cx="8915400" cy="4123365"/>
          </a:xfrm>
        </p:spPr>
        <p:txBody>
          <a:bodyPr>
            <a:normAutofit/>
          </a:bodyPr>
          <a:lstStyle/>
          <a:p>
            <a:pPr marL="0" indent="0" algn="just">
              <a:lnSpc>
                <a:spcPct val="150000"/>
              </a:lnSpc>
              <a:buNone/>
            </a:pPr>
            <a:r>
              <a:rPr lang="ar-IQ" sz="2400" dirty="0">
                <a:solidFill>
                  <a:srgbClr val="0070C0"/>
                </a:solidFill>
              </a:rPr>
              <a:t>يمكن ذلك من خلال التنوع في طرائق التدريس, ونماذجه داخل الصف, أو تكييف طريقة التدريس بأسلوب نجعل فيه لكل متعلم نصيبا من الدرس, وهذا يعني أنّ بإمكان المدرس أن يعدل طريقته وأسلوبه في التدريس ليكون أكثر استجابة لحاجات المتعلمين، لأن نجاح المدرس في مهمته التعليمية يعتمد على تنويع طرائق التدريس والأنشطة, وتنظيم المواقف التعليمية بطريقة تحاكي أنماط التعلّم المختلفة لتشجع الطلبة جميعهم على التعلّم والانغماس فيه .</a:t>
            </a:r>
          </a:p>
        </p:txBody>
      </p:sp>
    </p:spTree>
    <p:extLst>
      <p:ext uri="{BB962C8B-B14F-4D97-AF65-F5344CB8AC3E}">
        <p14:creationId xmlns:p14="http://schemas.microsoft.com/office/powerpoint/2010/main" val="279066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2925" y="624110"/>
            <a:ext cx="8911687" cy="754314"/>
          </a:xfrm>
        </p:spPr>
        <p:txBody>
          <a:bodyPr/>
          <a:lstStyle/>
          <a:p>
            <a:pPr algn="r"/>
            <a:r>
              <a:rPr lang="ar-IQ" b="1" dirty="0">
                <a:solidFill>
                  <a:srgbClr val="FF0000"/>
                </a:solidFill>
              </a:rPr>
              <a:t>الخلاصة</a:t>
            </a:r>
          </a:p>
        </p:txBody>
      </p:sp>
      <p:sp>
        <p:nvSpPr>
          <p:cNvPr id="3" name="عنصر نائب للمحتوى 2"/>
          <p:cNvSpPr>
            <a:spLocks noGrp="1"/>
          </p:cNvSpPr>
          <p:nvPr>
            <p:ph idx="1"/>
          </p:nvPr>
        </p:nvSpPr>
        <p:spPr>
          <a:xfrm>
            <a:off x="2592925" y="1473958"/>
            <a:ext cx="8911687" cy="4735773"/>
          </a:xfrm>
        </p:spPr>
        <p:txBody>
          <a:bodyPr>
            <a:noAutofit/>
          </a:bodyPr>
          <a:lstStyle/>
          <a:p>
            <a:pPr marL="0" indent="0" algn="just">
              <a:buNone/>
            </a:pPr>
            <a:r>
              <a:rPr lang="ar-IQ" sz="2400" dirty="0">
                <a:solidFill>
                  <a:srgbClr val="0070C0"/>
                </a:solidFill>
              </a:rPr>
              <a:t>      نستخلص مما تقدم  إن مراعاة أنماط التعلّم في التعليم يحسّن من عملية الاتصال التربوي بين المدرس والطالب، وهذا الاتصال يعدّ عاملاً حاسمًا في تشجيع الطلبة على المشاركة الفاعلة في التعلّم ممّا ينعكس على نواتج التعلّم. فمن دون شك عندما يتفق نمط التعليم عند المدرس مع نمط التعلّم عند الطالب, فالأخير يتلقى المعلومة من دون كد أو عناء ثم معالجتها وربطها ببنيته المعرفية مما يزيد من تمكنه وتحصيله في مادة التعلّم, وبهذا  نكون قد تجنبنا الآثار السلبية التي تترتب على التعامل مع الطلبة بأساليب تعلّم لا تأخذ بالحسبان ما بينهم من فروق فردية وخصائص وسمات نفسية ومعرفية, الأمر الذي يُحدث خللاً في عملية التعلّم ونواتجها على الصعيد النفسي والمعرفي. </a:t>
            </a:r>
          </a:p>
          <a:p>
            <a:pPr marL="0" indent="0" algn="just">
              <a:buNone/>
            </a:pPr>
            <a:r>
              <a:rPr lang="ar-IQ" sz="2400" dirty="0">
                <a:solidFill>
                  <a:srgbClr val="0070C0"/>
                </a:solidFill>
              </a:rPr>
              <a:t>      </a:t>
            </a:r>
          </a:p>
        </p:txBody>
      </p:sp>
    </p:spTree>
    <p:extLst>
      <p:ext uri="{BB962C8B-B14F-4D97-AF65-F5344CB8AC3E}">
        <p14:creationId xmlns:p14="http://schemas.microsoft.com/office/powerpoint/2010/main" val="219574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83641" y="968484"/>
            <a:ext cx="9122389" cy="4395086"/>
          </a:xfrm>
        </p:spPr>
        <p:txBody>
          <a:bodyPr>
            <a:normAutofit fontScale="90000"/>
          </a:bodyPr>
          <a:lstStyle/>
          <a:p>
            <a:pPr algn="r"/>
            <a:br>
              <a:rPr lang="ar-IQ" b="1" dirty="0">
                <a:solidFill>
                  <a:srgbClr val="FF0000"/>
                </a:solidFill>
              </a:rPr>
            </a:br>
            <a:r>
              <a:rPr lang="ar-IQ" sz="4000" b="1" dirty="0">
                <a:solidFill>
                  <a:srgbClr val="FF0000"/>
                </a:solidFill>
              </a:rPr>
              <a:t>مقولة أعجبتني</a:t>
            </a:r>
            <a:br>
              <a:rPr lang="ar-IQ" b="1" dirty="0">
                <a:solidFill>
                  <a:srgbClr val="FF0000"/>
                </a:solidFill>
              </a:rPr>
            </a:br>
            <a:br>
              <a:rPr lang="ar-IQ" b="1" dirty="0">
                <a:solidFill>
                  <a:srgbClr val="FF0000"/>
                </a:solidFill>
              </a:rPr>
            </a:br>
            <a:br>
              <a:rPr lang="ar-IQ" b="1" dirty="0">
                <a:solidFill>
                  <a:srgbClr val="FF0000"/>
                </a:solidFill>
              </a:rPr>
            </a:br>
            <a:br>
              <a:rPr lang="ar-IQ" b="1" dirty="0">
                <a:solidFill>
                  <a:srgbClr val="FF0000"/>
                </a:solidFill>
              </a:rPr>
            </a:br>
            <a:br>
              <a:rPr lang="ar-IQ" b="1" dirty="0">
                <a:solidFill>
                  <a:srgbClr val="FF0000"/>
                </a:solidFill>
              </a:rPr>
            </a:br>
            <a:r>
              <a:rPr lang="ar-IQ" b="1" dirty="0">
                <a:solidFill>
                  <a:srgbClr val="0070C0"/>
                </a:solidFill>
              </a:rPr>
              <a:t>لا تعطني سمكة بل علمني كيف أصطاد السمك</a:t>
            </a:r>
            <a:br>
              <a:rPr lang="ar-IQ" b="1" dirty="0">
                <a:solidFill>
                  <a:srgbClr val="FF0000"/>
                </a:solidFill>
              </a:rPr>
            </a:br>
            <a:endParaRPr lang="ar-IQ" b="1" dirty="0">
              <a:solidFill>
                <a:srgbClr val="FF000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524" y="1269242"/>
            <a:ext cx="3105150" cy="2415654"/>
          </a:xfrm>
          <a:prstGeom prst="rect">
            <a:avLst/>
          </a:prstGeom>
        </p:spPr>
      </p:pic>
    </p:spTree>
    <p:extLst>
      <p:ext uri="{BB962C8B-B14F-4D97-AF65-F5344CB8AC3E}">
        <p14:creationId xmlns:p14="http://schemas.microsoft.com/office/powerpoint/2010/main" val="124189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00512" y="841756"/>
            <a:ext cx="5267659" cy="995287"/>
          </a:xfrm>
        </p:spPr>
        <p:txBody>
          <a:bodyPr/>
          <a:lstStyle/>
          <a:p>
            <a:pPr algn="r"/>
            <a:r>
              <a:rPr lang="ar-IQ" b="1" dirty="0">
                <a:solidFill>
                  <a:srgbClr val="FF0000"/>
                </a:solidFill>
              </a:rPr>
              <a:t>التدريس الفعال</a:t>
            </a:r>
          </a:p>
        </p:txBody>
      </p:sp>
      <p:sp>
        <p:nvSpPr>
          <p:cNvPr id="3" name="عنصر نائب للمحتوى 2"/>
          <p:cNvSpPr>
            <a:spLocks noGrp="1"/>
          </p:cNvSpPr>
          <p:nvPr>
            <p:ph idx="1"/>
          </p:nvPr>
        </p:nvSpPr>
        <p:spPr>
          <a:xfrm>
            <a:off x="2429301" y="2210937"/>
            <a:ext cx="9075311" cy="4355377"/>
          </a:xfrm>
        </p:spPr>
        <p:txBody>
          <a:bodyPr>
            <a:normAutofit lnSpcReduction="10000"/>
          </a:bodyPr>
          <a:lstStyle/>
          <a:p>
            <a:pPr marL="0" indent="0" algn="just">
              <a:lnSpc>
                <a:spcPct val="150000"/>
              </a:lnSpc>
              <a:buNone/>
            </a:pPr>
            <a:r>
              <a:rPr lang="ar-IQ" sz="2400" dirty="0">
                <a:solidFill>
                  <a:srgbClr val="0070C0"/>
                </a:solidFill>
              </a:rPr>
              <a:t>هو ذلك التدريس الذي يؤدي فعلا الى احداث التغيير المطلوب أي تحقيق الأهداف المرسومة للمادة سواء أكانت معرفية أم وجدانية أم </a:t>
            </a:r>
            <a:r>
              <a:rPr lang="ar-IQ" sz="2400" dirty="0" err="1">
                <a:solidFill>
                  <a:srgbClr val="0070C0"/>
                </a:solidFill>
              </a:rPr>
              <a:t>مهارية</a:t>
            </a:r>
            <a:r>
              <a:rPr lang="ar-IQ" sz="2400" dirty="0">
                <a:solidFill>
                  <a:srgbClr val="0070C0"/>
                </a:solidFill>
              </a:rPr>
              <a:t>، ويعمل على بناء شخصية متوازنة للمتعلّم.</a:t>
            </a:r>
          </a:p>
          <a:p>
            <a:pPr marL="0" indent="0" algn="just">
              <a:lnSpc>
                <a:spcPct val="150000"/>
              </a:lnSpc>
              <a:buNone/>
            </a:pPr>
            <a:r>
              <a:rPr lang="ar-IQ" sz="2400" b="1" dirty="0">
                <a:solidFill>
                  <a:srgbClr val="FF0000"/>
                </a:solidFill>
              </a:rPr>
              <a:t>دور الطالب في التدريس الفعّال سيتحول من :</a:t>
            </a:r>
          </a:p>
          <a:p>
            <a:pPr marL="0" indent="0" algn="just">
              <a:lnSpc>
                <a:spcPct val="150000"/>
              </a:lnSpc>
              <a:buNone/>
            </a:pPr>
            <a:r>
              <a:rPr lang="ar-IQ" sz="2400" dirty="0">
                <a:solidFill>
                  <a:srgbClr val="0070C0"/>
                </a:solidFill>
              </a:rPr>
              <a:t>1-	مستقبل سلبي ومستهلك للمعرفة إلى متعلّم فعّال ومشارك.</a:t>
            </a:r>
          </a:p>
          <a:p>
            <a:pPr marL="0" indent="0" algn="just">
              <a:lnSpc>
                <a:spcPct val="150000"/>
              </a:lnSpc>
              <a:buNone/>
            </a:pPr>
            <a:r>
              <a:rPr lang="ar-IQ" sz="2400" dirty="0">
                <a:solidFill>
                  <a:srgbClr val="0070C0"/>
                </a:solidFill>
              </a:rPr>
              <a:t>2-	متعلم يجيب عن الأسئلة إلى متعلم مستجوب أي يطرح الأسئلة.</a:t>
            </a:r>
          </a:p>
          <a:p>
            <a:pPr marL="0" indent="0" algn="just">
              <a:lnSpc>
                <a:spcPct val="150000"/>
              </a:lnSpc>
              <a:buNone/>
            </a:pPr>
            <a:r>
              <a:rPr lang="ar-IQ" sz="2400" dirty="0">
                <a:solidFill>
                  <a:srgbClr val="0070C0"/>
                </a:solidFill>
              </a:rPr>
              <a:t>3-	متعلم لموضوعات فردية إلى متعلم رابط لمعرفته.</a:t>
            </a:r>
          </a:p>
          <a:p>
            <a:pPr marL="0" indent="0">
              <a:buNone/>
            </a:pPr>
            <a:endParaRPr lang="ar-IQ" dirty="0"/>
          </a:p>
          <a:p>
            <a:pPr marL="0" indent="0">
              <a:buNone/>
            </a:pPr>
            <a:endParaRPr lang="ar-IQ"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112" y="467862"/>
            <a:ext cx="3452960" cy="1743075"/>
          </a:xfrm>
          <a:prstGeom prst="rect">
            <a:avLst/>
          </a:prstGeom>
        </p:spPr>
      </p:pic>
    </p:spTree>
    <p:extLst>
      <p:ext uri="{BB962C8B-B14F-4D97-AF65-F5344CB8AC3E}">
        <p14:creationId xmlns:p14="http://schemas.microsoft.com/office/powerpoint/2010/main" val="283810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89212" y="1264555"/>
            <a:ext cx="8911687" cy="1280890"/>
          </a:xfrm>
        </p:spPr>
        <p:txBody>
          <a:bodyPr/>
          <a:lstStyle/>
          <a:p>
            <a:pPr algn="r"/>
            <a:r>
              <a:rPr lang="ar-IQ" b="1" dirty="0">
                <a:solidFill>
                  <a:srgbClr val="FF0000"/>
                </a:solidFill>
              </a:rPr>
              <a:t>تعريف نمط التعلم</a:t>
            </a:r>
          </a:p>
        </p:txBody>
      </p:sp>
      <p:sp>
        <p:nvSpPr>
          <p:cNvPr id="3" name="عنصر نائب للمحتوى 2"/>
          <p:cNvSpPr>
            <a:spLocks noGrp="1"/>
          </p:cNvSpPr>
          <p:nvPr>
            <p:ph idx="1"/>
          </p:nvPr>
        </p:nvSpPr>
        <p:spPr>
          <a:xfrm>
            <a:off x="2585499" y="3080378"/>
            <a:ext cx="8915400" cy="3197592"/>
          </a:xfrm>
        </p:spPr>
        <p:txBody>
          <a:bodyPr>
            <a:normAutofit/>
          </a:bodyPr>
          <a:lstStyle/>
          <a:p>
            <a:pPr>
              <a:lnSpc>
                <a:spcPct val="150000"/>
              </a:lnSpc>
            </a:pPr>
            <a:r>
              <a:rPr lang="ar-IQ" sz="2400" dirty="0">
                <a:solidFill>
                  <a:srgbClr val="0070C0"/>
                </a:solidFill>
              </a:rPr>
              <a:t>هو الأسلوب الذي يفضّله الطالب ويستحسن استخدامه في التعلّم لتحقيق الأهداف المنشودة.</a:t>
            </a:r>
          </a:p>
          <a:p>
            <a:pPr>
              <a:lnSpc>
                <a:spcPct val="150000"/>
              </a:lnSpc>
            </a:pPr>
            <a:r>
              <a:rPr lang="ar-IQ" sz="2400" dirty="0">
                <a:solidFill>
                  <a:srgbClr val="0070C0"/>
                </a:solidFill>
              </a:rPr>
              <a:t>مجموعة من الصفات والسلوكيات التي تختلف من شخص إلى آخر, وتختص هذه السلوكيات في معالجة المعلومات واسترجاعها والتي تؤثر بدورها على طرائق تعلّمهم.</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722" y="970813"/>
            <a:ext cx="3596611" cy="2109565"/>
          </a:xfrm>
          <a:prstGeom prst="rect">
            <a:avLst/>
          </a:prstGeom>
        </p:spPr>
      </p:pic>
    </p:spTree>
    <p:extLst>
      <p:ext uri="{BB962C8B-B14F-4D97-AF65-F5344CB8AC3E}">
        <p14:creationId xmlns:p14="http://schemas.microsoft.com/office/powerpoint/2010/main" val="172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92925" y="624110"/>
            <a:ext cx="8911687" cy="972678"/>
          </a:xfrm>
        </p:spPr>
        <p:txBody>
          <a:bodyPr/>
          <a:lstStyle/>
          <a:p>
            <a:pPr algn="r"/>
            <a:r>
              <a:rPr lang="ar-IQ" b="1" dirty="0">
                <a:solidFill>
                  <a:srgbClr val="FF0000"/>
                </a:solidFill>
              </a:rPr>
              <a:t> النمط البصري أو الصوري</a:t>
            </a:r>
          </a:p>
        </p:txBody>
      </p:sp>
      <p:sp>
        <p:nvSpPr>
          <p:cNvPr id="3" name="عنصر نائب للمحتوى 2"/>
          <p:cNvSpPr>
            <a:spLocks noGrp="1"/>
          </p:cNvSpPr>
          <p:nvPr>
            <p:ph idx="1"/>
          </p:nvPr>
        </p:nvSpPr>
        <p:spPr>
          <a:xfrm>
            <a:off x="2589212" y="2532208"/>
            <a:ext cx="8915400" cy="3955416"/>
          </a:xfrm>
        </p:spPr>
        <p:txBody>
          <a:bodyPr>
            <a:normAutofit/>
          </a:bodyPr>
          <a:lstStyle/>
          <a:p>
            <a:pPr marL="0" indent="0" algn="just">
              <a:lnSpc>
                <a:spcPct val="150000"/>
              </a:lnSpc>
              <a:buNone/>
            </a:pPr>
            <a:r>
              <a:rPr lang="ar-IQ" sz="2400" dirty="0">
                <a:solidFill>
                  <a:srgbClr val="0070C0"/>
                </a:solidFill>
              </a:rPr>
              <a:t>    الشخص ذو النظام البصري يرى العالم من حوله في ضوء الصور, حتى إنه عند الحديث عن المعاني المجردة يحولها إلى صور مشاهدة, فهو يركز أغلب انتباهه على صور التجربة وألوانها, وعندما يصف حالةً معينةً يصفها في ضوء الصور, و لديه القدرة على استدعاء المفاهيم التي قدمت له في صور بصرية. وأن عملية التذكر عنده ترتبط بتجسيم الصورة, ويجذبه الشكل الظاهري للأشياء. وهذا النوع من الأشخاص يحتاج الى رؤية لغة جسم المعلم وتعبيرات وجهه في أثناء الحديث.</a:t>
            </a:r>
          </a:p>
          <a:p>
            <a:pPr marL="0" indent="0">
              <a:lnSpc>
                <a:spcPct val="150000"/>
              </a:lnSpc>
              <a:buNone/>
            </a:pP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327546"/>
            <a:ext cx="2938320" cy="2204662"/>
          </a:xfrm>
          <a:prstGeom prst="rect">
            <a:avLst/>
          </a:prstGeom>
        </p:spPr>
      </p:pic>
    </p:spTree>
    <p:extLst>
      <p:ext uri="{BB962C8B-B14F-4D97-AF65-F5344CB8AC3E}">
        <p14:creationId xmlns:p14="http://schemas.microsoft.com/office/powerpoint/2010/main" val="180849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7087" y="1035713"/>
            <a:ext cx="10072047" cy="4524315"/>
          </a:xfrm>
          <a:prstGeom prst="rect">
            <a:avLst/>
          </a:prstGeom>
        </p:spPr>
        <p:txBody>
          <a:bodyPr wrap="square">
            <a:spAutoFit/>
          </a:bodyPr>
          <a:lstStyle/>
          <a:p>
            <a:r>
              <a:rPr lang="ar-IQ" sz="3600" dirty="0">
                <a:solidFill>
                  <a:srgbClr val="FF0000"/>
                </a:solidFill>
              </a:rPr>
              <a:t>خصائص التعلم البصري</a:t>
            </a:r>
          </a:p>
          <a:p>
            <a:pPr>
              <a:lnSpc>
                <a:spcPct val="150000"/>
              </a:lnSpc>
            </a:pPr>
            <a:r>
              <a:rPr lang="ar-IQ" sz="2800" dirty="0">
                <a:solidFill>
                  <a:srgbClr val="0070C0"/>
                </a:solidFill>
              </a:rPr>
              <a:t>لهذا النمط من المتعلمين خصائص تميزهم عن غيرهم منها:</a:t>
            </a:r>
          </a:p>
          <a:p>
            <a:pPr marL="742950" indent="-742950">
              <a:lnSpc>
                <a:spcPct val="150000"/>
              </a:lnSpc>
              <a:buFont typeface="+mj-lt"/>
              <a:buAutoNum type="arabicPeriod"/>
            </a:pPr>
            <a:r>
              <a:rPr lang="ar-IQ" sz="2800" dirty="0">
                <a:solidFill>
                  <a:srgbClr val="0070C0"/>
                </a:solidFill>
              </a:rPr>
              <a:t> يحتاج إلى أن يرى الأشياء ليعرفها.</a:t>
            </a:r>
          </a:p>
          <a:p>
            <a:pPr marL="742950" indent="-742950">
              <a:lnSpc>
                <a:spcPct val="150000"/>
              </a:lnSpc>
              <a:buFont typeface="+mj-lt"/>
              <a:buAutoNum type="arabicPeriod"/>
            </a:pPr>
            <a:r>
              <a:rPr lang="ar-IQ" sz="2800" dirty="0">
                <a:solidFill>
                  <a:srgbClr val="0070C0"/>
                </a:solidFill>
              </a:rPr>
              <a:t>يتذكر الخرائط والأشكال والرسوم جيدا.</a:t>
            </a:r>
          </a:p>
          <a:p>
            <a:pPr marL="742950" indent="-742950">
              <a:lnSpc>
                <a:spcPct val="150000"/>
              </a:lnSpc>
              <a:buFont typeface="+mj-lt"/>
              <a:buAutoNum type="arabicPeriod"/>
            </a:pPr>
            <a:r>
              <a:rPr lang="ar-IQ" sz="2800" dirty="0">
                <a:solidFill>
                  <a:srgbClr val="0070C0"/>
                </a:solidFill>
              </a:rPr>
              <a:t>يستمتع بالأنشطة والعروض البصرية .</a:t>
            </a:r>
          </a:p>
          <a:p>
            <a:pPr marL="742950" indent="-742950">
              <a:lnSpc>
                <a:spcPct val="150000"/>
              </a:lnSpc>
              <a:buFont typeface="+mj-lt"/>
              <a:buAutoNum type="arabicPeriod"/>
            </a:pPr>
            <a:r>
              <a:rPr lang="ar-IQ" sz="2800" dirty="0">
                <a:solidFill>
                  <a:srgbClr val="0070C0"/>
                </a:solidFill>
              </a:rPr>
              <a:t>يواجه صعوبة في الاستماع للمحاضرات.</a:t>
            </a:r>
          </a:p>
          <a:p>
            <a:pPr marL="742950" indent="-742950">
              <a:lnSpc>
                <a:spcPct val="150000"/>
              </a:lnSpc>
              <a:buFont typeface="+mj-lt"/>
              <a:buAutoNum type="arabicPeriod"/>
            </a:pPr>
            <a:r>
              <a:rPr lang="ar-IQ" sz="2800" dirty="0">
                <a:solidFill>
                  <a:srgbClr val="0070C0"/>
                </a:solidFill>
              </a:rPr>
              <a:t>خياله واسع ولديه قدرات فنية ويهتم بالألوان جيدا.</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869" y="2530167"/>
            <a:ext cx="2593074" cy="2178311"/>
          </a:xfrm>
          <a:prstGeom prst="rect">
            <a:avLst/>
          </a:prstGeom>
        </p:spPr>
      </p:pic>
    </p:spTree>
    <p:extLst>
      <p:ext uri="{BB962C8B-B14F-4D97-AF65-F5344CB8AC3E}">
        <p14:creationId xmlns:p14="http://schemas.microsoft.com/office/powerpoint/2010/main" val="226447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6730" y="1624085"/>
            <a:ext cx="10672548" cy="3970318"/>
          </a:xfrm>
          <a:prstGeom prst="rect">
            <a:avLst/>
          </a:prstGeom>
        </p:spPr>
        <p:txBody>
          <a:bodyPr wrap="square">
            <a:spAutoFit/>
          </a:bodyPr>
          <a:lstStyle/>
          <a:p>
            <a:pPr>
              <a:lnSpc>
                <a:spcPct val="150000"/>
              </a:lnSpc>
            </a:pPr>
            <a:r>
              <a:rPr lang="ar-IQ" sz="2800" dirty="0">
                <a:solidFill>
                  <a:srgbClr val="0070C0"/>
                </a:solidFill>
              </a:rPr>
              <a:t>7.يستمع بتزيين مكان التعلّم وينظم المواد التعليمية. </a:t>
            </a:r>
          </a:p>
          <a:p>
            <a:pPr>
              <a:lnSpc>
                <a:spcPct val="150000"/>
              </a:lnSpc>
            </a:pPr>
            <a:r>
              <a:rPr lang="ar-IQ" sz="2800" dirty="0">
                <a:solidFill>
                  <a:srgbClr val="0070C0"/>
                </a:solidFill>
              </a:rPr>
              <a:t>8.يفضل رؤية الكلمات مكتوبةً ليتخيل شكلها والتفكير بها .</a:t>
            </a:r>
          </a:p>
          <a:p>
            <a:pPr>
              <a:lnSpc>
                <a:spcPct val="150000"/>
              </a:lnSpc>
            </a:pPr>
            <a:r>
              <a:rPr lang="ar-IQ" sz="2800" dirty="0">
                <a:solidFill>
                  <a:srgbClr val="0070C0"/>
                </a:solidFill>
              </a:rPr>
              <a:t>9.يفضل أن يرافق الحديث عن الأشياء صورا وأشكالا توضيحية.</a:t>
            </a:r>
          </a:p>
          <a:p>
            <a:pPr>
              <a:lnSpc>
                <a:spcPct val="150000"/>
              </a:lnSpc>
            </a:pPr>
            <a:r>
              <a:rPr lang="ar-IQ" sz="2800" dirty="0">
                <a:solidFill>
                  <a:srgbClr val="0070C0"/>
                </a:solidFill>
              </a:rPr>
              <a:t>10.يفقد صبره في المواقف التي تتطلب الاستماع لمدّة طويلة.</a:t>
            </a:r>
          </a:p>
          <a:p>
            <a:pPr>
              <a:lnSpc>
                <a:spcPct val="150000"/>
              </a:lnSpc>
            </a:pPr>
            <a:r>
              <a:rPr lang="ar-IQ" sz="2800" dirty="0">
                <a:solidFill>
                  <a:srgbClr val="0070C0"/>
                </a:solidFill>
              </a:rPr>
              <a:t>11.يتذكر ما </a:t>
            </a:r>
            <a:r>
              <a:rPr lang="ar-IQ" sz="2800" dirty="0" err="1">
                <a:solidFill>
                  <a:srgbClr val="0070C0"/>
                </a:solidFill>
              </a:rPr>
              <a:t>يقرؤه</a:t>
            </a:r>
            <a:r>
              <a:rPr lang="ar-IQ" sz="2800" dirty="0">
                <a:solidFill>
                  <a:srgbClr val="0070C0"/>
                </a:solidFill>
              </a:rPr>
              <a:t> أو يكتبه.</a:t>
            </a:r>
          </a:p>
          <a:p>
            <a:pPr>
              <a:lnSpc>
                <a:spcPct val="150000"/>
              </a:lnSpc>
            </a:pPr>
            <a:r>
              <a:rPr lang="ar-IQ" sz="2800" dirty="0">
                <a:solidFill>
                  <a:srgbClr val="0070C0"/>
                </a:solidFill>
              </a:rPr>
              <a:t>12.التعلّم في ضوء تسجيل الملاحظات والنصوص التي يُكلَّف بقراءتها.</a:t>
            </a:r>
          </a:p>
        </p:txBody>
      </p:sp>
    </p:spTree>
    <p:extLst>
      <p:ext uri="{BB962C8B-B14F-4D97-AF65-F5344CB8AC3E}">
        <p14:creationId xmlns:p14="http://schemas.microsoft.com/office/powerpoint/2010/main" val="331474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2" y="982133"/>
            <a:ext cx="9601196" cy="983146"/>
          </a:xfrm>
        </p:spPr>
        <p:txBody>
          <a:bodyPr/>
          <a:lstStyle/>
          <a:p>
            <a:pPr algn="r"/>
            <a:r>
              <a:rPr lang="ar-IQ" dirty="0">
                <a:solidFill>
                  <a:srgbClr val="FF0000"/>
                </a:solidFill>
              </a:rPr>
              <a:t>الأنشطة التي يفضلها المتعلم البصري</a:t>
            </a:r>
          </a:p>
        </p:txBody>
      </p:sp>
      <p:sp>
        <p:nvSpPr>
          <p:cNvPr id="3" name="عنصر نائب للمحتوى 2"/>
          <p:cNvSpPr>
            <a:spLocks noGrp="1"/>
          </p:cNvSpPr>
          <p:nvPr>
            <p:ph idx="1"/>
          </p:nvPr>
        </p:nvSpPr>
        <p:spPr>
          <a:xfrm>
            <a:off x="1295401" y="2415654"/>
            <a:ext cx="9601196" cy="3460214"/>
          </a:xfrm>
        </p:spPr>
        <p:txBody>
          <a:bodyPr>
            <a:normAutofit fontScale="40000" lnSpcReduction="20000"/>
          </a:bodyPr>
          <a:lstStyle/>
          <a:p>
            <a:pPr marL="514350" indent="-514350">
              <a:lnSpc>
                <a:spcPct val="150000"/>
              </a:lnSpc>
              <a:buFont typeface="+mj-lt"/>
              <a:buAutoNum type="arabicPeriod"/>
            </a:pPr>
            <a:r>
              <a:rPr lang="ar-IQ" sz="5100" b="1" dirty="0">
                <a:solidFill>
                  <a:srgbClr val="0070C0"/>
                </a:solidFill>
              </a:rPr>
              <a:t>الرسوم التوضيحية.</a:t>
            </a:r>
          </a:p>
          <a:p>
            <a:pPr marL="514350" indent="-514350">
              <a:lnSpc>
                <a:spcPct val="150000"/>
              </a:lnSpc>
              <a:buFont typeface="+mj-lt"/>
              <a:buAutoNum type="arabicPeriod"/>
            </a:pPr>
            <a:r>
              <a:rPr lang="ar-IQ" sz="5100" b="1" dirty="0">
                <a:solidFill>
                  <a:srgbClr val="0070C0"/>
                </a:solidFill>
              </a:rPr>
              <a:t>عمل الإعلانات.</a:t>
            </a:r>
          </a:p>
          <a:p>
            <a:pPr marL="514350" indent="-514350">
              <a:lnSpc>
                <a:spcPct val="150000"/>
              </a:lnSpc>
              <a:buFont typeface="+mj-lt"/>
              <a:buAutoNum type="arabicPeriod"/>
            </a:pPr>
            <a:r>
              <a:rPr lang="ar-IQ" sz="5100" b="1" dirty="0">
                <a:solidFill>
                  <a:srgbClr val="0070C0"/>
                </a:solidFill>
              </a:rPr>
              <a:t>عمل الرسوم البيانية.</a:t>
            </a:r>
          </a:p>
          <a:p>
            <a:pPr marL="514350" indent="-514350">
              <a:lnSpc>
                <a:spcPct val="150000"/>
              </a:lnSpc>
              <a:buFont typeface="+mj-lt"/>
              <a:buAutoNum type="arabicPeriod"/>
            </a:pPr>
            <a:r>
              <a:rPr lang="ar-IQ" sz="5100" b="1" dirty="0">
                <a:solidFill>
                  <a:srgbClr val="0070C0"/>
                </a:solidFill>
              </a:rPr>
              <a:t>عمل أشرطة الفيديو والأفلام.</a:t>
            </a:r>
          </a:p>
          <a:p>
            <a:pPr marL="514350" indent="-514350">
              <a:lnSpc>
                <a:spcPct val="150000"/>
              </a:lnSpc>
              <a:buFont typeface="+mj-lt"/>
              <a:buAutoNum type="arabicPeriod"/>
            </a:pPr>
            <a:r>
              <a:rPr lang="ar-IQ" sz="5100" b="1" dirty="0">
                <a:solidFill>
                  <a:srgbClr val="0070C0"/>
                </a:solidFill>
              </a:rPr>
              <a:t>عمل الملصقات.</a:t>
            </a:r>
          </a:p>
          <a:p>
            <a:pPr marL="514350" indent="-514350">
              <a:lnSpc>
                <a:spcPct val="150000"/>
              </a:lnSpc>
              <a:buFont typeface="+mj-lt"/>
              <a:buAutoNum type="arabicPeriod"/>
            </a:pPr>
            <a:r>
              <a:rPr lang="ar-IQ" sz="5100" b="1" dirty="0">
                <a:solidFill>
                  <a:srgbClr val="0070C0"/>
                </a:solidFill>
              </a:rPr>
              <a:t>عمل البومات الصور والخرائط والمجسمات. </a:t>
            </a:r>
          </a:p>
          <a:p>
            <a:pPr>
              <a:lnSpc>
                <a:spcPct val="150000"/>
              </a:lnSpc>
            </a:pPr>
            <a:endParaRPr lang="ar-IQ" sz="3200" dirty="0">
              <a:solidFill>
                <a:srgbClr val="0070C0"/>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893" y="1965279"/>
            <a:ext cx="3057098" cy="2879676"/>
          </a:xfrm>
          <a:prstGeom prst="rect">
            <a:avLst/>
          </a:prstGeom>
        </p:spPr>
      </p:pic>
    </p:spTree>
    <p:extLst>
      <p:ext uri="{BB962C8B-B14F-4D97-AF65-F5344CB8AC3E}">
        <p14:creationId xmlns:p14="http://schemas.microsoft.com/office/powerpoint/2010/main" val="181403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8564</TotalTime>
  <Words>1344</Words>
  <Application>Microsoft Office PowerPoint</Application>
  <PresentationFormat>Grand écran</PresentationFormat>
  <Paragraphs>100</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Century Gothic</vt:lpstr>
      <vt:lpstr>Wingdings 3</vt:lpstr>
      <vt:lpstr>Wisp</vt:lpstr>
      <vt:lpstr>أنماط التعلّم وعلاقتها بالتدريس الفعّال  </vt:lpstr>
      <vt:lpstr>محاور المحاضرة</vt:lpstr>
      <vt:lpstr> مقولة أعجبتني     لا تعطني سمكة بل علمني كيف أصطاد السمك </vt:lpstr>
      <vt:lpstr>التدريس الفعال</vt:lpstr>
      <vt:lpstr>تعريف نمط التعلم</vt:lpstr>
      <vt:lpstr> النمط البصري أو الصوري</vt:lpstr>
      <vt:lpstr>Présentation PowerPoint</vt:lpstr>
      <vt:lpstr>Présentation PowerPoint</vt:lpstr>
      <vt:lpstr>الأنشطة التي يفضلها المتعلم البصري</vt:lpstr>
      <vt:lpstr>Présentation PowerPoint</vt:lpstr>
      <vt:lpstr>Présentation PowerPoint</vt:lpstr>
      <vt:lpstr>Présentation PowerPoint</vt:lpstr>
      <vt:lpstr> الأنشطة التعليمية التي يفضلها المتعلم السمعي</vt:lpstr>
      <vt:lpstr>Présentation PowerPoint</vt:lpstr>
      <vt:lpstr> خصائص المتعلم الحركي</vt:lpstr>
      <vt:lpstr>Présentation PowerPoint</vt:lpstr>
      <vt:lpstr>الأنشطة التعليمية التي يفضلها المتعلم الحركي</vt:lpstr>
      <vt:lpstr>Présentation PowerPoint</vt:lpstr>
      <vt:lpstr>مقياس أنماط التعلم</vt:lpstr>
      <vt:lpstr>كيفية مراعاة أنماط التعلّم في التدريس</vt:lpstr>
      <vt:lpstr>الخلاصة</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أنماط التعلم</dc:title>
  <dc:creator>Akeel</dc:creator>
  <cp:lastModifiedBy>lamiaa rightech</cp:lastModifiedBy>
  <cp:revision>76</cp:revision>
  <dcterms:created xsi:type="dcterms:W3CDTF">2020-07-23T13:51:51Z</dcterms:created>
  <dcterms:modified xsi:type="dcterms:W3CDTF">2023-12-12T10:29:15Z</dcterms:modified>
</cp:coreProperties>
</file>