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5" r:id="rId4"/>
    <p:sldId id="266" r:id="rId5"/>
    <p:sldId id="259" r:id="rId6"/>
    <p:sldId id="273" r:id="rId7"/>
    <p:sldId id="261" r:id="rId8"/>
    <p:sldId id="274" r:id="rId9"/>
    <p:sldId id="262" r:id="rId10"/>
    <p:sldId id="275" r:id="rId11"/>
    <p:sldId id="268" r:id="rId12"/>
    <p:sldId id="264" r:id="rId13"/>
    <p:sldId id="276" r:id="rId14"/>
    <p:sldId id="272" r:id="rId15"/>
    <p:sldId id="277" r:id="rId16"/>
    <p:sldId id="269" r:id="rId17"/>
    <p:sldId id="267" r:id="rId18"/>
    <p:sldId id="263" r:id="rId19"/>
    <p:sldId id="271" r:id="rId20"/>
    <p:sldId id="270" r:id="rId21"/>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81" autoAdjust="0"/>
    <p:restoredTop sz="94660"/>
  </p:normalViewPr>
  <p:slideViewPr>
    <p:cSldViewPr snapToGrid="0">
      <p:cViewPr varScale="1">
        <p:scale>
          <a:sx n="64" d="100"/>
          <a:sy n="64" d="100"/>
        </p:scale>
        <p:origin x="55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5B5089-8056-4615-ABBA-A7F1C3202CAE}" type="doc">
      <dgm:prSet loTypeId="urn:microsoft.com/office/officeart/2005/8/layout/process1" loCatId="process" qsTypeId="urn:microsoft.com/office/officeart/2005/8/quickstyle/simple1" qsCatId="simple" csTypeId="urn:microsoft.com/office/officeart/2005/8/colors/accent1_2" csCatId="accent1" phldr="1"/>
      <dgm:spPr/>
    </dgm:pt>
    <dgm:pt modelId="{81D31CE1-5AB8-432A-887D-6548DC670350}">
      <dgm:prSet phldrT="[نص]"/>
      <dgm:spPr>
        <a:solidFill>
          <a:schemeClr val="bg2">
            <a:lumMod val="50000"/>
          </a:schemeClr>
        </a:solidFill>
      </dgm:spPr>
      <dgm:t>
        <a:bodyPr/>
        <a:lstStyle/>
        <a:p>
          <a:pPr rtl="1"/>
          <a:r>
            <a:rPr lang="ar-SA" dirty="0"/>
            <a:t>الذاكرة طويلة المدى</a:t>
          </a:r>
        </a:p>
      </dgm:t>
    </dgm:pt>
    <dgm:pt modelId="{F8A526F6-154F-4723-BBD4-C27C152A913B}" type="parTrans" cxnId="{7EE63E75-960C-4FC8-8C46-AA7419134B1A}">
      <dgm:prSet/>
      <dgm:spPr/>
      <dgm:t>
        <a:bodyPr/>
        <a:lstStyle/>
        <a:p>
          <a:pPr rtl="1"/>
          <a:endParaRPr lang="ar-SA"/>
        </a:p>
      </dgm:t>
    </dgm:pt>
    <dgm:pt modelId="{B65292FF-2246-48A6-A540-99F3D8832445}" type="sibTrans" cxnId="{7EE63E75-960C-4FC8-8C46-AA7419134B1A}">
      <dgm:prSet/>
      <dgm:spPr/>
      <dgm:t>
        <a:bodyPr/>
        <a:lstStyle/>
        <a:p>
          <a:pPr rtl="1"/>
          <a:endParaRPr lang="ar-SA" b="1" dirty="0"/>
        </a:p>
        <a:p>
          <a:pPr lvl="0" rtl="1"/>
          <a:r>
            <a:rPr lang="ar-SA" b="1" dirty="0">
              <a:solidFill>
                <a:schemeClr val="tx1"/>
              </a:solidFill>
            </a:rPr>
            <a:t>استمرار الانتاه</a:t>
          </a:r>
        </a:p>
      </dgm:t>
    </dgm:pt>
    <dgm:pt modelId="{F5D1CA00-E9AD-4FA0-8795-9470645BDB69}">
      <dgm:prSet phldrT="[نص]"/>
      <dgm:spPr>
        <a:solidFill>
          <a:schemeClr val="tx2">
            <a:lumMod val="40000"/>
            <a:lumOff val="60000"/>
          </a:schemeClr>
        </a:solidFill>
      </dgm:spPr>
      <dgm:t>
        <a:bodyPr/>
        <a:lstStyle/>
        <a:p>
          <a:pPr rtl="1"/>
          <a:r>
            <a:rPr lang="ar-SA" dirty="0"/>
            <a:t>الذاكرة قصيرة المدى (العاملة)</a:t>
          </a:r>
        </a:p>
      </dgm:t>
    </dgm:pt>
    <dgm:pt modelId="{5D1AF963-8463-4ADD-9B48-2F023F35DB76}" type="parTrans" cxnId="{41A9BF9E-E53E-426C-B12E-C078B669C792}">
      <dgm:prSet/>
      <dgm:spPr/>
      <dgm:t>
        <a:bodyPr/>
        <a:lstStyle/>
        <a:p>
          <a:pPr rtl="1"/>
          <a:endParaRPr lang="ar-SA"/>
        </a:p>
      </dgm:t>
    </dgm:pt>
    <dgm:pt modelId="{D7816E6F-9035-4C1D-B0D5-027368E03A42}" type="sibTrans" cxnId="{41A9BF9E-E53E-426C-B12E-C078B669C792}">
      <dgm:prSet custT="1"/>
      <dgm:spPr/>
      <dgm:t>
        <a:bodyPr/>
        <a:lstStyle/>
        <a:p>
          <a:pPr rtl="1"/>
          <a:r>
            <a:rPr lang="ar-SA" sz="1200" b="1" dirty="0">
              <a:solidFill>
                <a:schemeClr val="tx1"/>
              </a:solidFill>
            </a:rPr>
            <a:t>استمرار الانتاه</a:t>
          </a:r>
        </a:p>
      </dgm:t>
    </dgm:pt>
    <dgm:pt modelId="{41CC4A67-2C94-4F01-97C6-099A467C20E1}">
      <dgm:prSet phldrT="[نص]"/>
      <dgm:spPr>
        <a:solidFill>
          <a:schemeClr val="accent1">
            <a:lumMod val="20000"/>
            <a:lumOff val="80000"/>
          </a:schemeClr>
        </a:solidFill>
      </dgm:spPr>
      <dgm:t>
        <a:bodyPr/>
        <a:lstStyle/>
        <a:p>
          <a:pPr rtl="1"/>
          <a:r>
            <a:rPr lang="ar-SA" dirty="0"/>
            <a:t>الذاكرة الحسية</a:t>
          </a:r>
        </a:p>
      </dgm:t>
    </dgm:pt>
    <dgm:pt modelId="{47A13EA2-2912-4D29-BB33-6ACAD0970407}" type="parTrans" cxnId="{6FBB6B78-D00A-495F-974C-AA8F3DFD168C}">
      <dgm:prSet/>
      <dgm:spPr/>
      <dgm:t>
        <a:bodyPr/>
        <a:lstStyle/>
        <a:p>
          <a:pPr rtl="1"/>
          <a:endParaRPr lang="ar-SA"/>
        </a:p>
      </dgm:t>
    </dgm:pt>
    <dgm:pt modelId="{932B1304-F393-4CCA-B609-A912E5605EED}" type="sibTrans" cxnId="{6FBB6B78-D00A-495F-974C-AA8F3DFD168C}">
      <dgm:prSet/>
      <dgm:spPr/>
      <dgm:t>
        <a:bodyPr/>
        <a:lstStyle/>
        <a:p>
          <a:pPr rtl="1"/>
          <a:endParaRPr lang="ar-SA"/>
        </a:p>
      </dgm:t>
    </dgm:pt>
    <dgm:pt modelId="{508888C1-82C5-41A4-8237-63D478FD4AC7}" type="pres">
      <dgm:prSet presAssocID="{9A5B5089-8056-4615-ABBA-A7F1C3202CAE}" presName="Name0" presStyleCnt="0">
        <dgm:presLayoutVars>
          <dgm:dir/>
          <dgm:resizeHandles val="exact"/>
        </dgm:presLayoutVars>
      </dgm:prSet>
      <dgm:spPr/>
    </dgm:pt>
    <dgm:pt modelId="{4909AB13-4DE3-47FA-B71E-C44545C48BF0}" type="pres">
      <dgm:prSet presAssocID="{81D31CE1-5AB8-432A-887D-6548DC670350}" presName="node" presStyleLbl="node1" presStyleIdx="0" presStyleCnt="3" custLinFactX="-56078" custLinFactNeighborX="-100000" custLinFactNeighborY="2235">
        <dgm:presLayoutVars>
          <dgm:bulletEnabled val="1"/>
        </dgm:presLayoutVars>
      </dgm:prSet>
      <dgm:spPr/>
    </dgm:pt>
    <dgm:pt modelId="{30E0BFE0-5869-4E3C-A4D3-C5DEB272D1EE}" type="pres">
      <dgm:prSet presAssocID="{B65292FF-2246-48A6-A540-99F3D8832445}" presName="sibTrans" presStyleLbl="sibTrans2D1" presStyleIdx="0" presStyleCnt="2" custFlipHor="1" custScaleX="168407" custScaleY="120165" custLinFactNeighborX="-887"/>
      <dgm:spPr/>
    </dgm:pt>
    <dgm:pt modelId="{7B66517C-6727-4760-B300-A2ABC81CCF41}" type="pres">
      <dgm:prSet presAssocID="{B65292FF-2246-48A6-A540-99F3D8832445}" presName="connectorText" presStyleLbl="sibTrans2D1" presStyleIdx="0" presStyleCnt="2"/>
      <dgm:spPr/>
    </dgm:pt>
    <dgm:pt modelId="{009489B7-E43B-4233-977C-498115C520CF}" type="pres">
      <dgm:prSet presAssocID="{F5D1CA00-E9AD-4FA0-8795-9470645BDB69}" presName="node" presStyleLbl="node1" presStyleIdx="1" presStyleCnt="3" custLinFactNeighborX="-17385" custLinFactNeighborY="890">
        <dgm:presLayoutVars>
          <dgm:bulletEnabled val="1"/>
        </dgm:presLayoutVars>
      </dgm:prSet>
      <dgm:spPr/>
    </dgm:pt>
    <dgm:pt modelId="{A207258D-0B48-4167-9CFF-96DCD6B81733}" type="pres">
      <dgm:prSet presAssocID="{D7816E6F-9035-4C1D-B0D5-027368E03A42}" presName="sibTrans" presStyleLbl="sibTrans2D1" presStyleIdx="1" presStyleCnt="2" custFlipHor="1" custScaleX="136036"/>
      <dgm:spPr/>
    </dgm:pt>
    <dgm:pt modelId="{043411C1-AF4C-4FC5-BA78-9780A9CF81CE}" type="pres">
      <dgm:prSet presAssocID="{D7816E6F-9035-4C1D-B0D5-027368E03A42}" presName="connectorText" presStyleLbl="sibTrans2D1" presStyleIdx="1" presStyleCnt="2"/>
      <dgm:spPr/>
    </dgm:pt>
    <dgm:pt modelId="{5AD92381-9A9C-4990-9630-0C1346DA5880}" type="pres">
      <dgm:prSet presAssocID="{41CC4A67-2C94-4F01-97C6-099A467C20E1}" presName="node" presStyleLbl="node1" presStyleIdx="2" presStyleCnt="3">
        <dgm:presLayoutVars>
          <dgm:bulletEnabled val="1"/>
        </dgm:presLayoutVars>
      </dgm:prSet>
      <dgm:spPr/>
    </dgm:pt>
  </dgm:ptLst>
  <dgm:cxnLst>
    <dgm:cxn modelId="{693DA917-8E61-41AF-B12A-3A4586D7A3FC}" type="presOf" srcId="{F5D1CA00-E9AD-4FA0-8795-9470645BDB69}" destId="{009489B7-E43B-4233-977C-498115C520CF}" srcOrd="0" destOrd="0" presId="urn:microsoft.com/office/officeart/2005/8/layout/process1"/>
    <dgm:cxn modelId="{7EE63E75-960C-4FC8-8C46-AA7419134B1A}" srcId="{9A5B5089-8056-4615-ABBA-A7F1C3202CAE}" destId="{81D31CE1-5AB8-432A-887D-6548DC670350}" srcOrd="0" destOrd="0" parTransId="{F8A526F6-154F-4723-BBD4-C27C152A913B}" sibTransId="{B65292FF-2246-48A6-A540-99F3D8832445}"/>
    <dgm:cxn modelId="{3C3E5575-6C45-4EF6-A6CD-DD75646C68B5}" type="presOf" srcId="{D7816E6F-9035-4C1D-B0D5-027368E03A42}" destId="{043411C1-AF4C-4FC5-BA78-9780A9CF81CE}" srcOrd="1" destOrd="0" presId="urn:microsoft.com/office/officeart/2005/8/layout/process1"/>
    <dgm:cxn modelId="{5DA70B56-5707-46F0-B3D8-72F030CE18D5}" type="presOf" srcId="{B65292FF-2246-48A6-A540-99F3D8832445}" destId="{7B66517C-6727-4760-B300-A2ABC81CCF41}" srcOrd="1" destOrd="0" presId="urn:microsoft.com/office/officeart/2005/8/layout/process1"/>
    <dgm:cxn modelId="{6FBB6B78-D00A-495F-974C-AA8F3DFD168C}" srcId="{9A5B5089-8056-4615-ABBA-A7F1C3202CAE}" destId="{41CC4A67-2C94-4F01-97C6-099A467C20E1}" srcOrd="2" destOrd="0" parTransId="{47A13EA2-2912-4D29-BB33-6ACAD0970407}" sibTransId="{932B1304-F393-4CCA-B609-A912E5605EED}"/>
    <dgm:cxn modelId="{5B0ABA7B-9BA9-44BB-BB6F-FB28AA4243EF}" type="presOf" srcId="{41CC4A67-2C94-4F01-97C6-099A467C20E1}" destId="{5AD92381-9A9C-4990-9630-0C1346DA5880}" srcOrd="0" destOrd="0" presId="urn:microsoft.com/office/officeart/2005/8/layout/process1"/>
    <dgm:cxn modelId="{321F9781-C279-443C-A78F-706BBEB0B6EC}" type="presOf" srcId="{9A5B5089-8056-4615-ABBA-A7F1C3202CAE}" destId="{508888C1-82C5-41A4-8237-63D478FD4AC7}" srcOrd="0" destOrd="0" presId="urn:microsoft.com/office/officeart/2005/8/layout/process1"/>
    <dgm:cxn modelId="{2CFDFC89-16B8-4827-A83E-96B3F1000CDA}" type="presOf" srcId="{D7816E6F-9035-4C1D-B0D5-027368E03A42}" destId="{A207258D-0B48-4167-9CFF-96DCD6B81733}" srcOrd="0" destOrd="0" presId="urn:microsoft.com/office/officeart/2005/8/layout/process1"/>
    <dgm:cxn modelId="{41A9BF9E-E53E-426C-B12E-C078B669C792}" srcId="{9A5B5089-8056-4615-ABBA-A7F1C3202CAE}" destId="{F5D1CA00-E9AD-4FA0-8795-9470645BDB69}" srcOrd="1" destOrd="0" parTransId="{5D1AF963-8463-4ADD-9B48-2F023F35DB76}" sibTransId="{D7816E6F-9035-4C1D-B0D5-027368E03A42}"/>
    <dgm:cxn modelId="{9C762CAD-AB44-4DF1-BC26-0B43D8A48EA9}" type="presOf" srcId="{B65292FF-2246-48A6-A540-99F3D8832445}" destId="{30E0BFE0-5869-4E3C-A4D3-C5DEB272D1EE}" srcOrd="0" destOrd="0" presId="urn:microsoft.com/office/officeart/2005/8/layout/process1"/>
    <dgm:cxn modelId="{5559EFE3-7E06-4594-BB03-EC9DC174359D}" type="presOf" srcId="{81D31CE1-5AB8-432A-887D-6548DC670350}" destId="{4909AB13-4DE3-47FA-B71E-C44545C48BF0}" srcOrd="0" destOrd="0" presId="urn:microsoft.com/office/officeart/2005/8/layout/process1"/>
    <dgm:cxn modelId="{73EFA8B2-0E8C-4CD7-9BBE-E4E392B90EAE}" type="presParOf" srcId="{508888C1-82C5-41A4-8237-63D478FD4AC7}" destId="{4909AB13-4DE3-47FA-B71E-C44545C48BF0}" srcOrd="0" destOrd="0" presId="urn:microsoft.com/office/officeart/2005/8/layout/process1"/>
    <dgm:cxn modelId="{A05A0D55-5BC5-4414-9453-DB5D64246555}" type="presParOf" srcId="{508888C1-82C5-41A4-8237-63D478FD4AC7}" destId="{30E0BFE0-5869-4E3C-A4D3-C5DEB272D1EE}" srcOrd="1" destOrd="0" presId="urn:microsoft.com/office/officeart/2005/8/layout/process1"/>
    <dgm:cxn modelId="{2B66F09F-D121-4E13-A714-DDB035E90DD1}" type="presParOf" srcId="{30E0BFE0-5869-4E3C-A4D3-C5DEB272D1EE}" destId="{7B66517C-6727-4760-B300-A2ABC81CCF41}" srcOrd="0" destOrd="0" presId="urn:microsoft.com/office/officeart/2005/8/layout/process1"/>
    <dgm:cxn modelId="{01182844-7C77-415D-A8AA-080E4CC9C0CF}" type="presParOf" srcId="{508888C1-82C5-41A4-8237-63D478FD4AC7}" destId="{009489B7-E43B-4233-977C-498115C520CF}" srcOrd="2" destOrd="0" presId="urn:microsoft.com/office/officeart/2005/8/layout/process1"/>
    <dgm:cxn modelId="{4A7B3266-969F-435A-B541-111837824861}" type="presParOf" srcId="{508888C1-82C5-41A4-8237-63D478FD4AC7}" destId="{A207258D-0B48-4167-9CFF-96DCD6B81733}" srcOrd="3" destOrd="0" presId="urn:microsoft.com/office/officeart/2005/8/layout/process1"/>
    <dgm:cxn modelId="{F34AF62A-6C0A-45DD-A496-F803D6148CC3}" type="presParOf" srcId="{A207258D-0B48-4167-9CFF-96DCD6B81733}" destId="{043411C1-AF4C-4FC5-BA78-9780A9CF81CE}" srcOrd="0" destOrd="0" presId="urn:microsoft.com/office/officeart/2005/8/layout/process1"/>
    <dgm:cxn modelId="{871C39D7-AF07-4756-9AF2-6F2B36267981}" type="presParOf" srcId="{508888C1-82C5-41A4-8237-63D478FD4AC7}" destId="{5AD92381-9A9C-4990-9630-0C1346DA588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9AB13-4DE3-47FA-B71E-C44545C48BF0}">
      <dsp:nvSpPr>
        <dsp:cNvPr id="0" name=""/>
        <dsp:cNvSpPr/>
      </dsp:nvSpPr>
      <dsp:spPr>
        <a:xfrm>
          <a:off x="0" y="821952"/>
          <a:ext cx="2926387" cy="1755832"/>
        </a:xfrm>
        <a:prstGeom prst="roundRect">
          <a:avLst>
            <a:gd name="adj" fmla="val 10000"/>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rtl="1">
            <a:lnSpc>
              <a:spcPct val="90000"/>
            </a:lnSpc>
            <a:spcBef>
              <a:spcPct val="0"/>
            </a:spcBef>
            <a:spcAft>
              <a:spcPct val="35000"/>
            </a:spcAft>
            <a:buNone/>
          </a:pPr>
          <a:r>
            <a:rPr lang="ar-SA" sz="4100" kern="1200" dirty="0"/>
            <a:t>الذاكرة طويلة المدى</a:t>
          </a:r>
        </a:p>
      </dsp:txBody>
      <dsp:txXfrm>
        <a:off x="51427" y="873379"/>
        <a:ext cx="2823533" cy="1652978"/>
      </dsp:txXfrm>
    </dsp:sp>
    <dsp:sp modelId="{30E0BFE0-5869-4E3C-A4D3-C5DEB272D1EE}">
      <dsp:nvSpPr>
        <dsp:cNvPr id="0" name=""/>
        <dsp:cNvSpPr/>
      </dsp:nvSpPr>
      <dsp:spPr>
        <a:xfrm rot="20516" flipH="1">
          <a:off x="2992368" y="1251923"/>
          <a:ext cx="920021" cy="8720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indent="0" algn="ctr" defTabSz="488950" rtl="1">
            <a:lnSpc>
              <a:spcPct val="90000"/>
            </a:lnSpc>
            <a:spcBef>
              <a:spcPct val="0"/>
            </a:spcBef>
            <a:spcAft>
              <a:spcPct val="35000"/>
            </a:spcAft>
            <a:buNone/>
          </a:pPr>
          <a:endParaRPr lang="ar-SA" sz="1100" b="1" kern="1200" dirty="0"/>
        </a:p>
        <a:p>
          <a:pPr marL="0" lvl="0" indent="0" algn="ctr" defTabSz="488950" rtl="1">
            <a:lnSpc>
              <a:spcPct val="90000"/>
            </a:lnSpc>
            <a:spcBef>
              <a:spcPct val="0"/>
            </a:spcBef>
            <a:spcAft>
              <a:spcPct val="35000"/>
            </a:spcAft>
            <a:buNone/>
          </a:pPr>
          <a:r>
            <a:rPr lang="ar-SA" sz="1100" b="1" kern="1200" dirty="0">
              <a:solidFill>
                <a:schemeClr val="tx1"/>
              </a:solidFill>
            </a:rPr>
            <a:t>استمرار الانتاه</a:t>
          </a:r>
        </a:p>
      </dsp:txBody>
      <dsp:txXfrm>
        <a:off x="3253993" y="1427122"/>
        <a:ext cx="658394" cy="523254"/>
      </dsp:txXfrm>
    </dsp:sp>
    <dsp:sp modelId="{009489B7-E43B-4233-977C-498115C520CF}">
      <dsp:nvSpPr>
        <dsp:cNvPr id="0" name=""/>
        <dsp:cNvSpPr/>
      </dsp:nvSpPr>
      <dsp:spPr>
        <a:xfrm>
          <a:off x="3957139" y="798336"/>
          <a:ext cx="2926387" cy="1755832"/>
        </a:xfrm>
        <a:prstGeom prst="roundRect">
          <a:avLst>
            <a:gd name="adj" fmla="val 10000"/>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rtl="1">
            <a:lnSpc>
              <a:spcPct val="90000"/>
            </a:lnSpc>
            <a:spcBef>
              <a:spcPct val="0"/>
            </a:spcBef>
            <a:spcAft>
              <a:spcPct val="35000"/>
            </a:spcAft>
            <a:buNone/>
          </a:pPr>
          <a:r>
            <a:rPr lang="ar-SA" sz="4100" kern="1200" dirty="0"/>
            <a:t>الذاكرة قصيرة المدى (العاملة)</a:t>
          </a:r>
        </a:p>
      </dsp:txBody>
      <dsp:txXfrm>
        <a:off x="4008566" y="849763"/>
        <a:ext cx="2823533" cy="1652978"/>
      </dsp:txXfrm>
    </dsp:sp>
    <dsp:sp modelId="{A207258D-0B48-4167-9CFF-96DCD6B81733}">
      <dsp:nvSpPr>
        <dsp:cNvPr id="0" name=""/>
        <dsp:cNvSpPr/>
      </dsp:nvSpPr>
      <dsp:spPr>
        <a:xfrm rot="12651" flipH="1">
          <a:off x="7087492" y="1305494"/>
          <a:ext cx="951821" cy="7257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rtl="1">
            <a:lnSpc>
              <a:spcPct val="90000"/>
            </a:lnSpc>
            <a:spcBef>
              <a:spcPct val="0"/>
            </a:spcBef>
            <a:spcAft>
              <a:spcPct val="35000"/>
            </a:spcAft>
            <a:buNone/>
          </a:pPr>
          <a:r>
            <a:rPr lang="ar-SA" sz="1200" b="1" kern="1200" dirty="0">
              <a:solidFill>
                <a:schemeClr val="tx1"/>
              </a:solidFill>
            </a:rPr>
            <a:t>استمرار الانتاه</a:t>
          </a:r>
        </a:p>
      </dsp:txBody>
      <dsp:txXfrm>
        <a:off x="7305214" y="1451044"/>
        <a:ext cx="734098" cy="435446"/>
      </dsp:txXfrm>
    </dsp:sp>
    <dsp:sp modelId="{5AD92381-9A9C-4990-9630-0C1346DA5880}">
      <dsp:nvSpPr>
        <dsp:cNvPr id="0" name=""/>
        <dsp:cNvSpPr/>
      </dsp:nvSpPr>
      <dsp:spPr>
        <a:xfrm>
          <a:off x="8203674" y="782709"/>
          <a:ext cx="2926387" cy="1755832"/>
        </a:xfrm>
        <a:prstGeom prst="roundRect">
          <a:avLst>
            <a:gd name="adj" fmla="val 10000"/>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rtl="1">
            <a:lnSpc>
              <a:spcPct val="90000"/>
            </a:lnSpc>
            <a:spcBef>
              <a:spcPct val="0"/>
            </a:spcBef>
            <a:spcAft>
              <a:spcPct val="35000"/>
            </a:spcAft>
            <a:buNone/>
          </a:pPr>
          <a:r>
            <a:rPr lang="ar-SA" sz="4100" kern="1200" dirty="0"/>
            <a:t>الذاكرة الحسية</a:t>
          </a:r>
        </a:p>
      </dsp:txBody>
      <dsp:txXfrm>
        <a:off x="8255101" y="834136"/>
        <a:ext cx="2823533" cy="165297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60F9F26-0C72-4451-AA5A-07E5FBA76DF9}" type="datetimeFigureOut">
              <a:rPr lang="ar-SA" smtClean="0"/>
              <a:t>04/06/1445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2ABA779-60AD-4BA1-B62A-662765E5D2D7}" type="slidenum">
              <a:rPr lang="ar-SA" smtClean="0"/>
              <a:t>‹N°›</a:t>
            </a:fld>
            <a:endParaRPr lang="ar-SA"/>
          </a:p>
        </p:txBody>
      </p:sp>
    </p:spTree>
    <p:extLst>
      <p:ext uri="{BB962C8B-B14F-4D97-AF65-F5344CB8AC3E}">
        <p14:creationId xmlns:p14="http://schemas.microsoft.com/office/powerpoint/2010/main" val="166797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60F9F26-0C72-4451-AA5A-07E5FBA76DF9}" type="datetimeFigureOut">
              <a:rPr lang="ar-SA" smtClean="0"/>
              <a:t>04/06/1445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2ABA779-60AD-4BA1-B62A-662765E5D2D7}" type="slidenum">
              <a:rPr lang="ar-SA" smtClean="0"/>
              <a:t>‹N°›</a:t>
            </a:fld>
            <a:endParaRPr lang="ar-SA"/>
          </a:p>
        </p:txBody>
      </p:sp>
    </p:spTree>
    <p:extLst>
      <p:ext uri="{BB962C8B-B14F-4D97-AF65-F5344CB8AC3E}">
        <p14:creationId xmlns:p14="http://schemas.microsoft.com/office/powerpoint/2010/main" val="2296965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60F9F26-0C72-4451-AA5A-07E5FBA76DF9}" type="datetimeFigureOut">
              <a:rPr lang="ar-SA" smtClean="0"/>
              <a:t>04/06/1445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2ABA779-60AD-4BA1-B62A-662765E5D2D7}" type="slidenum">
              <a:rPr lang="ar-SA" smtClean="0"/>
              <a:t>‹N°›</a:t>
            </a:fld>
            <a:endParaRPr lang="ar-SA"/>
          </a:p>
        </p:txBody>
      </p:sp>
    </p:spTree>
    <p:extLst>
      <p:ext uri="{BB962C8B-B14F-4D97-AF65-F5344CB8AC3E}">
        <p14:creationId xmlns:p14="http://schemas.microsoft.com/office/powerpoint/2010/main" val="48130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60F9F26-0C72-4451-AA5A-07E5FBA76DF9}" type="datetimeFigureOut">
              <a:rPr lang="ar-SA" smtClean="0"/>
              <a:t>04/06/1445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2ABA779-60AD-4BA1-B62A-662765E5D2D7}" type="slidenum">
              <a:rPr lang="ar-SA" smtClean="0"/>
              <a:t>‹N°›</a:t>
            </a:fld>
            <a:endParaRPr lang="ar-SA"/>
          </a:p>
        </p:txBody>
      </p:sp>
    </p:spTree>
    <p:extLst>
      <p:ext uri="{BB962C8B-B14F-4D97-AF65-F5344CB8AC3E}">
        <p14:creationId xmlns:p14="http://schemas.microsoft.com/office/powerpoint/2010/main" val="2999831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60F9F26-0C72-4451-AA5A-07E5FBA76DF9}" type="datetimeFigureOut">
              <a:rPr lang="ar-SA" smtClean="0"/>
              <a:t>04/06/1445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2ABA779-60AD-4BA1-B62A-662765E5D2D7}" type="slidenum">
              <a:rPr lang="ar-SA" smtClean="0"/>
              <a:t>‹N°›</a:t>
            </a:fld>
            <a:endParaRPr lang="ar-SA"/>
          </a:p>
        </p:txBody>
      </p:sp>
    </p:spTree>
    <p:extLst>
      <p:ext uri="{BB962C8B-B14F-4D97-AF65-F5344CB8AC3E}">
        <p14:creationId xmlns:p14="http://schemas.microsoft.com/office/powerpoint/2010/main" val="762473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60F9F26-0C72-4451-AA5A-07E5FBA76DF9}" type="datetimeFigureOut">
              <a:rPr lang="ar-SA" smtClean="0"/>
              <a:t>04/06/1445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2ABA779-60AD-4BA1-B62A-662765E5D2D7}" type="slidenum">
              <a:rPr lang="ar-SA" smtClean="0"/>
              <a:t>‹N°›</a:t>
            </a:fld>
            <a:endParaRPr lang="ar-SA"/>
          </a:p>
        </p:txBody>
      </p:sp>
    </p:spTree>
    <p:extLst>
      <p:ext uri="{BB962C8B-B14F-4D97-AF65-F5344CB8AC3E}">
        <p14:creationId xmlns:p14="http://schemas.microsoft.com/office/powerpoint/2010/main" val="174883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60F9F26-0C72-4451-AA5A-07E5FBA76DF9}" type="datetimeFigureOut">
              <a:rPr lang="ar-SA" smtClean="0"/>
              <a:t>04/06/1445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2ABA779-60AD-4BA1-B62A-662765E5D2D7}" type="slidenum">
              <a:rPr lang="ar-SA" smtClean="0"/>
              <a:t>‹N°›</a:t>
            </a:fld>
            <a:endParaRPr lang="ar-SA"/>
          </a:p>
        </p:txBody>
      </p:sp>
    </p:spTree>
    <p:extLst>
      <p:ext uri="{BB962C8B-B14F-4D97-AF65-F5344CB8AC3E}">
        <p14:creationId xmlns:p14="http://schemas.microsoft.com/office/powerpoint/2010/main" val="2355302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60F9F26-0C72-4451-AA5A-07E5FBA76DF9}" type="datetimeFigureOut">
              <a:rPr lang="ar-SA" smtClean="0"/>
              <a:t>04/06/1445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2ABA779-60AD-4BA1-B62A-662765E5D2D7}" type="slidenum">
              <a:rPr lang="ar-SA" smtClean="0"/>
              <a:t>‹N°›</a:t>
            </a:fld>
            <a:endParaRPr lang="ar-SA"/>
          </a:p>
        </p:txBody>
      </p:sp>
    </p:spTree>
    <p:extLst>
      <p:ext uri="{BB962C8B-B14F-4D97-AF65-F5344CB8AC3E}">
        <p14:creationId xmlns:p14="http://schemas.microsoft.com/office/powerpoint/2010/main" val="4194012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60F9F26-0C72-4451-AA5A-07E5FBA76DF9}" type="datetimeFigureOut">
              <a:rPr lang="ar-SA" smtClean="0"/>
              <a:t>04/06/1445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2ABA779-60AD-4BA1-B62A-662765E5D2D7}" type="slidenum">
              <a:rPr lang="ar-SA" smtClean="0"/>
              <a:t>‹N°›</a:t>
            </a:fld>
            <a:endParaRPr lang="ar-SA"/>
          </a:p>
        </p:txBody>
      </p:sp>
    </p:spTree>
    <p:extLst>
      <p:ext uri="{BB962C8B-B14F-4D97-AF65-F5344CB8AC3E}">
        <p14:creationId xmlns:p14="http://schemas.microsoft.com/office/powerpoint/2010/main" val="4121774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60F9F26-0C72-4451-AA5A-07E5FBA76DF9}" type="datetimeFigureOut">
              <a:rPr lang="ar-SA" smtClean="0"/>
              <a:t>04/06/1445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2ABA779-60AD-4BA1-B62A-662765E5D2D7}" type="slidenum">
              <a:rPr lang="ar-SA" smtClean="0"/>
              <a:t>‹N°›</a:t>
            </a:fld>
            <a:endParaRPr lang="ar-SA"/>
          </a:p>
        </p:txBody>
      </p:sp>
    </p:spTree>
    <p:extLst>
      <p:ext uri="{BB962C8B-B14F-4D97-AF65-F5344CB8AC3E}">
        <p14:creationId xmlns:p14="http://schemas.microsoft.com/office/powerpoint/2010/main" val="2549872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60F9F26-0C72-4451-AA5A-07E5FBA76DF9}" type="datetimeFigureOut">
              <a:rPr lang="ar-SA" smtClean="0"/>
              <a:t>04/06/1445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2ABA779-60AD-4BA1-B62A-662765E5D2D7}" type="slidenum">
              <a:rPr lang="ar-SA" smtClean="0"/>
              <a:t>‹N°›</a:t>
            </a:fld>
            <a:endParaRPr lang="ar-SA"/>
          </a:p>
        </p:txBody>
      </p:sp>
    </p:spTree>
    <p:extLst>
      <p:ext uri="{BB962C8B-B14F-4D97-AF65-F5344CB8AC3E}">
        <p14:creationId xmlns:p14="http://schemas.microsoft.com/office/powerpoint/2010/main" val="104865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0F9F26-0C72-4451-AA5A-07E5FBA76DF9}" type="datetimeFigureOut">
              <a:rPr lang="ar-SA" smtClean="0"/>
              <a:t>04/06/1445</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2ABA779-60AD-4BA1-B62A-662765E5D2D7}" type="slidenum">
              <a:rPr lang="ar-SA" smtClean="0"/>
              <a:t>‹N°›</a:t>
            </a:fld>
            <a:endParaRPr lang="ar-SA"/>
          </a:p>
        </p:txBody>
      </p:sp>
    </p:spTree>
    <p:extLst>
      <p:ext uri="{BB962C8B-B14F-4D97-AF65-F5344CB8AC3E}">
        <p14:creationId xmlns:p14="http://schemas.microsoft.com/office/powerpoint/2010/main" val="3945011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نظرية معالجة المعلومات</a:t>
            </a:r>
            <a:endParaRPr lang="ar-SA" dirty="0"/>
          </a:p>
        </p:txBody>
      </p:sp>
    </p:spTree>
    <p:extLst>
      <p:ext uri="{BB962C8B-B14F-4D97-AF65-F5344CB8AC3E}">
        <p14:creationId xmlns:p14="http://schemas.microsoft.com/office/powerpoint/2010/main" val="549829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2F4906-BA18-E818-C92A-B5BB38891D5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AE6820C-00F9-117F-902C-EA4460206720}"/>
              </a:ext>
            </a:extLst>
          </p:cNvPr>
          <p:cNvSpPr>
            <a:spLocks noGrp="1"/>
          </p:cNvSpPr>
          <p:nvPr>
            <p:ph idx="1"/>
          </p:nvPr>
        </p:nvSpPr>
        <p:spPr/>
        <p:txBody>
          <a:bodyPr>
            <a:normAutofit lnSpcReduction="10000"/>
          </a:bodyPr>
          <a:lstStyle/>
          <a:p>
            <a:pPr>
              <a:defRPr/>
            </a:pPr>
            <a:r>
              <a:rPr lang="ar-SA" sz="2800" b="1" dirty="0"/>
              <a:t>4-  يتم ترميز المثيرات فيها على نحو مختلف عما هو عليه في الواقع الخارجي أي تحويلها من شكل لشكل آخر حيث  تجري تغيرات للمثيرات وتأخذ اشكالاً متعددة من التمثيلات قد يتم تمثيل</a:t>
            </a:r>
          </a:p>
          <a:p>
            <a:pPr marL="0" indent="0">
              <a:buNone/>
              <a:defRPr/>
            </a:pPr>
            <a:r>
              <a:rPr lang="ar-SA" sz="2800" b="1" dirty="0"/>
              <a:t> المثير على نحو لفظي أو بصري أو صوتي أو دلالي يشبه ما يتم عند تحويل الصوت في الهاتف فيتم تحويل الطاقة الصوتية لطاقة كهربائية ثم صوتية مرة أخرى.</a:t>
            </a:r>
          </a:p>
          <a:p>
            <a:pPr>
              <a:defRPr/>
            </a:pPr>
            <a:endParaRPr lang="ar-SA" sz="2800" b="1" dirty="0"/>
          </a:p>
          <a:p>
            <a:pPr marL="0" indent="0">
              <a:buNone/>
              <a:defRPr/>
            </a:pPr>
            <a:r>
              <a:rPr lang="ar-SA" sz="2800" b="1" dirty="0"/>
              <a:t>5- إن معدل النسيان في هذه الذاكرة كبير جدا للأسباب التالية:</a:t>
            </a:r>
          </a:p>
          <a:p>
            <a:pPr marL="0" indent="0">
              <a:buNone/>
              <a:defRPr/>
            </a:pPr>
            <a:r>
              <a:rPr lang="ar-SA" sz="2800" b="1" dirty="0"/>
              <a:t>1- سعتها المحدودة على التخزين </a:t>
            </a:r>
          </a:p>
          <a:p>
            <a:pPr marL="0" indent="0">
              <a:buNone/>
              <a:defRPr/>
            </a:pPr>
            <a:r>
              <a:rPr lang="ar-SA" sz="2800" b="1" dirty="0"/>
              <a:t>2- قصر الفترة الزمنية الذي تستطيع فيه الاحتفاظ بالمعلومات</a:t>
            </a:r>
            <a:endParaRPr lang="en-US" sz="2800" dirty="0"/>
          </a:p>
          <a:p>
            <a:pPr marL="0" indent="0">
              <a:buNone/>
              <a:defRPr/>
            </a:pPr>
            <a:r>
              <a:rPr lang="ar-SA" sz="2800" b="1" dirty="0"/>
              <a:t>3- الإهمال وعم الممارسة </a:t>
            </a:r>
            <a:r>
              <a:rPr lang="ar-SA" sz="2800" dirty="0"/>
              <a:t>والترديد يجعلها تختفي خلال 15 ثانية</a:t>
            </a:r>
          </a:p>
          <a:p>
            <a:endParaRPr lang="fr-FR" dirty="0"/>
          </a:p>
        </p:txBody>
      </p:sp>
    </p:spTree>
    <p:extLst>
      <p:ext uri="{BB962C8B-B14F-4D97-AF65-F5344CB8AC3E}">
        <p14:creationId xmlns:p14="http://schemas.microsoft.com/office/powerpoint/2010/main" val="3114109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27735"/>
            <a:ext cx="10515600" cy="874589"/>
          </a:xfrm>
          <a:solidFill>
            <a:schemeClr val="accent4">
              <a:lumMod val="60000"/>
              <a:lumOff val="40000"/>
            </a:schemeClr>
          </a:solidFill>
        </p:spPr>
        <p:txBody>
          <a:bodyPr>
            <a:normAutofit/>
          </a:bodyPr>
          <a:lstStyle/>
          <a:p>
            <a:pPr algn="ctr"/>
            <a:r>
              <a:rPr lang="ar-SA" sz="3200" dirty="0"/>
              <a:t>كيف نعزز الاحتفاظ بالمعلومة في الذاكرة قصيرة المدى (العاملة)</a:t>
            </a:r>
          </a:p>
        </p:txBody>
      </p:sp>
      <p:sp>
        <p:nvSpPr>
          <p:cNvPr id="3" name="عنصر نائب للمحتوى 2"/>
          <p:cNvSpPr>
            <a:spLocks noGrp="1"/>
          </p:cNvSpPr>
          <p:nvPr>
            <p:ph idx="1"/>
          </p:nvPr>
        </p:nvSpPr>
        <p:spPr>
          <a:xfrm>
            <a:off x="838200" y="1266092"/>
            <a:ext cx="10515600" cy="4910871"/>
          </a:xfrm>
        </p:spPr>
        <p:txBody>
          <a:bodyPr>
            <a:normAutofit fontScale="70000" lnSpcReduction="20000"/>
          </a:bodyPr>
          <a:lstStyle/>
          <a:p>
            <a:pPr algn="just">
              <a:defRPr/>
            </a:pPr>
            <a:r>
              <a:rPr lang="ar-SA" b="1" dirty="0">
                <a:solidFill>
                  <a:schemeClr val="tx2">
                    <a:lumMod val="75000"/>
                  </a:schemeClr>
                </a:solidFill>
              </a:rPr>
              <a:t>يمكن أن تعزز قدرة هذه الذاكرة على الاحتفاظ بالمعلومات وزيادة سعتها على المعالجة من خلال استخدام بعض الاستراتيجيات:</a:t>
            </a:r>
            <a:endParaRPr lang="en-US" dirty="0">
              <a:solidFill>
                <a:schemeClr val="tx2">
                  <a:lumMod val="75000"/>
                </a:schemeClr>
              </a:solidFill>
            </a:endParaRPr>
          </a:p>
          <a:p>
            <a:pPr algn="just">
              <a:defRPr/>
            </a:pPr>
            <a:r>
              <a:rPr lang="ar-SA" b="1" dirty="0">
                <a:solidFill>
                  <a:schemeClr val="accent1"/>
                </a:solidFill>
              </a:rPr>
              <a:t>أولا: التسميع:</a:t>
            </a:r>
          </a:p>
          <a:p>
            <a:pPr algn="just">
              <a:defRPr/>
            </a:pPr>
            <a:r>
              <a:rPr lang="ar-SA" b="1" dirty="0"/>
              <a:t>ويتمثل هذا الإجراء في التسميع العلني أو الصريح للمعلومات المراد الاحتفاظ بها. ويوجد نوعان من التسميع  هما :</a:t>
            </a:r>
          </a:p>
          <a:p>
            <a:pPr algn="just">
              <a:defRPr/>
            </a:pPr>
            <a:r>
              <a:rPr lang="ar-SA" b="1" u="sng" dirty="0"/>
              <a:t>1- تسميع الاحتفاظ أو الصيانة: </a:t>
            </a:r>
            <a:r>
              <a:rPr lang="ar-SA" b="1" dirty="0"/>
              <a:t>وهنا يردد الفرد بهدف  الاستخدام الفوري أو الآني للمعلومات مثال رقم هاتف أو </a:t>
            </a:r>
          </a:p>
          <a:p>
            <a:pPr marL="0" indent="0" algn="just">
              <a:buNone/>
              <a:defRPr/>
            </a:pPr>
            <a:r>
              <a:rPr lang="ar-SA" b="1" dirty="0"/>
              <a:t>بعض المصطلحات أو الأسماء</a:t>
            </a:r>
          </a:p>
          <a:p>
            <a:pPr algn="just">
              <a:defRPr/>
            </a:pPr>
            <a:endParaRPr lang="ar-SA" b="1" dirty="0"/>
          </a:p>
          <a:p>
            <a:pPr algn="just">
              <a:defRPr/>
            </a:pPr>
            <a:r>
              <a:rPr lang="ar-SA" b="1" dirty="0"/>
              <a:t> </a:t>
            </a:r>
            <a:r>
              <a:rPr lang="ar-SA" b="1" u="sng" dirty="0"/>
              <a:t>2- تسميع المكثف أو المفصل: </a:t>
            </a:r>
            <a:r>
              <a:rPr lang="ar-SA" b="1" dirty="0"/>
              <a:t>يلجأ إليه الفرد عندما يكون الهدف  من الاحتفاظ بالمعلومات لمدة طويلة. و لا </a:t>
            </a:r>
          </a:p>
          <a:p>
            <a:pPr marL="0" indent="0" algn="just">
              <a:buNone/>
              <a:defRPr/>
            </a:pPr>
            <a:r>
              <a:rPr lang="ar-SA" b="1" dirty="0"/>
              <a:t>يرددها فقط بل يربطها ببعض الأشياء المألوفة لتساعده على التذكر.</a:t>
            </a:r>
          </a:p>
          <a:p>
            <a:pPr algn="just">
              <a:defRPr/>
            </a:pPr>
            <a:endParaRPr lang="ar-SA" b="1" dirty="0"/>
          </a:p>
          <a:p>
            <a:pPr algn="just">
              <a:defRPr/>
            </a:pPr>
            <a:r>
              <a:rPr lang="ar-SA" b="1" dirty="0">
                <a:solidFill>
                  <a:schemeClr val="accent1"/>
                </a:solidFill>
              </a:rPr>
              <a:t>ثانيا: التجميع أو التحزيم:</a:t>
            </a:r>
            <a:endParaRPr lang="en-US" dirty="0">
              <a:solidFill>
                <a:schemeClr val="accent1"/>
              </a:solidFill>
            </a:endParaRPr>
          </a:p>
          <a:p>
            <a:pPr marL="0" indent="0" algn="just">
              <a:buNone/>
              <a:defRPr/>
            </a:pPr>
            <a:r>
              <a:rPr lang="ar-SA" b="1" dirty="0"/>
              <a:t> هي إحدى الطرق التي تزيد من طاقة الذاكرة قصيرة المدى </a:t>
            </a:r>
            <a:r>
              <a:rPr lang="ar-SA" b="1" dirty="0" err="1"/>
              <a:t>وبالامكان</a:t>
            </a:r>
            <a:r>
              <a:rPr lang="ar-SA" b="1" dirty="0"/>
              <a:t> زيادة طافتها الاستيعابية من 7 وحدات إلى 79</a:t>
            </a:r>
          </a:p>
          <a:p>
            <a:pPr marL="0" indent="0" algn="just">
              <a:buNone/>
              <a:defRPr/>
            </a:pPr>
            <a:r>
              <a:rPr lang="ar-SA" b="1" dirty="0"/>
              <a:t> وحده ويتطلب تجميع أو تحزيم وحدات المعرفة المنفصلة  مثال : أرقام الموظفين أو الهواتف (3456)(132). ويمكن استخدام </a:t>
            </a:r>
          </a:p>
          <a:p>
            <a:pPr marL="0" indent="0" algn="just">
              <a:buNone/>
              <a:defRPr/>
            </a:pPr>
            <a:r>
              <a:rPr lang="ar-SA" b="1" dirty="0"/>
              <a:t>هذه الطريقة للتعامل مع المعلومات الغير رقمية لتسهيل عملية حفظها.</a:t>
            </a:r>
            <a:endParaRPr lang="en-US" dirty="0"/>
          </a:p>
          <a:p>
            <a:pPr algn="just">
              <a:defRPr/>
            </a:pPr>
            <a:endParaRPr lang="en-US" dirty="0"/>
          </a:p>
          <a:p>
            <a:endParaRPr lang="ar-SA" dirty="0"/>
          </a:p>
        </p:txBody>
      </p:sp>
    </p:spTree>
    <p:extLst>
      <p:ext uri="{BB962C8B-B14F-4D97-AF65-F5344CB8AC3E}">
        <p14:creationId xmlns:p14="http://schemas.microsoft.com/office/powerpoint/2010/main" val="3766445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0615" y="154110"/>
            <a:ext cx="10515600" cy="531689"/>
          </a:xfrm>
          <a:solidFill>
            <a:schemeClr val="accent6">
              <a:lumMod val="40000"/>
              <a:lumOff val="60000"/>
            </a:schemeClr>
          </a:solidFill>
        </p:spPr>
        <p:txBody>
          <a:bodyPr>
            <a:normAutofit fontScale="90000"/>
          </a:bodyPr>
          <a:lstStyle/>
          <a:p>
            <a:pPr algn="ctr"/>
            <a:r>
              <a:rPr lang="ar-SA" dirty="0"/>
              <a:t>الذاكرة طويلة المدى</a:t>
            </a:r>
          </a:p>
        </p:txBody>
      </p:sp>
      <p:sp>
        <p:nvSpPr>
          <p:cNvPr id="3" name="عنصر نائب للمحتوى 2"/>
          <p:cNvSpPr>
            <a:spLocks noGrp="1"/>
          </p:cNvSpPr>
          <p:nvPr>
            <p:ph idx="1"/>
          </p:nvPr>
        </p:nvSpPr>
        <p:spPr>
          <a:xfrm>
            <a:off x="943707" y="795130"/>
            <a:ext cx="11031416" cy="6062870"/>
          </a:xfrm>
        </p:spPr>
        <p:txBody>
          <a:bodyPr>
            <a:normAutofit/>
          </a:bodyPr>
          <a:lstStyle/>
          <a:p>
            <a:pPr marL="0" indent="0" algn="just">
              <a:buNone/>
              <a:defRPr/>
            </a:pPr>
            <a:r>
              <a:rPr lang="ar-SA" b="1" dirty="0"/>
              <a:t>1- المستودع الثالث الذي تستقر فيه الذكريات والخبرات بصورتها النهائية على شكل تمثيلات عقلية بصورة دائمة وذلك بعد ترميزها ومعالجتها في الذاكرة العاملة.</a:t>
            </a:r>
          </a:p>
          <a:p>
            <a:pPr marL="0" indent="0" algn="just">
              <a:buNone/>
              <a:defRPr/>
            </a:pPr>
            <a:r>
              <a:rPr lang="ar-SA" b="1" dirty="0"/>
              <a:t>2- تخزن المعلومات بطرق مختلفة تميل للترابط فعند التذكر يكفي استدعاء مكون واحدمن الذكريات لأن ذلك يستدعي تلقائياً مكونات أخرى</a:t>
            </a:r>
          </a:p>
          <a:p>
            <a:pPr marL="0" indent="0" algn="just">
              <a:buNone/>
              <a:defRPr/>
            </a:pPr>
            <a:r>
              <a:rPr lang="ar-SA" b="1" dirty="0"/>
              <a:t> مرتبطة به مثلاً: عند رؤية صديق قديم تذكر الأماكن والنكات والأشخاص المرتبطين.</a:t>
            </a:r>
          </a:p>
          <a:p>
            <a:pPr marL="0" indent="0" algn="just">
              <a:buNone/>
              <a:defRPr/>
            </a:pPr>
            <a:r>
              <a:rPr lang="ar-SA" b="1" dirty="0"/>
              <a:t>3- سعتها هائلة في التخزين بها المعلومات القديمة والحديثة وتشمل 50 بيليون خلية عصبية وتشير الأدلة العلمية أنه لم يسجل لحد الآن أن أحداً من البشر مهما كثرت خبراته قد استوعب طاقته التخزينية وشبهها بعض العلماء بالمكتبة.</a:t>
            </a:r>
          </a:p>
          <a:p>
            <a:pPr marL="0" indent="0" algn="just">
              <a:buNone/>
              <a:defRPr/>
            </a:pPr>
            <a:endParaRPr lang="en-US" dirty="0"/>
          </a:p>
          <a:p>
            <a:endParaRPr lang="ar-SA" b="1" dirty="0"/>
          </a:p>
        </p:txBody>
      </p:sp>
    </p:spTree>
    <p:extLst>
      <p:ext uri="{BB962C8B-B14F-4D97-AF65-F5344CB8AC3E}">
        <p14:creationId xmlns:p14="http://schemas.microsoft.com/office/powerpoint/2010/main" val="3857530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B2A0949-3ED9-9B94-FF44-91F82AC4EFC6}"/>
              </a:ext>
            </a:extLst>
          </p:cNvPr>
          <p:cNvSpPr>
            <a:spLocks noGrp="1"/>
          </p:cNvSpPr>
          <p:nvPr>
            <p:ph idx="1"/>
          </p:nvPr>
        </p:nvSpPr>
        <p:spPr>
          <a:xfrm>
            <a:off x="838200" y="606287"/>
            <a:ext cx="10515600" cy="5570676"/>
          </a:xfrm>
        </p:spPr>
        <p:txBody>
          <a:bodyPr>
            <a:normAutofit fontScale="92500" lnSpcReduction="10000"/>
          </a:bodyPr>
          <a:lstStyle/>
          <a:p>
            <a:pPr marL="0" indent="0" algn="just">
              <a:buNone/>
              <a:defRPr/>
            </a:pPr>
            <a:r>
              <a:rPr lang="ar-SA" b="1" dirty="0"/>
              <a:t>4- يستمر وجود المعلومات في هذه الذاكرة لفترة طويلة قد تكون لمدى الحياة ولا يعني ذلك سهولة استرجاعها وقد يصعب استدعاءها بسبب </a:t>
            </a:r>
            <a:r>
              <a:rPr lang="ar-MA" b="1" dirty="0"/>
              <a:t>:</a:t>
            </a:r>
            <a:endParaRPr lang="fr-FR" b="1" dirty="0"/>
          </a:p>
          <a:p>
            <a:pPr marL="0" indent="0" algn="just">
              <a:buNone/>
              <a:defRPr/>
            </a:pPr>
            <a:r>
              <a:rPr lang="ar-SA" b="1" dirty="0"/>
              <a:t>أ) التداخل والاحلال ولكنهما يكونان أكثر في الذاكرة قصيرة المدى </a:t>
            </a:r>
            <a:r>
              <a:rPr lang="ar-MA" b="1" dirty="0"/>
              <a:t>.</a:t>
            </a:r>
            <a:endParaRPr lang="fr-FR" b="1" dirty="0"/>
          </a:p>
          <a:p>
            <a:pPr marL="0" indent="0" algn="just">
              <a:buNone/>
              <a:defRPr/>
            </a:pPr>
            <a:r>
              <a:rPr lang="ar-SA" b="1" dirty="0"/>
              <a:t> ب) بسبب عوامل سوء الإثارة أي غياب المنبهات المناسبة لتنشيط الخبرة </a:t>
            </a:r>
            <a:r>
              <a:rPr lang="fr-FR" b="1" dirty="0"/>
              <a:t>.</a:t>
            </a:r>
          </a:p>
          <a:p>
            <a:pPr marL="0" indent="0" algn="just">
              <a:buNone/>
              <a:defRPr/>
            </a:pPr>
            <a:r>
              <a:rPr lang="ar-SA" b="1" dirty="0"/>
              <a:t> ج) عدم وجود دافعية للتذكر </a:t>
            </a:r>
            <a:r>
              <a:rPr lang="fr-FR" b="1" dirty="0"/>
              <a:t>.</a:t>
            </a:r>
          </a:p>
          <a:p>
            <a:pPr marL="0" indent="0" algn="just">
              <a:buNone/>
              <a:defRPr/>
            </a:pPr>
            <a:r>
              <a:rPr lang="ar-SA" b="1" dirty="0"/>
              <a:t>د) سوء الترميز والتخزين للخبرة وهذا يتعلق بالظروف التي تم الاكتساب بها أو هـ) قد تكون نتيجة للكبت وفقاً </a:t>
            </a:r>
            <a:r>
              <a:rPr lang="ar-SA" b="1" dirty="0">
                <a:solidFill>
                  <a:schemeClr val="accent1"/>
                </a:solidFill>
              </a:rPr>
              <a:t>لنظرية </a:t>
            </a:r>
            <a:r>
              <a:rPr lang="ar-SA" sz="3200" b="1" dirty="0">
                <a:solidFill>
                  <a:schemeClr val="accent1"/>
                </a:solidFill>
              </a:rPr>
              <a:t>التحليل النفسي</a:t>
            </a:r>
            <a:r>
              <a:rPr lang="ar-SA" sz="3200" b="1" dirty="0"/>
              <a:t> </a:t>
            </a:r>
            <a:r>
              <a:rPr lang="ar-SA" b="1" dirty="0"/>
              <a:t>أو  قد يفسر النسيان و)  وفقا </a:t>
            </a:r>
            <a:r>
              <a:rPr lang="ar-SA" sz="3200" b="1" dirty="0" err="1">
                <a:solidFill>
                  <a:schemeClr val="accent1"/>
                </a:solidFill>
              </a:rPr>
              <a:t>للجشتالت</a:t>
            </a:r>
            <a:r>
              <a:rPr lang="ar-SA" b="1" dirty="0"/>
              <a:t> بأن الخبرات الجديدة عندما تتفاعل مع الموجودة سابقاً في الذاكرة طويلة المدى تتغير أوقد </a:t>
            </a:r>
          </a:p>
          <a:p>
            <a:pPr marL="0" indent="0" algn="just">
              <a:buNone/>
              <a:defRPr/>
            </a:pPr>
            <a:r>
              <a:rPr lang="ar-SA" b="1" dirty="0"/>
              <a:t>يفقد بعضها ويحدث ما يسمى بالكل الجديد.</a:t>
            </a:r>
          </a:p>
          <a:p>
            <a:pPr marL="0" indent="0" algn="just">
              <a:buFont typeface="Arial" panose="020B0604020202020204" pitchFamily="34" charset="0"/>
              <a:buNone/>
              <a:defRPr/>
            </a:pPr>
            <a:endParaRPr lang="ar-SA" sz="2700" b="1" dirty="0"/>
          </a:p>
          <a:p>
            <a:pPr marL="0" indent="0" algn="just">
              <a:buFont typeface="Arial" panose="020B0604020202020204" pitchFamily="34" charset="0"/>
              <a:buNone/>
              <a:defRPr/>
            </a:pPr>
            <a:r>
              <a:rPr lang="ar-SA" sz="2900" b="1" dirty="0"/>
              <a:t>5- التمثيلات في الذاكرة طويلة المدى قد تكون مرتبطة بالمعاني(افتراضات، صور ذهنية، مخططات عقلية)، أو بالأحداث أو بالإجراءات واعتبرت هذه </a:t>
            </a:r>
          </a:p>
          <a:p>
            <a:pPr marL="0" indent="0" algn="just">
              <a:buFont typeface="Arial" panose="020B0604020202020204" pitchFamily="34" charset="0"/>
              <a:buNone/>
              <a:defRPr/>
            </a:pPr>
            <a:r>
              <a:rPr lang="ar-SA" sz="2900" b="1" dirty="0"/>
              <a:t>الأشكال في الترميز أنواع للذاكرة طويلة المدى.</a:t>
            </a:r>
          </a:p>
          <a:p>
            <a:endParaRPr lang="fr-FR" dirty="0"/>
          </a:p>
        </p:txBody>
      </p:sp>
    </p:spTree>
    <p:extLst>
      <p:ext uri="{BB962C8B-B14F-4D97-AF65-F5344CB8AC3E}">
        <p14:creationId xmlns:p14="http://schemas.microsoft.com/office/powerpoint/2010/main" val="3479180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71695"/>
            <a:ext cx="10515600" cy="496520"/>
          </a:xfrm>
          <a:solidFill>
            <a:schemeClr val="accent6">
              <a:lumMod val="40000"/>
              <a:lumOff val="60000"/>
            </a:schemeClr>
          </a:solidFill>
        </p:spPr>
        <p:txBody>
          <a:bodyPr>
            <a:normAutofit/>
          </a:bodyPr>
          <a:lstStyle/>
          <a:p>
            <a:pPr algn="ctr"/>
            <a:r>
              <a:rPr lang="ar-SA" sz="2400" dirty="0"/>
              <a:t>أقسام الذاكرة طويلة المدى (المعاني، الأحداث، الإجراءات)</a:t>
            </a:r>
          </a:p>
        </p:txBody>
      </p:sp>
      <p:sp>
        <p:nvSpPr>
          <p:cNvPr id="3" name="عنصر نائب للمحتوى 2"/>
          <p:cNvSpPr>
            <a:spLocks noGrp="1"/>
          </p:cNvSpPr>
          <p:nvPr>
            <p:ph idx="1"/>
          </p:nvPr>
        </p:nvSpPr>
        <p:spPr>
          <a:xfrm>
            <a:off x="943707" y="747346"/>
            <a:ext cx="10515600" cy="6110653"/>
          </a:xfrm>
        </p:spPr>
        <p:txBody>
          <a:bodyPr>
            <a:normAutofit fontScale="92500" lnSpcReduction="20000"/>
          </a:bodyPr>
          <a:lstStyle/>
          <a:p>
            <a:pPr marL="0" indent="0" algn="just">
              <a:buFont typeface="Arial" panose="020B0604020202020204" pitchFamily="34" charset="0"/>
              <a:buNone/>
              <a:defRPr/>
            </a:pPr>
            <a:r>
              <a:rPr lang="ar-SA" sz="2700" b="1" dirty="0"/>
              <a:t>قسمت بناء على شكل التر ميزات التي تخزن فيها إلى ثلاثة أقسام :</a:t>
            </a:r>
          </a:p>
          <a:p>
            <a:pPr marL="0" indent="0" algn="just">
              <a:buFont typeface="Arial" panose="020B0604020202020204" pitchFamily="34" charset="0"/>
              <a:buNone/>
              <a:defRPr/>
            </a:pPr>
            <a:r>
              <a:rPr lang="ar-SA" sz="2900" b="1" dirty="0">
                <a:solidFill>
                  <a:schemeClr val="accent1"/>
                </a:solidFill>
              </a:rPr>
              <a:t>1</a:t>
            </a:r>
            <a:r>
              <a:rPr lang="ar-SA" sz="2900" b="1" u="sng" dirty="0">
                <a:solidFill>
                  <a:schemeClr val="accent1"/>
                </a:solidFill>
              </a:rPr>
              <a:t>- ذاكرة المعاني: </a:t>
            </a:r>
          </a:p>
          <a:p>
            <a:pPr marL="0" indent="0" algn="just">
              <a:buFont typeface="Arial" panose="020B0604020202020204" pitchFamily="34" charset="0"/>
              <a:buNone/>
              <a:defRPr/>
            </a:pPr>
            <a:r>
              <a:rPr lang="ar-SA" sz="2900" b="1" dirty="0"/>
              <a:t>يخزن في هذه الذاكرة شبكات من المعاني ترتبط بالأفكار والحقائق والمفاهيم والعلاقات والأشياء والدلالات وتشمل:</a:t>
            </a:r>
          </a:p>
          <a:p>
            <a:pPr marL="0" indent="0" algn="just">
              <a:buFont typeface="Arial" panose="020B0604020202020204" pitchFamily="34" charset="0"/>
              <a:buNone/>
              <a:defRPr/>
            </a:pPr>
            <a:endParaRPr lang="ar-SA" sz="900" b="1" u="sng" dirty="0"/>
          </a:p>
          <a:p>
            <a:pPr marL="514350" indent="-514350" algn="just">
              <a:buFont typeface="Arial" panose="020B0604020202020204" pitchFamily="34" charset="0"/>
              <a:buAutoNum type="arabic1Minus"/>
              <a:defRPr/>
            </a:pPr>
            <a:r>
              <a:rPr lang="ar-SA" sz="2900" b="1" dirty="0"/>
              <a:t>الافتراضات: وهي أصغر أجزاء المعرفة ومن الممكن الحكم عليها أنها صحيحة أم خاطئة  وربما يعبر الفرد عنها لفظياً أو </a:t>
            </a:r>
          </a:p>
          <a:p>
            <a:pPr marL="0" indent="0" algn="just">
              <a:buNone/>
              <a:defRPr/>
            </a:pPr>
            <a:r>
              <a:rPr lang="ar-SA" sz="2900" b="1" dirty="0"/>
              <a:t>حركياً  مثال: (كل الطيور تطير في الهواء).</a:t>
            </a:r>
          </a:p>
          <a:p>
            <a:pPr marL="0" indent="0" algn="just">
              <a:buNone/>
              <a:defRPr/>
            </a:pPr>
            <a:endParaRPr lang="ar-SA" sz="900" b="1" dirty="0"/>
          </a:p>
          <a:p>
            <a:pPr marL="514350" indent="-514350" algn="just">
              <a:buAutoNum type="arabic1Minus" startAt="2"/>
              <a:defRPr/>
            </a:pPr>
            <a:r>
              <a:rPr lang="ar-SA" sz="2900" b="1" dirty="0"/>
              <a:t>الصور ذهنية: هي بمثابة صور تجسد الخصائص الفيزيائية للأشياء الموجودة في العالم الخارجي ويستخدمها الفرد لتنفيذ العديد </a:t>
            </a:r>
          </a:p>
          <a:p>
            <a:pPr marL="0" indent="0" algn="just">
              <a:buNone/>
              <a:defRPr/>
            </a:pPr>
            <a:r>
              <a:rPr lang="ar-SA" sz="2900" b="1" dirty="0"/>
              <a:t>من العمليات المعرفية كالاستدلال وإصدار الأحكام  فعند سؤال الفرد  حول المقارنة بين منزله ومنزل صديقه فهو غالباً سيستحضر الصورة الذهنية المرتبطة بالمنزلين.</a:t>
            </a:r>
          </a:p>
          <a:p>
            <a:pPr marL="0" indent="0" algn="just">
              <a:buNone/>
              <a:defRPr/>
            </a:pPr>
            <a:endParaRPr lang="ar-SA" sz="900" b="1" dirty="0"/>
          </a:p>
          <a:p>
            <a:pPr marL="0" indent="0" algn="just">
              <a:buNone/>
              <a:defRPr/>
            </a:pPr>
            <a:r>
              <a:rPr lang="ar-SA" sz="2900" b="1" dirty="0"/>
              <a:t>ج-مخططات عقلية: يمكن النظر للمخططات العقلية على أنها بنى معرفية تنظيمية تعمل على تنظيم المعرفة حول عدد من المفاهيم المرتبطة ببعضها وتعكس العلاقات </a:t>
            </a:r>
          </a:p>
          <a:p>
            <a:pPr marL="0" indent="0" algn="just">
              <a:buNone/>
              <a:defRPr/>
            </a:pPr>
            <a:r>
              <a:rPr lang="ar-SA" sz="2900" b="1" dirty="0"/>
              <a:t>القائمة  مثال ص211 الكائنات الحية تنقسم إلى نباتات وحيوانات وأقسامها إلى......الخ.</a:t>
            </a:r>
          </a:p>
          <a:p>
            <a:pPr marL="0" indent="0" algn="just">
              <a:buNone/>
              <a:defRPr/>
            </a:pPr>
            <a:endParaRPr lang="ar-SA" sz="2900" b="1" u="sng" dirty="0"/>
          </a:p>
          <a:p>
            <a:pPr marL="0" indent="0" algn="just">
              <a:buNone/>
              <a:defRPr/>
            </a:pPr>
            <a:endParaRPr lang="en-US" sz="2900" dirty="0"/>
          </a:p>
          <a:p>
            <a:endParaRPr lang="ar-SA" b="1" dirty="0"/>
          </a:p>
        </p:txBody>
      </p:sp>
    </p:spTree>
    <p:extLst>
      <p:ext uri="{BB962C8B-B14F-4D97-AF65-F5344CB8AC3E}">
        <p14:creationId xmlns:p14="http://schemas.microsoft.com/office/powerpoint/2010/main" val="325046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271056-417E-146A-8810-219C101AFB3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5420ECF-A8B8-1C45-FE4B-BB8F8224A537}"/>
              </a:ext>
            </a:extLst>
          </p:cNvPr>
          <p:cNvSpPr>
            <a:spLocks noGrp="1"/>
          </p:cNvSpPr>
          <p:nvPr>
            <p:ph idx="1"/>
          </p:nvPr>
        </p:nvSpPr>
        <p:spPr/>
        <p:txBody>
          <a:bodyPr/>
          <a:lstStyle/>
          <a:p>
            <a:pPr marL="0" indent="0" algn="just">
              <a:buNone/>
              <a:defRPr/>
            </a:pPr>
            <a:r>
              <a:rPr lang="ar-SA" sz="2800" b="1" u="sng" dirty="0">
                <a:solidFill>
                  <a:schemeClr val="accent1"/>
                </a:solidFill>
              </a:rPr>
              <a:t>2- ذاكرة الأحداث:</a:t>
            </a:r>
          </a:p>
          <a:p>
            <a:pPr marL="0" indent="0" algn="just">
              <a:buNone/>
              <a:defRPr/>
            </a:pPr>
            <a:r>
              <a:rPr lang="ar-SA" sz="2800" b="1" dirty="0"/>
              <a:t>تشمل جميع الخبرات التي مر بها الفرد خلال مراحل حياته المختلفة خصوصاً ذات الطابع الشخصي التي ترتبط بزمان أو مكان أو حدث وهنا يتم تخزين الأشخاص والأماكن وتسمى بالذاكرة التسلسلية حيث يتم ترتيب الخبرات بشكل متسلسل كالرواية أو الفيلم.</a:t>
            </a:r>
          </a:p>
          <a:p>
            <a:pPr marL="0" indent="0" algn="just">
              <a:buNone/>
              <a:defRPr/>
            </a:pPr>
            <a:endParaRPr lang="ar-SA" sz="2800" b="1" u="sng" dirty="0"/>
          </a:p>
          <a:p>
            <a:pPr marL="0" indent="0" algn="just">
              <a:buNone/>
              <a:defRPr/>
            </a:pPr>
            <a:r>
              <a:rPr lang="ar-SA" sz="2800" b="1" u="sng" dirty="0">
                <a:solidFill>
                  <a:schemeClr val="accent1"/>
                </a:solidFill>
              </a:rPr>
              <a:t>3- ذاكرة الإجراءات: </a:t>
            </a:r>
          </a:p>
          <a:p>
            <a:pPr marL="0" indent="0" algn="just">
              <a:buNone/>
              <a:defRPr/>
            </a:pPr>
            <a:r>
              <a:rPr lang="ar-SA" sz="2800" b="1" dirty="0"/>
              <a:t>تشمل على الخبرات و المعلومات المرتبطة بكيفية تنفيذ الإجراءات والأفعال وترتيب استخدمها. عادة تتطلب جهداً كبيرا من الفرد حتى يتم تعلمها إلا أنها  تصبح سريعة في حالة اكتسابها وممارستها مثال: تعلم قيادة السيارة.</a:t>
            </a:r>
            <a:endParaRPr lang="en-US" sz="2800" dirty="0"/>
          </a:p>
          <a:p>
            <a:endParaRPr lang="fr-FR" dirty="0"/>
          </a:p>
        </p:txBody>
      </p:sp>
    </p:spTree>
    <p:extLst>
      <p:ext uri="{BB962C8B-B14F-4D97-AF65-F5344CB8AC3E}">
        <p14:creationId xmlns:p14="http://schemas.microsoft.com/office/powerpoint/2010/main" val="357500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50826"/>
            <a:ext cx="10515600" cy="865798"/>
          </a:xfrm>
          <a:solidFill>
            <a:schemeClr val="accent6">
              <a:lumMod val="40000"/>
              <a:lumOff val="60000"/>
            </a:schemeClr>
          </a:solidFill>
        </p:spPr>
        <p:txBody>
          <a:bodyPr/>
          <a:lstStyle/>
          <a:p>
            <a:pPr algn="ctr"/>
            <a:r>
              <a:rPr lang="ar-SA" dirty="0"/>
              <a:t>الذاكرة طويلة المدى</a:t>
            </a:r>
          </a:p>
        </p:txBody>
      </p:sp>
      <p:sp>
        <p:nvSpPr>
          <p:cNvPr id="3" name="عنصر نائب للمحتوى 2"/>
          <p:cNvSpPr>
            <a:spLocks noGrp="1"/>
          </p:cNvSpPr>
          <p:nvPr>
            <p:ph idx="1"/>
          </p:nvPr>
        </p:nvSpPr>
        <p:spPr>
          <a:xfrm>
            <a:off x="838200" y="1318846"/>
            <a:ext cx="10515600" cy="5319346"/>
          </a:xfrm>
        </p:spPr>
        <p:txBody>
          <a:bodyPr>
            <a:normAutofit fontScale="77500" lnSpcReduction="20000"/>
          </a:bodyPr>
          <a:lstStyle/>
          <a:p>
            <a:pPr marL="0" indent="0" algn="just">
              <a:buNone/>
              <a:defRPr/>
            </a:pPr>
            <a:r>
              <a:rPr lang="ar-SA" b="1" dirty="0"/>
              <a:t>هناك بعض الأدلة تشير لأن بعض المعلومات تزول من الذاكرة طويلة المدى بينما توجد شواهد وأدلة</a:t>
            </a:r>
          </a:p>
          <a:p>
            <a:pPr marL="0" indent="0" algn="just">
              <a:buNone/>
              <a:defRPr/>
            </a:pPr>
            <a:r>
              <a:rPr lang="ar-SA" b="1" dirty="0"/>
              <a:t> </a:t>
            </a:r>
          </a:p>
          <a:p>
            <a:pPr marL="0" indent="0" algn="just">
              <a:buNone/>
              <a:defRPr/>
            </a:pPr>
            <a:r>
              <a:rPr lang="ar-SA" b="1" dirty="0"/>
              <a:t>علمية على بأن المعلومات لا تفقد منها:</a:t>
            </a:r>
          </a:p>
          <a:p>
            <a:pPr marL="0" indent="0" algn="just">
              <a:buNone/>
              <a:defRPr/>
            </a:pPr>
            <a:endParaRPr lang="ar-SA" b="1" dirty="0"/>
          </a:p>
          <a:p>
            <a:pPr marL="0" indent="0" algn="just">
              <a:buNone/>
              <a:defRPr/>
            </a:pPr>
            <a:r>
              <a:rPr lang="ar-SA" b="1" dirty="0"/>
              <a:t>1- باستخدام التنويم المغناطيسي من الممكن للمعالج النفسي أن يجعل الأشخاص يتذكرون أحداث من </a:t>
            </a:r>
          </a:p>
          <a:p>
            <a:pPr marL="0" indent="0" algn="just">
              <a:buNone/>
              <a:defRPr/>
            </a:pPr>
            <a:r>
              <a:rPr lang="ar-SA" b="1" dirty="0"/>
              <a:t>الطفولة المبكرة بكافة تفاصيلها بينما هم لا يستطيعون تذكرها في الظروف العادية.</a:t>
            </a:r>
          </a:p>
          <a:p>
            <a:pPr marL="0" indent="0" algn="just">
              <a:buNone/>
              <a:defRPr/>
            </a:pPr>
            <a:endParaRPr lang="ar-SA" b="1" dirty="0"/>
          </a:p>
          <a:p>
            <a:pPr marL="0" indent="0" algn="just">
              <a:buNone/>
              <a:defRPr/>
            </a:pPr>
            <a:r>
              <a:rPr lang="ar-SA" b="1" dirty="0"/>
              <a:t>2- أفاد العديد من المرضى اللذين تعرضوا لعمليات جراحية في الدماغ أنهم عاشوا خبرات سابقة بكافة تفاصيلها لم </a:t>
            </a:r>
          </a:p>
          <a:p>
            <a:pPr marL="0" indent="0" algn="just">
              <a:buNone/>
              <a:defRPr/>
            </a:pPr>
            <a:r>
              <a:rPr lang="ar-SA" b="1" dirty="0"/>
              <a:t>يكونوا يتذكروها في الظروف العادية وظهرت نتيجة ملامسة مجس الجراحة لبعض خلايا الدماغ الذي ربما استثارها.</a:t>
            </a:r>
          </a:p>
          <a:p>
            <a:pPr marL="0" indent="0" algn="just">
              <a:buNone/>
              <a:defRPr/>
            </a:pPr>
            <a:endParaRPr lang="ar-SA" b="1" dirty="0"/>
          </a:p>
          <a:p>
            <a:pPr marL="0" indent="0" algn="just">
              <a:buNone/>
              <a:defRPr/>
            </a:pPr>
            <a:r>
              <a:rPr lang="ar-SA" b="1" dirty="0"/>
              <a:t>3- عندما يطلب من الأشخاص استدعاء معلومات وتذكرها حول موضوع معين يستطيعون تذكر معلومات جديدة في </a:t>
            </a:r>
          </a:p>
          <a:p>
            <a:pPr marL="0" indent="0" algn="just">
              <a:buNone/>
              <a:defRPr/>
            </a:pPr>
            <a:r>
              <a:rPr lang="ar-SA" b="1" dirty="0"/>
              <a:t>كل مرة يطلب منهم  إعادة التذكر.</a:t>
            </a:r>
          </a:p>
          <a:p>
            <a:pPr marL="0" indent="0" algn="just">
              <a:buNone/>
              <a:defRPr/>
            </a:pPr>
            <a:endParaRPr lang="ar-SA" b="1" dirty="0"/>
          </a:p>
          <a:p>
            <a:pPr marL="0" indent="0" algn="just">
              <a:buNone/>
              <a:defRPr/>
            </a:pPr>
            <a:r>
              <a:rPr lang="ar-SA" b="1" dirty="0"/>
              <a:t>4-نتذكر في بعض الظروف العادية ذكريات قديمة بدون أن نبذل جهداً.</a:t>
            </a:r>
          </a:p>
          <a:p>
            <a:pPr marL="0" indent="0" algn="just">
              <a:buNone/>
              <a:defRPr/>
            </a:pPr>
            <a:endParaRPr lang="ar-SA" b="1" dirty="0"/>
          </a:p>
          <a:p>
            <a:endParaRPr lang="ar-SA" b="1" dirty="0"/>
          </a:p>
        </p:txBody>
      </p:sp>
    </p:spTree>
    <p:extLst>
      <p:ext uri="{BB962C8B-B14F-4D97-AF65-F5344CB8AC3E}">
        <p14:creationId xmlns:p14="http://schemas.microsoft.com/office/powerpoint/2010/main" val="3846701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extLst>
              <p:ext uri="{D42A27DB-BD31-4B8C-83A1-F6EECF244321}">
                <p14:modId xmlns:p14="http://schemas.microsoft.com/office/powerpoint/2010/main" val="3528267409"/>
              </p:ext>
            </p:extLst>
          </p:nvPr>
        </p:nvGraphicFramePr>
        <p:xfrm>
          <a:off x="88343" y="92367"/>
          <a:ext cx="11816860" cy="6581922"/>
        </p:xfrm>
        <a:graphic>
          <a:graphicData uri="http://schemas.openxmlformats.org/drawingml/2006/table">
            <a:tbl>
              <a:tblPr rtl="1" firstRow="1" bandRow="1">
                <a:tableStyleId>{5C22544A-7EE6-4342-B048-85BDC9FD1C3A}</a:tableStyleId>
              </a:tblPr>
              <a:tblGrid>
                <a:gridCol w="261797">
                  <a:extLst>
                    <a:ext uri="{9D8B030D-6E8A-4147-A177-3AD203B41FA5}">
                      <a16:colId xmlns:a16="http://schemas.microsoft.com/office/drawing/2014/main" val="4108575572"/>
                    </a:ext>
                  </a:extLst>
                </a:gridCol>
                <a:gridCol w="2623118">
                  <a:extLst>
                    <a:ext uri="{9D8B030D-6E8A-4147-A177-3AD203B41FA5}">
                      <a16:colId xmlns:a16="http://schemas.microsoft.com/office/drawing/2014/main" val="1397728101"/>
                    </a:ext>
                  </a:extLst>
                </a:gridCol>
                <a:gridCol w="3153130">
                  <a:extLst>
                    <a:ext uri="{9D8B030D-6E8A-4147-A177-3AD203B41FA5}">
                      <a16:colId xmlns:a16="http://schemas.microsoft.com/office/drawing/2014/main" val="2331760871"/>
                    </a:ext>
                  </a:extLst>
                </a:gridCol>
                <a:gridCol w="3415443">
                  <a:extLst>
                    <a:ext uri="{9D8B030D-6E8A-4147-A177-3AD203B41FA5}">
                      <a16:colId xmlns:a16="http://schemas.microsoft.com/office/drawing/2014/main" val="1620489396"/>
                    </a:ext>
                  </a:extLst>
                </a:gridCol>
                <a:gridCol w="2363372">
                  <a:extLst>
                    <a:ext uri="{9D8B030D-6E8A-4147-A177-3AD203B41FA5}">
                      <a16:colId xmlns:a16="http://schemas.microsoft.com/office/drawing/2014/main" val="3382503180"/>
                    </a:ext>
                  </a:extLst>
                </a:gridCol>
              </a:tblGrid>
              <a:tr h="813240">
                <a:tc>
                  <a:txBody>
                    <a:bodyPr/>
                    <a:lstStyle/>
                    <a:p>
                      <a:pPr rtl="1"/>
                      <a:endParaRPr lang="ar-SA" dirty="0">
                        <a:solidFill>
                          <a:schemeClr val="tx1"/>
                        </a:solidFill>
                      </a:endParaRPr>
                    </a:p>
                  </a:txBody>
                  <a:tcPr>
                    <a:solidFill>
                      <a:schemeClr val="bg1"/>
                    </a:solidFill>
                  </a:tcPr>
                </a:tc>
                <a:tc>
                  <a:txBody>
                    <a:bodyPr/>
                    <a:lstStyle/>
                    <a:p>
                      <a:pPr algn="ctr" rtl="1"/>
                      <a:r>
                        <a:rPr lang="ar-SA" sz="2400" dirty="0">
                          <a:solidFill>
                            <a:srgbClr val="FF0000"/>
                          </a:solidFill>
                        </a:rPr>
                        <a:t>الفروق بين أنواع الذاكرة</a:t>
                      </a:r>
                    </a:p>
                  </a:txBody>
                  <a:tcPr>
                    <a:solidFill>
                      <a:schemeClr val="bg1"/>
                    </a:solidFill>
                  </a:tcPr>
                </a:tc>
                <a:tc>
                  <a:txBody>
                    <a:bodyPr/>
                    <a:lstStyle/>
                    <a:p>
                      <a:pPr algn="ctr" rtl="1"/>
                      <a:r>
                        <a:rPr lang="ar-SA" sz="2400" dirty="0"/>
                        <a:t>الذاكرة الحسية</a:t>
                      </a:r>
                    </a:p>
                  </a:txBody>
                  <a:tcPr/>
                </a:tc>
                <a:tc>
                  <a:txBody>
                    <a:bodyPr/>
                    <a:lstStyle/>
                    <a:p>
                      <a:pPr algn="ctr" rtl="1"/>
                      <a:r>
                        <a:rPr lang="ar-SA" sz="2400" dirty="0"/>
                        <a:t>الذاكرة قصيرة</a:t>
                      </a:r>
                      <a:r>
                        <a:rPr lang="ar-SA" sz="2400" baseline="0" dirty="0"/>
                        <a:t> المدى (العاملة)</a:t>
                      </a:r>
                      <a:endParaRPr lang="ar-SA" sz="2400" dirty="0"/>
                    </a:p>
                  </a:txBody>
                  <a:tcPr/>
                </a:tc>
                <a:tc>
                  <a:txBody>
                    <a:bodyPr/>
                    <a:lstStyle/>
                    <a:p>
                      <a:pPr algn="ctr" rtl="1"/>
                      <a:r>
                        <a:rPr lang="ar-SA" sz="2400" dirty="0"/>
                        <a:t>الذاكرة طويلة المدى</a:t>
                      </a:r>
                    </a:p>
                  </a:txBody>
                  <a:tcPr/>
                </a:tc>
                <a:extLst>
                  <a:ext uri="{0D108BD9-81ED-4DB2-BD59-A6C34878D82A}">
                    <a16:rowId xmlns:a16="http://schemas.microsoft.com/office/drawing/2014/main" val="2871614837"/>
                  </a:ext>
                </a:extLst>
              </a:tr>
              <a:tr h="1081454">
                <a:tc>
                  <a:txBody>
                    <a:bodyPr/>
                    <a:lstStyle/>
                    <a:p>
                      <a:pPr rtl="1"/>
                      <a:r>
                        <a:rPr lang="ar-SA" dirty="0">
                          <a:solidFill>
                            <a:schemeClr val="tx1"/>
                          </a:solidFill>
                        </a:rPr>
                        <a:t>1</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a:solidFill>
                            <a:schemeClr val="accent1"/>
                          </a:solidFill>
                        </a:rPr>
                        <a:t>السعـــــــة:</a:t>
                      </a:r>
                    </a:p>
                    <a:p>
                      <a:pPr marL="0" marR="0" indent="0" algn="ctr" defTabSz="914400" rtl="1" eaLnBrk="1" fontAlgn="auto" latinLnBrk="0" hangingPunct="1">
                        <a:lnSpc>
                          <a:spcPct val="100000"/>
                        </a:lnSpc>
                        <a:spcBef>
                          <a:spcPts val="0"/>
                        </a:spcBef>
                        <a:spcAft>
                          <a:spcPts val="0"/>
                        </a:spcAft>
                        <a:buClrTx/>
                        <a:buSzTx/>
                        <a:buFontTx/>
                        <a:buNone/>
                        <a:tabLst/>
                        <a:defRPr/>
                      </a:pPr>
                      <a:r>
                        <a:rPr lang="ar-SA" sz="1400" b="1" baseline="0" dirty="0">
                          <a:solidFill>
                            <a:schemeClr val="tx1"/>
                          </a:solidFill>
                        </a:rPr>
                        <a:t> هي</a:t>
                      </a:r>
                      <a:r>
                        <a:rPr lang="ar-SA" sz="1400" b="1" dirty="0">
                          <a:solidFill>
                            <a:schemeClr val="tx1"/>
                          </a:solidFill>
                        </a:rPr>
                        <a:t> كمية المعلومات التي يستطيع النظام الاحتفاظ بها في لحظة من اللحظات.</a:t>
                      </a:r>
                      <a:endParaRPr lang="en-US" sz="1400" b="1" dirty="0">
                        <a:solidFill>
                          <a:schemeClr val="tx1"/>
                        </a:solidFill>
                      </a:endParaRPr>
                    </a:p>
                    <a:p>
                      <a:pPr algn="ctr" rtl="1"/>
                      <a:endParaRPr lang="ar-SA" sz="1400" b="1" dirty="0">
                        <a:solidFill>
                          <a:schemeClr val="tx1"/>
                        </a:solidFill>
                      </a:endParaRPr>
                    </a:p>
                  </a:txBody>
                  <a:tcPr/>
                </a:tc>
                <a:tc>
                  <a:txBody>
                    <a:bodyPr/>
                    <a:lstStyle/>
                    <a:p>
                      <a:pPr marL="0" algn="r" defTabSz="914400" rtl="1" eaLnBrk="1" latinLnBrk="0" hangingPunct="1"/>
                      <a:r>
                        <a:rPr lang="ar-SA" sz="1400" kern="1200" dirty="0">
                          <a:solidFill>
                            <a:schemeClr val="dk1"/>
                          </a:solidFill>
                          <a:latin typeface="+mn-lt"/>
                          <a:ea typeface="+mn-ea"/>
                          <a:cs typeface="+mn-cs"/>
                        </a:rPr>
                        <a:t>كبيرة وغير محدودة لإمكانية الاستقبال للمثيرات اللمسية والبصرية والذوقية والشمية واللمسية</a:t>
                      </a:r>
                    </a:p>
                  </a:txBody>
                  <a:tcPr/>
                </a:tc>
                <a:tc>
                  <a:txBody>
                    <a:bodyPr/>
                    <a:lstStyle/>
                    <a:p>
                      <a:pPr marL="0" algn="r" defTabSz="914400" rtl="1" eaLnBrk="1" latinLnBrk="0" hangingPunct="1"/>
                      <a:r>
                        <a:rPr lang="ar-SA" sz="1400" kern="1200" dirty="0">
                          <a:solidFill>
                            <a:schemeClr val="dk1"/>
                          </a:solidFill>
                          <a:latin typeface="+mn-lt"/>
                          <a:ea typeface="+mn-ea"/>
                          <a:cs typeface="+mn-cs"/>
                        </a:rPr>
                        <a:t>محدودة من 5-9 وحدات بمتوسط 7 وحدات ويمكن زيادتها إلى 79 وحدة من خلال التجميع والتحزيم</a:t>
                      </a:r>
                    </a:p>
                  </a:txBody>
                  <a:tcPr/>
                </a:tc>
                <a:tc>
                  <a:txBody>
                    <a:bodyPr/>
                    <a:lstStyle/>
                    <a:p>
                      <a:pPr marL="0" algn="r" defTabSz="914400" rtl="1" eaLnBrk="1" latinLnBrk="0" hangingPunct="1"/>
                      <a:r>
                        <a:rPr lang="ar-SA" sz="1400" kern="1200" dirty="0">
                          <a:solidFill>
                            <a:schemeClr val="dk1"/>
                          </a:solidFill>
                          <a:latin typeface="+mn-lt"/>
                          <a:ea typeface="+mn-ea"/>
                          <a:cs typeface="+mn-cs"/>
                        </a:rPr>
                        <a:t>كبيرة وغير محدودة</a:t>
                      </a:r>
                    </a:p>
                  </a:txBody>
                  <a:tcPr/>
                </a:tc>
                <a:extLst>
                  <a:ext uri="{0D108BD9-81ED-4DB2-BD59-A6C34878D82A}">
                    <a16:rowId xmlns:a16="http://schemas.microsoft.com/office/drawing/2014/main" val="354716991"/>
                  </a:ext>
                </a:extLst>
              </a:tr>
              <a:tr h="1080868">
                <a:tc>
                  <a:txBody>
                    <a:bodyPr/>
                    <a:lstStyle/>
                    <a:p>
                      <a:pPr rtl="1"/>
                      <a:r>
                        <a:rPr lang="ar-SA" dirty="0"/>
                        <a:t>2</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a:solidFill>
                            <a:schemeClr val="accent1"/>
                          </a:solidFill>
                        </a:rPr>
                        <a:t>شكل التمثيلات</a:t>
                      </a:r>
                      <a:r>
                        <a:rPr lang="ar-SA" sz="1400" b="1" dirty="0">
                          <a:solidFill>
                            <a:schemeClr val="tx1"/>
                          </a:solidFill>
                        </a:rPr>
                        <a:t>:</a:t>
                      </a:r>
                    </a:p>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a:solidFill>
                            <a:schemeClr val="tx1"/>
                          </a:solidFill>
                        </a:rPr>
                        <a:t>هي طبيعة التحويلات والتغييرات التي تجري على المثيرات عبر هذه الأنظمة.</a:t>
                      </a:r>
                      <a:endParaRPr lang="en-US" sz="1400" b="1" dirty="0">
                        <a:solidFill>
                          <a:schemeClr val="tx1"/>
                        </a:solidFill>
                      </a:endParaRPr>
                    </a:p>
                    <a:p>
                      <a:pPr algn="ctr" rtl="1"/>
                      <a:endParaRPr lang="ar-SA" sz="1400" b="1" dirty="0">
                        <a:solidFill>
                          <a:schemeClr val="tx1"/>
                        </a:solidFill>
                      </a:endParaRPr>
                    </a:p>
                  </a:txBody>
                  <a:tcPr/>
                </a:tc>
                <a:tc>
                  <a:txBody>
                    <a:bodyPr/>
                    <a:lstStyle/>
                    <a:p>
                      <a:pPr marL="0" algn="r" defTabSz="914400" rtl="1" eaLnBrk="1" latinLnBrk="0" hangingPunct="1"/>
                      <a:r>
                        <a:rPr lang="ar-SA" sz="1400" kern="1200" dirty="0">
                          <a:solidFill>
                            <a:schemeClr val="dk1"/>
                          </a:solidFill>
                          <a:latin typeface="+mn-lt"/>
                          <a:ea typeface="+mn-ea"/>
                          <a:cs typeface="+mn-cs"/>
                        </a:rPr>
                        <a:t>تحتفظ بالمعلومات في صورتها الخام ولا يتم عليها أية معالجات</a:t>
                      </a:r>
                    </a:p>
                  </a:txBody>
                  <a:tcPr/>
                </a:tc>
                <a:tc>
                  <a:txBody>
                    <a:bodyPr/>
                    <a:lstStyle/>
                    <a:p>
                      <a:pPr marL="0" algn="r" defTabSz="914400" rtl="1" eaLnBrk="1" latinLnBrk="0" hangingPunct="1"/>
                      <a:r>
                        <a:rPr lang="ar-SA" sz="1400" kern="1200" dirty="0">
                          <a:solidFill>
                            <a:schemeClr val="dk1"/>
                          </a:solidFill>
                          <a:latin typeface="+mn-lt"/>
                          <a:ea typeface="+mn-ea"/>
                          <a:cs typeface="+mn-cs"/>
                        </a:rPr>
                        <a:t>تجري تغيرات للمثيرات وتأخذ اشكالاً متعددة من التمثيلات قد يتم تمثيل المثير على نحو لفظي أو بصري أو صوتي أو دلالي يشبه تحويل الطاقة الصوتية لطاقة كهربائية ثم صوتية في الهاتف</a:t>
                      </a:r>
                    </a:p>
                  </a:txBody>
                  <a:tcPr/>
                </a:tc>
                <a:tc>
                  <a:txBody>
                    <a:bodyPr/>
                    <a:lstStyle/>
                    <a:p>
                      <a:pPr marL="0" algn="r" defTabSz="914400" rtl="1" eaLnBrk="1" latinLnBrk="0" hangingPunct="1"/>
                      <a:r>
                        <a:rPr lang="ar-SA" sz="1400" kern="1200" dirty="0">
                          <a:solidFill>
                            <a:schemeClr val="dk1"/>
                          </a:solidFill>
                          <a:latin typeface="+mn-lt"/>
                          <a:ea typeface="+mn-ea"/>
                          <a:cs typeface="+mn-cs"/>
                        </a:rPr>
                        <a:t>تمثيلات معرفية مرتبطة بالمعاني(افتراضات، صور ذهنية، مخططات عقلية)، بالأحداث وبالإجراءات</a:t>
                      </a:r>
                    </a:p>
                  </a:txBody>
                  <a:tcPr/>
                </a:tc>
                <a:extLst>
                  <a:ext uri="{0D108BD9-81ED-4DB2-BD59-A6C34878D82A}">
                    <a16:rowId xmlns:a16="http://schemas.microsoft.com/office/drawing/2014/main" val="3433401139"/>
                  </a:ext>
                </a:extLst>
              </a:tr>
              <a:tr h="1511105">
                <a:tc>
                  <a:txBody>
                    <a:bodyPr/>
                    <a:lstStyle/>
                    <a:p>
                      <a:pPr rtl="1"/>
                      <a:r>
                        <a:rPr lang="ar-SA" dirty="0"/>
                        <a:t>3</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a:solidFill>
                            <a:schemeClr val="accent1"/>
                          </a:solidFill>
                        </a:rPr>
                        <a:t>التنشيط:</a:t>
                      </a:r>
                    </a:p>
                    <a:p>
                      <a:pPr marL="0" marR="0" indent="0" algn="ctr" defTabSz="914400" rtl="1" eaLnBrk="1" fontAlgn="auto" latinLnBrk="0" hangingPunct="1">
                        <a:lnSpc>
                          <a:spcPct val="100000"/>
                        </a:lnSpc>
                        <a:spcBef>
                          <a:spcPts val="0"/>
                        </a:spcBef>
                        <a:spcAft>
                          <a:spcPts val="0"/>
                        </a:spcAft>
                        <a:buClrTx/>
                        <a:buSzTx/>
                        <a:buFontTx/>
                        <a:buNone/>
                        <a:tabLst/>
                        <a:defRPr/>
                      </a:pPr>
                      <a:r>
                        <a:rPr lang="ar-SA" sz="1400" b="1" dirty="0">
                          <a:solidFill>
                            <a:schemeClr val="tx1"/>
                          </a:solidFill>
                        </a:rPr>
                        <a:t>هو مدى استمرار المعلومات في الذاكرة وديمومتها.</a:t>
                      </a:r>
                    </a:p>
                    <a:p>
                      <a:pPr marL="0" marR="0" indent="0" algn="ctr" defTabSz="914400" rtl="1" eaLnBrk="1" fontAlgn="auto" latinLnBrk="0" hangingPunct="1">
                        <a:lnSpc>
                          <a:spcPct val="100000"/>
                        </a:lnSpc>
                        <a:spcBef>
                          <a:spcPts val="0"/>
                        </a:spcBef>
                        <a:spcAft>
                          <a:spcPts val="0"/>
                        </a:spcAft>
                        <a:buClrTx/>
                        <a:buSzTx/>
                        <a:buFontTx/>
                        <a:buNone/>
                        <a:tabLst/>
                        <a:defRPr/>
                      </a:pPr>
                      <a:endParaRPr lang="ar-SA" sz="1400" b="1"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kern="1200" dirty="0">
                          <a:solidFill>
                            <a:schemeClr val="dk1"/>
                          </a:solidFill>
                          <a:latin typeface="+mn-lt"/>
                          <a:ea typeface="+mn-ea"/>
                          <a:cs typeface="+mn-cs"/>
                        </a:rPr>
                        <a:t>تنشيط مؤقت سريع يستمر لأجزاء من الثانية ويحدث في الذاكرة الحسية ويركز على الخصائص الفيزيائية للمثيرات.</a:t>
                      </a:r>
                      <a:endParaRPr lang="en-US" sz="1400" kern="1200" dirty="0">
                        <a:solidFill>
                          <a:schemeClr val="dk1"/>
                        </a:solidFill>
                        <a:latin typeface="+mn-lt"/>
                        <a:ea typeface="+mn-ea"/>
                        <a:cs typeface="+mn-cs"/>
                      </a:endParaRPr>
                    </a:p>
                    <a:p>
                      <a:pPr marL="0" algn="r" defTabSz="914400" rtl="1" eaLnBrk="1" latinLnBrk="0" hangingPunct="1"/>
                      <a:endParaRPr lang="ar-SA" sz="1400" kern="1200" dirty="0">
                        <a:solidFill>
                          <a:schemeClr val="dk1"/>
                        </a:solidFill>
                        <a:latin typeface="+mn-lt"/>
                        <a:ea typeface="+mn-ea"/>
                        <a:cs typeface="+mn-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kern="1200" dirty="0">
                          <a:solidFill>
                            <a:schemeClr val="dk1"/>
                          </a:solidFill>
                          <a:latin typeface="+mn-lt"/>
                          <a:ea typeface="+mn-ea"/>
                          <a:cs typeface="+mn-cs"/>
                        </a:rPr>
                        <a:t>تنشيط مؤقت قصير يستمر لبضع ثوان من 5 -30 ثانية ويحدث في الذاكرة العاملة ويركز على التمثيلات المعرفية وعمليات الترميز للمثيرات.</a:t>
                      </a:r>
                    </a:p>
                    <a:p>
                      <a:pPr marL="0" algn="r" defTabSz="914400" rtl="1" eaLnBrk="1" latinLnBrk="0" hangingPunct="1"/>
                      <a:endParaRPr lang="ar-SA" sz="1400" kern="1200" dirty="0">
                        <a:solidFill>
                          <a:schemeClr val="dk1"/>
                        </a:solidFill>
                        <a:latin typeface="+mn-lt"/>
                        <a:ea typeface="+mn-ea"/>
                        <a:cs typeface="+mn-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kern="1200" dirty="0">
                          <a:solidFill>
                            <a:schemeClr val="dk1"/>
                          </a:solidFill>
                          <a:latin typeface="+mn-lt"/>
                          <a:ea typeface="+mn-ea"/>
                          <a:cs typeface="+mn-cs"/>
                        </a:rPr>
                        <a:t>تنشيط طويل المدى يستمر لفترات طويلة قد تصل لمدى الحياة ويشير إلى التغيير المستمر والدائم في الجهاز العصبي وهذا ما يحدث في الذاكرة طويلة المدى. </a:t>
                      </a:r>
                    </a:p>
                    <a:p>
                      <a:pPr marL="0" marR="0" indent="0" algn="r" defTabSz="914400" rtl="1"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p>
                      <a:pPr marL="0" algn="r" defTabSz="914400" rtl="1" eaLnBrk="1" latinLnBrk="0" hangingPunct="1"/>
                      <a:endParaRPr lang="ar-SA" sz="1400" kern="1200" dirty="0">
                        <a:solidFill>
                          <a:schemeClr val="dk1"/>
                        </a:solidFill>
                        <a:latin typeface="+mn-lt"/>
                        <a:ea typeface="+mn-ea"/>
                        <a:cs typeface="+mn-cs"/>
                      </a:endParaRPr>
                    </a:p>
                  </a:txBody>
                  <a:tcPr/>
                </a:tc>
                <a:extLst>
                  <a:ext uri="{0D108BD9-81ED-4DB2-BD59-A6C34878D82A}">
                    <a16:rowId xmlns:a16="http://schemas.microsoft.com/office/drawing/2014/main" val="503265627"/>
                  </a:ext>
                </a:extLst>
              </a:tr>
              <a:tr h="1593398">
                <a:tc>
                  <a:txBody>
                    <a:bodyPr/>
                    <a:lstStyle/>
                    <a:p>
                      <a:pPr rtl="1"/>
                      <a:r>
                        <a:rPr lang="ar-SA" dirty="0"/>
                        <a:t>4</a:t>
                      </a:r>
                    </a:p>
                  </a:txBody>
                  <a:tcPr/>
                </a:tc>
                <a:tc>
                  <a:txBody>
                    <a:bodyPr/>
                    <a:lstStyle/>
                    <a:p>
                      <a:pPr algn="ctr">
                        <a:defRPr/>
                      </a:pPr>
                      <a:r>
                        <a:rPr lang="ar-SA" sz="1400" b="1" dirty="0">
                          <a:solidFill>
                            <a:schemeClr val="accent1"/>
                          </a:solidFill>
                        </a:rPr>
                        <a:t>النسيان:</a:t>
                      </a:r>
                    </a:p>
                    <a:p>
                      <a:pPr algn="just">
                        <a:defRPr/>
                      </a:pPr>
                      <a:r>
                        <a:rPr lang="ar-SA" sz="1400" b="1" dirty="0">
                          <a:solidFill>
                            <a:schemeClr val="tx1"/>
                          </a:solidFill>
                        </a:rPr>
                        <a:t> هو فقدان المعلومات ويعزي أسباب مختلفة .</a:t>
                      </a:r>
                      <a:endParaRPr lang="en-US" sz="1400" dirty="0">
                        <a:solidFill>
                          <a:schemeClr val="tx1"/>
                        </a:solidFill>
                      </a:endParaRPr>
                    </a:p>
                    <a:p>
                      <a:pPr algn="just">
                        <a:defRPr/>
                      </a:pPr>
                      <a:endParaRPr lang="en-US" sz="1200" dirty="0">
                        <a:solidFill>
                          <a:schemeClr val="tx1"/>
                        </a:solidFill>
                      </a:endParaRPr>
                    </a:p>
                    <a:p>
                      <a:pPr algn="ctr" rtl="1"/>
                      <a:endParaRPr lang="ar-SA" sz="1400" b="1" dirty="0">
                        <a:solidFill>
                          <a:schemeClr val="tx1"/>
                        </a:solidFill>
                      </a:endParaRPr>
                    </a:p>
                  </a:txBody>
                  <a:tcPr/>
                </a:tc>
                <a:tc>
                  <a:txBody>
                    <a:bodyPr/>
                    <a:lstStyle/>
                    <a:p>
                      <a:pPr marL="0" algn="r" defTabSz="914400" rtl="1" eaLnBrk="1" latinLnBrk="0" hangingPunct="1"/>
                      <a:r>
                        <a:rPr lang="ar-SA" sz="1400" kern="1200" dirty="0">
                          <a:solidFill>
                            <a:schemeClr val="dk1"/>
                          </a:solidFill>
                          <a:latin typeface="+mn-lt"/>
                          <a:ea typeface="+mn-ea"/>
                          <a:cs typeface="+mn-cs"/>
                        </a:rPr>
                        <a:t>يحدث من خلال:</a:t>
                      </a:r>
                    </a:p>
                    <a:p>
                      <a:pPr marL="0" algn="r" defTabSz="914400" rtl="1" eaLnBrk="1" latinLnBrk="0" hangingPunct="1"/>
                      <a:r>
                        <a:rPr lang="ar-SA" sz="1400" kern="1200" dirty="0">
                          <a:solidFill>
                            <a:schemeClr val="dk1"/>
                          </a:solidFill>
                          <a:latin typeface="+mn-lt"/>
                          <a:ea typeface="+mn-ea"/>
                          <a:cs typeface="+mn-cs"/>
                        </a:rPr>
                        <a:t>1- الاضمحلال التلقائي </a:t>
                      </a:r>
                    </a:p>
                    <a:p>
                      <a:pPr marL="0" algn="r" defTabSz="914400" rtl="1" eaLnBrk="1" latinLnBrk="0" hangingPunct="1"/>
                      <a:r>
                        <a:rPr lang="ar-SA" sz="1400" kern="1200" dirty="0">
                          <a:solidFill>
                            <a:schemeClr val="dk1"/>
                          </a:solidFill>
                          <a:latin typeface="+mn-lt"/>
                          <a:ea typeface="+mn-ea"/>
                          <a:cs typeface="+mn-cs"/>
                        </a:rPr>
                        <a:t>2- يلعب التداخل والاحلال (القبلي، والبعدي)</a:t>
                      </a:r>
                    </a:p>
                  </a:txBody>
                  <a:tcPr/>
                </a:tc>
                <a:tc>
                  <a:txBody>
                    <a:bodyPr/>
                    <a:lstStyle/>
                    <a:p>
                      <a:pPr marL="0" algn="r" defTabSz="914400" rtl="1" eaLnBrk="1" latinLnBrk="0" hangingPunct="1"/>
                      <a:r>
                        <a:rPr lang="ar-SA" sz="1400" kern="1200" dirty="0">
                          <a:solidFill>
                            <a:schemeClr val="dk1"/>
                          </a:solidFill>
                          <a:latin typeface="+mn-lt"/>
                          <a:ea typeface="+mn-ea"/>
                          <a:cs typeface="+mn-cs"/>
                        </a:rPr>
                        <a:t>النسيان كبير نظراً لسعتها المحدودة</a:t>
                      </a:r>
                    </a:p>
                    <a:p>
                      <a:pPr marL="0" algn="r" defTabSz="914400" rtl="1" eaLnBrk="1" latinLnBrk="0" hangingPunct="1"/>
                      <a:r>
                        <a:rPr lang="ar-SA" sz="1400" kern="1200" dirty="0">
                          <a:solidFill>
                            <a:schemeClr val="dk1"/>
                          </a:solidFill>
                          <a:latin typeface="+mn-lt"/>
                          <a:ea typeface="+mn-ea"/>
                          <a:cs typeface="+mn-cs"/>
                        </a:rPr>
                        <a:t>2-قصر الوقت الذي تحتفظ فيه بالمعلومات</a:t>
                      </a:r>
                    </a:p>
                    <a:p>
                      <a:pPr marL="0" algn="r" defTabSz="914400" rtl="1" eaLnBrk="1" latinLnBrk="0" hangingPunct="1"/>
                      <a:r>
                        <a:rPr lang="ar-SA" sz="1400" kern="1200" dirty="0">
                          <a:solidFill>
                            <a:schemeClr val="dk1"/>
                          </a:solidFill>
                          <a:latin typeface="+mn-lt"/>
                          <a:ea typeface="+mn-ea"/>
                          <a:cs typeface="+mn-cs"/>
                        </a:rPr>
                        <a:t>الإهمال وعدم الممارسة التداخل والاحلال</a:t>
                      </a:r>
                    </a:p>
                  </a:txBody>
                  <a:tcPr/>
                </a:tc>
                <a:tc>
                  <a:txBody>
                    <a:bodyPr/>
                    <a:lstStyle/>
                    <a:p>
                      <a:pPr marL="0" algn="r" defTabSz="914400" rtl="1" eaLnBrk="1" latinLnBrk="0" hangingPunct="1"/>
                      <a:r>
                        <a:rPr lang="ar-SA" sz="1400" kern="1200" dirty="0">
                          <a:solidFill>
                            <a:schemeClr val="dk1"/>
                          </a:solidFill>
                          <a:latin typeface="+mn-lt"/>
                          <a:ea typeface="+mn-ea"/>
                          <a:cs typeface="+mn-cs"/>
                        </a:rPr>
                        <a:t>التداخل والاحلال ولكنهما يكونان أكثر في الذاكرة قصيرة المدى </a:t>
                      </a:r>
                    </a:p>
                    <a:p>
                      <a:pPr marL="0" algn="r" defTabSz="914400" rtl="1" eaLnBrk="1" latinLnBrk="0" hangingPunct="1"/>
                      <a:r>
                        <a:rPr lang="ar-SA" sz="1400" kern="1200" dirty="0">
                          <a:solidFill>
                            <a:schemeClr val="dk1"/>
                          </a:solidFill>
                          <a:latin typeface="+mn-lt"/>
                          <a:ea typeface="+mn-ea"/>
                          <a:cs typeface="+mn-cs"/>
                        </a:rPr>
                        <a:t>الكبت وفقاً للتحليل النفسي</a:t>
                      </a:r>
                    </a:p>
                    <a:p>
                      <a:pPr marL="0" algn="r" defTabSz="914400" rtl="1" eaLnBrk="1" latinLnBrk="0" hangingPunct="1"/>
                      <a:r>
                        <a:rPr lang="ar-SA" sz="1400" kern="1200" dirty="0">
                          <a:solidFill>
                            <a:schemeClr val="dk1"/>
                          </a:solidFill>
                          <a:latin typeface="+mn-lt"/>
                          <a:ea typeface="+mn-ea"/>
                          <a:cs typeface="+mn-cs"/>
                        </a:rPr>
                        <a:t>تغير لكل جديد وفقاً </a:t>
                      </a:r>
                      <a:r>
                        <a:rPr lang="ar-SA" sz="1400" kern="1200" dirty="0" err="1">
                          <a:solidFill>
                            <a:schemeClr val="dk1"/>
                          </a:solidFill>
                          <a:latin typeface="+mn-lt"/>
                          <a:ea typeface="+mn-ea"/>
                          <a:cs typeface="+mn-cs"/>
                        </a:rPr>
                        <a:t>للجشتالت</a:t>
                      </a:r>
                      <a:endParaRPr lang="ar-SA" sz="1400" kern="1200" dirty="0">
                        <a:solidFill>
                          <a:schemeClr val="dk1"/>
                        </a:solidFill>
                        <a:latin typeface="+mn-lt"/>
                        <a:ea typeface="+mn-ea"/>
                        <a:cs typeface="+mn-cs"/>
                      </a:endParaRPr>
                    </a:p>
                    <a:p>
                      <a:pPr marL="0" algn="r" defTabSz="914400" rtl="1" eaLnBrk="1" latinLnBrk="0" hangingPunct="1"/>
                      <a:r>
                        <a:rPr lang="ar-SA" sz="1400" kern="1200" dirty="0">
                          <a:solidFill>
                            <a:schemeClr val="dk1"/>
                          </a:solidFill>
                          <a:latin typeface="+mn-lt"/>
                          <a:ea typeface="+mn-ea"/>
                          <a:cs typeface="+mn-cs"/>
                        </a:rPr>
                        <a:t>سوء ترميز ترتبط بعملية اكتساب المعلومة</a:t>
                      </a:r>
                    </a:p>
                    <a:p>
                      <a:pPr marL="0" indent="0" algn="r" defTabSz="914400" rtl="1" eaLnBrk="1" latinLnBrk="0" hangingPunct="1">
                        <a:buNone/>
                        <a:defRPr/>
                      </a:pPr>
                      <a:r>
                        <a:rPr lang="ar-SA" sz="1400" kern="1200" dirty="0">
                          <a:solidFill>
                            <a:schemeClr val="dk1"/>
                          </a:solidFill>
                          <a:latin typeface="+mn-lt"/>
                          <a:ea typeface="+mn-ea"/>
                          <a:cs typeface="+mn-cs"/>
                        </a:rPr>
                        <a:t>عوامل سوء الإثارة </a:t>
                      </a:r>
                    </a:p>
                    <a:p>
                      <a:pPr marL="0" indent="0" algn="r" defTabSz="914400" rtl="1" eaLnBrk="1" latinLnBrk="0" hangingPunct="1">
                        <a:buNone/>
                        <a:defRPr/>
                      </a:pPr>
                      <a:r>
                        <a:rPr lang="ar-SA" sz="1400" kern="1200" dirty="0">
                          <a:solidFill>
                            <a:schemeClr val="dk1"/>
                          </a:solidFill>
                          <a:latin typeface="+mn-lt"/>
                          <a:ea typeface="+mn-ea"/>
                          <a:cs typeface="+mn-cs"/>
                        </a:rPr>
                        <a:t>عدم وجود دافعية للتذكر </a:t>
                      </a:r>
                    </a:p>
                    <a:p>
                      <a:pPr marL="0" algn="r" defTabSz="914400" rtl="1" eaLnBrk="1" latinLnBrk="0" hangingPunct="1"/>
                      <a:endParaRPr lang="ar-SA" sz="1400" kern="1200" dirty="0">
                        <a:solidFill>
                          <a:schemeClr val="dk1"/>
                        </a:solidFill>
                        <a:latin typeface="+mn-lt"/>
                        <a:ea typeface="+mn-ea"/>
                        <a:cs typeface="+mn-cs"/>
                      </a:endParaRPr>
                    </a:p>
                  </a:txBody>
                  <a:tcPr/>
                </a:tc>
                <a:extLst>
                  <a:ext uri="{0D108BD9-81ED-4DB2-BD59-A6C34878D82A}">
                    <a16:rowId xmlns:a16="http://schemas.microsoft.com/office/drawing/2014/main" val="4233540184"/>
                  </a:ext>
                </a:extLst>
              </a:tr>
            </a:tbl>
          </a:graphicData>
        </a:graphic>
      </p:graphicFrame>
    </p:spTree>
    <p:extLst>
      <p:ext uri="{BB962C8B-B14F-4D97-AF65-F5344CB8AC3E}">
        <p14:creationId xmlns:p14="http://schemas.microsoft.com/office/powerpoint/2010/main" val="1022381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40000"/>
              <a:lumOff val="60000"/>
            </a:schemeClr>
          </a:solidFill>
        </p:spPr>
        <p:txBody>
          <a:bodyPr/>
          <a:lstStyle/>
          <a:p>
            <a:r>
              <a:rPr lang="ar-SA" b="1" dirty="0"/>
              <a:t>طور بادلي نموذج جديد للذاكرة قصيرة المدى</a:t>
            </a:r>
            <a:endParaRPr lang="ar-SA" dirty="0"/>
          </a:p>
        </p:txBody>
      </p:sp>
      <p:sp>
        <p:nvSpPr>
          <p:cNvPr id="3" name="عنصر نائب للمحتوى 2"/>
          <p:cNvSpPr>
            <a:spLocks noGrp="1"/>
          </p:cNvSpPr>
          <p:nvPr>
            <p:ph idx="1"/>
          </p:nvPr>
        </p:nvSpPr>
        <p:spPr/>
        <p:txBody>
          <a:bodyPr/>
          <a:lstStyle/>
          <a:p>
            <a:r>
              <a:rPr lang="ar-SA" b="1" dirty="0">
                <a:solidFill>
                  <a:schemeClr val="tx2">
                    <a:lumMod val="50000"/>
                  </a:schemeClr>
                </a:solidFill>
              </a:rPr>
              <a:t> </a:t>
            </a:r>
            <a:r>
              <a:rPr lang="ar-SA" sz="1600" b="1" dirty="0"/>
              <a:t>طور بادلي نموذج جديد للذاكرة قصيرة المدى يسمى النموذج الثلاثي الأبعاد فهو يرى أن هذه الذاكرة تتألف من ثلاث مكونات رئيسية تشترك معا لإبقاء المعلومات والعمليات العقلية نشطة ريثما يتم تنفيذ المهمة المطلوبة ويرى أن كل مكون مسئول عن تنفيذ ومعالجة بعض المعلومات ولكنها في النهاية تعمل معا لتنفيذ المهام. وهذه المكونات هي :</a:t>
            </a:r>
          </a:p>
          <a:p>
            <a:endParaRPr lang="en-US" sz="1600" dirty="0"/>
          </a:p>
          <a:p>
            <a:pPr>
              <a:defRPr/>
            </a:pPr>
            <a:r>
              <a:rPr lang="ar-SA" sz="1600" b="1" dirty="0">
                <a:solidFill>
                  <a:schemeClr val="tx2">
                    <a:lumMod val="75000"/>
                  </a:schemeClr>
                </a:solidFill>
              </a:rPr>
              <a:t>ذاكرة التنشيط اللفظي: بمثابة إحدى أدوات الحديث الداخلي التي تعمل على ممارسة المعلومات اللفظية لإبقائها نشطة في نظام معالجة المعلومات ووجد بادلي أن نسبة تذكر المفردات القصيرة أعلى من المفردات الطويلة.</a:t>
            </a:r>
          </a:p>
          <a:p>
            <a:pPr>
              <a:defRPr/>
            </a:pPr>
            <a:endParaRPr lang="en-US" sz="1600" dirty="0">
              <a:solidFill>
                <a:schemeClr val="tx2">
                  <a:lumMod val="75000"/>
                </a:schemeClr>
              </a:solidFill>
            </a:endParaRPr>
          </a:p>
          <a:p>
            <a:pPr>
              <a:defRPr/>
            </a:pPr>
            <a:r>
              <a:rPr lang="ar-SA" sz="1600" b="1" dirty="0">
                <a:solidFill>
                  <a:schemeClr val="tx2">
                    <a:lumMod val="75000"/>
                  </a:schemeClr>
                </a:solidFill>
              </a:rPr>
              <a:t>ذاكرة التنشيط البصري: تحتفظ بالانطباعات البصرية ريثما يتم استخلاص المعاني منها. ويرى انها مستقلة عن الذاكرة اللفظية فمثلاً: زيادة نشاط الذاكرة اللفظية لممارسة الأرقام لا يؤثر على مستوى التنشيط المطلوب في الذاكرة البصرية للاحتفاظ بالعلاقة المكانية بين هذه الأرقام</a:t>
            </a:r>
          </a:p>
          <a:p>
            <a:pPr>
              <a:defRPr/>
            </a:pPr>
            <a:endParaRPr lang="en-US" sz="1600" dirty="0">
              <a:solidFill>
                <a:schemeClr val="tx2">
                  <a:lumMod val="75000"/>
                </a:schemeClr>
              </a:solidFill>
            </a:endParaRPr>
          </a:p>
          <a:p>
            <a:pPr>
              <a:defRPr/>
            </a:pPr>
            <a:r>
              <a:rPr lang="ar-SA" sz="1600" b="1" dirty="0">
                <a:solidFill>
                  <a:schemeClr val="tx2">
                    <a:lumMod val="75000"/>
                  </a:schemeClr>
                </a:solidFill>
              </a:rPr>
              <a:t>الذاكرة التنفيذية المركزية: يتلخص دورها في اتخاذ قرار أي شكل من أشكال الذاكرة يجب تفعيلها.</a:t>
            </a:r>
            <a:endParaRPr lang="en-US" sz="1600" dirty="0">
              <a:solidFill>
                <a:schemeClr val="tx2">
                  <a:lumMod val="75000"/>
                </a:schemeClr>
              </a:solidFill>
            </a:endParaRPr>
          </a:p>
          <a:p>
            <a:endParaRPr lang="ar-SA" b="1" dirty="0"/>
          </a:p>
        </p:txBody>
      </p:sp>
    </p:spTree>
    <p:extLst>
      <p:ext uri="{BB962C8B-B14F-4D97-AF65-F5344CB8AC3E}">
        <p14:creationId xmlns:p14="http://schemas.microsoft.com/office/powerpoint/2010/main" val="3466549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noChangeAspect="1"/>
          </p:cNvGrpSpPr>
          <p:nvPr/>
        </p:nvGrpSpPr>
        <p:grpSpPr bwMode="auto">
          <a:xfrm>
            <a:off x="324952" y="832095"/>
            <a:ext cx="11715588" cy="4285028"/>
            <a:chOff x="2626" y="4444"/>
            <a:chExt cx="8451" cy="3553"/>
          </a:xfrm>
        </p:grpSpPr>
        <p:sp>
          <p:nvSpPr>
            <p:cNvPr id="5" name="AutoShape 5"/>
            <p:cNvSpPr>
              <a:spLocks noChangeAspect="1" noChangeArrowheads="1"/>
            </p:cNvSpPr>
            <p:nvPr/>
          </p:nvSpPr>
          <p:spPr bwMode="auto">
            <a:xfrm>
              <a:off x="2677" y="4444"/>
              <a:ext cx="8100" cy="3553"/>
            </a:xfrm>
            <a:prstGeom prst="rect">
              <a:avLst/>
            </a:prstGeom>
            <a:noFill/>
            <a:ln w="9525">
              <a:noFill/>
              <a:miter lim="800000"/>
              <a:headEnd/>
              <a:tailEnd/>
            </a:ln>
          </p:spPr>
          <p:txBody>
            <a:bodyPr/>
            <a:lstStyle/>
            <a:p>
              <a:endParaRPr lang="en-US"/>
            </a:p>
          </p:txBody>
        </p:sp>
        <p:sp>
          <p:nvSpPr>
            <p:cNvPr id="6" name="Text Box 6"/>
            <p:cNvSpPr txBox="1">
              <a:spLocks noChangeArrowheads="1"/>
            </p:cNvSpPr>
            <p:nvPr/>
          </p:nvSpPr>
          <p:spPr bwMode="auto">
            <a:xfrm>
              <a:off x="3678" y="4444"/>
              <a:ext cx="3949" cy="617"/>
            </a:xfrm>
            <a:prstGeom prst="rect">
              <a:avLst/>
            </a:prstGeom>
            <a:solidFill>
              <a:srgbClr val="FFFFFF"/>
            </a:solidFill>
            <a:ln w="9525">
              <a:solidFill>
                <a:srgbClr val="000000"/>
              </a:solidFill>
              <a:miter lim="800000"/>
              <a:headEnd/>
              <a:tailEnd/>
            </a:ln>
          </p:spPr>
          <p:txBody>
            <a:bodyPr/>
            <a:lstStyle/>
            <a:p>
              <a:pPr algn="ctr" rtl="1"/>
              <a:r>
                <a:rPr lang="ar-SA" sz="2000" dirty="0">
                  <a:solidFill>
                    <a:srgbClr val="000000"/>
                  </a:solidFill>
                  <a:latin typeface="Times New Roman" pitchFamily="18" charset="0"/>
                  <a:cs typeface="Times New Roman" pitchFamily="18" charset="0"/>
                </a:rPr>
                <a:t>مكونات الذاكرة في نظرية </a:t>
              </a:r>
              <a:r>
                <a:rPr lang="ar-SA" sz="2000">
                  <a:solidFill>
                    <a:srgbClr val="000000"/>
                  </a:solidFill>
                  <a:latin typeface="Times New Roman" pitchFamily="18" charset="0"/>
                  <a:cs typeface="Times New Roman" pitchFamily="18" charset="0"/>
                </a:rPr>
                <a:t>معالجة المعلومات</a:t>
              </a:r>
              <a:endParaRPr lang="en-US" dirty="0"/>
            </a:p>
          </p:txBody>
        </p:sp>
        <p:sp>
          <p:nvSpPr>
            <p:cNvPr id="7" name="Text Box 7"/>
            <p:cNvSpPr txBox="1">
              <a:spLocks noChangeArrowheads="1"/>
            </p:cNvSpPr>
            <p:nvPr/>
          </p:nvSpPr>
          <p:spPr bwMode="auto">
            <a:xfrm>
              <a:off x="8377" y="6450"/>
              <a:ext cx="1200" cy="771"/>
            </a:xfrm>
            <a:prstGeom prst="rect">
              <a:avLst/>
            </a:prstGeom>
            <a:solidFill>
              <a:schemeClr val="accent2"/>
            </a:solidFill>
            <a:ln w="9525">
              <a:solidFill>
                <a:srgbClr val="000000"/>
              </a:solidFill>
              <a:miter lim="800000"/>
              <a:headEnd/>
              <a:tailEnd/>
            </a:ln>
          </p:spPr>
          <p:txBody>
            <a:bodyPr/>
            <a:lstStyle/>
            <a:p>
              <a:pPr algn="ctr" rtl="1"/>
              <a:r>
                <a:rPr lang="ar-SA" dirty="0">
                  <a:solidFill>
                    <a:srgbClr val="000000"/>
                  </a:solidFill>
                  <a:latin typeface="Times New Roman" pitchFamily="18" charset="0"/>
                  <a:cs typeface="Times New Roman" pitchFamily="18" charset="0"/>
                </a:rPr>
                <a:t>الذاكرة الحسية</a:t>
              </a:r>
              <a:endParaRPr lang="en-US" dirty="0"/>
            </a:p>
          </p:txBody>
        </p:sp>
        <p:sp>
          <p:nvSpPr>
            <p:cNvPr id="8" name="Text Box 8"/>
            <p:cNvSpPr txBox="1">
              <a:spLocks noChangeArrowheads="1"/>
            </p:cNvSpPr>
            <p:nvPr/>
          </p:nvSpPr>
          <p:spPr bwMode="auto">
            <a:xfrm>
              <a:off x="5527" y="6450"/>
              <a:ext cx="1500" cy="1080"/>
            </a:xfrm>
            <a:prstGeom prst="rect">
              <a:avLst/>
            </a:prstGeom>
            <a:solidFill>
              <a:schemeClr val="accent2"/>
            </a:solidFill>
            <a:ln w="9525">
              <a:solidFill>
                <a:srgbClr val="000000"/>
              </a:solidFill>
              <a:miter lim="800000"/>
              <a:headEnd/>
              <a:tailEnd/>
            </a:ln>
          </p:spPr>
          <p:txBody>
            <a:bodyPr/>
            <a:lstStyle/>
            <a:p>
              <a:pPr algn="ctr" rtl="1"/>
              <a:r>
                <a:rPr lang="ar-SA" dirty="0">
                  <a:solidFill>
                    <a:srgbClr val="000000"/>
                  </a:solidFill>
                  <a:latin typeface="Times New Roman" pitchFamily="18" charset="0"/>
                  <a:cs typeface="Times New Roman" pitchFamily="18" charset="0"/>
                </a:rPr>
                <a:t>الذاكرة قصير ة المدى</a:t>
              </a:r>
            </a:p>
            <a:p>
              <a:pPr algn="ctr" rtl="1"/>
              <a:r>
                <a:rPr lang="ar-SA" dirty="0">
                  <a:solidFill>
                    <a:srgbClr val="000000"/>
                  </a:solidFill>
                  <a:latin typeface="Times New Roman" pitchFamily="18" charset="0"/>
                  <a:cs typeface="Times New Roman" pitchFamily="18" charset="0"/>
                </a:rPr>
                <a:t>الذاكرة العاملة</a:t>
              </a:r>
              <a:endParaRPr lang="en-US" dirty="0"/>
            </a:p>
          </p:txBody>
        </p:sp>
        <p:sp>
          <p:nvSpPr>
            <p:cNvPr id="9" name="Text Box 9"/>
            <p:cNvSpPr txBox="1">
              <a:spLocks noChangeArrowheads="1"/>
            </p:cNvSpPr>
            <p:nvPr/>
          </p:nvSpPr>
          <p:spPr bwMode="auto">
            <a:xfrm>
              <a:off x="2626" y="6450"/>
              <a:ext cx="1851" cy="1080"/>
            </a:xfrm>
            <a:prstGeom prst="rect">
              <a:avLst/>
            </a:prstGeom>
            <a:solidFill>
              <a:schemeClr val="accent2"/>
            </a:solidFill>
            <a:ln w="9525">
              <a:solidFill>
                <a:srgbClr val="000000"/>
              </a:solidFill>
              <a:miter lim="800000"/>
              <a:headEnd/>
              <a:tailEnd/>
            </a:ln>
          </p:spPr>
          <p:txBody>
            <a:bodyPr/>
            <a:lstStyle/>
            <a:p>
              <a:pPr algn="ctr" rtl="1"/>
              <a:r>
                <a:rPr lang="ar-SA" dirty="0">
                  <a:solidFill>
                    <a:srgbClr val="000000"/>
                  </a:solidFill>
                  <a:latin typeface="Times New Roman" pitchFamily="18" charset="0"/>
                  <a:cs typeface="Times New Roman" pitchFamily="18" charset="0"/>
                </a:rPr>
                <a:t>الذاكرة طويلة المدى</a:t>
              </a:r>
            </a:p>
            <a:p>
              <a:pPr algn="ctr" rtl="1"/>
              <a:r>
                <a:rPr lang="ar-SA" dirty="0">
                  <a:solidFill>
                    <a:srgbClr val="000000"/>
                  </a:solidFill>
                  <a:latin typeface="Times New Roman" pitchFamily="18" charset="0"/>
                  <a:cs typeface="Times New Roman" pitchFamily="18" charset="0"/>
                </a:rPr>
                <a:t>معاني</a:t>
              </a:r>
            </a:p>
            <a:p>
              <a:pPr algn="ctr" rtl="1"/>
              <a:r>
                <a:rPr lang="ar-SA" dirty="0">
                  <a:solidFill>
                    <a:srgbClr val="000000"/>
                  </a:solidFill>
                  <a:latin typeface="Times New Roman" pitchFamily="18" charset="0"/>
                  <a:cs typeface="Times New Roman" pitchFamily="18" charset="0"/>
                </a:rPr>
                <a:t>أحداث</a:t>
              </a:r>
            </a:p>
            <a:p>
              <a:pPr algn="ctr" rtl="1"/>
              <a:r>
                <a:rPr lang="ar-SA" dirty="0">
                  <a:solidFill>
                    <a:srgbClr val="000000"/>
                  </a:solidFill>
                  <a:latin typeface="Times New Roman" pitchFamily="18" charset="0"/>
                  <a:cs typeface="Times New Roman" pitchFamily="18" charset="0"/>
                </a:rPr>
                <a:t>إجراءات</a:t>
              </a:r>
              <a:endParaRPr lang="en-US" dirty="0"/>
            </a:p>
          </p:txBody>
        </p:sp>
        <p:sp>
          <p:nvSpPr>
            <p:cNvPr id="10" name="Line 10"/>
            <p:cNvSpPr>
              <a:spLocks noChangeShapeType="1"/>
            </p:cNvSpPr>
            <p:nvPr/>
          </p:nvSpPr>
          <p:spPr bwMode="auto">
            <a:xfrm>
              <a:off x="8827" y="4753"/>
              <a:ext cx="0" cy="1697"/>
            </a:xfrm>
            <a:prstGeom prst="line">
              <a:avLst/>
            </a:prstGeom>
            <a:noFill/>
            <a:ln w="9525">
              <a:solidFill>
                <a:srgbClr val="000000"/>
              </a:solidFill>
              <a:round/>
              <a:headEnd/>
              <a:tailEnd type="triangle" w="med" len="med"/>
            </a:ln>
          </p:spPr>
          <p:txBody>
            <a:bodyPr/>
            <a:lstStyle/>
            <a:p>
              <a:endParaRPr lang="en-US"/>
            </a:p>
          </p:txBody>
        </p:sp>
        <p:sp>
          <p:nvSpPr>
            <p:cNvPr id="11" name="Line 11"/>
            <p:cNvSpPr>
              <a:spLocks noChangeShapeType="1"/>
            </p:cNvSpPr>
            <p:nvPr/>
          </p:nvSpPr>
          <p:spPr bwMode="auto">
            <a:xfrm>
              <a:off x="6427" y="5061"/>
              <a:ext cx="0" cy="1389"/>
            </a:xfrm>
            <a:prstGeom prst="line">
              <a:avLst/>
            </a:prstGeom>
            <a:noFill/>
            <a:ln w="9525">
              <a:solidFill>
                <a:srgbClr val="000000"/>
              </a:solidFill>
              <a:round/>
              <a:headEnd/>
              <a:tailEnd type="triangle" w="med" len="med"/>
            </a:ln>
          </p:spPr>
          <p:txBody>
            <a:bodyPr/>
            <a:lstStyle/>
            <a:p>
              <a:endParaRPr lang="en-US"/>
            </a:p>
          </p:txBody>
        </p:sp>
        <p:sp>
          <p:nvSpPr>
            <p:cNvPr id="12" name="Line 12"/>
            <p:cNvSpPr>
              <a:spLocks noChangeShapeType="1"/>
            </p:cNvSpPr>
            <p:nvPr/>
          </p:nvSpPr>
          <p:spPr bwMode="auto">
            <a:xfrm flipH="1">
              <a:off x="3427" y="4753"/>
              <a:ext cx="182" cy="0"/>
            </a:xfrm>
            <a:prstGeom prst="line">
              <a:avLst/>
            </a:prstGeom>
            <a:noFill/>
            <a:ln w="9525">
              <a:solidFill>
                <a:srgbClr val="000000"/>
              </a:solidFill>
              <a:round/>
              <a:headEnd/>
              <a:tailEnd/>
            </a:ln>
          </p:spPr>
          <p:txBody>
            <a:bodyPr/>
            <a:lstStyle/>
            <a:p>
              <a:endParaRPr lang="en-US"/>
            </a:p>
          </p:txBody>
        </p:sp>
        <p:sp>
          <p:nvSpPr>
            <p:cNvPr id="13" name="Line 13"/>
            <p:cNvSpPr>
              <a:spLocks noChangeShapeType="1"/>
            </p:cNvSpPr>
            <p:nvPr/>
          </p:nvSpPr>
          <p:spPr bwMode="auto">
            <a:xfrm>
              <a:off x="3427" y="4753"/>
              <a:ext cx="0" cy="1697"/>
            </a:xfrm>
            <a:prstGeom prst="line">
              <a:avLst/>
            </a:prstGeom>
            <a:noFill/>
            <a:ln w="9525">
              <a:solidFill>
                <a:srgbClr val="000000"/>
              </a:solidFill>
              <a:round/>
              <a:headEnd/>
              <a:tailEnd type="triangle" w="med" len="med"/>
            </a:ln>
          </p:spPr>
          <p:txBody>
            <a:bodyPr/>
            <a:lstStyle/>
            <a:p>
              <a:endParaRPr lang="en-US"/>
            </a:p>
          </p:txBody>
        </p:sp>
        <p:sp>
          <p:nvSpPr>
            <p:cNvPr id="14" name="Line 14"/>
            <p:cNvSpPr>
              <a:spLocks noChangeShapeType="1"/>
            </p:cNvSpPr>
            <p:nvPr/>
          </p:nvSpPr>
          <p:spPr bwMode="auto">
            <a:xfrm>
              <a:off x="7627" y="4753"/>
              <a:ext cx="1200" cy="1"/>
            </a:xfrm>
            <a:prstGeom prst="line">
              <a:avLst/>
            </a:prstGeom>
            <a:noFill/>
            <a:ln w="9525">
              <a:solidFill>
                <a:srgbClr val="000000"/>
              </a:solidFill>
              <a:round/>
              <a:headEnd/>
              <a:tailEnd/>
            </a:ln>
          </p:spPr>
          <p:txBody>
            <a:bodyPr/>
            <a:lstStyle/>
            <a:p>
              <a:endParaRPr lang="en-US"/>
            </a:p>
          </p:txBody>
        </p:sp>
        <p:sp>
          <p:nvSpPr>
            <p:cNvPr id="15" name="Line 15"/>
            <p:cNvSpPr>
              <a:spLocks noChangeShapeType="1"/>
            </p:cNvSpPr>
            <p:nvPr/>
          </p:nvSpPr>
          <p:spPr bwMode="auto">
            <a:xfrm flipH="1">
              <a:off x="9577" y="6913"/>
              <a:ext cx="600" cy="0"/>
            </a:xfrm>
            <a:prstGeom prst="line">
              <a:avLst/>
            </a:prstGeom>
            <a:noFill/>
            <a:ln w="9525">
              <a:solidFill>
                <a:srgbClr val="000000"/>
              </a:solidFill>
              <a:round/>
              <a:headEnd/>
              <a:tailEnd type="triangle" w="med" len="med"/>
            </a:ln>
          </p:spPr>
          <p:txBody>
            <a:bodyPr/>
            <a:lstStyle/>
            <a:p>
              <a:endParaRPr lang="en-US"/>
            </a:p>
          </p:txBody>
        </p:sp>
        <p:sp>
          <p:nvSpPr>
            <p:cNvPr id="16" name="Line 16"/>
            <p:cNvSpPr>
              <a:spLocks noChangeShapeType="1"/>
            </p:cNvSpPr>
            <p:nvPr/>
          </p:nvSpPr>
          <p:spPr bwMode="auto">
            <a:xfrm flipH="1">
              <a:off x="7027" y="7067"/>
              <a:ext cx="1350" cy="0"/>
            </a:xfrm>
            <a:prstGeom prst="line">
              <a:avLst/>
            </a:prstGeom>
            <a:noFill/>
            <a:ln w="9525">
              <a:solidFill>
                <a:srgbClr val="FF0000"/>
              </a:solidFill>
              <a:round/>
              <a:headEnd/>
              <a:tailEnd type="triangle" w="med" len="med"/>
            </a:ln>
          </p:spPr>
          <p:txBody>
            <a:bodyPr/>
            <a:lstStyle/>
            <a:p>
              <a:endParaRPr lang="en-US"/>
            </a:p>
          </p:txBody>
        </p:sp>
        <p:sp>
          <p:nvSpPr>
            <p:cNvPr id="17" name="Line 17"/>
            <p:cNvSpPr>
              <a:spLocks noChangeShapeType="1"/>
            </p:cNvSpPr>
            <p:nvPr/>
          </p:nvSpPr>
          <p:spPr bwMode="auto">
            <a:xfrm flipH="1">
              <a:off x="4477" y="7067"/>
              <a:ext cx="1050" cy="1"/>
            </a:xfrm>
            <a:prstGeom prst="line">
              <a:avLst/>
            </a:prstGeom>
            <a:noFill/>
            <a:ln w="9525">
              <a:solidFill>
                <a:srgbClr val="FF0000"/>
              </a:solidFill>
              <a:round/>
              <a:headEnd/>
              <a:tailEnd type="triangle" w="med" len="med"/>
            </a:ln>
          </p:spPr>
          <p:txBody>
            <a:bodyPr/>
            <a:lstStyle/>
            <a:p>
              <a:endParaRPr lang="en-US"/>
            </a:p>
          </p:txBody>
        </p:sp>
        <p:sp>
          <p:nvSpPr>
            <p:cNvPr id="18" name="Line 18"/>
            <p:cNvSpPr>
              <a:spLocks noChangeShapeType="1"/>
            </p:cNvSpPr>
            <p:nvPr/>
          </p:nvSpPr>
          <p:spPr bwMode="auto">
            <a:xfrm flipV="1">
              <a:off x="4477" y="6759"/>
              <a:ext cx="1050" cy="1"/>
            </a:xfrm>
            <a:prstGeom prst="line">
              <a:avLst/>
            </a:prstGeom>
            <a:noFill/>
            <a:ln w="9525">
              <a:solidFill>
                <a:schemeClr val="accent1"/>
              </a:solidFill>
              <a:round/>
              <a:headEnd/>
              <a:tailEnd type="triangle" w="med" len="med"/>
            </a:ln>
          </p:spPr>
          <p:txBody>
            <a:bodyPr/>
            <a:lstStyle/>
            <a:p>
              <a:endParaRPr lang="en-US"/>
            </a:p>
          </p:txBody>
        </p:sp>
        <p:sp>
          <p:nvSpPr>
            <p:cNvPr id="19" name="Text Box 19"/>
            <p:cNvSpPr txBox="1">
              <a:spLocks noChangeArrowheads="1"/>
            </p:cNvSpPr>
            <p:nvPr/>
          </p:nvSpPr>
          <p:spPr bwMode="auto">
            <a:xfrm>
              <a:off x="7177" y="6604"/>
              <a:ext cx="1050" cy="308"/>
            </a:xfrm>
            <a:prstGeom prst="rect">
              <a:avLst/>
            </a:prstGeom>
            <a:solidFill>
              <a:srgbClr val="FFFFFF"/>
            </a:solidFill>
            <a:ln w="9525">
              <a:solidFill>
                <a:srgbClr val="FF0000"/>
              </a:solidFill>
              <a:miter lim="800000"/>
              <a:headEnd/>
              <a:tailEnd/>
            </a:ln>
          </p:spPr>
          <p:txBody>
            <a:bodyPr/>
            <a:lstStyle/>
            <a:p>
              <a:pPr algn="ctr" rtl="1"/>
              <a:r>
                <a:rPr lang="ar-SA" dirty="0">
                  <a:solidFill>
                    <a:srgbClr val="FF0000"/>
                  </a:solidFill>
                  <a:latin typeface="Times New Roman" pitchFamily="18" charset="0"/>
                  <a:cs typeface="Times New Roman" pitchFamily="18" charset="0"/>
                </a:rPr>
                <a:t>تركيز الانتباه</a:t>
              </a:r>
              <a:endParaRPr lang="en-US" dirty="0">
                <a:solidFill>
                  <a:srgbClr val="FF0000"/>
                </a:solidFill>
              </a:endParaRPr>
            </a:p>
          </p:txBody>
        </p:sp>
        <p:sp>
          <p:nvSpPr>
            <p:cNvPr id="21" name="Text Box 21"/>
            <p:cNvSpPr txBox="1">
              <a:spLocks noChangeArrowheads="1"/>
            </p:cNvSpPr>
            <p:nvPr/>
          </p:nvSpPr>
          <p:spPr bwMode="auto">
            <a:xfrm>
              <a:off x="9802" y="6601"/>
              <a:ext cx="1275" cy="463"/>
            </a:xfrm>
            <a:prstGeom prst="rect">
              <a:avLst/>
            </a:prstGeom>
            <a:solidFill>
              <a:srgbClr val="FFFFFF"/>
            </a:solidFill>
            <a:ln w="9525">
              <a:solidFill>
                <a:srgbClr val="000000"/>
              </a:solidFill>
              <a:miter lim="800000"/>
              <a:headEnd/>
              <a:tailEnd/>
            </a:ln>
          </p:spPr>
          <p:txBody>
            <a:bodyPr/>
            <a:lstStyle/>
            <a:p>
              <a:pPr algn="ctr" rtl="1"/>
              <a:r>
                <a:rPr lang="ar-SA" sz="1400" b="1" dirty="0">
                  <a:solidFill>
                    <a:srgbClr val="000000"/>
                  </a:solidFill>
                  <a:latin typeface="Times New Roman" pitchFamily="18" charset="0"/>
                  <a:cs typeface="Times New Roman" pitchFamily="18" charset="0"/>
                </a:rPr>
                <a:t>المدخلات</a:t>
              </a:r>
            </a:p>
            <a:p>
              <a:pPr algn="ctr" rtl="1"/>
              <a:r>
                <a:rPr lang="ar-SA" sz="1400" b="1" dirty="0">
                  <a:solidFill>
                    <a:srgbClr val="000000"/>
                  </a:solidFill>
                  <a:latin typeface="Times New Roman" pitchFamily="18" charset="0"/>
                  <a:cs typeface="Times New Roman" pitchFamily="18" charset="0"/>
                </a:rPr>
                <a:t>الحسية عبر الحواس الخمس</a:t>
              </a:r>
              <a:endParaRPr lang="en-US" sz="1400" b="1" dirty="0"/>
            </a:p>
          </p:txBody>
        </p:sp>
        <p:sp>
          <p:nvSpPr>
            <p:cNvPr id="23" name="Text Box 23"/>
            <p:cNvSpPr txBox="1">
              <a:spLocks noChangeArrowheads="1"/>
            </p:cNvSpPr>
            <p:nvPr/>
          </p:nvSpPr>
          <p:spPr bwMode="auto">
            <a:xfrm>
              <a:off x="3999" y="5368"/>
              <a:ext cx="2006" cy="729"/>
            </a:xfrm>
            <a:prstGeom prst="rect">
              <a:avLst/>
            </a:prstGeom>
            <a:solidFill>
              <a:schemeClr val="accent1">
                <a:lumMod val="20000"/>
                <a:lumOff val="80000"/>
              </a:schemeClr>
            </a:solidFill>
            <a:ln w="9525">
              <a:solidFill>
                <a:schemeClr val="accent1"/>
              </a:solidFill>
              <a:miter lim="800000"/>
              <a:headEnd/>
              <a:tailEnd/>
            </a:ln>
          </p:spPr>
          <p:txBody>
            <a:bodyPr/>
            <a:lstStyle/>
            <a:p>
              <a:pPr algn="ctr" rtl="1"/>
              <a:r>
                <a:rPr lang="ar-SA" sz="1600" b="1" dirty="0">
                  <a:solidFill>
                    <a:schemeClr val="accent1"/>
                  </a:solidFill>
                  <a:latin typeface="Times New Roman" pitchFamily="18" charset="0"/>
                  <a:cs typeface="Times New Roman" pitchFamily="18" charset="0"/>
                </a:rPr>
                <a:t>استرجاع المعلومات </a:t>
              </a:r>
              <a:r>
                <a:rPr lang="ar-SA" sz="1600" b="1" dirty="0" err="1">
                  <a:solidFill>
                    <a:schemeClr val="accent1"/>
                  </a:solidFill>
                  <a:latin typeface="Times New Roman" pitchFamily="18" charset="0"/>
                  <a:cs typeface="Times New Roman" pitchFamily="18" charset="0"/>
                </a:rPr>
                <a:t>المرمزة</a:t>
              </a:r>
              <a:r>
                <a:rPr lang="ar-SA" sz="1600" b="1" dirty="0">
                  <a:solidFill>
                    <a:schemeClr val="accent1"/>
                  </a:solidFill>
                  <a:latin typeface="Times New Roman" pitchFamily="18" charset="0"/>
                  <a:cs typeface="Times New Roman" pitchFamily="18" charset="0"/>
                </a:rPr>
                <a:t> لاستخدامها أو لربطها بمعلومات متعلقة بها وإعادة ترتيبها</a:t>
              </a:r>
              <a:endParaRPr lang="en-US" sz="1600" b="1" dirty="0">
                <a:solidFill>
                  <a:schemeClr val="accent1"/>
                </a:solidFill>
              </a:endParaRPr>
            </a:p>
          </p:txBody>
        </p:sp>
        <p:sp>
          <p:nvSpPr>
            <p:cNvPr id="24" name="Text Box 24"/>
            <p:cNvSpPr txBox="1">
              <a:spLocks noChangeArrowheads="1"/>
            </p:cNvSpPr>
            <p:nvPr/>
          </p:nvSpPr>
          <p:spPr bwMode="auto">
            <a:xfrm>
              <a:off x="4627" y="7221"/>
              <a:ext cx="750" cy="596"/>
            </a:xfrm>
            <a:prstGeom prst="rect">
              <a:avLst/>
            </a:prstGeom>
            <a:solidFill>
              <a:srgbClr val="FFFFFF"/>
            </a:solidFill>
            <a:ln w="9525">
              <a:solidFill>
                <a:srgbClr val="FF0000"/>
              </a:solidFill>
              <a:miter lim="800000"/>
              <a:headEnd/>
              <a:tailEnd/>
            </a:ln>
          </p:spPr>
          <p:txBody>
            <a:bodyPr/>
            <a:lstStyle/>
            <a:p>
              <a:pPr algn="ctr" rtl="1"/>
              <a:r>
                <a:rPr lang="ar-SA" sz="1200" b="1" dirty="0">
                  <a:solidFill>
                    <a:srgbClr val="FF0000"/>
                  </a:solidFill>
                  <a:latin typeface="Times New Roman" pitchFamily="18" charset="0"/>
                  <a:cs typeface="Times New Roman" pitchFamily="18" charset="0"/>
                </a:rPr>
                <a:t>تركيز الانتباه تعلم</a:t>
              </a:r>
              <a:endParaRPr lang="en-US" sz="1200" b="1" dirty="0">
                <a:solidFill>
                  <a:srgbClr val="FF0000"/>
                </a:solidFill>
              </a:endParaRPr>
            </a:p>
          </p:txBody>
        </p:sp>
      </p:grpSp>
      <p:sp>
        <p:nvSpPr>
          <p:cNvPr id="25" name="Line 16"/>
          <p:cNvSpPr>
            <a:spLocks noChangeShapeType="1"/>
          </p:cNvSpPr>
          <p:nvPr/>
        </p:nvSpPr>
        <p:spPr bwMode="auto">
          <a:xfrm flipH="1">
            <a:off x="7257817" y="3991897"/>
            <a:ext cx="9059" cy="1273440"/>
          </a:xfrm>
          <a:prstGeom prst="line">
            <a:avLst/>
          </a:prstGeom>
          <a:noFill/>
          <a:ln w="9525">
            <a:solidFill>
              <a:schemeClr val="accent6"/>
            </a:solidFill>
            <a:round/>
            <a:headEnd/>
            <a:tailEnd type="triangle" w="med" len="med"/>
          </a:ln>
        </p:spPr>
        <p:txBody>
          <a:bodyPr/>
          <a:lstStyle/>
          <a:p>
            <a:endParaRPr lang="en-US" b="1" dirty="0"/>
          </a:p>
        </p:txBody>
      </p:sp>
      <p:sp>
        <p:nvSpPr>
          <p:cNvPr id="26" name="Text Box 21"/>
          <p:cNvSpPr txBox="1">
            <a:spLocks noChangeArrowheads="1"/>
          </p:cNvSpPr>
          <p:nvPr/>
        </p:nvSpPr>
        <p:spPr bwMode="auto">
          <a:xfrm>
            <a:off x="5486400" y="5484754"/>
            <a:ext cx="3358662" cy="623700"/>
          </a:xfrm>
          <a:prstGeom prst="rect">
            <a:avLst/>
          </a:prstGeom>
          <a:solidFill>
            <a:srgbClr val="FFFFFF"/>
          </a:solidFill>
          <a:ln w="9525">
            <a:solidFill>
              <a:schemeClr val="accent6"/>
            </a:solidFill>
            <a:miter lim="800000"/>
            <a:headEnd/>
            <a:tailEnd/>
          </a:ln>
        </p:spPr>
        <p:txBody>
          <a:bodyPr/>
          <a:lstStyle/>
          <a:p>
            <a:pPr algn="ctr" rtl="1"/>
            <a:r>
              <a:rPr lang="ar-SA" sz="1400" b="1" dirty="0">
                <a:solidFill>
                  <a:schemeClr val="accent6"/>
                </a:solidFill>
                <a:latin typeface="Times New Roman" pitchFamily="18" charset="0"/>
                <a:cs typeface="Times New Roman" pitchFamily="18" charset="0"/>
              </a:rPr>
              <a:t>مدخلات حسية تتلاشى بسبب عدم الانتباه ونظراً للسعة المحدودة للذاكرة العاملة التي ستحول لها المعلومات</a:t>
            </a:r>
            <a:endParaRPr lang="en-US" sz="1400" b="1" dirty="0">
              <a:solidFill>
                <a:schemeClr val="accent6"/>
              </a:solidFill>
            </a:endParaRPr>
          </a:p>
        </p:txBody>
      </p:sp>
      <p:sp>
        <p:nvSpPr>
          <p:cNvPr id="27" name="Line 16"/>
          <p:cNvSpPr>
            <a:spLocks noChangeShapeType="1"/>
          </p:cNvSpPr>
          <p:nvPr/>
        </p:nvSpPr>
        <p:spPr bwMode="auto">
          <a:xfrm flipV="1">
            <a:off x="3526705" y="2964265"/>
            <a:ext cx="8824" cy="682030"/>
          </a:xfrm>
          <a:prstGeom prst="line">
            <a:avLst/>
          </a:prstGeom>
          <a:noFill/>
          <a:ln w="9525">
            <a:solidFill>
              <a:schemeClr val="accent1"/>
            </a:solidFill>
            <a:round/>
            <a:headEnd/>
            <a:tailEnd type="triangle" w="med" len="med"/>
          </a:ln>
        </p:spPr>
        <p:txBody>
          <a:bodyPr/>
          <a:lstStyle/>
          <a:p>
            <a:endParaRPr lang="en-US" b="1" dirty="0"/>
          </a:p>
        </p:txBody>
      </p:sp>
    </p:spTree>
    <p:extLst>
      <p:ext uri="{BB962C8B-B14F-4D97-AF65-F5344CB8AC3E}">
        <p14:creationId xmlns:p14="http://schemas.microsoft.com/office/powerpoint/2010/main" val="538316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مقدمة</a:t>
            </a:r>
          </a:p>
        </p:txBody>
      </p:sp>
      <p:sp>
        <p:nvSpPr>
          <p:cNvPr id="3" name="عنصر نائب للمحتوى 2"/>
          <p:cNvSpPr>
            <a:spLocks noGrp="1"/>
          </p:cNvSpPr>
          <p:nvPr>
            <p:ph idx="1"/>
          </p:nvPr>
        </p:nvSpPr>
        <p:spPr/>
        <p:txBody>
          <a:bodyPr/>
          <a:lstStyle/>
          <a:p>
            <a:r>
              <a:rPr lang="ar-SA" dirty="0"/>
              <a:t>هي أحد النظريات المعرفية الحديثة وتختلف </a:t>
            </a:r>
            <a:r>
              <a:rPr lang="ar-SA" b="1" dirty="0"/>
              <a:t>عن النظريات المعرفية القديمة حيث انها لم تكتفي بوصف العمليات المعرفية التي تحدث داخل الإنسان فحسب, وإنما حاول توضيح وتفسير آلية حدوث هذه العمليات ودورها في معالجة المعلومات وإنتاج السلوك.</a:t>
            </a:r>
          </a:p>
          <a:p>
            <a:endParaRPr lang="ar-SA" b="1" dirty="0"/>
          </a:p>
          <a:p>
            <a:r>
              <a:rPr lang="ar-SA" b="1" dirty="0">
                <a:solidFill>
                  <a:schemeClr val="tx2">
                    <a:lumMod val="50000"/>
                  </a:schemeClr>
                </a:solidFill>
              </a:rPr>
              <a:t> </a:t>
            </a:r>
            <a:r>
              <a:rPr lang="ar-SA" b="1" dirty="0"/>
              <a:t>يرى نموذج معالجة المعلومات ان السلوك ليس مجرد مجموعة استجابات ترتبط بمثيرات تحدثها كما هو الحال عند المدرسة الارتباطية, وإنما هو بمثابة نتاج لسلسلة من العمليات المعرفية التي تتوسط بين استقبال هذا المثير وإنتاج الاستجابة المناسبة له.</a:t>
            </a:r>
            <a:endParaRPr lang="en-US" b="1" dirty="0"/>
          </a:p>
          <a:p>
            <a:endParaRPr lang="ar-SA" b="1" dirty="0"/>
          </a:p>
          <a:p>
            <a:endParaRPr lang="ar-SA" b="1" dirty="0"/>
          </a:p>
        </p:txBody>
      </p:sp>
    </p:spTree>
    <p:extLst>
      <p:ext uri="{BB962C8B-B14F-4D97-AF65-F5344CB8AC3E}">
        <p14:creationId xmlns:p14="http://schemas.microsoft.com/office/powerpoint/2010/main" val="2308092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434975"/>
          </a:xfrm>
        </p:spPr>
        <p:txBody>
          <a:bodyPr>
            <a:normAutofit fontScale="90000"/>
          </a:bodyPr>
          <a:lstStyle/>
          <a:p>
            <a:pPr algn="ctr"/>
            <a:r>
              <a:rPr lang="ar-SA" dirty="0"/>
              <a:t>التطبيقات التربوية</a:t>
            </a:r>
          </a:p>
        </p:txBody>
      </p:sp>
      <p:sp>
        <p:nvSpPr>
          <p:cNvPr id="3" name="عنصر نائب للمحتوى 2"/>
          <p:cNvSpPr>
            <a:spLocks noGrp="1"/>
          </p:cNvSpPr>
          <p:nvPr>
            <p:ph idx="1"/>
          </p:nvPr>
        </p:nvSpPr>
        <p:spPr>
          <a:xfrm>
            <a:off x="838200" y="1213338"/>
            <a:ext cx="10515600" cy="4963625"/>
          </a:xfrm>
        </p:spPr>
        <p:txBody>
          <a:bodyPr>
            <a:normAutofit fontScale="85000" lnSpcReduction="20000"/>
          </a:bodyPr>
          <a:lstStyle/>
          <a:p>
            <a:r>
              <a:rPr lang="ar-SA" dirty="0"/>
              <a:t>1- ركز على انتباه المتعلم باختيار مثيرات جذابة.</a:t>
            </a:r>
          </a:p>
          <a:p>
            <a:endParaRPr lang="ar-SA" dirty="0"/>
          </a:p>
          <a:p>
            <a:r>
              <a:rPr lang="ar-SA" dirty="0"/>
              <a:t>2- ساعد المتعلم على التمييز بين التفاصيل الرئيسية والفرعية.</a:t>
            </a:r>
          </a:p>
          <a:p>
            <a:endParaRPr lang="ar-SA" dirty="0"/>
          </a:p>
          <a:p>
            <a:r>
              <a:rPr lang="ar-SA" dirty="0"/>
              <a:t>3- قدم المعلومات بشكل مرتب واضح ومنطقي.</a:t>
            </a:r>
          </a:p>
          <a:p>
            <a:endParaRPr lang="ar-SA" dirty="0"/>
          </a:p>
          <a:p>
            <a:r>
              <a:rPr lang="ar-SA" dirty="0"/>
              <a:t>4- ركز على المعنى.</a:t>
            </a:r>
          </a:p>
          <a:p>
            <a:endParaRPr lang="ar-SA" dirty="0"/>
          </a:p>
          <a:p>
            <a:r>
              <a:rPr lang="ar-SA" dirty="0"/>
              <a:t>5- امنح المتعلم فرصة للتكرار.</a:t>
            </a:r>
          </a:p>
          <a:p>
            <a:endParaRPr lang="ar-SA" dirty="0"/>
          </a:p>
          <a:p>
            <a:r>
              <a:rPr lang="ar-SA" dirty="0"/>
              <a:t>6-عدم تزويد المتعلم بمثيرات كثيرة لأنه لا يستطيع استقبالها مرة واحدة.</a:t>
            </a:r>
          </a:p>
          <a:p>
            <a:endParaRPr lang="ar-SA" dirty="0"/>
          </a:p>
          <a:p>
            <a:r>
              <a:rPr lang="ar-SA" dirty="0"/>
              <a:t>7- عدد في المصادر التعليمية فكلما زادت زادت احتمالية التعلم.</a:t>
            </a:r>
          </a:p>
        </p:txBody>
      </p:sp>
    </p:spTree>
    <p:extLst>
      <p:ext uri="{BB962C8B-B14F-4D97-AF65-F5344CB8AC3E}">
        <p14:creationId xmlns:p14="http://schemas.microsoft.com/office/powerpoint/2010/main" val="2340111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063869"/>
          </a:xfrm>
        </p:spPr>
        <p:txBody>
          <a:bodyPr>
            <a:normAutofit/>
          </a:bodyPr>
          <a:lstStyle/>
          <a:p>
            <a:pPr algn="ctr"/>
            <a:r>
              <a:rPr lang="ar-SA" sz="4000" dirty="0"/>
              <a:t>وظائف نظام معالجة المعلومات</a:t>
            </a:r>
          </a:p>
        </p:txBody>
      </p:sp>
      <p:sp>
        <p:nvSpPr>
          <p:cNvPr id="3" name="عنصر نائب للمحتوى 2"/>
          <p:cNvSpPr>
            <a:spLocks noGrp="1"/>
          </p:cNvSpPr>
          <p:nvPr>
            <p:ph idx="1"/>
          </p:nvPr>
        </p:nvSpPr>
        <p:spPr>
          <a:xfrm>
            <a:off x="838200" y="967154"/>
            <a:ext cx="10515600" cy="5209809"/>
          </a:xfrm>
        </p:spPr>
        <p:txBody>
          <a:bodyPr>
            <a:normAutofit fontScale="85000" lnSpcReduction="10000"/>
          </a:bodyPr>
          <a:lstStyle/>
          <a:p>
            <a:r>
              <a:rPr lang="ar-SA" b="1" dirty="0"/>
              <a:t>يشبه عمل الدماغ البشري في هذه النظرية  بعمل الحاسوب الالكتروني وتمر المعلومات فيه بثلاثة مراحل هي:</a:t>
            </a:r>
          </a:p>
          <a:p>
            <a:endParaRPr lang="ar-SA" b="1" dirty="0"/>
          </a:p>
          <a:p>
            <a:r>
              <a:rPr lang="ar-SA" b="1" dirty="0"/>
              <a:t> </a:t>
            </a:r>
            <a:r>
              <a:rPr lang="ar-SA" b="1" dirty="0">
                <a:solidFill>
                  <a:schemeClr val="accent1"/>
                </a:solidFill>
              </a:rPr>
              <a:t>1- الاستقبال والترميز: </a:t>
            </a:r>
            <a:r>
              <a:rPr lang="ar-SA" b="1" dirty="0"/>
              <a:t>وهنا يتم استقبال المعلومات الخارجية  أو ما يسمى المدخلات الحسية من العالم الخارجي عبر المستقبلات الحسية والعمل على تحويلها لتمثيلات معينة(ترميزها).</a:t>
            </a:r>
          </a:p>
          <a:p>
            <a:endParaRPr lang="ar-SA" b="1" dirty="0"/>
          </a:p>
          <a:p>
            <a:r>
              <a:rPr lang="ar-SA" b="1" dirty="0"/>
              <a:t>2- </a:t>
            </a:r>
            <a:r>
              <a:rPr lang="ar-SA" b="1" dirty="0">
                <a:solidFill>
                  <a:schemeClr val="accent1"/>
                </a:solidFill>
              </a:rPr>
              <a:t>التخزين: </a:t>
            </a:r>
            <a:r>
              <a:rPr lang="ar-SA" b="1" dirty="0"/>
              <a:t>هنا يتم اتخاذ بعض القرارات حول مدى  أهمية بعض المعلومات ومدى الحاجة إليها بحيث يتم الاحتفاظ بالبعض منها بعد أن يتم معالجتها وتحويلها لتمثيلات عقلية معينة يتم تخزينها في الذاكرة.</a:t>
            </a:r>
          </a:p>
          <a:p>
            <a:endParaRPr lang="ar-SA" b="1" dirty="0"/>
          </a:p>
          <a:p>
            <a:r>
              <a:rPr lang="ar-SA" b="1" dirty="0"/>
              <a:t>3- </a:t>
            </a:r>
            <a:r>
              <a:rPr lang="ar-SA" b="1" dirty="0">
                <a:solidFill>
                  <a:schemeClr val="accent1"/>
                </a:solidFill>
              </a:rPr>
              <a:t>استرجاع أو انتاج استجابة: </a:t>
            </a:r>
            <a:r>
              <a:rPr lang="ar-SA" b="1" dirty="0"/>
              <a:t>التعرف على التمثيلات المعرفية واسترجاعها عند الحاجة إليها للاستفادة في المواقف وتحديد أنماط الفعل السلوكي المناسب.</a:t>
            </a:r>
          </a:p>
          <a:p>
            <a:endParaRPr lang="ar-SA" b="1" dirty="0"/>
          </a:p>
          <a:p>
            <a:r>
              <a:rPr lang="ar-SA" b="1" dirty="0"/>
              <a:t>يفترض نموذج معالجة المعلومات أن تنفيذ هذه العمليات المعرفية بعضها يتم على نحو شعوري يكون الفرد فيه على وعي تام لما يجري أولا شعوري.</a:t>
            </a:r>
            <a:endParaRPr lang="ar-SA" dirty="0"/>
          </a:p>
        </p:txBody>
      </p:sp>
    </p:spTree>
    <p:extLst>
      <p:ext uri="{BB962C8B-B14F-4D97-AF65-F5344CB8AC3E}">
        <p14:creationId xmlns:p14="http://schemas.microsoft.com/office/powerpoint/2010/main" val="3489482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918552"/>
          </a:xfrm>
        </p:spPr>
        <p:txBody>
          <a:bodyPr/>
          <a:lstStyle/>
          <a:p>
            <a:pPr algn="ctr"/>
            <a:r>
              <a:rPr lang="ar-SA" dirty="0"/>
              <a:t>مكونات نموذج معالجة المعلومات</a:t>
            </a:r>
          </a:p>
        </p:txBody>
      </p:sp>
      <p:sp>
        <p:nvSpPr>
          <p:cNvPr id="3" name="عنصر نائب للمحتوى 2"/>
          <p:cNvSpPr>
            <a:spLocks noGrp="1"/>
          </p:cNvSpPr>
          <p:nvPr>
            <p:ph idx="1"/>
          </p:nvPr>
        </p:nvSpPr>
        <p:spPr>
          <a:xfrm>
            <a:off x="615462" y="1491518"/>
            <a:ext cx="11265876" cy="4351338"/>
          </a:xfrm>
        </p:spPr>
        <p:txBody>
          <a:bodyPr/>
          <a:lstStyle/>
          <a:p>
            <a:endParaRPr lang="ar-SA" dirty="0"/>
          </a:p>
          <a:p>
            <a:r>
              <a:rPr lang="ar-SA" dirty="0"/>
              <a:t>قام مجموعة من العلماء من أوائلهم </a:t>
            </a:r>
            <a:r>
              <a:rPr lang="ar-SA" dirty="0" err="1"/>
              <a:t>اتكنسون</a:t>
            </a:r>
            <a:r>
              <a:rPr lang="ar-SA" dirty="0"/>
              <a:t> </a:t>
            </a:r>
            <a:r>
              <a:rPr lang="ar-SA" dirty="0" err="1"/>
              <a:t>وشيفرن</a:t>
            </a:r>
            <a:r>
              <a:rPr lang="ar-SA" dirty="0"/>
              <a:t> بوضع هذا النموذج الذي يتكون من ثلاثة مكونات رئيسية ولا يعني ذلك أنها منفصلة في مواقعها في الدماغ بل موقع الذاكرة واحد:</a:t>
            </a:r>
          </a:p>
        </p:txBody>
      </p:sp>
      <p:graphicFrame>
        <p:nvGraphicFramePr>
          <p:cNvPr id="4" name="رسم تخطيطي 3"/>
          <p:cNvGraphicFramePr/>
          <p:nvPr>
            <p:extLst>
              <p:ext uri="{D42A27DB-BD31-4B8C-83A1-F6EECF244321}">
                <p14:modId xmlns:p14="http://schemas.microsoft.com/office/powerpoint/2010/main" val="386588962"/>
              </p:ext>
            </p:extLst>
          </p:nvPr>
        </p:nvGraphicFramePr>
        <p:xfrm>
          <a:off x="615461" y="2817081"/>
          <a:ext cx="11139853" cy="33212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2404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11823" y="171694"/>
            <a:ext cx="10515600" cy="821837"/>
          </a:xfrm>
        </p:spPr>
        <p:txBody>
          <a:bodyPr/>
          <a:lstStyle/>
          <a:p>
            <a:pPr algn="ctr"/>
            <a:r>
              <a:rPr lang="ar-SA" dirty="0"/>
              <a:t>الافتراضات الرئيسية للنظرية</a:t>
            </a:r>
          </a:p>
        </p:txBody>
      </p:sp>
      <p:sp>
        <p:nvSpPr>
          <p:cNvPr id="3" name="عنصر نائب للمحتوى 2"/>
          <p:cNvSpPr>
            <a:spLocks noGrp="1"/>
          </p:cNvSpPr>
          <p:nvPr>
            <p:ph idx="1"/>
          </p:nvPr>
        </p:nvSpPr>
        <p:spPr>
          <a:xfrm>
            <a:off x="1014046" y="1450731"/>
            <a:ext cx="10515600" cy="4708647"/>
          </a:xfrm>
        </p:spPr>
        <p:txBody>
          <a:bodyPr>
            <a:normAutofit fontScale="92500" lnSpcReduction="10000"/>
          </a:bodyPr>
          <a:lstStyle/>
          <a:p>
            <a:pPr marL="0" indent="0" algn="just">
              <a:buNone/>
              <a:defRPr/>
            </a:pPr>
            <a:r>
              <a:rPr lang="ar-SA" dirty="0"/>
              <a:t>1-</a:t>
            </a:r>
            <a:r>
              <a:rPr lang="ar-SA" b="1" dirty="0">
                <a:solidFill>
                  <a:srgbClr val="FFC000"/>
                </a:solidFill>
              </a:rPr>
              <a:t> </a:t>
            </a:r>
            <a:r>
              <a:rPr lang="ar-SA" b="1" dirty="0"/>
              <a:t>إن الإنسان كائن نشط وفعال أثناء عملية التعلم, حيث لا ينتظر وصول المعلومات إليه, وإنما يسعى إلى البحث عنها, ويعمل على معالجتها واستخلاص المناسب منها بعد إجراء العديد من المعالجات المعرفية عليها, مستفيدا في ذلك من خبراته السابقة الأمر الذي يمكنه إنتاج تمثيلات معرفية معينة تحدد أنماط سلوكه حيال المواقف أو المثيرات التي يواجها.</a:t>
            </a:r>
          </a:p>
          <a:p>
            <a:pPr marL="0" indent="0" algn="just">
              <a:buNone/>
              <a:defRPr/>
            </a:pPr>
            <a:endParaRPr lang="en-US" b="1" dirty="0"/>
          </a:p>
          <a:p>
            <a:pPr marL="0" indent="0" algn="just">
              <a:buNone/>
              <a:defRPr/>
            </a:pPr>
            <a:r>
              <a:rPr lang="ar-SA" b="1" dirty="0"/>
              <a:t>2- التأكيد على العمليات المعرفية أكثر من الاستجابة  بحد ذاتها, إذ يفترض أن هذه الاستجابة لا تحدث على نحو  إلى المثير, وإنما هي نتاج لسلسة من العمليات والمعالجات المعرفية التي تتم عبر مراحل متسلسلة من المعالجة.</a:t>
            </a:r>
          </a:p>
          <a:p>
            <a:pPr marL="0" indent="0" algn="just">
              <a:buNone/>
              <a:defRPr/>
            </a:pPr>
            <a:endParaRPr lang="ar-SA" b="1" dirty="0"/>
          </a:p>
          <a:p>
            <a:pPr marL="0" indent="0" algn="just">
              <a:buNone/>
              <a:defRPr/>
            </a:pPr>
            <a:r>
              <a:rPr lang="ar-SA" b="1" dirty="0"/>
              <a:t>3- تشمل العمليات المعرفية على عدد من  عمليات التحويل للمثيرات أو المعلومات التي تتم وفق مراحل متسلسلة في كل منها يتم تحويل هذه المعلومات من شكل إلى أخر من اجل تحقيق هدف معين.</a:t>
            </a:r>
          </a:p>
          <a:p>
            <a:pPr marL="0" indent="0" algn="just">
              <a:buNone/>
              <a:defRPr/>
            </a:pPr>
            <a:endParaRPr lang="ar-SA" b="1" dirty="0"/>
          </a:p>
          <a:p>
            <a:pPr marL="0" indent="0" algn="just">
              <a:buNone/>
              <a:defRPr/>
            </a:pPr>
            <a:endParaRPr lang="ar-SA" b="1" dirty="0"/>
          </a:p>
          <a:p>
            <a:pPr marL="0" indent="0" algn="just">
              <a:buNone/>
              <a:defRPr/>
            </a:pPr>
            <a:endParaRPr lang="en-US" b="1" dirty="0"/>
          </a:p>
          <a:p>
            <a:pPr marL="0" indent="0" algn="just">
              <a:buNone/>
              <a:defRPr/>
            </a:pPr>
            <a:endParaRPr lang="ar-SA" dirty="0"/>
          </a:p>
        </p:txBody>
      </p:sp>
    </p:spTree>
    <p:extLst>
      <p:ext uri="{BB962C8B-B14F-4D97-AF65-F5344CB8AC3E}">
        <p14:creationId xmlns:p14="http://schemas.microsoft.com/office/powerpoint/2010/main" val="2051622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7A3FEF6C-1928-6F91-159A-DF1F8B54FAED}"/>
              </a:ext>
            </a:extLst>
          </p:cNvPr>
          <p:cNvSpPr txBox="1"/>
          <p:nvPr/>
        </p:nvSpPr>
        <p:spPr>
          <a:xfrm>
            <a:off x="536713" y="1166843"/>
            <a:ext cx="10237304" cy="5262979"/>
          </a:xfrm>
          <a:prstGeom prst="rect">
            <a:avLst/>
          </a:prstGeom>
          <a:noFill/>
        </p:spPr>
        <p:txBody>
          <a:bodyPr wrap="square">
            <a:spAutoFit/>
          </a:bodyPr>
          <a:lstStyle/>
          <a:p>
            <a:pPr marL="0" indent="0" algn="just">
              <a:buNone/>
              <a:defRPr/>
            </a:pPr>
            <a:r>
              <a:rPr lang="ar-SA" sz="2400" b="1" dirty="0">
                <a:solidFill>
                  <a:srgbClr val="FFC000"/>
                </a:solidFill>
              </a:rPr>
              <a:t>4- </a:t>
            </a:r>
            <a:r>
              <a:rPr lang="ar-SA" sz="2400" b="1" dirty="0"/>
              <a:t>تتألف العمليات المعرفية العليا مثل المحاكمة العقلية وفهم وإنتاج اللغة وحل المشكلات من عدد من العمليات المعرفية الفرعية البسيطة والتي تتضمن عدد من  الإجراءات تتمثل في: استخلاص خصائص معينة من المثيرات , وإحلال المعلومات في الذاكرة قصيرة المدى والاحتفاظ بها لفترة, وتفعيل بعض المعلومات المخزنة في الذاكرة طويلة المدى للاستفادة منها في تمثل المعلومات الجديدة , وتخزين المعلومات الجديدة في الذاكرة طويلة المدى ومقارنة مجموعة المعلومات بمعلومات أخرى وتحويل المعلومات إلى تمثيلات معينة اعتمادا على قواعد محددة والى غير ذلك من العمليات الفرعية البسيطة الأخرى.</a:t>
            </a:r>
            <a:endParaRPr lang="en-US" sz="2400" b="1" dirty="0"/>
          </a:p>
          <a:p>
            <a:pPr marL="0" indent="0" algn="just">
              <a:buNone/>
              <a:defRPr/>
            </a:pPr>
            <a:endParaRPr lang="ar-SA" sz="2400" b="1" dirty="0"/>
          </a:p>
          <a:p>
            <a:pPr marL="0" indent="0" algn="just">
              <a:buNone/>
              <a:defRPr/>
            </a:pPr>
            <a:r>
              <a:rPr lang="ar-SA" sz="2400" b="1" dirty="0"/>
              <a:t>5-  يمتاز نظام معالجة المعلومات لدى الإنسان بسعته المحددة على معالجة وتخزين المعلومات خلال مراحل المعالجة فأثناء مراحل المعالجة هناك سعة محددة لهذا النظام من حيث قدرته على تناول بعض المعلومات ومعالجتها.</a:t>
            </a:r>
          </a:p>
          <a:p>
            <a:pPr marL="0" indent="0" algn="just">
              <a:buNone/>
              <a:defRPr/>
            </a:pPr>
            <a:endParaRPr lang="en-US" sz="2400" b="1" dirty="0"/>
          </a:p>
          <a:p>
            <a:pPr marL="0" indent="0" algn="just">
              <a:buNone/>
              <a:defRPr/>
            </a:pPr>
            <a:r>
              <a:rPr lang="ar-SA" sz="2400" b="1" dirty="0"/>
              <a:t>6- تعتمد عملية المعالجة التي تحدث على المعلومات عبر المراحل المتعددة على طبيعة و خصائص أنظمة الذاكرة الثلاث: الذاكرة الحسية والذاكرة القصيرة المدى والذاكرة طويلة المدى.</a:t>
            </a:r>
          </a:p>
        </p:txBody>
      </p:sp>
    </p:spTree>
    <p:extLst>
      <p:ext uri="{BB962C8B-B14F-4D97-AF65-F5344CB8AC3E}">
        <p14:creationId xmlns:p14="http://schemas.microsoft.com/office/powerpoint/2010/main" val="113444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918552"/>
          </a:xfrm>
          <a:solidFill>
            <a:schemeClr val="accent1">
              <a:lumMod val="20000"/>
              <a:lumOff val="80000"/>
            </a:schemeClr>
          </a:solidFill>
        </p:spPr>
        <p:txBody>
          <a:bodyPr/>
          <a:lstStyle/>
          <a:p>
            <a:pPr algn="ctr"/>
            <a:r>
              <a:rPr lang="ar-SA" dirty="0"/>
              <a:t>الذاكرة الحسية</a:t>
            </a:r>
          </a:p>
        </p:txBody>
      </p:sp>
      <p:sp>
        <p:nvSpPr>
          <p:cNvPr id="3" name="عنصر نائب للمحتوى 2"/>
          <p:cNvSpPr>
            <a:spLocks noGrp="1"/>
          </p:cNvSpPr>
          <p:nvPr>
            <p:ph idx="1"/>
          </p:nvPr>
        </p:nvSpPr>
        <p:spPr>
          <a:xfrm>
            <a:off x="838200" y="1433146"/>
            <a:ext cx="10515600" cy="4743817"/>
          </a:xfrm>
        </p:spPr>
        <p:txBody>
          <a:bodyPr>
            <a:normAutofit/>
          </a:bodyPr>
          <a:lstStyle/>
          <a:p>
            <a:pPr algn="just">
              <a:defRPr/>
            </a:pPr>
            <a:r>
              <a:rPr lang="ar-SA" b="1" dirty="0">
                <a:solidFill>
                  <a:schemeClr val="tx2">
                    <a:lumMod val="50000"/>
                  </a:schemeClr>
                </a:solidFill>
              </a:rPr>
              <a:t> 1- </a:t>
            </a:r>
            <a:r>
              <a:rPr lang="ar-SA" b="1" dirty="0"/>
              <a:t>تمثل الذاكرة الحسية المستقبل الأول للمدخلات الحسية من العالم الخارجي. فمن خلالها يتم استقبال مقدار كبير من المعلومات عن خصائص المثيرات. كما أن </a:t>
            </a:r>
            <a:r>
              <a:rPr lang="ar-SA" b="1" dirty="0">
                <a:solidFill>
                  <a:schemeClr val="tx2">
                    <a:lumMod val="50000"/>
                  </a:schemeClr>
                </a:solidFill>
              </a:rPr>
              <a:t> سرعتها فائقة في استقبال المثيرات من العالم الخارجي.</a:t>
            </a:r>
          </a:p>
          <a:p>
            <a:pPr marL="0" indent="0" algn="just">
              <a:buNone/>
              <a:defRPr/>
            </a:pPr>
            <a:endParaRPr lang="ar-SA" b="1" dirty="0">
              <a:solidFill>
                <a:schemeClr val="tx2">
                  <a:lumMod val="50000"/>
                </a:schemeClr>
              </a:solidFill>
            </a:endParaRPr>
          </a:p>
          <a:p>
            <a:pPr algn="just">
              <a:defRPr/>
            </a:pPr>
            <a:r>
              <a:rPr lang="ar-SA" b="1" dirty="0">
                <a:solidFill>
                  <a:schemeClr val="tx2">
                    <a:lumMod val="50000"/>
                  </a:schemeClr>
                </a:solidFill>
              </a:rPr>
              <a:t>3- لديها قدرة كبيرة على استقبال كميات هائلة من المعلومات لكنها سرعان ما تتلاشى لأن قدرتها على الاحتفاظ لا تتجاوز  أجزاء من الثانية قد تصل لحد أقصى إلى 5 ثوان مما يجعل من الصعب تفسير جميع المدخلات الحسية لكثرتها أو قد تبدو غامضه أو مبهمة.</a:t>
            </a:r>
          </a:p>
          <a:p>
            <a:pPr algn="just">
              <a:defRPr/>
            </a:pPr>
            <a:endParaRPr lang="ar-SA" b="1" dirty="0">
              <a:solidFill>
                <a:schemeClr val="tx2">
                  <a:lumMod val="50000"/>
                </a:schemeClr>
              </a:solidFill>
            </a:endParaRPr>
          </a:p>
          <a:p>
            <a:pPr algn="just">
              <a:defRPr/>
            </a:pPr>
            <a:r>
              <a:rPr lang="ar-SA" b="1" dirty="0">
                <a:solidFill>
                  <a:schemeClr val="tx2">
                    <a:lumMod val="50000"/>
                  </a:schemeClr>
                </a:solidFill>
              </a:rPr>
              <a:t>4- تعد هذه الذاكرة بمثابة محطة يتم فيها الاحتفاظ ببعض الانطباعات والمدخلات من خلال التركيز عليها ريثما تتم معالجتها من قبل ذاكرة أخرى.</a:t>
            </a:r>
          </a:p>
          <a:p>
            <a:pPr algn="just">
              <a:defRPr/>
            </a:pPr>
            <a:endParaRPr lang="ar-SA" b="1" dirty="0">
              <a:solidFill>
                <a:schemeClr val="tx2">
                  <a:lumMod val="50000"/>
                </a:schemeClr>
              </a:solidFill>
            </a:endParaRPr>
          </a:p>
          <a:p>
            <a:pPr algn="just">
              <a:defRPr/>
            </a:pPr>
            <a:endParaRPr lang="ar-SA" b="1" dirty="0">
              <a:solidFill>
                <a:schemeClr val="tx2">
                  <a:lumMod val="50000"/>
                </a:schemeClr>
              </a:solidFill>
            </a:endParaRPr>
          </a:p>
          <a:p>
            <a:pPr algn="just">
              <a:defRPr/>
            </a:pPr>
            <a:endParaRPr lang="ar-SA" b="1" dirty="0">
              <a:solidFill>
                <a:schemeClr val="tx2">
                  <a:lumMod val="50000"/>
                </a:schemeClr>
              </a:solidFill>
            </a:endParaRPr>
          </a:p>
          <a:p>
            <a:endParaRPr lang="ar-SA" dirty="0"/>
          </a:p>
        </p:txBody>
      </p:sp>
    </p:spTree>
    <p:extLst>
      <p:ext uri="{BB962C8B-B14F-4D97-AF65-F5344CB8AC3E}">
        <p14:creationId xmlns:p14="http://schemas.microsoft.com/office/powerpoint/2010/main" val="792927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EC73A14-BD0F-728A-E381-5F59F7433D89}"/>
              </a:ext>
            </a:extLst>
          </p:cNvPr>
          <p:cNvSpPr>
            <a:spLocks noGrp="1"/>
          </p:cNvSpPr>
          <p:nvPr>
            <p:ph idx="1"/>
          </p:nvPr>
        </p:nvSpPr>
        <p:spPr>
          <a:xfrm>
            <a:off x="838200" y="248478"/>
            <a:ext cx="10515600" cy="6530009"/>
          </a:xfrm>
        </p:spPr>
        <p:txBody>
          <a:bodyPr>
            <a:normAutofit fontScale="77500" lnSpcReduction="20000"/>
          </a:bodyPr>
          <a:lstStyle/>
          <a:p>
            <a:r>
              <a:rPr lang="ar-SA" b="1" dirty="0">
                <a:solidFill>
                  <a:schemeClr val="tx2">
                    <a:lumMod val="50000"/>
                  </a:schemeClr>
                </a:solidFill>
              </a:rPr>
              <a:t>5</a:t>
            </a:r>
            <a:r>
              <a:rPr lang="ar-SA" sz="3600" dirty="0">
                <a:solidFill>
                  <a:schemeClr val="tx2">
                    <a:lumMod val="50000"/>
                  </a:schemeClr>
                </a:solidFill>
              </a:rPr>
              <a:t>-</a:t>
            </a:r>
            <a:r>
              <a:rPr lang="ar-SA" sz="3600" dirty="0"/>
              <a:t>يحدث النسيان في الذاكرة الحسية بسبب:</a:t>
            </a:r>
          </a:p>
          <a:p>
            <a:r>
              <a:rPr lang="ar-SA" sz="3600" dirty="0"/>
              <a:t>1- الاضمحلال التلقائي وهو تلاشى الأثر الحسي مع الوقت .</a:t>
            </a:r>
          </a:p>
          <a:p>
            <a:r>
              <a:rPr lang="ar-SA" sz="3600" dirty="0"/>
              <a:t>2- يلعب التداخل والاحلال دورا في فقدان المعلومات نتيجة للتعرض لمثيرات جديدة ربما تتداخل معها أو تحل محلها وفي الاحلال يفرق بين نوعين من الكف القبلي والبعدي فيكون الكف قبلياً عندما يتم الاحتفاظ بالمعلومة التي أدخلت أولاً ونسيان المعلومة التي أدخلت لاحقاً ويكون الكف بعدياً عندما يتم الاحتفاظ بالمعلومة التي أدخلت لاحقاً ونسيان المعلومة التي أدخلت أولاً.</a:t>
            </a:r>
          </a:p>
          <a:p>
            <a:endParaRPr lang="ar-SA" sz="3600" dirty="0"/>
          </a:p>
          <a:p>
            <a:r>
              <a:rPr lang="ar-SA" sz="3600" dirty="0"/>
              <a:t>6-تتم العمليات على نحو لا شعوري ولا يكون الفرد على وعي تام فيها ولا يمكن بأي شكل من الاشكال استخدام استراتيجيات التحكم للاحتفاظ بالمعلومات ومنع تلاشيها.</a:t>
            </a:r>
          </a:p>
          <a:p>
            <a:endParaRPr lang="ar-SA" sz="3600" dirty="0"/>
          </a:p>
          <a:p>
            <a:r>
              <a:rPr lang="ar-SA" sz="3600" dirty="0"/>
              <a:t>7- وجد أن الذاكرة الحسية البصرية والسمعية هما الأكثر تناولا من العلماء نظرا لأنهما الأكثر استخداماً . ووجد في الذاكرة البصرية أن شدة المثير تؤثر في بقاءه فالحروف المكتوبة باللون الفاقع تم تذكرها أكثر من المكتوبة باللون الداكن وكان بقاء المعلومات لا يتجاوز الربع ثانية. بينما وجد أن المعلومات السمعية التي لا يولي لها الفرد اهتماما استمرت لمدة ثانيتين ربما لأن الانطباعات السمعية تستمر فترة أطول في المسجل الحسي السمعي.</a:t>
            </a:r>
          </a:p>
          <a:p>
            <a:endParaRPr lang="fr-FR" dirty="0"/>
          </a:p>
        </p:txBody>
      </p:sp>
    </p:spTree>
    <p:extLst>
      <p:ext uri="{BB962C8B-B14F-4D97-AF65-F5344CB8AC3E}">
        <p14:creationId xmlns:p14="http://schemas.microsoft.com/office/powerpoint/2010/main" val="676519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01357"/>
            <a:ext cx="10515600" cy="927344"/>
          </a:xfrm>
          <a:solidFill>
            <a:schemeClr val="accent4">
              <a:lumMod val="60000"/>
              <a:lumOff val="40000"/>
            </a:schemeClr>
          </a:solidFill>
        </p:spPr>
        <p:txBody>
          <a:bodyPr/>
          <a:lstStyle/>
          <a:p>
            <a:pPr algn="ctr"/>
            <a:r>
              <a:rPr lang="ar-SA" dirty="0"/>
              <a:t>الذاكرة قصيرة المدى العاملة</a:t>
            </a:r>
          </a:p>
        </p:txBody>
      </p:sp>
      <p:sp>
        <p:nvSpPr>
          <p:cNvPr id="3" name="عنصر نائب للمحتوى 2"/>
          <p:cNvSpPr>
            <a:spLocks noGrp="1"/>
          </p:cNvSpPr>
          <p:nvPr>
            <p:ph idx="1"/>
          </p:nvPr>
        </p:nvSpPr>
        <p:spPr>
          <a:xfrm>
            <a:off x="838200" y="1113183"/>
            <a:ext cx="10515600" cy="5643460"/>
          </a:xfrm>
        </p:spPr>
        <p:txBody>
          <a:bodyPr>
            <a:noAutofit/>
          </a:bodyPr>
          <a:lstStyle/>
          <a:p>
            <a:pPr>
              <a:defRPr/>
            </a:pPr>
            <a:r>
              <a:rPr lang="ar-SA" b="1" dirty="0">
                <a:solidFill>
                  <a:schemeClr val="tx2">
                    <a:lumMod val="50000"/>
                  </a:schemeClr>
                </a:solidFill>
              </a:rPr>
              <a:t> </a:t>
            </a:r>
            <a:r>
              <a:rPr lang="ar-SA" b="1" dirty="0"/>
              <a:t>تمتاز الذاكرة قصيرة المدى بعدد من الخصائص تتمثل في:</a:t>
            </a:r>
            <a:endParaRPr lang="en-US" b="1" dirty="0"/>
          </a:p>
          <a:p>
            <a:pPr>
              <a:defRPr/>
            </a:pPr>
            <a:r>
              <a:rPr lang="ar-SA" b="1" dirty="0"/>
              <a:t>1- تستقر فيها بعض المعلومات التي يتم تخزينها في الذاكرة الحسية أي تستقبل المعلومات التي يتم الانتباه إليها فقط وتشكل مستودعاُ مؤقتاً للتخزين  قبل انتقال المعلومات للذاكرة طويلة المدى </a:t>
            </a:r>
          </a:p>
          <a:p>
            <a:pPr>
              <a:defRPr/>
            </a:pPr>
            <a:endParaRPr lang="ar-SA" b="1" dirty="0"/>
          </a:p>
          <a:p>
            <a:pPr>
              <a:defRPr/>
            </a:pPr>
            <a:r>
              <a:rPr lang="ar-SA" b="1" dirty="0"/>
              <a:t>2- قدرتها الاستيعابية محدودة جدا من 5-9 وحدات بمتوسط 7 وحدات.</a:t>
            </a:r>
          </a:p>
          <a:p>
            <a:pPr>
              <a:defRPr/>
            </a:pPr>
            <a:endParaRPr lang="ar-SA" b="1" dirty="0"/>
          </a:p>
          <a:p>
            <a:pPr>
              <a:defRPr/>
            </a:pPr>
            <a:r>
              <a:rPr lang="ar-SA" b="1" dirty="0"/>
              <a:t>3- تستطيع الاحتفاظ بالمعلومات لفترة زمنية وجيزة تتراوح من 5-30 ثانية.</a:t>
            </a:r>
          </a:p>
          <a:p>
            <a:pPr marL="0" indent="0">
              <a:buNone/>
              <a:defRPr/>
            </a:pPr>
            <a:endParaRPr lang="en-US" b="1" dirty="0"/>
          </a:p>
          <a:p>
            <a:pPr marL="0" indent="0">
              <a:buNone/>
              <a:defRPr/>
            </a:pPr>
            <a:endParaRPr lang="en-US" dirty="0"/>
          </a:p>
          <a:p>
            <a:pPr marL="0" indent="0">
              <a:buNone/>
              <a:defRPr/>
            </a:pPr>
            <a:r>
              <a:rPr lang="ar-SA" b="1" dirty="0"/>
              <a:t>4-  التداخل أو الإحلال.</a:t>
            </a:r>
            <a:endParaRPr lang="en-US" dirty="0"/>
          </a:p>
          <a:p>
            <a:endParaRPr lang="ar-SA" sz="1800" dirty="0"/>
          </a:p>
        </p:txBody>
      </p:sp>
    </p:spTree>
    <p:extLst>
      <p:ext uri="{BB962C8B-B14F-4D97-AF65-F5344CB8AC3E}">
        <p14:creationId xmlns:p14="http://schemas.microsoft.com/office/powerpoint/2010/main" val="55405650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19408</TotalTime>
  <Words>2335</Words>
  <Application>Microsoft Office PowerPoint</Application>
  <PresentationFormat>Grand écran</PresentationFormat>
  <Paragraphs>204</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Calibri Light</vt:lpstr>
      <vt:lpstr>Times New Roman</vt:lpstr>
      <vt:lpstr>نسق Office</vt:lpstr>
      <vt:lpstr>نظرية معالجة المعلومات</vt:lpstr>
      <vt:lpstr>مقدمة</vt:lpstr>
      <vt:lpstr>وظائف نظام معالجة المعلومات</vt:lpstr>
      <vt:lpstr>مكونات نموذج معالجة المعلومات</vt:lpstr>
      <vt:lpstr>الافتراضات الرئيسية للنظرية</vt:lpstr>
      <vt:lpstr>Présentation PowerPoint</vt:lpstr>
      <vt:lpstr>الذاكرة الحسية</vt:lpstr>
      <vt:lpstr>Présentation PowerPoint</vt:lpstr>
      <vt:lpstr>الذاكرة قصيرة المدى العاملة</vt:lpstr>
      <vt:lpstr>Présentation PowerPoint</vt:lpstr>
      <vt:lpstr>كيف نعزز الاحتفاظ بالمعلومة في الذاكرة قصيرة المدى (العاملة)</vt:lpstr>
      <vt:lpstr>الذاكرة طويلة المدى</vt:lpstr>
      <vt:lpstr>Présentation PowerPoint</vt:lpstr>
      <vt:lpstr>أقسام الذاكرة طويلة المدى (المعاني، الأحداث، الإجراءات)</vt:lpstr>
      <vt:lpstr>Présentation PowerPoint</vt:lpstr>
      <vt:lpstr>الذاكرة طويلة المدى</vt:lpstr>
      <vt:lpstr>Présentation PowerPoint</vt:lpstr>
      <vt:lpstr>طور بادلي نموذج جديد للذاكرة قصيرة المدى</vt:lpstr>
      <vt:lpstr>Présentation PowerPoint</vt:lpstr>
      <vt:lpstr>التطبيقات التربوية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معالجة المعلومات</dc:title>
  <dc:creator>AHMED TAOUALA</dc:creator>
  <cp:lastModifiedBy>lamiaa rightech</cp:lastModifiedBy>
  <cp:revision>64</cp:revision>
  <dcterms:created xsi:type="dcterms:W3CDTF">2017-11-19T09:21:49Z</dcterms:created>
  <dcterms:modified xsi:type="dcterms:W3CDTF">2023-12-28T12:16:15Z</dcterms:modified>
</cp:coreProperties>
</file>