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Lst>
  <p:sldSz cy="6858000" cx="12192000"/>
  <p:notesSz cx="6858000" cy="9144000"/>
  <p:embeddedFontLst>
    <p:embeddedFont>
      <p:font typeface="Cairo"/>
      <p:regular r:id="rId53"/>
      <p:bold r:id="rId54"/>
    </p:embeddedFont>
    <p:embeddedFont>
      <p:font typeface="Tajawal Medium"/>
      <p:regular r:id="rId55"/>
      <p:bold r:id="rId56"/>
    </p:embeddedFont>
    <p:embeddedFont>
      <p:font typeface="Tajawal"/>
      <p:regular r:id="rId57"/>
      <p:bold r:id="rId58"/>
    </p:embeddedFont>
    <p:embeddedFont>
      <p:font typeface="Cairo Black"/>
      <p:bold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32E5F1B-FC45-4082-9A5C-E62F64990956}">
  <a:tblStyle styleId="{932E5F1B-FC45-4082-9A5C-E62F64990956}"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font" Target="fonts/Cairo-regular.fntdata"/><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font" Target="fonts/TajawalMedium-regular.fntdata"/><Relationship Id="rId10" Type="http://schemas.openxmlformats.org/officeDocument/2006/relationships/slide" Target="slides/slide4.xml"/><Relationship Id="rId54" Type="http://schemas.openxmlformats.org/officeDocument/2006/relationships/font" Target="fonts/Cairo-bold.fntdata"/><Relationship Id="rId13" Type="http://schemas.openxmlformats.org/officeDocument/2006/relationships/slide" Target="slides/slide7.xml"/><Relationship Id="rId57" Type="http://schemas.openxmlformats.org/officeDocument/2006/relationships/font" Target="fonts/Tajawal-regular.fntdata"/><Relationship Id="rId12" Type="http://schemas.openxmlformats.org/officeDocument/2006/relationships/slide" Target="slides/slide6.xml"/><Relationship Id="rId56" Type="http://schemas.openxmlformats.org/officeDocument/2006/relationships/font" Target="fonts/TajawalMedium-bold.fntdata"/><Relationship Id="rId15" Type="http://schemas.openxmlformats.org/officeDocument/2006/relationships/slide" Target="slides/slide9.xml"/><Relationship Id="rId59" Type="http://schemas.openxmlformats.org/officeDocument/2006/relationships/font" Target="fonts/CairoBlack-bold.fntdata"/><Relationship Id="rId14" Type="http://schemas.openxmlformats.org/officeDocument/2006/relationships/slide" Target="slides/slide8.xml"/><Relationship Id="rId58" Type="http://schemas.openxmlformats.org/officeDocument/2006/relationships/font" Target="fonts/Tajawal-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5.png"/><Relationship Id="rId5"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9.png"/><Relationship Id="rId5"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9.png"/><Relationship Id="rId5"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19.png"/><Relationship Id="rId5"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22.png"/><Relationship Id="rId6" Type="http://schemas.openxmlformats.org/officeDocument/2006/relationships/image" Target="../media/image24.png"/><Relationship Id="rId7"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26.png"/><Relationship Id="rId9" Type="http://schemas.openxmlformats.org/officeDocument/2006/relationships/image" Target="../media/image45.png"/><Relationship Id="rId5" Type="http://schemas.openxmlformats.org/officeDocument/2006/relationships/image" Target="../media/image27.png"/><Relationship Id="rId6" Type="http://schemas.openxmlformats.org/officeDocument/2006/relationships/image" Target="../media/image30.png"/><Relationship Id="rId7" Type="http://schemas.openxmlformats.org/officeDocument/2006/relationships/image" Target="../media/image32.png"/><Relationship Id="rId8"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26.png"/><Relationship Id="rId9" Type="http://schemas.openxmlformats.org/officeDocument/2006/relationships/image" Target="../media/image33.png"/><Relationship Id="rId5" Type="http://schemas.openxmlformats.org/officeDocument/2006/relationships/image" Target="../media/image27.png"/><Relationship Id="rId6" Type="http://schemas.openxmlformats.org/officeDocument/2006/relationships/image" Target="../media/image30.png"/><Relationship Id="rId7" Type="http://schemas.openxmlformats.org/officeDocument/2006/relationships/image" Target="../media/image35.png"/><Relationship Id="rId8" Type="http://schemas.openxmlformats.org/officeDocument/2006/relationships/image" Target="../media/image3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37.png"/><Relationship Id="rId7" Type="http://schemas.openxmlformats.org/officeDocument/2006/relationships/image" Target="../media/image3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38.png"/><Relationship Id="rId5" Type="http://schemas.openxmlformats.org/officeDocument/2006/relationships/image" Target="../media/image41.png"/><Relationship Id="rId6" Type="http://schemas.openxmlformats.org/officeDocument/2006/relationships/image" Target="../media/image43.png"/><Relationship Id="rId7" Type="http://schemas.openxmlformats.org/officeDocument/2006/relationships/image" Target="../media/image40.png"/><Relationship Id="rId8" Type="http://schemas.openxmlformats.org/officeDocument/2006/relationships/image" Target="../media/image4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5" name="Google Shape;85;p13"/>
          <p:cNvSpPr txBox="1"/>
          <p:nvPr/>
        </p:nvSpPr>
        <p:spPr>
          <a:xfrm>
            <a:off x="1095375" y="2189857"/>
            <a:ext cx="10001250" cy="1609725"/>
          </a:xfrm>
          <a:prstGeom prst="rect">
            <a:avLst/>
          </a:prstGeom>
          <a:noFill/>
          <a:ln>
            <a:noFill/>
          </a:ln>
        </p:spPr>
        <p:txBody>
          <a:bodyPr anchorCtr="0" anchor="t" bIns="0" lIns="0" spcFirstLastPara="1" rIns="0" wrap="square" tIns="0">
            <a:spAutoFit/>
          </a:bodyPr>
          <a:lstStyle/>
          <a:p>
            <a:pPr indent="0" lvl="0" marL="0" marR="0" rtl="0" algn="ctr">
              <a:lnSpc>
                <a:spcPct val="129989"/>
              </a:lnSpc>
              <a:spcBef>
                <a:spcPts val="0"/>
              </a:spcBef>
              <a:spcAft>
                <a:spcPts val="0"/>
              </a:spcAft>
              <a:buNone/>
            </a:pPr>
            <a:r>
              <a:rPr b="1" i="0" lang="en-US" sz="4875" u="none" cap="none" strike="noStrike">
                <a:solidFill>
                  <a:srgbClr val="0F172A"/>
                </a:solidFill>
                <a:latin typeface="Cairo"/>
                <a:ea typeface="Cairo"/>
                <a:cs typeface="Cairo"/>
                <a:sym typeface="Cairo"/>
              </a:rPr>
              <a:t>غاليلي والثورة العلمية في القرن السابع عشر</a:t>
            </a:r>
            <a:endParaRPr/>
          </a:p>
        </p:txBody>
      </p:sp>
      <p:sp>
        <p:nvSpPr>
          <p:cNvPr id="86" name="Google Shape;86;p13"/>
          <p:cNvSpPr/>
          <p:nvPr/>
        </p:nvSpPr>
        <p:spPr>
          <a:xfrm>
            <a:off x="5619750" y="4085332"/>
            <a:ext cx="952500" cy="38100"/>
          </a:xfrm>
          <a:prstGeom prst="rect">
            <a:avLst/>
          </a:prstGeom>
          <a:solidFill>
            <a:srgbClr val="B4530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87" name="Google Shape;87;p13"/>
          <p:cNvSpPr txBox="1"/>
          <p:nvPr/>
        </p:nvSpPr>
        <p:spPr>
          <a:xfrm>
            <a:off x="1333500" y="4409182"/>
            <a:ext cx="9525000" cy="365670"/>
          </a:xfrm>
          <a:prstGeom prst="rect">
            <a:avLst/>
          </a:prstGeom>
          <a:noFill/>
          <a:ln>
            <a:noFill/>
          </a:ln>
        </p:spPr>
        <p:txBody>
          <a:bodyPr anchorCtr="0" anchor="t" bIns="0" lIns="0" spcFirstLastPara="1" rIns="0" wrap="square" tIns="0">
            <a:spAutoFit/>
          </a:bodyPr>
          <a:lstStyle/>
          <a:p>
            <a:pPr indent="0" lvl="0" marL="0" marR="0" rtl="0" algn="ctr">
              <a:lnSpc>
                <a:spcPct val="159944"/>
              </a:lnSpc>
              <a:spcBef>
                <a:spcPts val="0"/>
              </a:spcBef>
              <a:spcAft>
                <a:spcPts val="0"/>
              </a:spcAft>
              <a:buNone/>
            </a:pPr>
            <a:r>
              <a:rPr b="0" i="0" lang="en-US" sz="1800" u="none" cap="none" strike="noStrike">
                <a:solidFill>
                  <a:srgbClr val="475569"/>
                </a:solidFill>
                <a:latin typeface="Tajawal Medium"/>
                <a:ea typeface="Tajawal Medium"/>
                <a:cs typeface="Tajawal Medium"/>
                <a:sym typeface="Tajawal Medium"/>
              </a:rPr>
              <a:t>انطلاقًا من نص ألكسندر كويري: «غاليلي والثورة العلمية في القرن السابع عشر»</a:t>
            </a:r>
            <a:endParaRPr/>
          </a:p>
        </p:txBody>
      </p:sp>
      <p:sp>
        <p:nvSpPr>
          <p:cNvPr id="88" name="Google Shape;88;p13"/>
          <p:cNvSpPr txBox="1"/>
          <p:nvPr/>
        </p:nvSpPr>
        <p:spPr>
          <a:xfrm>
            <a:off x="1333500" y="4965352"/>
            <a:ext cx="9525000" cy="2541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1" lang="en-US" sz="1650">
                <a:solidFill>
                  <a:srgbClr val="334155"/>
                </a:solidFill>
                <a:latin typeface="Tajawal"/>
                <a:ea typeface="Tajawal"/>
                <a:cs typeface="Tajawal"/>
                <a:sym typeface="Tajawal"/>
              </a:rPr>
              <a:t>إعداد </a:t>
            </a:r>
            <a:r>
              <a:rPr b="1" i="0" lang="en-US" sz="1650" u="none" cap="none" strike="noStrike">
                <a:solidFill>
                  <a:srgbClr val="334155"/>
                </a:solidFill>
                <a:latin typeface="Tajawal"/>
                <a:ea typeface="Tajawal"/>
                <a:cs typeface="Tajawal"/>
                <a:sym typeface="Tajawal"/>
              </a:rPr>
              <a:t>:</a:t>
            </a:r>
            <a:r>
              <a:rPr b="1" lang="en-US" sz="1650">
                <a:solidFill>
                  <a:srgbClr val="334155"/>
                </a:solidFill>
                <a:latin typeface="Tajawal"/>
                <a:ea typeface="Tajawal"/>
                <a:cs typeface="Tajawal"/>
                <a:sym typeface="Tajawal"/>
              </a:rPr>
              <a:t> الأستاذ</a:t>
            </a:r>
            <a:r>
              <a:rPr b="1" i="0" lang="en-US" sz="1650" u="none" cap="none" strike="noStrike">
                <a:solidFill>
                  <a:srgbClr val="334155"/>
                </a:solidFill>
                <a:latin typeface="Tajawal"/>
                <a:ea typeface="Tajawal"/>
                <a:cs typeface="Tajawal"/>
                <a:sym typeface="Tajawal"/>
              </a:rPr>
              <a:t> بدر غنمات</a:t>
            </a:r>
            <a:endParaRPr/>
          </a:p>
        </p:txBody>
      </p:sp>
      <p:pic>
        <p:nvPicPr>
          <p:cNvPr id="89" name="Google Shape;89;p13"/>
          <p:cNvPicPr preferRelativeResize="0"/>
          <p:nvPr/>
        </p:nvPicPr>
        <p:blipFill>
          <a:blip r:embed="rId4">
            <a:alphaModFix/>
          </a:blip>
          <a:stretch>
            <a:fillRect/>
          </a:stretch>
        </p:blipFill>
        <p:spPr>
          <a:xfrm>
            <a:off x="4274002" y="298825"/>
            <a:ext cx="3644001" cy="1103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38" name="Shape 238"/>
        <p:cNvGrpSpPr/>
        <p:nvPr/>
      </p:nvGrpSpPr>
      <p:grpSpPr>
        <a:xfrm>
          <a:off x="0" y="0"/>
          <a:ext cx="0" cy="0"/>
          <a:chOff x="0" y="0"/>
          <a:chExt cx="0" cy="0"/>
        </a:xfrm>
      </p:grpSpPr>
      <p:pic>
        <p:nvPicPr>
          <p:cNvPr descr="image.png" id="239" name="Google Shape;239;p2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40" name="Google Shape;240;p22"/>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241" name="Google Shape;241;p22"/>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242" name="Google Shape;242;p22"/>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2.3. دلالة هذا التحول</a:t>
            </a:r>
            <a:endParaRPr/>
          </a:p>
        </p:txBody>
      </p:sp>
      <p:sp>
        <p:nvSpPr>
          <p:cNvPr id="243" name="Google Shape;243;p22"/>
          <p:cNvSpPr txBox="1"/>
          <p:nvPr/>
        </p:nvSpPr>
        <p:spPr>
          <a:xfrm>
            <a:off x="6581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الانتقال من الكوسموس إلى الكون يعني الانتقال من عالم كيفي تراتبي إلى عالم كمي رياضي. وهذا ما جعل ترييض الطبيعة ممكنًا.</a:t>
            </a:r>
            <a:endParaRPr/>
          </a:p>
        </p:txBody>
      </p:sp>
      <p:sp>
        <p:nvSpPr>
          <p:cNvPr id="244" name="Google Shape;244;p22"/>
          <p:cNvSpPr txBox="1"/>
          <p:nvPr/>
        </p:nvSpPr>
        <p:spPr>
          <a:xfrm>
            <a:off x="6581775" y="34956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فبدل أن نسأل: ما المكان الطبيعي لهذا الجسم؟ أصبح السؤال: ما القانون الرياضي الذي يحكم حركته؟</a:t>
            </a:r>
            <a:endParaRPr/>
          </a:p>
        </p:txBody>
      </p:sp>
      <p:sp>
        <p:nvSpPr>
          <p:cNvPr id="245" name="Google Shape;245;p22"/>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2.5. مثال توضيحي</a:t>
            </a:r>
            <a:endParaRPr/>
          </a:p>
        </p:txBody>
      </p:sp>
      <p:sp>
        <p:nvSpPr>
          <p:cNvPr id="246" name="Google Shape;246;p22"/>
          <p:cNvSpPr txBox="1"/>
          <p:nvPr/>
        </p:nvSpPr>
        <p:spPr>
          <a:xfrm>
            <a:off x="866775" y="24669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في التصور القديم، سقوط الحجر يعني عودة الجسم الثقيل إلى مكانه الطبيعي.</a:t>
            </a:r>
            <a:endParaRPr/>
          </a:p>
        </p:txBody>
      </p:sp>
      <p:sp>
        <p:nvSpPr>
          <p:cNvPr id="247" name="Google Shape;247;p22"/>
          <p:cNvSpPr txBox="1"/>
          <p:nvPr/>
        </p:nvSpPr>
        <p:spPr>
          <a:xfrm>
            <a:off x="866775" y="31908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أما في التصور الحديث، فالسقوط ظاهرة حركية يمكن تفسيرها بقانون عام، لا بميل طبيعي داخلي في الجسم.</a:t>
            </a:r>
            <a:endParaRPr/>
          </a:p>
        </p:txBody>
      </p:sp>
      <p:sp>
        <p:nvSpPr>
          <p:cNvPr id="248" name="Google Shape;248;p22"/>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الثانية</a:t>
            </a:r>
            <a:endParaRPr/>
          </a:p>
        </p:txBody>
      </p:sp>
      <p:sp>
        <p:nvSpPr>
          <p:cNvPr id="249" name="Google Shape;249;p22"/>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53" name="Shape 253"/>
        <p:cNvGrpSpPr/>
        <p:nvPr/>
      </p:nvGrpSpPr>
      <p:grpSpPr>
        <a:xfrm>
          <a:off x="0" y="0"/>
          <a:ext cx="0" cy="0"/>
          <a:chOff x="0" y="0"/>
          <a:chExt cx="0" cy="0"/>
        </a:xfrm>
      </p:grpSpPr>
      <p:pic>
        <p:nvPicPr>
          <p:cNvPr descr="image.png" id="254" name="Google Shape;254;p2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55" name="Google Shape;255;p23"/>
          <p:cNvPicPr preferRelativeResize="0"/>
          <p:nvPr/>
        </p:nvPicPr>
        <p:blipFill rotWithShape="1">
          <a:blip r:embed="rId4">
            <a:alphaModFix/>
          </a:blip>
          <a:srcRect b="0" l="0" r="0" t="0"/>
          <a:stretch/>
        </p:blipFill>
        <p:spPr>
          <a:xfrm>
            <a:off x="571500" y="1562100"/>
            <a:ext cx="11049000" cy="3829050"/>
          </a:xfrm>
          <a:prstGeom prst="rect">
            <a:avLst/>
          </a:prstGeom>
          <a:noFill/>
          <a:ln>
            <a:noFill/>
          </a:ln>
        </p:spPr>
      </p:pic>
      <p:graphicFrame>
        <p:nvGraphicFramePr>
          <p:cNvPr id="256" name="Google Shape;256;p23"/>
          <p:cNvGraphicFramePr/>
          <p:nvPr/>
        </p:nvGraphicFramePr>
        <p:xfrm>
          <a:off x="581025" y="1571625"/>
          <a:ext cx="3000000" cy="3000000"/>
        </p:xfrm>
        <a:graphic>
          <a:graphicData uri="http://schemas.openxmlformats.org/drawingml/2006/table">
            <a:tbl>
              <a:tblPr bandRow="1" firstRow="1">
                <a:noFill/>
                <a:tableStyleId>{932E5F1B-FC45-4082-9A5C-E62F64990956}</a:tableStyleId>
              </a:tblPr>
              <a:tblGrid>
                <a:gridCol w="5496675"/>
                <a:gridCol w="5533275"/>
              </a:tblGrid>
              <a:tr h="635000">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التصور القديم: الكوسموس</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التصور الحديث: الكون</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r>
              <a:tr h="6350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عالم مغلق ومحدود</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عالم مفتوح ولا محدود</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350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منظم تراتبيًا</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متجانس من حيث القوانين</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r h="6350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السماء والأرض منفصلتان</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توحيد الفيزياء السماوية والأرضية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350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تفسير كيفي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تفسير رياضي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r h="6350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لكل جسم مكان طبيعي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كل جسم يخضع لقوانين عامة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257" name="Google Shape;257;p23"/>
          <p:cNvSpPr/>
          <p:nvPr/>
        </p:nvSpPr>
        <p:spPr>
          <a:xfrm>
            <a:off x="6114305" y="2271712"/>
            <a:ext cx="549666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8" name="Google Shape;258;p23"/>
          <p:cNvSpPr/>
          <p:nvPr/>
        </p:nvSpPr>
        <p:spPr>
          <a:xfrm>
            <a:off x="581025" y="2271712"/>
            <a:ext cx="553328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9" name="Google Shape;259;p23"/>
          <p:cNvSpPr/>
          <p:nvPr/>
        </p:nvSpPr>
        <p:spPr>
          <a:xfrm>
            <a:off x="6114305" y="2890837"/>
            <a:ext cx="549666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0" name="Google Shape;260;p23"/>
          <p:cNvSpPr/>
          <p:nvPr/>
        </p:nvSpPr>
        <p:spPr>
          <a:xfrm>
            <a:off x="581025" y="2890837"/>
            <a:ext cx="553328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1" name="Google Shape;261;p23"/>
          <p:cNvSpPr/>
          <p:nvPr/>
        </p:nvSpPr>
        <p:spPr>
          <a:xfrm>
            <a:off x="6114305" y="3509962"/>
            <a:ext cx="549666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2" name="Google Shape;262;p23"/>
          <p:cNvSpPr/>
          <p:nvPr/>
        </p:nvSpPr>
        <p:spPr>
          <a:xfrm>
            <a:off x="581025" y="3509962"/>
            <a:ext cx="553328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3" name="Google Shape;263;p23"/>
          <p:cNvSpPr/>
          <p:nvPr/>
        </p:nvSpPr>
        <p:spPr>
          <a:xfrm>
            <a:off x="6114305" y="4129087"/>
            <a:ext cx="549666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4" name="Google Shape;264;p23"/>
          <p:cNvSpPr/>
          <p:nvPr/>
        </p:nvSpPr>
        <p:spPr>
          <a:xfrm>
            <a:off x="581025" y="4129087"/>
            <a:ext cx="553328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5" name="Google Shape;265;p23"/>
          <p:cNvSpPr/>
          <p:nvPr/>
        </p:nvSpPr>
        <p:spPr>
          <a:xfrm>
            <a:off x="6114305" y="4748212"/>
            <a:ext cx="549666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6" name="Google Shape;266;p23"/>
          <p:cNvSpPr/>
          <p:nvPr/>
        </p:nvSpPr>
        <p:spPr>
          <a:xfrm>
            <a:off x="581025" y="4748212"/>
            <a:ext cx="553328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7" name="Google Shape;267;p23"/>
          <p:cNvSpPr/>
          <p:nvPr/>
        </p:nvSpPr>
        <p:spPr>
          <a:xfrm>
            <a:off x="6114305" y="5367337"/>
            <a:ext cx="5496669"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8" name="Google Shape;268;p23"/>
          <p:cNvSpPr/>
          <p:nvPr/>
        </p:nvSpPr>
        <p:spPr>
          <a:xfrm>
            <a:off x="581025" y="5367337"/>
            <a:ext cx="553328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9" name="Google Shape;269;p23"/>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2.4. مقارنة تركيبية</a:t>
            </a:r>
            <a:endParaRPr/>
          </a:p>
        </p:txBody>
      </p:sp>
      <p:sp>
        <p:nvSpPr>
          <p:cNvPr id="270" name="Google Shape;270;p23"/>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74" name="Shape 274"/>
        <p:cNvGrpSpPr/>
        <p:nvPr/>
      </p:nvGrpSpPr>
      <p:grpSpPr>
        <a:xfrm>
          <a:off x="0" y="0"/>
          <a:ext cx="0" cy="0"/>
          <a:chOff x="0" y="0"/>
          <a:chExt cx="0" cy="0"/>
        </a:xfrm>
      </p:grpSpPr>
      <p:pic>
        <p:nvPicPr>
          <p:cNvPr descr="image.png" id="275" name="Google Shape;275;p2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76" name="Google Shape;276;p24"/>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277" name="Google Shape;277;p24"/>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278" name="Google Shape;278;p24"/>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2.6. خلاصة الوحدة</a:t>
            </a:r>
            <a:endParaRPr/>
          </a:p>
        </p:txBody>
      </p:sp>
      <p:sp>
        <p:nvSpPr>
          <p:cNvPr id="279" name="Google Shape;279;p24"/>
          <p:cNvSpPr txBox="1"/>
          <p:nvPr/>
        </p:nvSpPr>
        <p:spPr>
          <a:xfrm>
            <a:off x="6581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أحد أهم وجوه الثورة العلمية هو الانتقال من تصور الكوسموس المغلق إلى تصور الكون المفتوح، وهو تحول أتاح قيام فيزياء موحدة تطبق القوانين نفسها على الأرض والسماء.</a:t>
            </a:r>
            <a:endParaRPr/>
          </a:p>
        </p:txBody>
      </p:sp>
      <p:sp>
        <p:nvSpPr>
          <p:cNvPr id="280" name="Google Shape;280;p24"/>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2.7. نشاط تفاعلي</a:t>
            </a:r>
            <a:endParaRPr/>
          </a:p>
        </p:txBody>
      </p:sp>
      <p:sp>
        <p:nvSpPr>
          <p:cNvPr id="281" name="Google Shape;281;p24"/>
          <p:cNvSpPr txBox="1"/>
          <p:nvPr/>
        </p:nvSpPr>
        <p:spPr>
          <a:xfrm>
            <a:off x="866775" y="24669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اختر الجواب الصحيح: ما أهم نتيجة للانتقال من الكوسموس إلى الكون؟</a:t>
            </a:r>
            <a:endParaRPr/>
          </a:p>
        </p:txBody>
      </p:sp>
      <p:sp>
        <p:nvSpPr>
          <p:cNvPr id="282" name="Google Shape;282;p24"/>
          <p:cNvSpPr txBox="1"/>
          <p:nvPr/>
        </p:nvSpPr>
        <p:spPr>
          <a:xfrm>
            <a:off x="866775" y="49815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الجواب الصحيح:</a:t>
            </a:r>
            <a:r>
              <a:rPr b="0" i="0" lang="en-US" sz="1500" u="none" cap="none" strike="noStrike">
                <a:solidFill>
                  <a:srgbClr val="334155"/>
                </a:solidFill>
                <a:latin typeface="Tajawal"/>
                <a:ea typeface="Tajawal"/>
                <a:cs typeface="Tajawal"/>
                <a:sym typeface="Tajawal"/>
              </a:rPr>
              <a:t> ب. توحيد القوانين الطبيعية.</a:t>
            </a:r>
            <a:endParaRPr/>
          </a:p>
        </p:txBody>
      </p:sp>
      <p:sp>
        <p:nvSpPr>
          <p:cNvPr id="283" name="Google Shape;283;p24"/>
          <p:cNvSpPr txBox="1"/>
          <p:nvPr/>
        </p:nvSpPr>
        <p:spPr>
          <a:xfrm>
            <a:off x="866775" y="31908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أ. الفصل بين السماء والأرض</a:t>
            </a:r>
            <a:endParaRPr/>
          </a:p>
        </p:txBody>
      </p:sp>
      <p:sp>
        <p:nvSpPr>
          <p:cNvPr id="284" name="Google Shape;284;p24"/>
          <p:cNvSpPr txBox="1"/>
          <p:nvPr/>
        </p:nvSpPr>
        <p:spPr>
          <a:xfrm>
            <a:off x="866775" y="36385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ب. توحيد القوانين الطبيعية</a:t>
            </a:r>
            <a:endParaRPr/>
          </a:p>
        </p:txBody>
      </p:sp>
      <p:sp>
        <p:nvSpPr>
          <p:cNvPr id="285" name="Google Shape;285;p24"/>
          <p:cNvSpPr txBox="1"/>
          <p:nvPr/>
        </p:nvSpPr>
        <p:spPr>
          <a:xfrm>
            <a:off x="866775" y="408622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ج. العودة إلى الحس المشترك</a:t>
            </a:r>
            <a:endParaRPr/>
          </a:p>
        </p:txBody>
      </p:sp>
      <p:sp>
        <p:nvSpPr>
          <p:cNvPr id="286" name="Google Shape;286;p24"/>
          <p:cNvSpPr txBox="1"/>
          <p:nvPr/>
        </p:nvSpPr>
        <p:spPr>
          <a:xfrm>
            <a:off x="866775" y="453390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د. رفض الرياضيات</a:t>
            </a:r>
            <a:endParaRPr/>
          </a:p>
        </p:txBody>
      </p:sp>
      <p:sp>
        <p:nvSpPr>
          <p:cNvPr id="287" name="Google Shape;287;p24"/>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الثانية (الخلاصة والنشاط)</a:t>
            </a:r>
            <a:endParaRPr/>
          </a:p>
        </p:txBody>
      </p:sp>
      <p:sp>
        <p:nvSpPr>
          <p:cNvPr id="288" name="Google Shape;288;p24"/>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92" name="Shape 292"/>
        <p:cNvGrpSpPr/>
        <p:nvPr/>
      </p:nvGrpSpPr>
      <p:grpSpPr>
        <a:xfrm>
          <a:off x="0" y="0"/>
          <a:ext cx="0" cy="0"/>
          <a:chOff x="0" y="0"/>
          <a:chExt cx="0" cy="0"/>
        </a:xfrm>
      </p:grpSpPr>
      <p:pic>
        <p:nvPicPr>
          <p:cNvPr descr="image.png" id="293" name="Google Shape;293;p2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94" name="Google Shape;294;p25"/>
          <p:cNvPicPr preferRelativeResize="0"/>
          <p:nvPr/>
        </p:nvPicPr>
        <p:blipFill rotWithShape="1">
          <a:blip r:embed="rId4">
            <a:alphaModFix/>
          </a:blip>
          <a:srcRect b="0" l="0" r="0" t="0"/>
          <a:stretch/>
        </p:blipFill>
        <p:spPr>
          <a:xfrm>
            <a:off x="571500" y="1457325"/>
            <a:ext cx="5334000" cy="3333750"/>
          </a:xfrm>
          <a:prstGeom prst="rect">
            <a:avLst/>
          </a:prstGeom>
          <a:noFill/>
          <a:ln>
            <a:noFill/>
          </a:ln>
        </p:spPr>
      </p:pic>
      <p:sp>
        <p:nvSpPr>
          <p:cNvPr id="295" name="Google Shape;295;p25"/>
          <p:cNvSpPr txBox="1"/>
          <p:nvPr/>
        </p:nvSpPr>
        <p:spPr>
          <a:xfrm>
            <a:off x="6286500" y="1457325"/>
            <a:ext cx="5600700" cy="4667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950" u="none" cap="none" strike="noStrike">
                <a:solidFill>
                  <a:srgbClr val="B45309"/>
                </a:solidFill>
                <a:latin typeface="Cairo"/>
                <a:ea typeface="Cairo"/>
                <a:cs typeface="Cairo"/>
                <a:sym typeface="Cairo"/>
              </a:rPr>
              <a:t>3.1. معنى مبدأ العطالة</a:t>
            </a:r>
            <a:endParaRPr/>
          </a:p>
        </p:txBody>
      </p:sp>
      <p:sp>
        <p:nvSpPr>
          <p:cNvPr id="296" name="Google Shape;296;p25"/>
          <p:cNvSpPr txBox="1"/>
          <p:nvPr/>
        </p:nvSpPr>
        <p:spPr>
          <a:xfrm>
            <a:off x="6286500" y="2066925"/>
            <a:ext cx="5334000"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يقوم مبدأ العطالة على فكرة بسيطة في ظاهرها: الجسم الساكن يبقى ساكنًا، والجسم المتحرك يواصل حركته المستقيمة المنتظمة، ما لم تؤثر عليه قوة خارجية تغير حالته.</a:t>
            </a:r>
            <a:endParaRPr/>
          </a:p>
        </p:txBody>
      </p:sp>
      <p:sp>
        <p:nvSpPr>
          <p:cNvPr id="297" name="Google Shape;297;p25"/>
          <p:cNvSpPr txBox="1"/>
          <p:nvPr/>
        </p:nvSpPr>
        <p:spPr>
          <a:xfrm>
            <a:off x="6286500" y="3095625"/>
            <a:ext cx="533400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لكن هذه الفكرة التي تبدو اليوم بديهية لم تكن بديهية في الفكر القديم. لقد احتاجت إلى ثورة كاملة في مفهوم الحركة والمكان والطبيعة.</a:t>
            </a:r>
            <a:endParaRPr/>
          </a:p>
        </p:txBody>
      </p:sp>
      <p:sp>
        <p:nvSpPr>
          <p:cNvPr id="298" name="Google Shape;298;p25"/>
          <p:cNvSpPr txBox="1"/>
          <p:nvPr/>
        </p:nvSpPr>
        <p:spPr>
          <a:xfrm>
            <a:off x="6286500" y="3819525"/>
            <a:ext cx="5600700" cy="4667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950" u="none" cap="none" strike="noStrike">
                <a:solidFill>
                  <a:srgbClr val="B45309"/>
                </a:solidFill>
                <a:latin typeface="Cairo"/>
                <a:ea typeface="Cairo"/>
                <a:cs typeface="Cairo"/>
                <a:sym typeface="Cairo"/>
              </a:rPr>
              <a:t>3.2. لماذا لم يكن المبدأ بديهيًا؟</a:t>
            </a:r>
            <a:endParaRPr/>
          </a:p>
        </p:txBody>
      </p:sp>
      <p:sp>
        <p:nvSpPr>
          <p:cNvPr id="299" name="Google Shape;299;p25"/>
          <p:cNvSpPr txBox="1"/>
          <p:nvPr/>
        </p:nvSpPr>
        <p:spPr>
          <a:xfrm>
            <a:off x="6286500" y="4429125"/>
            <a:ext cx="5334000" cy="1219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بالنسبة للحس المشترك، يبدو أن الجسم المتحرك يحتاج دائمًا إلى قوة تدفعه. فعندما ندفع شيئًا، يتحرك، وعندما نتوقف عن دفعه، يتوقف. لهذا كان من الصعب على الفكر القديم أن يقبل أن الحركة يمكن أن تستمر من دون قوة مستمرة.</a:t>
            </a:r>
            <a:endParaRPr/>
          </a:p>
        </p:txBody>
      </p:sp>
      <p:sp>
        <p:nvSpPr>
          <p:cNvPr id="300" name="Google Shape;300;p25"/>
          <p:cNvSpPr txBox="1"/>
          <p:nvPr/>
        </p:nvSpPr>
        <p:spPr>
          <a:xfrm>
            <a:off x="6286500" y="5762625"/>
            <a:ext cx="533400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غير أن العلم الحديث سيغير السؤال: القوة لا تفسر استمرار الحركة، بل تفسر تغير الحركة.</a:t>
            </a:r>
            <a:endParaRPr/>
          </a:p>
        </p:txBody>
      </p:sp>
      <p:pic>
        <p:nvPicPr>
          <p:cNvPr descr="image.png" id="301" name="Google Shape;301;p25"/>
          <p:cNvPicPr preferRelativeResize="0"/>
          <p:nvPr/>
        </p:nvPicPr>
        <p:blipFill rotWithShape="1">
          <a:blip r:embed="rId5">
            <a:alphaModFix/>
          </a:blip>
          <a:srcRect b="0" l="0" r="0" t="0"/>
          <a:stretch/>
        </p:blipFill>
        <p:spPr>
          <a:xfrm>
            <a:off x="571500" y="1457325"/>
            <a:ext cx="5334000" cy="3333750"/>
          </a:xfrm>
          <a:prstGeom prst="rect">
            <a:avLst/>
          </a:prstGeom>
          <a:noFill/>
          <a:ln>
            <a:noFill/>
          </a:ln>
        </p:spPr>
      </p:pic>
      <p:sp>
        <p:nvSpPr>
          <p:cNvPr id="302" name="Google Shape;302;p25"/>
          <p:cNvSpPr txBox="1"/>
          <p:nvPr/>
        </p:nvSpPr>
        <p:spPr>
          <a:xfrm>
            <a:off x="19050" y="371475"/>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الوحدة الثالثة: مبدأ العطالة ومفهوم الحركة في الفيزياء الحديثة</a:t>
            </a:r>
            <a:endParaRPr/>
          </a:p>
        </p:txBody>
      </p:sp>
      <p:sp>
        <p:nvSpPr>
          <p:cNvPr id="303" name="Google Shape;303;p25"/>
          <p:cNvSpPr/>
          <p:nvPr/>
        </p:nvSpPr>
        <p:spPr>
          <a:xfrm>
            <a:off x="571500" y="11525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307" name="Shape 307"/>
        <p:cNvGrpSpPr/>
        <p:nvPr/>
      </p:nvGrpSpPr>
      <p:grpSpPr>
        <a:xfrm>
          <a:off x="0" y="0"/>
          <a:ext cx="0" cy="0"/>
          <a:chOff x="0" y="0"/>
          <a:chExt cx="0" cy="0"/>
        </a:xfrm>
      </p:grpSpPr>
      <p:pic>
        <p:nvPicPr>
          <p:cNvPr descr="image.png" id="308" name="Google Shape;308;p2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09" name="Google Shape;309;p26"/>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310" name="Google Shape;310;p26"/>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311" name="Google Shape;311;p26"/>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3.3. الشروط المفهومية لمبدأ العطالة</a:t>
            </a:r>
            <a:endParaRPr/>
          </a:p>
        </p:txBody>
      </p:sp>
      <p:sp>
        <p:nvSpPr>
          <p:cNvPr id="312" name="Google Shape;312;p26"/>
          <p:cNvSpPr txBox="1"/>
          <p:nvPr/>
        </p:nvSpPr>
        <p:spPr>
          <a:xfrm>
            <a:off x="6581775" y="24669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لا يصبح مبدأ العطالة مفهومًا إلا إذا قبلنا بثلاث فرضيات أساسية:</a:t>
            </a:r>
            <a:endParaRPr/>
          </a:p>
        </p:txBody>
      </p:sp>
      <p:sp>
        <p:nvSpPr>
          <p:cNvPr id="313" name="Google Shape;313;p26"/>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3.4. الحركة في التصور الحديث</a:t>
            </a:r>
            <a:endParaRPr/>
          </a:p>
        </p:txBody>
      </p:sp>
      <p:sp>
        <p:nvSpPr>
          <p:cNvPr id="314" name="Google Shape;314;p26"/>
          <p:cNvSpPr txBox="1"/>
          <p:nvPr/>
        </p:nvSpPr>
        <p:spPr>
          <a:xfrm>
            <a:off x="866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في الفيزياء الحديثة، الحركة ليست تغيرًا في طبيعة الجسم. الجسم لا يصبح مختلفًا فقط لأنه يتحرك. الحركة حالة، مثل السكون، ولا تؤثر في ماهية الجسم.</a:t>
            </a:r>
            <a:endParaRPr/>
          </a:p>
        </p:txBody>
      </p:sp>
      <p:sp>
        <p:nvSpPr>
          <p:cNvPr id="315" name="Google Shape;315;p26"/>
          <p:cNvSpPr txBox="1"/>
          <p:nvPr/>
        </p:nvSpPr>
        <p:spPr>
          <a:xfrm>
            <a:off x="866775" y="34956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كما أن الحركة نسبية؛ فلا يمكن القول إن جسمًا يتحرك بشكل مطلق، بل يتحرك بالنسبة إلى جسم آخر أو إطار مرجعي معين.</a:t>
            </a:r>
            <a:endParaRPr/>
          </a:p>
        </p:txBody>
      </p:sp>
      <p:sp>
        <p:nvSpPr>
          <p:cNvPr id="316" name="Google Shape;316;p26"/>
          <p:cNvSpPr txBox="1"/>
          <p:nvPr/>
        </p:nvSpPr>
        <p:spPr>
          <a:xfrm>
            <a:off x="6581775" y="31908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إمكانية عزل جسم عن محيطه الفيزيائي.</a:t>
            </a:r>
            <a:endParaRPr/>
          </a:p>
        </p:txBody>
      </p:sp>
      <p:sp>
        <p:nvSpPr>
          <p:cNvPr id="317" name="Google Shape;317;p26"/>
          <p:cNvSpPr txBox="1"/>
          <p:nvPr/>
        </p:nvSpPr>
        <p:spPr>
          <a:xfrm>
            <a:off x="6581775" y="36385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تصور المكان باعتباره فضاءً هندسيًا متجانسًا ولا محدودًا.</a:t>
            </a:r>
            <a:endParaRPr/>
          </a:p>
        </p:txBody>
      </p:sp>
      <p:sp>
        <p:nvSpPr>
          <p:cNvPr id="318" name="Google Shape;318;p26"/>
          <p:cNvSpPr txBox="1"/>
          <p:nvPr/>
        </p:nvSpPr>
        <p:spPr>
          <a:xfrm>
            <a:off x="6581775" y="4086225"/>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اعتبار الحركة والسكون حالتين متكافئتين من الناحية الفيزيائية.</a:t>
            </a:r>
            <a:endParaRPr/>
          </a:p>
        </p:txBody>
      </p:sp>
      <p:sp>
        <p:nvSpPr>
          <p:cNvPr id="319" name="Google Shape;319;p26"/>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الثالثة</a:t>
            </a:r>
            <a:endParaRPr/>
          </a:p>
        </p:txBody>
      </p:sp>
      <p:sp>
        <p:nvSpPr>
          <p:cNvPr id="320" name="Google Shape;320;p26"/>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324" name="Shape 324"/>
        <p:cNvGrpSpPr/>
        <p:nvPr/>
      </p:nvGrpSpPr>
      <p:grpSpPr>
        <a:xfrm>
          <a:off x="0" y="0"/>
          <a:ext cx="0" cy="0"/>
          <a:chOff x="0" y="0"/>
          <a:chExt cx="0" cy="0"/>
        </a:xfrm>
      </p:grpSpPr>
      <p:pic>
        <p:nvPicPr>
          <p:cNvPr descr="image.png" id="325" name="Google Shape;325;p2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26" name="Google Shape;326;p27"/>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327" name="Google Shape;327;p27"/>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328" name="Google Shape;328;p27"/>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3.5. مثال مبسط</a:t>
            </a:r>
            <a:endParaRPr/>
          </a:p>
        </p:txBody>
      </p:sp>
      <p:sp>
        <p:nvSpPr>
          <p:cNvPr id="329" name="Google Shape;329;p27"/>
          <p:cNvSpPr txBox="1"/>
          <p:nvPr/>
        </p:nvSpPr>
        <p:spPr>
          <a:xfrm>
            <a:off x="6581775" y="24669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راكب جالس داخل قطار يتحرك بسرعة ثابتة. بالنسبة إليه، حقيبته ساكنة بجانبه. لكن بالنسبة إلى شخص يقف خارج القطار، الحقيبة تتحرك بسرعة القطار. إذن، الحركة ليست مطلقة، بل نسبية.</a:t>
            </a:r>
            <a:endParaRPr/>
          </a:p>
        </p:txBody>
      </p:sp>
      <p:sp>
        <p:nvSpPr>
          <p:cNvPr id="330" name="Google Shape;330;p27"/>
          <p:cNvSpPr txBox="1"/>
          <p:nvPr/>
        </p:nvSpPr>
        <p:spPr>
          <a:xfrm>
            <a:off x="6344602" y="39909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3.6. خلاصة الوحدة</a:t>
            </a:r>
            <a:endParaRPr/>
          </a:p>
        </p:txBody>
      </p:sp>
      <p:sp>
        <p:nvSpPr>
          <p:cNvPr id="331" name="Google Shape;331;p27"/>
          <p:cNvSpPr txBox="1"/>
          <p:nvPr/>
        </p:nvSpPr>
        <p:spPr>
          <a:xfrm>
            <a:off x="6581775" y="46005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مبدأ العطالة ليس مجرد قانون فيزيائي، بل هو تعبير عن تحول فلسفي عميق: الحركة لم تعد تغيرًا جوهريًا في الجسم، بل أصبحت حالة قابلة للوصف الرياضي.</a:t>
            </a:r>
            <a:endParaRPr/>
          </a:p>
        </p:txBody>
      </p:sp>
      <p:sp>
        <p:nvSpPr>
          <p:cNvPr id="332" name="Google Shape;332;p27"/>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3.7. سؤال للفهم</a:t>
            </a:r>
            <a:endParaRPr/>
          </a:p>
        </p:txBody>
      </p:sp>
      <p:sp>
        <p:nvSpPr>
          <p:cNvPr id="333" name="Google Shape;333;p27"/>
          <p:cNvSpPr txBox="1"/>
          <p:nvPr/>
        </p:nvSpPr>
        <p:spPr>
          <a:xfrm>
            <a:off x="866775" y="24669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لماذا يقول كويري إن مبدأ العطالة يبدو بسيطًا لنا اليوم، لكنه لم يكن كذلك بالنسبة للقدماء؟</a:t>
            </a:r>
            <a:endParaRPr/>
          </a:p>
        </p:txBody>
      </p:sp>
      <p:sp>
        <p:nvSpPr>
          <p:cNvPr id="334" name="Google Shape;334;p27"/>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الثالثة (الخلاصة والأسئلة)</a:t>
            </a:r>
            <a:endParaRPr/>
          </a:p>
        </p:txBody>
      </p:sp>
      <p:sp>
        <p:nvSpPr>
          <p:cNvPr id="335" name="Google Shape;335;p27"/>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339" name="Shape 339"/>
        <p:cNvGrpSpPr/>
        <p:nvPr/>
      </p:nvGrpSpPr>
      <p:grpSpPr>
        <a:xfrm>
          <a:off x="0" y="0"/>
          <a:ext cx="0" cy="0"/>
          <a:chOff x="0" y="0"/>
          <a:chExt cx="0" cy="0"/>
        </a:xfrm>
      </p:grpSpPr>
      <p:pic>
        <p:nvPicPr>
          <p:cNvPr descr="image.png" id="340" name="Google Shape;340;p2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41" name="Google Shape;341;p28"/>
          <p:cNvPicPr preferRelativeResize="0"/>
          <p:nvPr/>
        </p:nvPicPr>
        <p:blipFill rotWithShape="1">
          <a:blip r:embed="rId4">
            <a:alphaModFix/>
          </a:blip>
          <a:srcRect b="0" l="0" r="0" t="0"/>
          <a:stretch/>
        </p:blipFill>
        <p:spPr>
          <a:xfrm>
            <a:off x="6286500" y="1128712"/>
            <a:ext cx="5334000" cy="5686425"/>
          </a:xfrm>
          <a:prstGeom prst="rect">
            <a:avLst/>
          </a:prstGeom>
          <a:noFill/>
          <a:ln>
            <a:noFill/>
          </a:ln>
        </p:spPr>
      </p:pic>
      <p:pic>
        <p:nvPicPr>
          <p:cNvPr descr="image.png" id="342" name="Google Shape;342;p28"/>
          <p:cNvPicPr preferRelativeResize="0"/>
          <p:nvPr/>
        </p:nvPicPr>
        <p:blipFill rotWithShape="1">
          <a:blip r:embed="rId5">
            <a:alphaModFix/>
          </a:blip>
          <a:srcRect b="0" l="0" r="0" t="0"/>
          <a:stretch/>
        </p:blipFill>
        <p:spPr>
          <a:xfrm>
            <a:off x="571500" y="1128712"/>
            <a:ext cx="5334000" cy="5686425"/>
          </a:xfrm>
          <a:prstGeom prst="rect">
            <a:avLst/>
          </a:prstGeom>
          <a:noFill/>
          <a:ln>
            <a:noFill/>
          </a:ln>
        </p:spPr>
      </p:pic>
      <p:sp>
        <p:nvSpPr>
          <p:cNvPr id="343" name="Google Shape;343;p28"/>
          <p:cNvSpPr txBox="1"/>
          <p:nvPr/>
        </p:nvSpPr>
        <p:spPr>
          <a:xfrm>
            <a:off x="6344602" y="1423987"/>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4.1. مدخل</a:t>
            </a:r>
            <a:endParaRPr/>
          </a:p>
        </p:txBody>
      </p:sp>
      <p:sp>
        <p:nvSpPr>
          <p:cNvPr id="344" name="Google Shape;344;p28"/>
          <p:cNvSpPr txBox="1"/>
          <p:nvPr/>
        </p:nvSpPr>
        <p:spPr>
          <a:xfrm>
            <a:off x="6581775" y="2033587"/>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لا يقدم كويري الفيزياء الأرسطية باعتبارها مجموعة أفكار خاطئة ومتنافرة. بالعكس، يؤكد أنها كانت نظرية متماسكة ومنسجمة مع الحس المشترك والتجربة اليومية. هذا مهم جدًا، لأن فهم الثورة الغاليلية يتطلب فهم قوة التصور الذي واجهته.</a:t>
            </a:r>
            <a:endParaRPr/>
          </a:p>
        </p:txBody>
      </p:sp>
      <p:sp>
        <p:nvSpPr>
          <p:cNvPr id="345" name="Google Shape;345;p28"/>
          <p:cNvSpPr txBox="1"/>
          <p:nvPr/>
        </p:nvSpPr>
        <p:spPr>
          <a:xfrm>
            <a:off x="6344602" y="3509962"/>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4.2. خصائص الفيزياء الأرسطية</a:t>
            </a:r>
            <a:endParaRPr/>
          </a:p>
        </p:txBody>
      </p:sp>
      <p:sp>
        <p:nvSpPr>
          <p:cNvPr id="346" name="Google Shape;346;p28"/>
          <p:cNvSpPr txBox="1"/>
          <p:nvPr/>
        </p:nvSpPr>
        <p:spPr>
          <a:xfrm>
            <a:off x="629602" y="1423987"/>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4.3. الحركة عند أرسطو</a:t>
            </a:r>
            <a:endParaRPr/>
          </a:p>
        </p:txBody>
      </p:sp>
      <p:sp>
        <p:nvSpPr>
          <p:cNvPr id="347" name="Google Shape;347;p28"/>
          <p:cNvSpPr txBox="1"/>
          <p:nvPr/>
        </p:nvSpPr>
        <p:spPr>
          <a:xfrm>
            <a:off x="866775" y="2033587"/>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الحركة عند أرسطو ليست حالة، بل تغير. الجسم عندما يتحرك لا ينتقل فقط من مكان إلى آخر، بل يكون في سيرورة تغير.</a:t>
            </a:r>
            <a:endParaRPr/>
          </a:p>
        </p:txBody>
      </p:sp>
      <p:sp>
        <p:nvSpPr>
          <p:cNvPr id="348" name="Google Shape;348;p28"/>
          <p:cNvSpPr txBox="1"/>
          <p:nvPr/>
        </p:nvSpPr>
        <p:spPr>
          <a:xfrm>
            <a:off x="866775" y="2757487"/>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ولهذا لا يمكن أن تستمر الحركة من تلقاء نفسها؛ إنها تحتاج إلى سبب أو محرك. إذا توقف المحرك، توقفت الحركة.</a:t>
            </a:r>
            <a:endParaRPr/>
          </a:p>
        </p:txBody>
      </p:sp>
      <p:sp>
        <p:nvSpPr>
          <p:cNvPr id="349" name="Google Shape;349;p28"/>
          <p:cNvSpPr txBox="1"/>
          <p:nvPr/>
        </p:nvSpPr>
        <p:spPr>
          <a:xfrm>
            <a:off x="6581775" y="4119562"/>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الاعتماد على الإدراك الحسي.</a:t>
            </a:r>
            <a:endParaRPr/>
          </a:p>
        </p:txBody>
      </p:sp>
      <p:sp>
        <p:nvSpPr>
          <p:cNvPr id="350" name="Google Shape;350;p28"/>
          <p:cNvSpPr txBox="1"/>
          <p:nvPr/>
        </p:nvSpPr>
        <p:spPr>
          <a:xfrm>
            <a:off x="6581775" y="4567237"/>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رفض إخضاع الطبيعة للرياضيات.</a:t>
            </a:r>
            <a:endParaRPr/>
          </a:p>
        </p:txBody>
      </p:sp>
      <p:sp>
        <p:nvSpPr>
          <p:cNvPr id="351" name="Google Shape;351;p28"/>
          <p:cNvSpPr txBox="1"/>
          <p:nvPr/>
        </p:nvSpPr>
        <p:spPr>
          <a:xfrm>
            <a:off x="6581775" y="5014912"/>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اعتبار الحركة سيرورة تغير والقول بالمكان الطبيعي للأجسام.</a:t>
            </a:r>
            <a:endParaRPr/>
          </a:p>
        </p:txBody>
      </p:sp>
      <p:sp>
        <p:nvSpPr>
          <p:cNvPr id="352" name="Google Shape;352;p28"/>
          <p:cNvSpPr txBox="1"/>
          <p:nvPr/>
        </p:nvSpPr>
        <p:spPr>
          <a:xfrm>
            <a:off x="6581775" y="5767387"/>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التمييز بين العالم الأرضي والعالم السماوي واعتبار الحركة تحتاج إلى محرك مستمر.</a:t>
            </a:r>
            <a:endParaRPr/>
          </a:p>
        </p:txBody>
      </p:sp>
      <p:sp>
        <p:nvSpPr>
          <p:cNvPr id="353" name="Google Shape;353;p28"/>
          <p:cNvSpPr txBox="1"/>
          <p:nvPr/>
        </p:nvSpPr>
        <p:spPr>
          <a:xfrm>
            <a:off x="19050" y="42862"/>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الوحدة الرابعة: الفيزياء الأرسطية: الحس المشترك ضد الرياضيات</a:t>
            </a:r>
            <a:endParaRPr/>
          </a:p>
        </p:txBody>
      </p:sp>
      <p:sp>
        <p:nvSpPr>
          <p:cNvPr id="354" name="Google Shape;354;p28"/>
          <p:cNvSpPr/>
          <p:nvPr/>
        </p:nvSpPr>
        <p:spPr>
          <a:xfrm>
            <a:off x="571500" y="823912"/>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358" name="Shape 358"/>
        <p:cNvGrpSpPr/>
        <p:nvPr/>
      </p:nvGrpSpPr>
      <p:grpSpPr>
        <a:xfrm>
          <a:off x="0" y="0"/>
          <a:ext cx="0" cy="0"/>
          <a:chOff x="0" y="0"/>
          <a:chExt cx="0" cy="0"/>
        </a:xfrm>
      </p:grpSpPr>
      <p:pic>
        <p:nvPicPr>
          <p:cNvPr descr="image.png" id="359" name="Google Shape;359;p2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60" name="Google Shape;360;p29"/>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361" name="Google Shape;361;p29"/>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362" name="Google Shape;362;p29"/>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4.4. المكان الطبيعي</a:t>
            </a:r>
            <a:endParaRPr/>
          </a:p>
        </p:txBody>
      </p:sp>
      <p:sp>
        <p:nvSpPr>
          <p:cNvPr id="363" name="Google Shape;363;p29"/>
          <p:cNvSpPr txBox="1"/>
          <p:nvPr/>
        </p:nvSpPr>
        <p:spPr>
          <a:xfrm>
            <a:off x="6581775" y="24669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في التصور الأرسطي، لكل جسم مكان طبيعي:</a:t>
            </a:r>
            <a:endParaRPr/>
          </a:p>
        </p:txBody>
      </p:sp>
      <p:sp>
        <p:nvSpPr>
          <p:cNvPr id="364" name="Google Shape;364;p29"/>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4.5. لماذا رفض أرسطو الفيزياء الرياضية؟</a:t>
            </a:r>
            <a:endParaRPr/>
          </a:p>
        </p:txBody>
      </p:sp>
      <p:sp>
        <p:nvSpPr>
          <p:cNvPr id="365" name="Google Shape;365;p29"/>
          <p:cNvSpPr txBox="1"/>
          <p:nvPr/>
        </p:nvSpPr>
        <p:spPr>
          <a:xfrm>
            <a:off x="866775" y="24669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يرفض التصور الأرسطي ترييض الطبيعة لأن الرياضيات تتعامل مع الأشكال والأعداد المجردة، بينما الطبيعة الحسية مليئة بالكيفيات: الحرارة، البرودة، الثقل، الخفة، اللون، الرطوبة، الجفاف.</a:t>
            </a:r>
            <a:endParaRPr/>
          </a:p>
        </p:txBody>
      </p:sp>
      <p:sp>
        <p:nvSpPr>
          <p:cNvPr id="366" name="Google Shape;366;p29"/>
          <p:cNvSpPr txBox="1"/>
          <p:nvPr/>
        </p:nvSpPr>
        <p:spPr>
          <a:xfrm>
            <a:off x="866775" y="38004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من هنا بدا أن الرياضيات عاجزة عن تفسير العالم الحسي.</a:t>
            </a:r>
            <a:endParaRPr/>
          </a:p>
        </p:txBody>
      </p:sp>
      <p:sp>
        <p:nvSpPr>
          <p:cNvPr id="367" name="Google Shape;367;p29"/>
          <p:cNvSpPr txBox="1"/>
          <p:nvPr/>
        </p:nvSpPr>
        <p:spPr>
          <a:xfrm>
            <a:off x="6581775" y="28860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الأجسام الثقيلة تنزل نحو الأسفل.</a:t>
            </a:r>
            <a:endParaRPr/>
          </a:p>
        </p:txBody>
      </p:sp>
      <p:sp>
        <p:nvSpPr>
          <p:cNvPr id="368" name="Google Shape;368;p29"/>
          <p:cNvSpPr txBox="1"/>
          <p:nvPr/>
        </p:nvSpPr>
        <p:spPr>
          <a:xfrm>
            <a:off x="6581775" y="33337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الأجسام الخفيفة تصعد نحو الأعلى.</a:t>
            </a:r>
            <a:endParaRPr/>
          </a:p>
        </p:txBody>
      </p:sp>
      <p:sp>
        <p:nvSpPr>
          <p:cNvPr id="369" name="Google Shape;369;p29"/>
          <p:cNvSpPr txBox="1"/>
          <p:nvPr/>
        </p:nvSpPr>
        <p:spPr>
          <a:xfrm>
            <a:off x="6581775" y="378142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الأجسام السماوية تتحرك في دوائر.</a:t>
            </a:r>
            <a:endParaRPr/>
          </a:p>
        </p:txBody>
      </p:sp>
      <p:sp>
        <p:nvSpPr>
          <p:cNvPr id="370" name="Google Shape;370;p29"/>
          <p:cNvSpPr txBox="1"/>
          <p:nvPr/>
        </p:nvSpPr>
        <p:spPr>
          <a:xfrm>
            <a:off x="6581775" y="422910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الأجسام الأرضية تتحرك في خطوط مستقيمة.</a:t>
            </a:r>
            <a:endParaRPr/>
          </a:p>
        </p:txBody>
      </p:sp>
      <p:sp>
        <p:nvSpPr>
          <p:cNvPr id="371" name="Google Shape;371;p29"/>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الرابعة</a:t>
            </a:r>
            <a:endParaRPr/>
          </a:p>
        </p:txBody>
      </p:sp>
      <p:sp>
        <p:nvSpPr>
          <p:cNvPr id="372" name="Google Shape;372;p29"/>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376" name="Shape 376"/>
        <p:cNvGrpSpPr/>
        <p:nvPr/>
      </p:nvGrpSpPr>
      <p:grpSpPr>
        <a:xfrm>
          <a:off x="0" y="0"/>
          <a:ext cx="0" cy="0"/>
          <a:chOff x="0" y="0"/>
          <a:chExt cx="0" cy="0"/>
        </a:xfrm>
      </p:grpSpPr>
      <p:pic>
        <p:nvPicPr>
          <p:cNvPr descr="image.png" id="377" name="Google Shape;377;p30"/>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78" name="Google Shape;378;p30"/>
          <p:cNvPicPr preferRelativeResize="0"/>
          <p:nvPr/>
        </p:nvPicPr>
        <p:blipFill rotWithShape="1">
          <a:blip r:embed="rId4">
            <a:alphaModFix/>
          </a:blip>
          <a:srcRect b="0" l="0" r="0" t="0"/>
          <a:stretch/>
        </p:blipFill>
        <p:spPr>
          <a:xfrm>
            <a:off x="571500" y="1562100"/>
            <a:ext cx="11049000" cy="3829050"/>
          </a:xfrm>
          <a:prstGeom prst="rect">
            <a:avLst/>
          </a:prstGeom>
          <a:noFill/>
          <a:ln>
            <a:noFill/>
          </a:ln>
        </p:spPr>
      </p:pic>
      <p:graphicFrame>
        <p:nvGraphicFramePr>
          <p:cNvPr id="379" name="Google Shape;379;p30"/>
          <p:cNvGraphicFramePr/>
          <p:nvPr/>
        </p:nvGraphicFramePr>
        <p:xfrm>
          <a:off x="581025" y="1571625"/>
          <a:ext cx="3000000" cy="3000000"/>
        </p:xfrm>
        <a:graphic>
          <a:graphicData uri="http://schemas.openxmlformats.org/drawingml/2006/table">
            <a:tbl>
              <a:tblPr bandRow="1" firstRow="1">
                <a:noFill/>
                <a:tableStyleId>{932E5F1B-FC45-4082-9A5C-E62F64990956}</a:tableStyleId>
              </a:tblPr>
              <a:tblGrid>
                <a:gridCol w="2914650"/>
                <a:gridCol w="3773675"/>
                <a:gridCol w="4341625"/>
              </a:tblGrid>
              <a:tr h="635000">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المعيار / العنصر</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أرسطو</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غاليلي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r>
              <a:tr h="635000">
                <a:tc>
                  <a:txBody>
                    <a:bodyPr/>
                    <a:lstStyle/>
                    <a:p>
                      <a:pPr indent="0" lvl="0" marL="0" marR="0" rtl="0" algn="r">
                        <a:spcBef>
                          <a:spcPts val="0"/>
                        </a:spcBef>
                        <a:spcAft>
                          <a:spcPts val="0"/>
                        </a:spcAft>
                        <a:buNone/>
                      </a:pPr>
                      <a:r>
                        <a:rPr b="1" i="0" lang="en-US" sz="1500" u="none" cap="none" strike="noStrike">
                          <a:solidFill>
                            <a:srgbClr val="334155"/>
                          </a:solidFill>
                          <a:latin typeface="Tajawal"/>
                          <a:ea typeface="Tajawal"/>
                          <a:cs typeface="Tajawal"/>
                          <a:sym typeface="Tajawal"/>
                        </a:rPr>
                        <a:t>طبيعة الحركة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الحركة تغير</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الحركة حالة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35000">
                <a:tc>
                  <a:txBody>
                    <a:bodyPr/>
                    <a:lstStyle/>
                    <a:p>
                      <a:pPr indent="0" lvl="0" marL="0" marR="0" rtl="0" algn="r">
                        <a:spcBef>
                          <a:spcPts val="0"/>
                        </a:spcBef>
                        <a:spcAft>
                          <a:spcPts val="0"/>
                        </a:spcAft>
                        <a:buNone/>
                      </a:pPr>
                      <a:r>
                        <a:rPr b="1" i="0" lang="en-US" sz="1500" u="none" cap="none" strike="noStrike">
                          <a:solidFill>
                            <a:srgbClr val="334155"/>
                          </a:solidFill>
                          <a:latin typeface="Tajawal"/>
                          <a:ea typeface="Tajawal"/>
                          <a:cs typeface="Tajawal"/>
                          <a:sym typeface="Tajawal"/>
                        </a:rPr>
                        <a:t>المكان</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المكان طبيعي وتراتبي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المكان هندسي ومتجانس</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r h="635000">
                <a:tc>
                  <a:txBody>
                    <a:bodyPr/>
                    <a:lstStyle/>
                    <a:p>
                      <a:pPr indent="0" lvl="0" marL="0" marR="0" rtl="0" algn="r">
                        <a:spcBef>
                          <a:spcPts val="0"/>
                        </a:spcBef>
                        <a:spcAft>
                          <a:spcPts val="0"/>
                        </a:spcAft>
                        <a:buNone/>
                      </a:pPr>
                      <a:r>
                        <a:rPr b="1" i="0" lang="en-US" sz="1500" u="none" cap="none" strike="noStrike">
                          <a:solidFill>
                            <a:srgbClr val="334155"/>
                          </a:solidFill>
                          <a:latin typeface="Tajawal"/>
                          <a:ea typeface="Tajawal"/>
                          <a:cs typeface="Tajawal"/>
                          <a:sym typeface="Tajawal"/>
                        </a:rPr>
                        <a:t>فهم الطبيعة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الطبيعة تفهم بالحس</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الطبيعة تفهم بالرياضيات</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35000">
                <a:tc>
                  <a:txBody>
                    <a:bodyPr/>
                    <a:lstStyle/>
                    <a:p>
                      <a:pPr indent="0" lvl="0" marL="0" marR="0" rtl="0" algn="r">
                        <a:spcBef>
                          <a:spcPts val="0"/>
                        </a:spcBef>
                        <a:spcAft>
                          <a:spcPts val="0"/>
                        </a:spcAft>
                        <a:buNone/>
                      </a:pPr>
                      <a:r>
                        <a:rPr b="1" i="0" lang="en-US" sz="1500" u="none" cap="none" strike="noStrike">
                          <a:solidFill>
                            <a:srgbClr val="334155"/>
                          </a:solidFill>
                          <a:latin typeface="Tajawal"/>
                          <a:ea typeface="Tajawal"/>
                          <a:cs typeface="Tajawal"/>
                          <a:sym typeface="Tajawal"/>
                        </a:rPr>
                        <a:t>استمرار الحركة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الحركة تحتاج إلى محرك</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تغير الحركة يحتاج إلى قوة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r h="635000">
                <a:tc>
                  <a:txBody>
                    <a:bodyPr/>
                    <a:lstStyle/>
                    <a:p>
                      <a:pPr indent="0" lvl="0" marL="0" marR="0" rtl="0" algn="r">
                        <a:spcBef>
                          <a:spcPts val="0"/>
                        </a:spcBef>
                        <a:spcAft>
                          <a:spcPts val="0"/>
                        </a:spcAft>
                        <a:buNone/>
                      </a:pPr>
                      <a:r>
                        <a:rPr b="1" i="0" lang="en-US" sz="1500" u="none" cap="none" strike="noStrike">
                          <a:solidFill>
                            <a:srgbClr val="334155"/>
                          </a:solidFill>
                          <a:latin typeface="Tajawal"/>
                          <a:ea typeface="Tajawal"/>
                          <a:cs typeface="Tajawal"/>
                          <a:sym typeface="Tajawal"/>
                        </a:rPr>
                        <a:t>العوالم</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السماء والأرض مختلفتان</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قوانين موحدة للسماء والأرض</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80" name="Google Shape;380;p30"/>
          <p:cNvSpPr/>
          <p:nvPr/>
        </p:nvSpPr>
        <p:spPr>
          <a:xfrm>
            <a:off x="8696325" y="2271712"/>
            <a:ext cx="2914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1" name="Google Shape;381;p30"/>
          <p:cNvSpPr/>
          <p:nvPr/>
        </p:nvSpPr>
        <p:spPr>
          <a:xfrm>
            <a:off x="4922639" y="2271712"/>
            <a:ext cx="3773685"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2" name="Google Shape;382;p30"/>
          <p:cNvSpPr/>
          <p:nvPr/>
        </p:nvSpPr>
        <p:spPr>
          <a:xfrm>
            <a:off x="581025" y="2271712"/>
            <a:ext cx="434161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3" name="Google Shape;383;p30"/>
          <p:cNvSpPr/>
          <p:nvPr/>
        </p:nvSpPr>
        <p:spPr>
          <a:xfrm>
            <a:off x="8696325" y="2890837"/>
            <a:ext cx="2914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4" name="Google Shape;384;p30"/>
          <p:cNvSpPr/>
          <p:nvPr/>
        </p:nvSpPr>
        <p:spPr>
          <a:xfrm>
            <a:off x="4922639" y="2890837"/>
            <a:ext cx="3773685"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5" name="Google Shape;385;p30"/>
          <p:cNvSpPr/>
          <p:nvPr/>
        </p:nvSpPr>
        <p:spPr>
          <a:xfrm>
            <a:off x="581025" y="2890837"/>
            <a:ext cx="434161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6" name="Google Shape;386;p30"/>
          <p:cNvSpPr/>
          <p:nvPr/>
        </p:nvSpPr>
        <p:spPr>
          <a:xfrm>
            <a:off x="8696325" y="3509962"/>
            <a:ext cx="2914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7" name="Google Shape;387;p30"/>
          <p:cNvSpPr/>
          <p:nvPr/>
        </p:nvSpPr>
        <p:spPr>
          <a:xfrm>
            <a:off x="4922639" y="3509962"/>
            <a:ext cx="3773685"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8" name="Google Shape;388;p30"/>
          <p:cNvSpPr/>
          <p:nvPr/>
        </p:nvSpPr>
        <p:spPr>
          <a:xfrm>
            <a:off x="581025" y="3509962"/>
            <a:ext cx="434161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9" name="Google Shape;389;p30"/>
          <p:cNvSpPr/>
          <p:nvPr/>
        </p:nvSpPr>
        <p:spPr>
          <a:xfrm>
            <a:off x="8696325" y="4129087"/>
            <a:ext cx="2914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0" name="Google Shape;390;p30"/>
          <p:cNvSpPr/>
          <p:nvPr/>
        </p:nvSpPr>
        <p:spPr>
          <a:xfrm>
            <a:off x="4922639" y="4129087"/>
            <a:ext cx="3773685"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1" name="Google Shape;391;p30"/>
          <p:cNvSpPr/>
          <p:nvPr/>
        </p:nvSpPr>
        <p:spPr>
          <a:xfrm>
            <a:off x="581025" y="4129087"/>
            <a:ext cx="434161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2" name="Google Shape;392;p30"/>
          <p:cNvSpPr/>
          <p:nvPr/>
        </p:nvSpPr>
        <p:spPr>
          <a:xfrm>
            <a:off x="8696325" y="4748212"/>
            <a:ext cx="2914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3" name="Google Shape;393;p30"/>
          <p:cNvSpPr/>
          <p:nvPr/>
        </p:nvSpPr>
        <p:spPr>
          <a:xfrm>
            <a:off x="4922639" y="4748212"/>
            <a:ext cx="3773685"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4" name="Google Shape;394;p30"/>
          <p:cNvSpPr/>
          <p:nvPr/>
        </p:nvSpPr>
        <p:spPr>
          <a:xfrm>
            <a:off x="581025" y="4748212"/>
            <a:ext cx="434161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5" name="Google Shape;395;p30"/>
          <p:cNvSpPr/>
          <p:nvPr/>
        </p:nvSpPr>
        <p:spPr>
          <a:xfrm>
            <a:off x="8696325" y="5367337"/>
            <a:ext cx="2914650"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6" name="Google Shape;396;p30"/>
          <p:cNvSpPr/>
          <p:nvPr/>
        </p:nvSpPr>
        <p:spPr>
          <a:xfrm>
            <a:off x="4922639" y="5367337"/>
            <a:ext cx="3773685"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7" name="Google Shape;397;p30"/>
          <p:cNvSpPr/>
          <p:nvPr/>
        </p:nvSpPr>
        <p:spPr>
          <a:xfrm>
            <a:off x="581025" y="5367337"/>
            <a:ext cx="434161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8" name="Google Shape;398;p30"/>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4.6. مقارنة بين أرسطو وغاليلي</a:t>
            </a:r>
            <a:endParaRPr/>
          </a:p>
        </p:txBody>
      </p:sp>
      <p:sp>
        <p:nvSpPr>
          <p:cNvPr id="399" name="Google Shape;399;p30"/>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403" name="Shape 403"/>
        <p:cNvGrpSpPr/>
        <p:nvPr/>
      </p:nvGrpSpPr>
      <p:grpSpPr>
        <a:xfrm>
          <a:off x="0" y="0"/>
          <a:ext cx="0" cy="0"/>
          <a:chOff x="0" y="0"/>
          <a:chExt cx="0" cy="0"/>
        </a:xfrm>
      </p:grpSpPr>
      <p:pic>
        <p:nvPicPr>
          <p:cNvPr descr="image.png" id="404" name="Google Shape;404;p31"/>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405" name="Google Shape;405;p31"/>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406" name="Google Shape;406;p31"/>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407" name="Google Shape;407;p31"/>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4.7. خلاصة الوحدة</a:t>
            </a:r>
            <a:endParaRPr/>
          </a:p>
        </p:txBody>
      </p:sp>
      <p:sp>
        <p:nvSpPr>
          <p:cNvPr id="408" name="Google Shape;408;p31"/>
          <p:cNvSpPr txBox="1"/>
          <p:nvPr/>
        </p:nvSpPr>
        <p:spPr>
          <a:xfrm>
            <a:off x="6581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كانت الفيزياء الأرسطية قوية لأنها منسجمة مع الحس المشترك. لكن العلم الحديث لم يتأسس على الحس المشترك، بل على تجاوزه عبر التجريد الرياضي.</a:t>
            </a:r>
            <a:endParaRPr/>
          </a:p>
        </p:txBody>
      </p:sp>
      <p:sp>
        <p:nvSpPr>
          <p:cNvPr id="409" name="Google Shape;409;p31"/>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4.8. نشاط تحليلي</a:t>
            </a:r>
            <a:endParaRPr/>
          </a:p>
        </p:txBody>
      </p:sp>
      <p:sp>
        <p:nvSpPr>
          <p:cNvPr id="410" name="Google Shape;410;p31"/>
          <p:cNvSpPr txBox="1"/>
          <p:nvPr/>
        </p:nvSpPr>
        <p:spPr>
          <a:xfrm>
            <a:off x="866775" y="24669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حلل العبارة الآتية:</a:t>
            </a:r>
            <a:r>
              <a:rPr b="0" i="0" lang="en-US" sz="1500" u="none" cap="none" strike="noStrike">
                <a:solidFill>
                  <a:srgbClr val="334155"/>
                </a:solidFill>
                <a:latin typeface="Tajawal"/>
                <a:ea typeface="Tajawal"/>
                <a:cs typeface="Tajawal"/>
                <a:sym typeface="Tajawal"/>
              </a:rPr>
              <a:t> «الحس المشترك كان دائمًا أرسطيًا.»</a:t>
            </a:r>
            <a:endParaRPr/>
          </a:p>
        </p:txBody>
      </p:sp>
      <p:sp>
        <p:nvSpPr>
          <p:cNvPr id="411" name="Google Shape;411;p31"/>
          <p:cNvSpPr txBox="1"/>
          <p:nvPr/>
        </p:nvSpPr>
        <p:spPr>
          <a:xfrm>
            <a:off x="866775" y="28860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وجه التحليل:</a:t>
            </a:r>
            <a:r>
              <a:rPr b="0" i="0" lang="en-US" sz="1500" u="none" cap="none" strike="noStrike">
                <a:solidFill>
                  <a:srgbClr val="334155"/>
                </a:solidFill>
                <a:latin typeface="Tajawal"/>
                <a:ea typeface="Tajawal"/>
                <a:cs typeface="Tajawal"/>
                <a:sym typeface="Tajawal"/>
              </a:rPr>
              <a:t> بيّن كيف يميل الحس المشترك إلى الاعتقاد بأن الحركة تحتاج دائمًا إلى قوة، وأن الطبيعة تُفهم من خلال التجربة اليومية المباشرة.</a:t>
            </a:r>
            <a:endParaRPr/>
          </a:p>
        </p:txBody>
      </p:sp>
      <p:sp>
        <p:nvSpPr>
          <p:cNvPr id="412" name="Google Shape;412;p31"/>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الرابعة (الخلاصة والنشاط)</a:t>
            </a:r>
            <a:endParaRPr/>
          </a:p>
        </p:txBody>
      </p:sp>
      <p:sp>
        <p:nvSpPr>
          <p:cNvPr id="413" name="Google Shape;413;p31"/>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93" name="Shape 93"/>
        <p:cNvGrpSpPr/>
        <p:nvPr/>
      </p:nvGrpSpPr>
      <p:grpSpPr>
        <a:xfrm>
          <a:off x="0" y="0"/>
          <a:ext cx="0" cy="0"/>
          <a:chOff x="0" y="0"/>
          <a:chExt cx="0" cy="0"/>
        </a:xfrm>
      </p:grpSpPr>
      <p:pic>
        <p:nvPicPr>
          <p:cNvPr descr="image.png" id="94" name="Google Shape;94;p1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95" name="Google Shape;95;p14"/>
          <p:cNvPicPr preferRelativeResize="0"/>
          <p:nvPr/>
        </p:nvPicPr>
        <p:blipFill rotWithShape="1">
          <a:blip r:embed="rId4">
            <a:alphaModFix/>
          </a:blip>
          <a:srcRect b="0" l="0" r="0" t="0"/>
          <a:stretch/>
        </p:blipFill>
        <p:spPr>
          <a:xfrm>
            <a:off x="571500" y="1562100"/>
            <a:ext cx="5334000" cy="3333750"/>
          </a:xfrm>
          <a:prstGeom prst="rect">
            <a:avLst/>
          </a:prstGeom>
          <a:noFill/>
          <a:ln>
            <a:noFill/>
          </a:ln>
        </p:spPr>
      </p:pic>
      <p:sp>
        <p:nvSpPr>
          <p:cNvPr id="96" name="Google Shape;96;p14"/>
          <p:cNvSpPr txBox="1"/>
          <p:nvPr/>
        </p:nvSpPr>
        <p:spPr>
          <a:xfrm>
            <a:off x="6286500" y="1562100"/>
            <a:ext cx="5334000" cy="1219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يتناول هذا الدرس لحظة حاسمة في تاريخ الفكر العلمي الحديث، وهي اللحظة التي انتقل فيها التفكير في الطبيعة من التصور الأرسطي القديم إلى التصور الرياضي الحديث الذي ارتبط بأسماء كبرى مثل كوبرنيك، برونو، كبلر، ديكارت، وغاليلي.</a:t>
            </a:r>
            <a:endParaRPr/>
          </a:p>
        </p:txBody>
      </p:sp>
      <p:sp>
        <p:nvSpPr>
          <p:cNvPr id="97" name="Google Shape;97;p14"/>
          <p:cNvSpPr txBox="1"/>
          <p:nvPr/>
        </p:nvSpPr>
        <p:spPr>
          <a:xfrm>
            <a:off x="6286500" y="2895600"/>
            <a:ext cx="5334000" cy="1524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يعتمد الدرس على نص ألكسندر كويري حول غاليلي والثورة العلمية. ويبين كويري أن العلم الحديث لم يولد فجأة، ولم يكن مجرد تراكم لاكتشافات علمية معزولة، بل كان نتيجة تحول عميق في طريقة التفكير، وفي المفاهيم التي ينظر بها الإنسان إلى الطبيعة والحركة والمكان والكون.</a:t>
            </a:r>
            <a:endParaRPr/>
          </a:p>
        </p:txBody>
      </p:sp>
      <p:pic>
        <p:nvPicPr>
          <p:cNvPr descr="image.png" id="98" name="Google Shape;98;p14"/>
          <p:cNvPicPr preferRelativeResize="0"/>
          <p:nvPr/>
        </p:nvPicPr>
        <p:blipFill rotWithShape="1">
          <a:blip r:embed="rId5">
            <a:alphaModFix/>
          </a:blip>
          <a:srcRect b="0" l="0" r="0" t="0"/>
          <a:stretch/>
        </p:blipFill>
        <p:spPr>
          <a:xfrm>
            <a:off x="571500" y="1562100"/>
            <a:ext cx="5334000" cy="3333750"/>
          </a:xfrm>
          <a:prstGeom prst="rect">
            <a:avLst/>
          </a:prstGeom>
          <a:noFill/>
          <a:ln>
            <a:noFill/>
          </a:ln>
        </p:spPr>
      </p:pic>
      <p:sp>
        <p:nvSpPr>
          <p:cNvPr id="99" name="Google Shape;99;p14"/>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2. تقديم عام للدرس</a:t>
            </a:r>
            <a:endParaRPr/>
          </a:p>
        </p:txBody>
      </p:sp>
      <p:sp>
        <p:nvSpPr>
          <p:cNvPr id="100" name="Google Shape;100;p14"/>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417" name="Shape 417"/>
        <p:cNvGrpSpPr/>
        <p:nvPr/>
      </p:nvGrpSpPr>
      <p:grpSpPr>
        <a:xfrm>
          <a:off x="0" y="0"/>
          <a:ext cx="0" cy="0"/>
          <a:chOff x="0" y="0"/>
          <a:chExt cx="0" cy="0"/>
        </a:xfrm>
      </p:grpSpPr>
      <p:pic>
        <p:nvPicPr>
          <p:cNvPr descr="image.png" id="418" name="Google Shape;418;p3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419" name="Google Shape;419;p32"/>
          <p:cNvPicPr preferRelativeResize="0"/>
          <p:nvPr/>
        </p:nvPicPr>
        <p:blipFill rotWithShape="1">
          <a:blip r:embed="rId4">
            <a:alphaModFix/>
          </a:blip>
          <a:srcRect b="0" l="0" r="0" t="0"/>
          <a:stretch/>
        </p:blipFill>
        <p:spPr>
          <a:xfrm>
            <a:off x="571500" y="1562100"/>
            <a:ext cx="5334000" cy="3333750"/>
          </a:xfrm>
          <a:prstGeom prst="rect">
            <a:avLst/>
          </a:prstGeom>
          <a:noFill/>
          <a:ln>
            <a:noFill/>
          </a:ln>
        </p:spPr>
      </p:pic>
      <p:sp>
        <p:nvSpPr>
          <p:cNvPr id="420" name="Google Shape;420;p32"/>
          <p:cNvSpPr txBox="1"/>
          <p:nvPr/>
        </p:nvSpPr>
        <p:spPr>
          <a:xfrm>
            <a:off x="6286500" y="1562100"/>
            <a:ext cx="5600700" cy="4667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950" u="none" cap="none" strike="noStrike">
                <a:solidFill>
                  <a:srgbClr val="B45309"/>
                </a:solidFill>
                <a:latin typeface="Cairo"/>
                <a:ea typeface="Cairo"/>
                <a:cs typeface="Cairo"/>
                <a:sym typeface="Cairo"/>
              </a:rPr>
              <a:t>5.1. سياق الاعتراضات</a:t>
            </a:r>
            <a:endParaRPr/>
          </a:p>
        </p:txBody>
      </p:sp>
      <p:sp>
        <p:nvSpPr>
          <p:cNvPr id="421" name="Google Shape;421;p32"/>
          <p:cNvSpPr txBox="1"/>
          <p:nvPr/>
        </p:nvSpPr>
        <p:spPr>
          <a:xfrm>
            <a:off x="6286500" y="2171700"/>
            <a:ext cx="5334000"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ارتبطت نشأة العلم الحديث بعلم الفلك، وخاصة بالمشكلات التي أثارها القول بحركة الأرض. فقد واجه الفلك الكوبرنيكي اعتراضات قوية من داخل الفيزياء الأرسطية.</a:t>
            </a:r>
            <a:endParaRPr/>
          </a:p>
        </p:txBody>
      </p:sp>
      <p:sp>
        <p:nvSpPr>
          <p:cNvPr id="422" name="Google Shape;422;p32"/>
          <p:cNvSpPr txBox="1"/>
          <p:nvPr/>
        </p:nvSpPr>
        <p:spPr>
          <a:xfrm>
            <a:off x="6286500" y="3200400"/>
            <a:ext cx="533400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كان السؤال الأساسي هو: إذا كانت الأرض تتحرك، فلماذا لا نلاحظ آثار هذه الحركة؟</a:t>
            </a:r>
            <a:endParaRPr/>
          </a:p>
        </p:txBody>
      </p:sp>
      <p:sp>
        <p:nvSpPr>
          <p:cNvPr id="423" name="Google Shape;423;p32"/>
          <p:cNvSpPr txBox="1"/>
          <p:nvPr/>
        </p:nvSpPr>
        <p:spPr>
          <a:xfrm>
            <a:off x="6286500" y="3924300"/>
            <a:ext cx="5600700" cy="4667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950" u="none" cap="none" strike="noStrike">
                <a:solidFill>
                  <a:srgbClr val="B45309"/>
                </a:solidFill>
                <a:latin typeface="Cairo"/>
                <a:ea typeface="Cairo"/>
                <a:cs typeface="Cairo"/>
                <a:sym typeface="Cairo"/>
              </a:rPr>
              <a:t>5.2. الاعتراض الأول: القوة النابذة</a:t>
            </a:r>
            <a:endParaRPr/>
          </a:p>
        </p:txBody>
      </p:sp>
      <p:sp>
        <p:nvSpPr>
          <p:cNvPr id="424" name="Google Shape;424;p32"/>
          <p:cNvSpPr txBox="1"/>
          <p:nvPr/>
        </p:nvSpPr>
        <p:spPr>
          <a:xfrm>
            <a:off x="6286500" y="4533900"/>
            <a:ext cx="53340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إذا كانت الأرض تدور بسرعة كبيرة، فلماذا لا تُقذف الأجسام بعيدًا عنها؟</a:t>
            </a:r>
            <a:endParaRPr/>
          </a:p>
        </p:txBody>
      </p:sp>
      <p:sp>
        <p:nvSpPr>
          <p:cNvPr id="425" name="Google Shape;425;p32"/>
          <p:cNvSpPr txBox="1"/>
          <p:nvPr/>
        </p:nvSpPr>
        <p:spPr>
          <a:xfrm>
            <a:off x="6286500" y="4953000"/>
            <a:ext cx="533400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كان هذا الاعتراض يبدو قويًا لأن التصور الأرسطي لا يسمح بفهم مشاركة الأجسام الأرضية في حركة الأرض.</a:t>
            </a:r>
            <a:endParaRPr/>
          </a:p>
        </p:txBody>
      </p:sp>
      <p:pic>
        <p:nvPicPr>
          <p:cNvPr descr="image.png" id="426" name="Google Shape;426;p32"/>
          <p:cNvPicPr preferRelativeResize="0"/>
          <p:nvPr/>
        </p:nvPicPr>
        <p:blipFill rotWithShape="1">
          <a:blip r:embed="rId5">
            <a:alphaModFix/>
          </a:blip>
          <a:srcRect b="0" l="0" r="0" t="0"/>
          <a:stretch/>
        </p:blipFill>
        <p:spPr>
          <a:xfrm>
            <a:off x="571500" y="1562100"/>
            <a:ext cx="5334000" cy="3333750"/>
          </a:xfrm>
          <a:prstGeom prst="rect">
            <a:avLst/>
          </a:prstGeom>
          <a:noFill/>
          <a:ln>
            <a:noFill/>
          </a:ln>
        </p:spPr>
      </p:pic>
      <p:sp>
        <p:nvSpPr>
          <p:cNvPr id="427" name="Google Shape;427;p32"/>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الوحدة الخامسة: الاعتراضات على حركة الأرض والردود الكوبرنيكية</a:t>
            </a:r>
            <a:endParaRPr/>
          </a:p>
        </p:txBody>
      </p:sp>
      <p:sp>
        <p:nvSpPr>
          <p:cNvPr id="428" name="Google Shape;428;p32"/>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432" name="Shape 432"/>
        <p:cNvGrpSpPr/>
        <p:nvPr/>
      </p:nvGrpSpPr>
      <p:grpSpPr>
        <a:xfrm>
          <a:off x="0" y="0"/>
          <a:ext cx="0" cy="0"/>
          <a:chOff x="0" y="0"/>
          <a:chExt cx="0" cy="0"/>
        </a:xfrm>
      </p:grpSpPr>
      <p:pic>
        <p:nvPicPr>
          <p:cNvPr descr="image.png" id="433" name="Google Shape;433;p3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434" name="Google Shape;434;p33"/>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435" name="Google Shape;435;p33"/>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436" name="Google Shape;436;p33"/>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5.3. الاعتراض الثاني: سقوط الأجسام</a:t>
            </a:r>
            <a:endParaRPr/>
          </a:p>
        </p:txBody>
      </p:sp>
      <p:sp>
        <p:nvSpPr>
          <p:cNvPr id="437" name="Google Shape;437;p33"/>
          <p:cNvSpPr txBox="1"/>
          <p:nvPr/>
        </p:nvSpPr>
        <p:spPr>
          <a:xfrm>
            <a:off x="6581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إذا كانت الأرض تتحرك، فإن حجرًا يسقط من أعلى برج ينبغي ألا يسقط عند قدم البرج، لأن الأرض تكون قد تحركت أثناء سقوطه.</a:t>
            </a:r>
            <a:endParaRPr/>
          </a:p>
        </p:txBody>
      </p:sp>
      <p:sp>
        <p:nvSpPr>
          <p:cNvPr id="438" name="Google Shape;438;p33"/>
          <p:cNvSpPr txBox="1"/>
          <p:nvPr/>
        </p:nvSpPr>
        <p:spPr>
          <a:xfrm>
            <a:off x="6581775" y="34956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وكذلك إذا قذفنا حجرًا عموديًا إلى الأعلى، فلا ينبغي أن يعود إلى المكان نفسه.</a:t>
            </a:r>
            <a:endParaRPr/>
          </a:p>
        </p:txBody>
      </p:sp>
      <p:sp>
        <p:nvSpPr>
          <p:cNvPr id="439" name="Google Shape;439;p33"/>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5.4. لماذا كانت هذه الحجج قوية؟</a:t>
            </a:r>
            <a:endParaRPr/>
          </a:p>
        </p:txBody>
      </p:sp>
      <p:sp>
        <p:nvSpPr>
          <p:cNvPr id="440" name="Google Shape;440;p33"/>
          <p:cNvSpPr txBox="1"/>
          <p:nvPr/>
        </p:nvSpPr>
        <p:spPr>
          <a:xfrm>
            <a:off x="866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من داخل الفيزياء الأرسطية، كانت هذه الحجج منطقية. فإذا انفصل الجسم عن الأرض، فلا شيء يجعله يواصل المشاركة في حركتها. لذلك، كان يفترض أن يتخلف عنها.</a:t>
            </a:r>
            <a:endParaRPr/>
          </a:p>
        </p:txBody>
      </p:sp>
      <p:sp>
        <p:nvSpPr>
          <p:cNvPr id="441" name="Google Shape;441;p33"/>
          <p:cNvSpPr txBox="1"/>
          <p:nvPr/>
        </p:nvSpPr>
        <p:spPr>
          <a:xfrm>
            <a:off x="866775" y="34956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ولهذا يؤكد كويري أنه لا ينبغي السخرية من هذه الاعتراضات، لأنها كانت صحيحة داخل النسق الأرسطي نفسه.</a:t>
            </a:r>
            <a:endParaRPr/>
          </a:p>
        </p:txBody>
      </p:sp>
      <p:sp>
        <p:nvSpPr>
          <p:cNvPr id="442" name="Google Shape;442;p33"/>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الخامسة</a:t>
            </a:r>
            <a:endParaRPr/>
          </a:p>
        </p:txBody>
      </p:sp>
      <p:sp>
        <p:nvSpPr>
          <p:cNvPr id="443" name="Google Shape;443;p33"/>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447" name="Shape 447"/>
        <p:cNvGrpSpPr/>
        <p:nvPr/>
      </p:nvGrpSpPr>
      <p:grpSpPr>
        <a:xfrm>
          <a:off x="0" y="0"/>
          <a:ext cx="0" cy="0"/>
          <a:chOff x="0" y="0"/>
          <a:chExt cx="0" cy="0"/>
        </a:xfrm>
      </p:grpSpPr>
      <p:pic>
        <p:nvPicPr>
          <p:cNvPr descr="image.png" id="448" name="Google Shape;448;p3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449" name="Google Shape;449;p34"/>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450" name="Google Shape;450;p34"/>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451" name="Google Shape;451;p34"/>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5.5. جواب كوبرنيك</a:t>
            </a:r>
            <a:endParaRPr/>
          </a:p>
        </p:txBody>
      </p:sp>
      <p:sp>
        <p:nvSpPr>
          <p:cNvPr id="452" name="Google Shape;452;p34"/>
          <p:cNvSpPr txBox="1"/>
          <p:nvPr/>
        </p:nvSpPr>
        <p:spPr>
          <a:xfrm>
            <a:off x="6581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حاول كوبرنيك أن يجيب بأن الأجسام الأرضية تشارك الأرض حركتها لأنها تنتمي إليها. لكن هذا الجواب ظل ضعيفًا لأنه لم يقدم مفهومًا فيزيائيًا دقيقًا لهذه المشاركة.</a:t>
            </a:r>
            <a:endParaRPr/>
          </a:p>
        </p:txBody>
      </p:sp>
      <p:sp>
        <p:nvSpPr>
          <p:cNvPr id="453" name="Google Shape;453;p34"/>
          <p:cNvSpPr txBox="1"/>
          <p:nvPr/>
        </p:nvSpPr>
        <p:spPr>
          <a:xfrm>
            <a:off x="6581775" y="34956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ومع ذلك، كان جواب كوبرنيك مهمًا لأنه حمل بذور تصور جديد: فكرة الحركة المشتركة بين الأرض والأجسام التي توجد عليها.</a:t>
            </a:r>
            <a:endParaRPr/>
          </a:p>
        </p:txBody>
      </p:sp>
      <p:sp>
        <p:nvSpPr>
          <p:cNvPr id="454" name="Google Shape;454;p34"/>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5.6. خلاصة الوحدة</a:t>
            </a:r>
            <a:endParaRPr/>
          </a:p>
        </p:txBody>
      </p:sp>
      <p:sp>
        <p:nvSpPr>
          <p:cNvPr id="455" name="Google Shape;455;p34"/>
          <p:cNvSpPr txBox="1"/>
          <p:nvPr/>
        </p:nvSpPr>
        <p:spPr>
          <a:xfrm>
            <a:off x="866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لم يكن إبطال الاعتراضات على حركة الأرض ممكنًا بمجرد تقديم ملاحظات جديدة. كان يتطلب تغيير مفهوم الحركة كله، وهو ما سيتبلور لاحقًا مع غاليلي.</a:t>
            </a:r>
            <a:endParaRPr/>
          </a:p>
        </p:txBody>
      </p:sp>
      <p:sp>
        <p:nvSpPr>
          <p:cNvPr id="456" name="Google Shape;456;p34"/>
          <p:cNvSpPr txBox="1"/>
          <p:nvPr/>
        </p:nvSpPr>
        <p:spPr>
          <a:xfrm>
            <a:off x="629602" y="3638550"/>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5.7. تمرين قصير</a:t>
            </a:r>
            <a:endParaRPr/>
          </a:p>
        </p:txBody>
      </p:sp>
      <p:sp>
        <p:nvSpPr>
          <p:cNvPr id="457" name="Google Shape;457;p34"/>
          <p:cNvSpPr txBox="1"/>
          <p:nvPr/>
        </p:nvSpPr>
        <p:spPr>
          <a:xfrm>
            <a:off x="866775" y="4248150"/>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اشرح لماذا كان سقوط الحجر من أعلى برج يمثل حجة ضد حركة الأرض في التصور الأرسطي.</a:t>
            </a:r>
            <a:endParaRPr/>
          </a:p>
        </p:txBody>
      </p:sp>
      <p:sp>
        <p:nvSpPr>
          <p:cNvPr id="458" name="Google Shape;458;p34"/>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الخامسة (ردود وخلاصات)</a:t>
            </a:r>
            <a:endParaRPr/>
          </a:p>
        </p:txBody>
      </p:sp>
      <p:sp>
        <p:nvSpPr>
          <p:cNvPr id="459" name="Google Shape;459;p34"/>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463" name="Shape 463"/>
        <p:cNvGrpSpPr/>
        <p:nvPr/>
      </p:nvGrpSpPr>
      <p:grpSpPr>
        <a:xfrm>
          <a:off x="0" y="0"/>
          <a:ext cx="0" cy="0"/>
          <a:chOff x="0" y="0"/>
          <a:chExt cx="0" cy="0"/>
        </a:xfrm>
      </p:grpSpPr>
      <p:pic>
        <p:nvPicPr>
          <p:cNvPr descr="image.png" id="464" name="Google Shape;464;p3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465" name="Google Shape;465;p35"/>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466" name="Google Shape;466;p35"/>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467" name="Google Shape;467;p35"/>
          <p:cNvSpPr txBox="1"/>
          <p:nvPr/>
        </p:nvSpPr>
        <p:spPr>
          <a:xfrm>
            <a:off x="6344602" y="1857375"/>
            <a:ext cx="4980622" cy="9334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6.1. جيوردانو برونو ومفهوم النسق الميكانيكي</a:t>
            </a:r>
            <a:endParaRPr/>
          </a:p>
        </p:txBody>
      </p:sp>
      <p:sp>
        <p:nvSpPr>
          <p:cNvPr id="468" name="Google Shape;468;p35"/>
          <p:cNvSpPr txBox="1"/>
          <p:nvPr/>
        </p:nvSpPr>
        <p:spPr>
          <a:xfrm>
            <a:off x="6581775" y="2933700"/>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ساهم برونو في تطوير تصور جديد للحركة من خلال فكرة النسق الميكانيكي. فهو يرى أن ما يحدث على الأرض، إذا كانت الأرض تتحرك، يشبه ما يحدث داخل سفينة متحركة.</a:t>
            </a:r>
            <a:endParaRPr/>
          </a:p>
        </p:txBody>
      </p:sp>
      <p:sp>
        <p:nvSpPr>
          <p:cNvPr id="469" name="Google Shape;469;p35"/>
          <p:cNvSpPr txBox="1"/>
          <p:nvPr/>
        </p:nvSpPr>
        <p:spPr>
          <a:xfrm>
            <a:off x="6581775" y="3962400"/>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إذا أسقط شخص حجرًا من أعلى صاري سفينة، فإن الحجر يسقط عند قدم الصاري لأنه يشارك السفينة حركتها.</a:t>
            </a:r>
            <a:endParaRPr/>
          </a:p>
        </p:txBody>
      </p:sp>
      <p:sp>
        <p:nvSpPr>
          <p:cNvPr id="470" name="Google Shape;470;p35"/>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6.2. أهمية مثال السفينة عند برونو</a:t>
            </a:r>
            <a:endParaRPr/>
          </a:p>
        </p:txBody>
      </p:sp>
      <p:sp>
        <p:nvSpPr>
          <p:cNvPr id="471" name="Google Shape;471;p35"/>
          <p:cNvSpPr txBox="1"/>
          <p:nvPr/>
        </p:nvSpPr>
        <p:spPr>
          <a:xfrm>
            <a:off x="866775" y="24669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المهم في هذا المثال ليس مكان سقوط الحجر فقط، بل فكرة أن الجسم يمكن أن ينتمي إلى نسق حركي معين. ما يحدد حركة الجسم ليس فقط مكان انطلاقه، بل علاقته بالنسق الذي يوجد داخله. هذه الفكرة تمهد للنسبية الفيزيائية للحركة.</a:t>
            </a:r>
            <a:endParaRPr/>
          </a:p>
        </p:txBody>
      </p:sp>
      <p:sp>
        <p:nvSpPr>
          <p:cNvPr id="472" name="Google Shape;472;p35"/>
          <p:cNvSpPr txBox="1"/>
          <p:nvPr/>
        </p:nvSpPr>
        <p:spPr>
          <a:xfrm>
            <a:off x="629602" y="3943350"/>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6.3. حدود تصور برونو</a:t>
            </a:r>
            <a:endParaRPr/>
          </a:p>
        </p:txBody>
      </p:sp>
      <p:sp>
        <p:nvSpPr>
          <p:cNvPr id="473" name="Google Shape;473;p35"/>
          <p:cNvSpPr txBox="1"/>
          <p:nvPr/>
        </p:nvSpPr>
        <p:spPr>
          <a:xfrm>
            <a:off x="866775" y="4552950"/>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رغم أهميته، فإنه لم يؤسس الفيزياء الحديثة بشكل كامل، لأنه اعتمد على نظرية الدفع (Impetus)، وظل قاصرًا عن بناء مفهوم حديث للحركة.</a:t>
            </a:r>
            <a:endParaRPr/>
          </a:p>
        </p:txBody>
      </p:sp>
      <p:sp>
        <p:nvSpPr>
          <p:cNvPr id="474" name="Google Shape;474;p35"/>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الوحدة السادسة: برونو وكبلر وتمهيد الطريق نحو غاليلي</a:t>
            </a:r>
            <a:endParaRPr/>
          </a:p>
        </p:txBody>
      </p:sp>
      <p:sp>
        <p:nvSpPr>
          <p:cNvPr id="475" name="Google Shape;475;p35"/>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479" name="Shape 479"/>
        <p:cNvGrpSpPr/>
        <p:nvPr/>
      </p:nvGrpSpPr>
      <p:grpSpPr>
        <a:xfrm>
          <a:off x="0" y="0"/>
          <a:ext cx="0" cy="0"/>
          <a:chOff x="0" y="0"/>
          <a:chExt cx="0" cy="0"/>
        </a:xfrm>
      </p:grpSpPr>
      <p:pic>
        <p:nvPicPr>
          <p:cNvPr descr="image.png" id="480" name="Google Shape;480;p3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481" name="Google Shape;481;p36"/>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482" name="Google Shape;482;p36"/>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483" name="Google Shape;483;p36"/>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6.4. تيكو براهي والاعتراضات الأرسطية</a:t>
            </a:r>
            <a:endParaRPr/>
          </a:p>
        </p:txBody>
      </p:sp>
      <p:sp>
        <p:nvSpPr>
          <p:cNvPr id="484" name="Google Shape;484;p36"/>
          <p:cNvSpPr txBox="1"/>
          <p:nvPr/>
        </p:nvSpPr>
        <p:spPr>
          <a:xfrm>
            <a:off x="6581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رفض تيكو براهي فكرة أن الحجر الساقط من صاري سفينة متحركة يسقط عند قدم الصاري. وظل متمسكًا بالاعتراضات الأرسطية، معتبرًا أن الحركات المختلفة تعيق بعضها البعض.</a:t>
            </a:r>
            <a:endParaRPr/>
          </a:p>
        </p:txBody>
      </p:sp>
      <p:sp>
        <p:nvSpPr>
          <p:cNvPr id="485" name="Google Shape;485;p36"/>
          <p:cNvSpPr txBox="1"/>
          <p:nvPr/>
        </p:nvSpPr>
        <p:spPr>
          <a:xfrm>
            <a:off x="6581775" y="34956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هذا الموقف يبين أن قبول التصور الجديد للحركة لم يكن سهلًا.</a:t>
            </a:r>
            <a:endParaRPr/>
          </a:p>
        </p:txBody>
      </p:sp>
      <p:sp>
        <p:nvSpPr>
          <p:cNvPr id="486" name="Google Shape;486;p36"/>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6.5. كبلر بين الحداثة والأرسطية</a:t>
            </a:r>
            <a:endParaRPr/>
          </a:p>
        </p:txBody>
      </p:sp>
      <p:sp>
        <p:nvSpPr>
          <p:cNvPr id="487" name="Google Shape;487;p36"/>
          <p:cNvSpPr txBox="1"/>
          <p:nvPr/>
        </p:nvSpPr>
        <p:spPr>
          <a:xfrm>
            <a:off x="866775" y="24669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كان كبلر عالمًا كبيرًا ومؤسسًا من مؤسسي الفلك الحديث، لكنه ظل في بعض الجوانب قريبًا من التصور القديم. فقد كان يرى أن الحركة تحتاج إلى سبب، وأن السكون لا يحتاج إلى تفسير.</a:t>
            </a:r>
            <a:endParaRPr/>
          </a:p>
        </p:txBody>
      </p:sp>
      <p:sp>
        <p:nvSpPr>
          <p:cNvPr id="488" name="Google Shape;488;p36"/>
          <p:cNvSpPr txBox="1"/>
          <p:nvPr/>
        </p:nvSpPr>
        <p:spPr>
          <a:xfrm>
            <a:off x="866775" y="38004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كما فسر مشاركة الأجسام الأرضية في حركة الأرض بقوة جذب تشدها إليها.</a:t>
            </a:r>
            <a:endParaRPr/>
          </a:p>
        </p:txBody>
      </p:sp>
      <p:sp>
        <p:nvSpPr>
          <p:cNvPr id="489" name="Google Shape;489;p36"/>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السادسة (تيكو براهي وكبلر)</a:t>
            </a:r>
            <a:endParaRPr/>
          </a:p>
        </p:txBody>
      </p:sp>
      <p:sp>
        <p:nvSpPr>
          <p:cNvPr id="490" name="Google Shape;490;p36"/>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494" name="Shape 494"/>
        <p:cNvGrpSpPr/>
        <p:nvPr/>
      </p:nvGrpSpPr>
      <p:grpSpPr>
        <a:xfrm>
          <a:off x="0" y="0"/>
          <a:ext cx="0" cy="0"/>
          <a:chOff x="0" y="0"/>
          <a:chExt cx="0" cy="0"/>
        </a:xfrm>
      </p:grpSpPr>
      <p:pic>
        <p:nvPicPr>
          <p:cNvPr descr="image.png" id="495" name="Google Shape;495;p3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496" name="Google Shape;496;p37"/>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497" name="Google Shape;497;p37"/>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498" name="Google Shape;498;p37"/>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6.6. أهمية كبلر وحدوده</a:t>
            </a:r>
            <a:endParaRPr/>
          </a:p>
        </p:txBody>
      </p:sp>
      <p:sp>
        <p:nvSpPr>
          <p:cNvPr id="499" name="Google Shape;499;p37"/>
          <p:cNvSpPr txBox="1"/>
          <p:nvPr/>
        </p:nvSpPr>
        <p:spPr>
          <a:xfrm>
            <a:off x="6581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ساهم كبلر في توحيد المادة في الكون وفي تطوير الفيزياء السماوية، لكنه لم يبلغ المفهوم الغاليلي للحركة، لأنه ظل يمنح الحركة منزلة وجودية أعلى من السكون.</a:t>
            </a:r>
            <a:endParaRPr/>
          </a:p>
        </p:txBody>
      </p:sp>
      <p:sp>
        <p:nvSpPr>
          <p:cNvPr id="500" name="Google Shape;500;p37"/>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6.7. خلاصة الوحدة</a:t>
            </a:r>
            <a:endParaRPr/>
          </a:p>
        </p:txBody>
      </p:sp>
      <p:sp>
        <p:nvSpPr>
          <p:cNvPr id="501" name="Google Shape;501;p37"/>
          <p:cNvSpPr txBox="1"/>
          <p:nvPr/>
        </p:nvSpPr>
        <p:spPr>
          <a:xfrm>
            <a:off x="866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كوبرنيك وبرونو وكبلر مهدوا الطريق نحو غاليلي، لكنهم لم يبلغوا التصور الحديث الكامل للحركة. لقد كانت الثورة الغاليلية نتيجة مسار طويل من التدرج والصراع المفهومي.</a:t>
            </a:r>
            <a:endParaRPr/>
          </a:p>
        </p:txBody>
      </p:sp>
      <p:sp>
        <p:nvSpPr>
          <p:cNvPr id="502" name="Google Shape;502;p37"/>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السادسة (خلاصات)</a:t>
            </a:r>
            <a:endParaRPr/>
          </a:p>
        </p:txBody>
      </p:sp>
      <p:sp>
        <p:nvSpPr>
          <p:cNvPr id="503" name="Google Shape;503;p37"/>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507" name="Shape 507"/>
        <p:cNvGrpSpPr/>
        <p:nvPr/>
      </p:nvGrpSpPr>
      <p:grpSpPr>
        <a:xfrm>
          <a:off x="0" y="0"/>
          <a:ext cx="0" cy="0"/>
          <a:chOff x="0" y="0"/>
          <a:chExt cx="0" cy="0"/>
        </a:xfrm>
      </p:grpSpPr>
      <p:pic>
        <p:nvPicPr>
          <p:cNvPr descr="image.png" id="508" name="Google Shape;508;p3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509" name="Google Shape;509;p38"/>
          <p:cNvPicPr preferRelativeResize="0"/>
          <p:nvPr/>
        </p:nvPicPr>
        <p:blipFill rotWithShape="1">
          <a:blip r:embed="rId4">
            <a:alphaModFix/>
          </a:blip>
          <a:srcRect b="0" l="0" r="0" t="0"/>
          <a:stretch/>
        </p:blipFill>
        <p:spPr>
          <a:xfrm>
            <a:off x="571500" y="1562100"/>
            <a:ext cx="11049000" cy="3209925"/>
          </a:xfrm>
          <a:prstGeom prst="rect">
            <a:avLst/>
          </a:prstGeom>
          <a:noFill/>
          <a:ln>
            <a:noFill/>
          </a:ln>
        </p:spPr>
      </p:pic>
      <p:graphicFrame>
        <p:nvGraphicFramePr>
          <p:cNvPr id="510" name="Google Shape;510;p38"/>
          <p:cNvGraphicFramePr/>
          <p:nvPr/>
        </p:nvGraphicFramePr>
        <p:xfrm>
          <a:off x="581025" y="1571625"/>
          <a:ext cx="3000000" cy="3000000"/>
        </p:xfrm>
        <a:graphic>
          <a:graphicData uri="http://schemas.openxmlformats.org/drawingml/2006/table">
            <a:tbl>
              <a:tblPr bandRow="1" firstRow="1">
                <a:noFill/>
                <a:tableStyleId>{932E5F1B-FC45-4082-9A5C-E62F64990956}</a:tableStyleId>
              </a:tblPr>
              <a:tblGrid>
                <a:gridCol w="1423550"/>
                <a:gridCol w="4882900"/>
                <a:gridCol w="4723500"/>
              </a:tblGrid>
              <a:tr h="638175">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المفكر</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المساهمة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الحد أو النقص</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r>
              <a:tr h="638175">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كوبرنيك</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طرح حركة الأرض والحركة المشتركة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لم يؤسس مفهومًا فيزيائيًا دقيقًا</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38175">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برونو</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مفهوم النسق الميكانيكي والسفينة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بقي مرتبطًا بديناميكا الدفع</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r h="638175">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كبلر</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الفيزياء السماوية وقوة الجذب</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لم يبلغ مبدأ العطالة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38175">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غاليلي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النسبية الفيزيائية ومبدأ العطالة الضمني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لم يصغ المبدأ نهائيًا كما سيفعل نيوتن</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bl>
          </a:graphicData>
        </a:graphic>
      </p:graphicFrame>
      <p:sp>
        <p:nvSpPr>
          <p:cNvPr id="511" name="Google Shape;511;p38"/>
          <p:cNvSpPr/>
          <p:nvPr/>
        </p:nvSpPr>
        <p:spPr>
          <a:xfrm>
            <a:off x="10187433" y="2271712"/>
            <a:ext cx="142354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2" name="Google Shape;512;p38"/>
          <p:cNvSpPr/>
          <p:nvPr/>
        </p:nvSpPr>
        <p:spPr>
          <a:xfrm>
            <a:off x="5304532" y="2271712"/>
            <a:ext cx="488290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3" name="Google Shape;513;p38"/>
          <p:cNvSpPr/>
          <p:nvPr/>
        </p:nvSpPr>
        <p:spPr>
          <a:xfrm>
            <a:off x="581025" y="2271712"/>
            <a:ext cx="4723507"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4" name="Google Shape;514;p38"/>
          <p:cNvSpPr/>
          <p:nvPr/>
        </p:nvSpPr>
        <p:spPr>
          <a:xfrm>
            <a:off x="10187433" y="2890837"/>
            <a:ext cx="142354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5" name="Google Shape;515;p38"/>
          <p:cNvSpPr/>
          <p:nvPr/>
        </p:nvSpPr>
        <p:spPr>
          <a:xfrm>
            <a:off x="5304532" y="2890837"/>
            <a:ext cx="488290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6" name="Google Shape;516;p38"/>
          <p:cNvSpPr/>
          <p:nvPr/>
        </p:nvSpPr>
        <p:spPr>
          <a:xfrm>
            <a:off x="581025" y="2890837"/>
            <a:ext cx="4723507"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7" name="Google Shape;517;p38"/>
          <p:cNvSpPr/>
          <p:nvPr/>
        </p:nvSpPr>
        <p:spPr>
          <a:xfrm>
            <a:off x="10187433" y="3509962"/>
            <a:ext cx="142354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8" name="Google Shape;518;p38"/>
          <p:cNvSpPr/>
          <p:nvPr/>
        </p:nvSpPr>
        <p:spPr>
          <a:xfrm>
            <a:off x="5304532" y="3509962"/>
            <a:ext cx="488290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9" name="Google Shape;519;p38"/>
          <p:cNvSpPr/>
          <p:nvPr/>
        </p:nvSpPr>
        <p:spPr>
          <a:xfrm>
            <a:off x="581025" y="3509962"/>
            <a:ext cx="4723507"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0" name="Google Shape;520;p38"/>
          <p:cNvSpPr/>
          <p:nvPr/>
        </p:nvSpPr>
        <p:spPr>
          <a:xfrm>
            <a:off x="10187433" y="4129087"/>
            <a:ext cx="142354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1" name="Google Shape;521;p38"/>
          <p:cNvSpPr/>
          <p:nvPr/>
        </p:nvSpPr>
        <p:spPr>
          <a:xfrm>
            <a:off x="5304532" y="4129087"/>
            <a:ext cx="488290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2" name="Google Shape;522;p38"/>
          <p:cNvSpPr/>
          <p:nvPr/>
        </p:nvSpPr>
        <p:spPr>
          <a:xfrm>
            <a:off x="581025" y="4129087"/>
            <a:ext cx="4723507"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3" name="Google Shape;523;p38"/>
          <p:cNvSpPr/>
          <p:nvPr/>
        </p:nvSpPr>
        <p:spPr>
          <a:xfrm>
            <a:off x="10187433" y="4748212"/>
            <a:ext cx="142354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4" name="Google Shape;524;p38"/>
          <p:cNvSpPr/>
          <p:nvPr/>
        </p:nvSpPr>
        <p:spPr>
          <a:xfrm>
            <a:off x="5304532" y="4748212"/>
            <a:ext cx="4882901"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5" name="Google Shape;525;p38"/>
          <p:cNvSpPr/>
          <p:nvPr/>
        </p:nvSpPr>
        <p:spPr>
          <a:xfrm>
            <a:off x="581025" y="4748212"/>
            <a:ext cx="4723507"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6" name="Google Shape;526;p38"/>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6.8. نشاط تركيبي: رواد التمهيد للثورة</a:t>
            </a:r>
            <a:endParaRPr/>
          </a:p>
        </p:txBody>
      </p:sp>
      <p:sp>
        <p:nvSpPr>
          <p:cNvPr id="527" name="Google Shape;527;p38"/>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531" name="Shape 531"/>
        <p:cNvGrpSpPr/>
        <p:nvPr/>
      </p:nvGrpSpPr>
      <p:grpSpPr>
        <a:xfrm>
          <a:off x="0" y="0"/>
          <a:ext cx="0" cy="0"/>
          <a:chOff x="0" y="0"/>
          <a:chExt cx="0" cy="0"/>
        </a:xfrm>
      </p:grpSpPr>
      <p:pic>
        <p:nvPicPr>
          <p:cNvPr descr="image.png" id="532" name="Google Shape;532;p3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533" name="Google Shape;533;p39"/>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534" name="Google Shape;534;p39"/>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535" name="Google Shape;535;p39"/>
          <p:cNvSpPr txBox="1"/>
          <p:nvPr/>
        </p:nvSpPr>
        <p:spPr>
          <a:xfrm>
            <a:off x="6344602" y="1857375"/>
            <a:ext cx="4980622" cy="9334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7.1. غاليلي في مواجهة السلطة والتراث والحس المشترك</a:t>
            </a:r>
            <a:endParaRPr/>
          </a:p>
        </p:txBody>
      </p:sp>
      <p:sp>
        <p:nvSpPr>
          <p:cNvPr id="536" name="Google Shape;536;p39"/>
          <p:cNvSpPr txBox="1"/>
          <p:nvPr/>
        </p:nvSpPr>
        <p:spPr>
          <a:xfrm>
            <a:off x="6581775" y="2933700"/>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واجه غاليلي ثلاثة خصوم كبار: السلطة، التراث، والحس المشترك.</a:t>
            </a:r>
            <a:endParaRPr/>
          </a:p>
        </p:txBody>
      </p:sp>
      <p:sp>
        <p:nvSpPr>
          <p:cNvPr id="537" name="Google Shape;537;p39"/>
          <p:cNvSpPr txBox="1"/>
          <p:nvPr/>
        </p:nvSpPr>
        <p:spPr>
          <a:xfrm>
            <a:off x="6581775" y="3657600"/>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كان عليه أن يقنع عقولًا لم تعتد التفكير بطريقة رياضية، ولذلك استخدم الحوار، والأمثلة، والتدرج في الحجاج.</a:t>
            </a:r>
            <a:endParaRPr/>
          </a:p>
        </p:txBody>
      </p:sp>
      <p:sp>
        <p:nvSpPr>
          <p:cNvPr id="538" name="Google Shape;538;p39"/>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7.2. التفكير ضد التخيل</a:t>
            </a:r>
            <a:endParaRPr/>
          </a:p>
        </p:txBody>
      </p:sp>
      <p:sp>
        <p:nvSpPr>
          <p:cNvPr id="539" name="Google Shape;539;p39"/>
          <p:cNvSpPr txBox="1"/>
          <p:nvPr/>
        </p:nvSpPr>
        <p:spPr>
          <a:xfrm>
            <a:off x="866775" y="24669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يقول كويري إن غاليلي يضعنا أمام اختيار حاسم: إما التفكير مع العلم الجديد، أو التخيل مع الحس المشترك.</a:t>
            </a:r>
            <a:endParaRPr/>
          </a:p>
        </p:txBody>
      </p:sp>
      <p:sp>
        <p:nvSpPr>
          <p:cNvPr id="540" name="Google Shape;540;p39"/>
          <p:cNvSpPr txBox="1"/>
          <p:nvPr/>
        </p:nvSpPr>
        <p:spPr>
          <a:xfrm>
            <a:off x="866775" y="31908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فالحس المشترك يجعلنا نتخيل أن الحركة تحتاج دائمًا إلى دفع. أما التفكير الرياضي فيجعلنا نفهم أن الحركة يمكن أن تستمر من دون قوة، وأن القوة تفسر التغير لا الاستمرار.</a:t>
            </a:r>
            <a:endParaRPr/>
          </a:p>
        </p:txBody>
      </p:sp>
      <p:sp>
        <p:nvSpPr>
          <p:cNvPr id="541" name="Google Shape;541;p39"/>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الوحدة السابعة: غاليلي وتأسيس العلم الجديد</a:t>
            </a:r>
            <a:endParaRPr/>
          </a:p>
        </p:txBody>
      </p:sp>
      <p:sp>
        <p:nvSpPr>
          <p:cNvPr id="542" name="Google Shape;542;p39"/>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546" name="Shape 546"/>
        <p:cNvGrpSpPr/>
        <p:nvPr/>
      </p:nvGrpSpPr>
      <p:grpSpPr>
        <a:xfrm>
          <a:off x="0" y="0"/>
          <a:ext cx="0" cy="0"/>
          <a:chOff x="0" y="0"/>
          <a:chExt cx="0" cy="0"/>
        </a:xfrm>
      </p:grpSpPr>
      <p:pic>
        <p:nvPicPr>
          <p:cNvPr descr="image.png" id="547" name="Google Shape;547;p40"/>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548" name="Google Shape;548;p40"/>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549" name="Google Shape;549;p40"/>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550" name="Google Shape;550;p40"/>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7.3. مثال السفينة عند غاليلي</a:t>
            </a:r>
            <a:endParaRPr/>
          </a:p>
        </p:txBody>
      </p:sp>
      <p:sp>
        <p:nvSpPr>
          <p:cNvPr id="551" name="Google Shape;551;p40"/>
          <p:cNvSpPr txBox="1"/>
          <p:nvPr/>
        </p:nvSpPr>
        <p:spPr>
          <a:xfrm>
            <a:off x="6581775" y="24669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إذا سقطت كرة من أعلى صاري سفينة متحركة، فإنها تسقط عند قدم الصاري، لأن الكرة تشارك السفينة حركتها. بالنسبة لمن يوجد داخل السفينة، يبدو السقوط عموديًا. أما بالنسبة لمراقب خارج السفينة، فمسار الكرة يكون مركبًا.</a:t>
            </a:r>
            <a:endParaRPr/>
          </a:p>
        </p:txBody>
      </p:sp>
      <p:sp>
        <p:nvSpPr>
          <p:cNvPr id="552" name="Google Shape;552;p40"/>
          <p:cNvSpPr txBox="1"/>
          <p:nvPr/>
        </p:nvSpPr>
        <p:spPr>
          <a:xfrm>
            <a:off x="6581775" y="38004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هذا المثال يوضح أن الحركة نسبية، وأن وصف الحركة يتغير حسب الإطار المرجعي.</a:t>
            </a:r>
            <a:endParaRPr/>
          </a:p>
        </p:txBody>
      </p:sp>
      <p:sp>
        <p:nvSpPr>
          <p:cNvPr id="553" name="Google Shape;553;p40"/>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7.4. النظرية قبل الواقعة</a:t>
            </a:r>
            <a:endParaRPr/>
          </a:p>
        </p:txBody>
      </p:sp>
      <p:sp>
        <p:nvSpPr>
          <p:cNvPr id="554" name="Google Shape;554;p40"/>
          <p:cNvSpPr txBox="1"/>
          <p:nvPr/>
        </p:nvSpPr>
        <p:spPr>
          <a:xfrm>
            <a:off x="866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من الأفكار القوية في نص كويري أن غاليلي لا ينتظر التجربة دائمًا لكي يعرف النتيجة. فهو يستنتجها من المبادئ الرياضية والنظرية.</a:t>
            </a:r>
            <a:endParaRPr/>
          </a:p>
        </p:txBody>
      </p:sp>
      <p:sp>
        <p:nvSpPr>
          <p:cNvPr id="555" name="Google Shape;555;p40"/>
          <p:cNvSpPr txBox="1"/>
          <p:nvPr/>
        </p:nvSpPr>
        <p:spPr>
          <a:xfrm>
            <a:off x="866775" y="34956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ومعنى ذلك أن العلم الحديث لا يقوم على التجربة الخام، بل على تجربة مبنية نظريًا ورياضيًا.</a:t>
            </a:r>
            <a:endParaRPr/>
          </a:p>
        </p:txBody>
      </p:sp>
      <p:sp>
        <p:nvSpPr>
          <p:cNvPr id="556" name="Google Shape;556;p40"/>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السابعة (مثال السفينة والنظرية)</a:t>
            </a:r>
            <a:endParaRPr/>
          </a:p>
        </p:txBody>
      </p:sp>
      <p:sp>
        <p:nvSpPr>
          <p:cNvPr id="557" name="Google Shape;557;p40"/>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561" name="Shape 561"/>
        <p:cNvGrpSpPr/>
        <p:nvPr/>
      </p:nvGrpSpPr>
      <p:grpSpPr>
        <a:xfrm>
          <a:off x="0" y="0"/>
          <a:ext cx="0" cy="0"/>
          <a:chOff x="0" y="0"/>
          <a:chExt cx="0" cy="0"/>
        </a:xfrm>
      </p:grpSpPr>
      <p:pic>
        <p:nvPicPr>
          <p:cNvPr descr="image.png" id="562" name="Google Shape;562;p41"/>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563" name="Google Shape;563;p41"/>
          <p:cNvPicPr preferRelativeResize="0"/>
          <p:nvPr/>
        </p:nvPicPr>
        <p:blipFill rotWithShape="1">
          <a:blip r:embed="rId4">
            <a:alphaModFix/>
          </a:blip>
          <a:srcRect b="0" l="0" r="0" t="0"/>
          <a:stretch/>
        </p:blipFill>
        <p:spPr>
          <a:xfrm>
            <a:off x="571500" y="1562100"/>
            <a:ext cx="5334000" cy="3333750"/>
          </a:xfrm>
          <a:prstGeom prst="rect">
            <a:avLst/>
          </a:prstGeom>
          <a:noFill/>
          <a:ln>
            <a:noFill/>
          </a:ln>
        </p:spPr>
      </p:pic>
      <p:sp>
        <p:nvSpPr>
          <p:cNvPr id="564" name="Google Shape;564;p41"/>
          <p:cNvSpPr txBox="1"/>
          <p:nvPr/>
        </p:nvSpPr>
        <p:spPr>
          <a:xfrm>
            <a:off x="6286500" y="1562100"/>
            <a:ext cx="5600700" cy="4667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950" u="none" cap="none" strike="noStrike">
                <a:solidFill>
                  <a:srgbClr val="B45309"/>
                </a:solidFill>
                <a:latin typeface="Cairo"/>
                <a:ea typeface="Cairo"/>
                <a:cs typeface="Cairo"/>
                <a:sym typeface="Cairo"/>
              </a:rPr>
              <a:t>7.5. كتاب الطبيعة مكتوب بحروف هندسية</a:t>
            </a:r>
            <a:endParaRPr/>
          </a:p>
        </p:txBody>
      </p:sp>
      <p:sp>
        <p:nvSpPr>
          <p:cNvPr id="565" name="Google Shape;565;p41"/>
          <p:cNvSpPr txBox="1"/>
          <p:nvPr/>
        </p:nvSpPr>
        <p:spPr>
          <a:xfrm>
            <a:off x="6286500" y="2171700"/>
            <a:ext cx="5334000" cy="1219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تعبّر هذه العبارة عن جوهر العلم الغاليلي. الطبيعة لا تُقرأ مباشرة بالحواس، بل تُفهم من خلال لغة الرياضيات. لذلك، فالعالم الحقيقي في الفيزياء الحديثة ليس دائمًا هو عالم التجربة اليومية، بل عالم مجرد ومقاس ومنظم رياضيًا.</a:t>
            </a:r>
            <a:endParaRPr/>
          </a:p>
        </p:txBody>
      </p:sp>
      <p:sp>
        <p:nvSpPr>
          <p:cNvPr id="566" name="Google Shape;566;p41"/>
          <p:cNvSpPr txBox="1"/>
          <p:nvPr/>
        </p:nvSpPr>
        <p:spPr>
          <a:xfrm>
            <a:off x="6286500" y="3505200"/>
            <a:ext cx="5600700" cy="4667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950" u="none" cap="none" strike="noStrike">
                <a:solidFill>
                  <a:srgbClr val="B45309"/>
                </a:solidFill>
                <a:latin typeface="Cairo"/>
                <a:ea typeface="Cairo"/>
                <a:cs typeface="Cairo"/>
                <a:sym typeface="Cairo"/>
              </a:rPr>
              <a:t>7.6. غاليلي بين أرسطو وأفلاطون</a:t>
            </a:r>
            <a:endParaRPr/>
          </a:p>
        </p:txBody>
      </p:sp>
      <p:sp>
        <p:nvSpPr>
          <p:cNvPr id="567" name="Google Shape;567;p41"/>
          <p:cNvSpPr txBox="1"/>
          <p:nvPr/>
        </p:nvSpPr>
        <p:spPr>
          <a:xfrm>
            <a:off x="6286500" y="4114800"/>
            <a:ext cx="5334000" cy="1219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يرى كويري أن العلم الغاليلي يبدو كأنه انتصار لأفلاطون على أرسطو. لماذا؟ لأن أرسطو يعطي الأولوية للتجربة الحسية والكيفيات، أما غاليلي فيمنح الرياضيات مكانة عليا في فهم الطبيعة. بهذا المعنى، تصبح الرياضيات مفتاح العلم الطبيعي.</a:t>
            </a:r>
            <a:endParaRPr/>
          </a:p>
        </p:txBody>
      </p:sp>
      <p:pic>
        <p:nvPicPr>
          <p:cNvPr descr="image.png" id="568" name="Google Shape;568;p41"/>
          <p:cNvPicPr preferRelativeResize="0"/>
          <p:nvPr/>
        </p:nvPicPr>
        <p:blipFill rotWithShape="1">
          <a:blip r:embed="rId5">
            <a:alphaModFix/>
          </a:blip>
          <a:srcRect b="0" l="0" r="0" t="0"/>
          <a:stretch/>
        </p:blipFill>
        <p:spPr>
          <a:xfrm>
            <a:off x="571500" y="1562100"/>
            <a:ext cx="5334000" cy="3333750"/>
          </a:xfrm>
          <a:prstGeom prst="rect">
            <a:avLst/>
          </a:prstGeom>
          <a:noFill/>
          <a:ln>
            <a:noFill/>
          </a:ln>
        </p:spPr>
      </p:pic>
      <p:sp>
        <p:nvSpPr>
          <p:cNvPr id="569" name="Google Shape;569;p41"/>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السابعة (لغة الطبيعة)</a:t>
            </a:r>
            <a:endParaRPr/>
          </a:p>
        </p:txBody>
      </p:sp>
      <p:sp>
        <p:nvSpPr>
          <p:cNvPr id="570" name="Google Shape;570;p41"/>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04" name="Shape 104"/>
        <p:cNvGrpSpPr/>
        <p:nvPr/>
      </p:nvGrpSpPr>
      <p:grpSpPr>
        <a:xfrm>
          <a:off x="0" y="0"/>
          <a:ext cx="0" cy="0"/>
          <a:chOff x="0" y="0"/>
          <a:chExt cx="0" cy="0"/>
        </a:xfrm>
      </p:grpSpPr>
      <p:pic>
        <p:nvPicPr>
          <p:cNvPr descr="image.png" id="105" name="Google Shape;105;p1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6" name="Google Shape;106;p15"/>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107" name="Google Shape;107;p15"/>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108" name="Google Shape;108;p15"/>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تابع: تقديم عام للدرس</a:t>
            </a:r>
            <a:endParaRPr/>
          </a:p>
        </p:txBody>
      </p:sp>
      <p:sp>
        <p:nvSpPr>
          <p:cNvPr id="109" name="Google Shape;109;p15"/>
          <p:cNvSpPr txBox="1"/>
          <p:nvPr/>
        </p:nvSpPr>
        <p:spPr>
          <a:xfrm>
            <a:off x="6581775" y="2466975"/>
            <a:ext cx="4743450" cy="1828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ينطلق النص من فكرة مركزية مفادها أن غاليلي لم يكن مجرد عالم فيزيائي أو فلكي، بل كان فاعلًا أساسيًا في تغيير صورة العالم. فقد ساهم في تفكيك الفيزياء الأرسطية التي كانت تقوم على الحس المشترك، وعلى الفصل بين العالم الأرضي والعالم السماوي، وعوضها بتصور جديد يجعل الطبيعة قابلة للقراءة الرياضية.</a:t>
            </a:r>
            <a:endParaRPr/>
          </a:p>
        </p:txBody>
      </p:sp>
      <p:sp>
        <p:nvSpPr>
          <p:cNvPr id="110" name="Google Shape;110;p15"/>
          <p:cNvSpPr txBox="1"/>
          <p:nvPr/>
        </p:nvSpPr>
        <p:spPr>
          <a:xfrm>
            <a:off x="6581775" y="4410075"/>
            <a:ext cx="4743450" cy="15240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لهذا لا يهدف هذا الحامل البيداغوجي إلى تقديم ملخص فقط، بل يسعى إلى تفكيك النص وتحويله إلى مسار تعلم واضح، يساعد الطالب على فهم المفاهيم الأساسية، واستيعاب الحجاج الفلسفي والعلمي، وربط النص بسياقه التاريخي والإبستمولوجي.</a:t>
            </a:r>
            <a:endParaRPr/>
          </a:p>
        </p:txBody>
      </p:sp>
      <p:sp>
        <p:nvSpPr>
          <p:cNvPr id="111" name="Google Shape;111;p15"/>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3. الكفاية المستهدفة</a:t>
            </a:r>
            <a:endParaRPr/>
          </a:p>
        </p:txBody>
      </p:sp>
      <p:sp>
        <p:nvSpPr>
          <p:cNvPr id="112" name="Google Shape;112;p15"/>
          <p:cNvSpPr txBox="1"/>
          <p:nvPr/>
        </p:nvSpPr>
        <p:spPr>
          <a:xfrm>
            <a:off x="866775" y="2466975"/>
            <a:ext cx="4743450" cy="15240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تمكين الطالب من فهم دلالة الثورة العلمية الحديثة كما عرضها ألكسندر كويري، من خلال تحليل التحول من الفيزياء الأرسطية إلى الفيزياء الغاليلية، واستيعاب دور الرياضيات ومبدأ العطالة والنسبية الفيزيائية في بناء تصور جديد للطبيعة.</a:t>
            </a:r>
            <a:endParaRPr/>
          </a:p>
        </p:txBody>
      </p:sp>
      <p:sp>
        <p:nvSpPr>
          <p:cNvPr id="113" name="Google Shape;113;p15"/>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التقديم العام والكفاية المستهدفة</a:t>
            </a:r>
            <a:endParaRPr/>
          </a:p>
        </p:txBody>
      </p:sp>
      <p:sp>
        <p:nvSpPr>
          <p:cNvPr id="114" name="Google Shape;114;p15"/>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574" name="Shape 574"/>
        <p:cNvGrpSpPr/>
        <p:nvPr/>
      </p:nvGrpSpPr>
      <p:grpSpPr>
        <a:xfrm>
          <a:off x="0" y="0"/>
          <a:ext cx="0" cy="0"/>
          <a:chOff x="0" y="0"/>
          <a:chExt cx="0" cy="0"/>
        </a:xfrm>
      </p:grpSpPr>
      <p:pic>
        <p:nvPicPr>
          <p:cNvPr descr="image.png" id="575" name="Google Shape;575;p4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576" name="Google Shape;576;p42"/>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577" name="Google Shape;577;p42"/>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578" name="Google Shape;578;p42"/>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7.7. خلاصة الوحدة</a:t>
            </a:r>
            <a:endParaRPr/>
          </a:p>
        </p:txBody>
      </p:sp>
      <p:sp>
        <p:nvSpPr>
          <p:cNvPr id="579" name="Google Shape;579;p42"/>
          <p:cNvSpPr txBox="1"/>
          <p:nvPr/>
        </p:nvSpPr>
        <p:spPr>
          <a:xfrm>
            <a:off x="6581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أسس غاليلي العلم الجديد لأنه جعل الطبيعة موضوعًا للرياضيات، وحرر مفهوم الحركة من الحس المشترك، وفتح الطريق نحو فيزياء حديثة تقوم على العطالة والنسبية والتجريد.</a:t>
            </a:r>
            <a:endParaRPr/>
          </a:p>
        </p:txBody>
      </p:sp>
      <p:sp>
        <p:nvSpPr>
          <p:cNvPr id="580" name="Google Shape;580;p42"/>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7.8. سؤال تركيبي</a:t>
            </a:r>
            <a:endParaRPr/>
          </a:p>
        </p:txBody>
      </p:sp>
      <p:sp>
        <p:nvSpPr>
          <p:cNvPr id="581" name="Google Shape;581;p42"/>
          <p:cNvSpPr txBox="1"/>
          <p:nvPr/>
        </p:nvSpPr>
        <p:spPr>
          <a:xfrm>
            <a:off x="866775" y="24669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كيف نفهم قول كويري إن العلم الغاليلي يمثل انتصارًا لأفلاطون على أرسطو؟</a:t>
            </a:r>
            <a:endParaRPr/>
          </a:p>
        </p:txBody>
      </p:sp>
      <p:sp>
        <p:nvSpPr>
          <p:cNvPr id="582" name="Google Shape;582;p42"/>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السابعة (الخلاصة)</a:t>
            </a:r>
            <a:endParaRPr/>
          </a:p>
        </p:txBody>
      </p:sp>
      <p:sp>
        <p:nvSpPr>
          <p:cNvPr id="583" name="Google Shape;583;p42"/>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587" name="Shape 587"/>
        <p:cNvGrpSpPr/>
        <p:nvPr/>
      </p:nvGrpSpPr>
      <p:grpSpPr>
        <a:xfrm>
          <a:off x="0" y="0"/>
          <a:ext cx="0" cy="0"/>
          <a:chOff x="0" y="0"/>
          <a:chExt cx="0" cy="0"/>
        </a:xfrm>
      </p:grpSpPr>
      <p:pic>
        <p:nvPicPr>
          <p:cNvPr descr="image.png" id="588" name="Google Shape;588;p4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589" name="Google Shape;589;p43"/>
          <p:cNvPicPr preferRelativeResize="0"/>
          <p:nvPr/>
        </p:nvPicPr>
        <p:blipFill rotWithShape="1">
          <a:blip r:embed="rId4">
            <a:alphaModFix/>
          </a:blip>
          <a:srcRect b="0" l="0" r="0" t="0"/>
          <a:stretch/>
        </p:blipFill>
        <p:spPr>
          <a:xfrm>
            <a:off x="571500" y="1562100"/>
            <a:ext cx="11049000" cy="4286250"/>
          </a:xfrm>
          <a:prstGeom prst="rect">
            <a:avLst/>
          </a:prstGeom>
          <a:noFill/>
          <a:ln>
            <a:noFill/>
          </a:ln>
        </p:spPr>
      </p:pic>
      <p:sp>
        <p:nvSpPr>
          <p:cNvPr id="590" name="Google Shape;590;p43"/>
          <p:cNvSpPr txBox="1"/>
          <p:nvPr/>
        </p:nvSpPr>
        <p:spPr>
          <a:xfrm>
            <a:off x="866775" y="1857375"/>
            <a:ext cx="10077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يكشف نص ألكسندر كويري أن الثورة العلمية الحديثة لم تكن مجرد تقدم في الملاحظة أو التجربة، بل كانت تحولًا عميقًا في المفاهيم المؤسسة للعلم.</a:t>
            </a:r>
            <a:endParaRPr/>
          </a:p>
        </p:txBody>
      </p:sp>
      <p:sp>
        <p:nvSpPr>
          <p:cNvPr id="591" name="Google Shape;591;p43"/>
          <p:cNvSpPr txBox="1"/>
          <p:nvPr/>
        </p:nvSpPr>
        <p:spPr>
          <a:xfrm>
            <a:off x="866775" y="2657475"/>
            <a:ext cx="10077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فقد انتقل الفكر من فيزياء أرسطية قائمة على الحس المشترك، والمكان الطبيعي، والفصل بين السماء والأرض، إلى فيزياء حديثة قائمة على الرياضيات، والتجريد، ووحدة القوانين.</a:t>
            </a:r>
            <a:endParaRPr/>
          </a:p>
        </p:txBody>
      </p:sp>
      <p:sp>
        <p:nvSpPr>
          <p:cNvPr id="592" name="Google Shape;592;p43"/>
          <p:cNvSpPr txBox="1"/>
          <p:nvPr/>
        </p:nvSpPr>
        <p:spPr>
          <a:xfrm>
            <a:off x="866775" y="3457575"/>
            <a:ext cx="10077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ويمثل غاليلي لحظة مركزية في هذا التحول لأنه ساهم في بناء تصور جديد للحركة. فالحركة لم تعد تغيرًا في طبيعة الجسم، بل أصبحت حالة قابلة للوصف الرياضي.</a:t>
            </a:r>
            <a:endParaRPr/>
          </a:p>
        </p:txBody>
      </p:sp>
      <p:sp>
        <p:nvSpPr>
          <p:cNvPr id="593" name="Google Shape;593;p43"/>
          <p:cNvSpPr txBox="1"/>
          <p:nvPr/>
        </p:nvSpPr>
        <p:spPr>
          <a:xfrm>
            <a:off x="866775" y="4257675"/>
            <a:ext cx="10077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كما أن الطبيعة لم تعد تُفهم من خلال الكيفيات الحسية، بل من خلال العلاقات الهندسية والعددية.</a:t>
            </a:r>
            <a:endParaRPr/>
          </a:p>
        </p:txBody>
      </p:sp>
      <p:sp>
        <p:nvSpPr>
          <p:cNvPr id="594" name="Google Shape;594;p43"/>
          <p:cNvSpPr txBox="1"/>
          <p:nvPr/>
        </p:nvSpPr>
        <p:spPr>
          <a:xfrm>
            <a:off x="866775" y="4752975"/>
            <a:ext cx="10077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لهذا، فإن الثورة الغاليلية ليست فقط ثورة في الفيزياء، بل ثورة في العقل العلمي نفسه. إنها انتقال من عالم الحس المشترك إلى عالم النظرية، ومن الكوسموس المغلق إلى الكون المفتوح، ومن التجربة اليومية إلى التجريد الرياضي.</a:t>
            </a:r>
            <a:endParaRPr/>
          </a:p>
        </p:txBody>
      </p:sp>
      <p:sp>
        <p:nvSpPr>
          <p:cNvPr id="595" name="Google Shape;595;p43"/>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8. خلاصة عامة للدرس</a:t>
            </a:r>
            <a:endParaRPr/>
          </a:p>
        </p:txBody>
      </p:sp>
      <p:sp>
        <p:nvSpPr>
          <p:cNvPr id="596" name="Google Shape;596;p43"/>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600" name="Shape 600"/>
        <p:cNvGrpSpPr/>
        <p:nvPr/>
      </p:nvGrpSpPr>
      <p:grpSpPr>
        <a:xfrm>
          <a:off x="0" y="0"/>
          <a:ext cx="0" cy="0"/>
          <a:chOff x="0" y="0"/>
          <a:chExt cx="0" cy="0"/>
        </a:xfrm>
      </p:grpSpPr>
      <p:pic>
        <p:nvPicPr>
          <p:cNvPr descr="image.png" id="601" name="Google Shape;601;p4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602" name="Google Shape;602;p44"/>
          <p:cNvPicPr preferRelativeResize="0"/>
          <p:nvPr/>
        </p:nvPicPr>
        <p:blipFill rotWithShape="1">
          <a:blip r:embed="rId4">
            <a:alphaModFix/>
          </a:blip>
          <a:srcRect b="0" l="0" r="0" t="0"/>
          <a:stretch/>
        </p:blipFill>
        <p:spPr>
          <a:xfrm>
            <a:off x="8996362" y="2324100"/>
            <a:ext cx="2486025" cy="1354335"/>
          </a:xfrm>
          <a:prstGeom prst="rect">
            <a:avLst/>
          </a:prstGeom>
          <a:noFill/>
          <a:ln>
            <a:noFill/>
          </a:ln>
        </p:spPr>
      </p:pic>
      <p:pic>
        <p:nvPicPr>
          <p:cNvPr descr="image.png" id="603" name="Google Shape;603;p44"/>
          <p:cNvPicPr preferRelativeResize="0"/>
          <p:nvPr/>
        </p:nvPicPr>
        <p:blipFill rotWithShape="1">
          <a:blip r:embed="rId5">
            <a:alphaModFix/>
          </a:blip>
          <a:srcRect b="0" l="0" r="0" t="0"/>
          <a:stretch/>
        </p:blipFill>
        <p:spPr>
          <a:xfrm>
            <a:off x="6234112" y="398264"/>
            <a:ext cx="2486025" cy="1354335"/>
          </a:xfrm>
          <a:prstGeom prst="rect">
            <a:avLst/>
          </a:prstGeom>
          <a:noFill/>
          <a:ln>
            <a:noFill/>
          </a:ln>
        </p:spPr>
      </p:pic>
      <p:pic>
        <p:nvPicPr>
          <p:cNvPr descr="image.png" id="604" name="Google Shape;604;p44"/>
          <p:cNvPicPr preferRelativeResize="0"/>
          <p:nvPr/>
        </p:nvPicPr>
        <p:blipFill rotWithShape="1">
          <a:blip r:embed="rId6">
            <a:alphaModFix/>
          </a:blip>
          <a:srcRect b="0" l="0" r="0" t="0"/>
          <a:stretch/>
        </p:blipFill>
        <p:spPr>
          <a:xfrm>
            <a:off x="3471862" y="2324100"/>
            <a:ext cx="2486025" cy="1354335"/>
          </a:xfrm>
          <a:prstGeom prst="rect">
            <a:avLst/>
          </a:prstGeom>
          <a:noFill/>
          <a:ln>
            <a:noFill/>
          </a:ln>
        </p:spPr>
      </p:pic>
      <p:pic>
        <p:nvPicPr>
          <p:cNvPr descr="image.png" id="605" name="Google Shape;605;p44"/>
          <p:cNvPicPr preferRelativeResize="0"/>
          <p:nvPr/>
        </p:nvPicPr>
        <p:blipFill rotWithShape="1">
          <a:blip r:embed="rId7">
            <a:alphaModFix/>
          </a:blip>
          <a:srcRect b="0" l="0" r="0" t="0"/>
          <a:stretch/>
        </p:blipFill>
        <p:spPr>
          <a:xfrm>
            <a:off x="709612" y="642044"/>
            <a:ext cx="2486025" cy="1110555"/>
          </a:xfrm>
          <a:prstGeom prst="rect">
            <a:avLst/>
          </a:prstGeom>
          <a:noFill/>
          <a:ln>
            <a:noFill/>
          </a:ln>
        </p:spPr>
      </p:pic>
      <p:sp>
        <p:nvSpPr>
          <p:cNvPr id="606" name="Google Shape;606;p44"/>
          <p:cNvSpPr/>
          <p:nvPr/>
        </p:nvSpPr>
        <p:spPr>
          <a:xfrm>
            <a:off x="571500" y="2019300"/>
            <a:ext cx="11049000" cy="38100"/>
          </a:xfrm>
          <a:prstGeom prst="rect">
            <a:avLst/>
          </a:prstGeom>
          <a:solidFill>
            <a:srgbClr val="CBD5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07" name="Google Shape;607;p44"/>
          <p:cNvSpPr txBox="1"/>
          <p:nvPr/>
        </p:nvSpPr>
        <p:spPr>
          <a:xfrm>
            <a:off x="9094231" y="2476500"/>
            <a:ext cx="2290286" cy="3524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0F172A"/>
                </a:solidFill>
                <a:latin typeface="Cairo"/>
                <a:ea typeface="Cairo"/>
                <a:cs typeface="Cairo"/>
                <a:sym typeface="Cairo"/>
              </a:rPr>
              <a:t>الفيزياء الأرسطية</a:t>
            </a:r>
            <a:endParaRPr/>
          </a:p>
        </p:txBody>
      </p:sp>
      <p:sp>
        <p:nvSpPr>
          <p:cNvPr id="608" name="Google Shape;608;p44"/>
          <p:cNvSpPr txBox="1"/>
          <p:nvPr/>
        </p:nvSpPr>
        <p:spPr>
          <a:xfrm>
            <a:off x="9148762" y="2924175"/>
            <a:ext cx="2181225" cy="48756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334155"/>
                </a:solidFill>
                <a:latin typeface="Tajawal"/>
                <a:ea typeface="Tajawal"/>
                <a:cs typeface="Tajawal"/>
                <a:sym typeface="Tajawal"/>
              </a:rPr>
              <a:t>الحركة = تغير / المكان الطبيعي / الحس المشترك</a:t>
            </a:r>
            <a:endParaRPr/>
          </a:p>
        </p:txBody>
      </p:sp>
      <p:sp>
        <p:nvSpPr>
          <p:cNvPr id="609" name="Google Shape;609;p44"/>
          <p:cNvSpPr txBox="1"/>
          <p:nvPr/>
        </p:nvSpPr>
        <p:spPr>
          <a:xfrm>
            <a:off x="6331981" y="550664"/>
            <a:ext cx="2290286" cy="3524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0F172A"/>
                </a:solidFill>
                <a:latin typeface="Cairo"/>
                <a:ea typeface="Cairo"/>
                <a:cs typeface="Cairo"/>
                <a:sym typeface="Cairo"/>
              </a:rPr>
              <a:t>اعتراضات كوبرنيكية</a:t>
            </a:r>
            <a:endParaRPr/>
          </a:p>
        </p:txBody>
      </p:sp>
      <p:sp>
        <p:nvSpPr>
          <p:cNvPr id="610" name="Google Shape;610;p44"/>
          <p:cNvSpPr txBox="1"/>
          <p:nvPr/>
        </p:nvSpPr>
        <p:spPr>
          <a:xfrm>
            <a:off x="6386512" y="998339"/>
            <a:ext cx="2181225" cy="48756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334155"/>
                </a:solidFill>
                <a:latin typeface="Tajawal"/>
                <a:ea typeface="Tajawal"/>
                <a:cs typeface="Tajawal"/>
                <a:sym typeface="Tajawal"/>
              </a:rPr>
              <a:t>كوبرنيك وبذور الحركة المشتركة / برونو ومثال السفينة / كبلر والجذب</a:t>
            </a:r>
            <a:endParaRPr/>
          </a:p>
        </p:txBody>
      </p:sp>
      <p:sp>
        <p:nvSpPr>
          <p:cNvPr id="611" name="Google Shape;611;p44"/>
          <p:cNvSpPr txBox="1"/>
          <p:nvPr/>
        </p:nvSpPr>
        <p:spPr>
          <a:xfrm>
            <a:off x="3569731" y="2476500"/>
            <a:ext cx="2290286" cy="3524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0F172A"/>
                </a:solidFill>
                <a:latin typeface="Cairo"/>
                <a:ea typeface="Cairo"/>
                <a:cs typeface="Cairo"/>
                <a:sym typeface="Cairo"/>
              </a:rPr>
              <a:t>غاليلي</a:t>
            </a:r>
            <a:endParaRPr/>
          </a:p>
        </p:txBody>
      </p:sp>
      <p:sp>
        <p:nvSpPr>
          <p:cNvPr id="612" name="Google Shape;612;p44"/>
          <p:cNvSpPr txBox="1"/>
          <p:nvPr/>
        </p:nvSpPr>
        <p:spPr>
          <a:xfrm>
            <a:off x="3624262" y="2924175"/>
            <a:ext cx="2181225" cy="48756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334155"/>
                </a:solidFill>
                <a:latin typeface="Tajawal"/>
                <a:ea typeface="Tajawal"/>
                <a:cs typeface="Tajawal"/>
                <a:sym typeface="Tajawal"/>
              </a:rPr>
              <a:t>النسبية الفيزيائية / العطالة / ترييض الطبيعة</a:t>
            </a:r>
            <a:endParaRPr/>
          </a:p>
        </p:txBody>
      </p:sp>
      <p:sp>
        <p:nvSpPr>
          <p:cNvPr id="613" name="Google Shape;613;p44"/>
          <p:cNvSpPr txBox="1"/>
          <p:nvPr/>
        </p:nvSpPr>
        <p:spPr>
          <a:xfrm>
            <a:off x="807481" y="794444"/>
            <a:ext cx="2290286" cy="3524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0F172A"/>
                </a:solidFill>
                <a:latin typeface="Cairo"/>
                <a:ea typeface="Cairo"/>
                <a:cs typeface="Cairo"/>
                <a:sym typeface="Cairo"/>
              </a:rPr>
              <a:t>العلم الحديث</a:t>
            </a:r>
            <a:endParaRPr/>
          </a:p>
        </p:txBody>
      </p:sp>
      <p:sp>
        <p:nvSpPr>
          <p:cNvPr id="614" name="Google Shape;614;p44"/>
          <p:cNvSpPr txBox="1"/>
          <p:nvPr/>
        </p:nvSpPr>
        <p:spPr>
          <a:xfrm>
            <a:off x="862012" y="1242119"/>
            <a:ext cx="2181225" cy="24378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334155"/>
                </a:solidFill>
                <a:latin typeface="Tajawal"/>
                <a:ea typeface="Tajawal"/>
                <a:cs typeface="Tajawal"/>
                <a:sym typeface="Tajawal"/>
              </a:rPr>
              <a:t>الطبيعة تُفهم رياضيًا</a:t>
            </a:r>
            <a:endParaRPr/>
          </a:p>
        </p:txBody>
      </p:sp>
      <p:sp>
        <p:nvSpPr>
          <p:cNvPr id="615" name="Google Shape;615;p44"/>
          <p:cNvSpPr/>
          <p:nvPr/>
        </p:nvSpPr>
        <p:spPr>
          <a:xfrm>
            <a:off x="10125075" y="1924050"/>
            <a:ext cx="228600" cy="228600"/>
          </a:xfrm>
          <a:prstGeom prst="roundRect">
            <a:avLst>
              <a:gd fmla="val 50000" name="adj"/>
            </a:avLst>
          </a:prstGeom>
          <a:solidFill>
            <a:srgbClr val="F8FAFC"/>
          </a:solidFill>
          <a:ln cap="flat" cmpd="sng" w="38100">
            <a:solidFill>
              <a:srgbClr val="B4530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16" name="Google Shape;616;p44"/>
          <p:cNvSpPr/>
          <p:nvPr/>
        </p:nvSpPr>
        <p:spPr>
          <a:xfrm>
            <a:off x="7362825" y="1924050"/>
            <a:ext cx="228600" cy="228600"/>
          </a:xfrm>
          <a:prstGeom prst="roundRect">
            <a:avLst>
              <a:gd fmla="val 50000" name="adj"/>
            </a:avLst>
          </a:prstGeom>
          <a:solidFill>
            <a:srgbClr val="F8FAFC"/>
          </a:solidFill>
          <a:ln cap="flat" cmpd="sng" w="38100">
            <a:solidFill>
              <a:srgbClr val="B4530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17" name="Google Shape;617;p44"/>
          <p:cNvSpPr/>
          <p:nvPr/>
        </p:nvSpPr>
        <p:spPr>
          <a:xfrm>
            <a:off x="4600575" y="1924050"/>
            <a:ext cx="228600" cy="228600"/>
          </a:xfrm>
          <a:prstGeom prst="roundRect">
            <a:avLst>
              <a:gd fmla="val 50000" name="adj"/>
            </a:avLst>
          </a:prstGeom>
          <a:solidFill>
            <a:srgbClr val="F8FAFC"/>
          </a:solidFill>
          <a:ln cap="flat" cmpd="sng" w="38100">
            <a:solidFill>
              <a:srgbClr val="B4530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18" name="Google Shape;618;p44"/>
          <p:cNvSpPr/>
          <p:nvPr/>
        </p:nvSpPr>
        <p:spPr>
          <a:xfrm>
            <a:off x="1838325" y="1924050"/>
            <a:ext cx="228600" cy="228600"/>
          </a:xfrm>
          <a:prstGeom prst="roundRect">
            <a:avLst>
              <a:gd fmla="val 50000" name="adj"/>
            </a:avLst>
          </a:prstGeom>
          <a:solidFill>
            <a:srgbClr val="F8FAFC"/>
          </a:solidFill>
          <a:ln cap="flat" cmpd="sng" w="38100">
            <a:solidFill>
              <a:srgbClr val="B4530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19" name="Google Shape;619;p44"/>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9. خطاطة تركيبية للمسار المفاهيمي</a:t>
            </a:r>
            <a:endParaRPr/>
          </a:p>
        </p:txBody>
      </p:sp>
      <p:sp>
        <p:nvSpPr>
          <p:cNvPr id="620" name="Google Shape;620;p44"/>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624" name="Shape 624"/>
        <p:cNvGrpSpPr/>
        <p:nvPr/>
      </p:nvGrpSpPr>
      <p:grpSpPr>
        <a:xfrm>
          <a:off x="0" y="0"/>
          <a:ext cx="0" cy="0"/>
          <a:chOff x="0" y="0"/>
          <a:chExt cx="0" cy="0"/>
        </a:xfrm>
      </p:grpSpPr>
      <p:pic>
        <p:nvPicPr>
          <p:cNvPr descr="image.png" id="625" name="Google Shape;625;p4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626" name="Google Shape;626;p45"/>
          <p:cNvPicPr preferRelativeResize="0"/>
          <p:nvPr/>
        </p:nvPicPr>
        <p:blipFill rotWithShape="1">
          <a:blip r:embed="rId4">
            <a:alphaModFix/>
          </a:blip>
          <a:srcRect b="0" l="0" r="0" t="0"/>
          <a:stretch/>
        </p:blipFill>
        <p:spPr>
          <a:xfrm>
            <a:off x="8127950" y="1562100"/>
            <a:ext cx="3492549" cy="2990850"/>
          </a:xfrm>
          <a:prstGeom prst="rect">
            <a:avLst/>
          </a:prstGeom>
          <a:noFill/>
          <a:ln>
            <a:noFill/>
          </a:ln>
        </p:spPr>
      </p:pic>
      <p:pic>
        <p:nvPicPr>
          <p:cNvPr descr="image.png" id="627" name="Google Shape;627;p45"/>
          <p:cNvPicPr preferRelativeResize="0"/>
          <p:nvPr/>
        </p:nvPicPr>
        <p:blipFill rotWithShape="1">
          <a:blip r:embed="rId5">
            <a:alphaModFix/>
          </a:blip>
          <a:srcRect b="0" l="0" r="0" t="0"/>
          <a:stretch/>
        </p:blipFill>
        <p:spPr>
          <a:xfrm>
            <a:off x="4349650" y="1562100"/>
            <a:ext cx="3492549" cy="2990850"/>
          </a:xfrm>
          <a:prstGeom prst="rect">
            <a:avLst/>
          </a:prstGeom>
          <a:noFill/>
          <a:ln>
            <a:noFill/>
          </a:ln>
        </p:spPr>
      </p:pic>
      <p:pic>
        <p:nvPicPr>
          <p:cNvPr descr="image.png" id="628" name="Google Shape;628;p45"/>
          <p:cNvPicPr preferRelativeResize="0"/>
          <p:nvPr/>
        </p:nvPicPr>
        <p:blipFill rotWithShape="1">
          <a:blip r:embed="rId6">
            <a:alphaModFix/>
          </a:blip>
          <a:srcRect b="0" l="0" r="0" t="0"/>
          <a:stretch/>
        </p:blipFill>
        <p:spPr>
          <a:xfrm>
            <a:off x="571351" y="1562100"/>
            <a:ext cx="3492549" cy="2990850"/>
          </a:xfrm>
          <a:prstGeom prst="rect">
            <a:avLst/>
          </a:prstGeom>
          <a:noFill/>
          <a:ln>
            <a:noFill/>
          </a:ln>
        </p:spPr>
      </p:pic>
      <p:sp>
        <p:nvSpPr>
          <p:cNvPr id="629" name="Google Shape;629;p45"/>
          <p:cNvSpPr txBox="1"/>
          <p:nvPr/>
        </p:nvSpPr>
        <p:spPr>
          <a:xfrm>
            <a:off x="9074199" y="2619375"/>
            <a:ext cx="1600200" cy="4667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B45309"/>
                </a:solidFill>
                <a:latin typeface="Cairo"/>
                <a:ea typeface="Cairo"/>
                <a:cs typeface="Cairo"/>
                <a:sym typeface="Cairo"/>
              </a:rPr>
              <a:t>الثورة العلمية</a:t>
            </a:r>
            <a:endParaRPr/>
          </a:p>
        </p:txBody>
      </p:sp>
      <p:sp>
        <p:nvSpPr>
          <p:cNvPr id="630" name="Google Shape;630;p45"/>
          <p:cNvSpPr txBox="1"/>
          <p:nvPr/>
        </p:nvSpPr>
        <p:spPr>
          <a:xfrm>
            <a:off x="8327975" y="3228975"/>
            <a:ext cx="3092499" cy="9144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تحول في طريقة التفكير العلمي وفي المفاهيم المؤسسة للعلم، وليس مجرد اكتشافات متفرقة.</a:t>
            </a:r>
            <a:endParaRPr/>
          </a:p>
        </p:txBody>
      </p:sp>
      <p:sp>
        <p:nvSpPr>
          <p:cNvPr id="631" name="Google Shape;631;p45"/>
          <p:cNvSpPr txBox="1"/>
          <p:nvPr/>
        </p:nvSpPr>
        <p:spPr>
          <a:xfrm>
            <a:off x="5390911" y="2619375"/>
            <a:ext cx="1410176" cy="4667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B45309"/>
                </a:solidFill>
                <a:latin typeface="Cairo"/>
                <a:ea typeface="Cairo"/>
                <a:cs typeface="Cairo"/>
                <a:sym typeface="Cairo"/>
              </a:rPr>
              <a:t>الكوسموس</a:t>
            </a:r>
            <a:endParaRPr/>
          </a:p>
        </p:txBody>
      </p:sp>
      <p:sp>
        <p:nvSpPr>
          <p:cNvPr id="632" name="Google Shape;632;p45"/>
          <p:cNvSpPr txBox="1"/>
          <p:nvPr/>
        </p:nvSpPr>
        <p:spPr>
          <a:xfrm>
            <a:off x="4549675" y="3228975"/>
            <a:ext cx="3092499" cy="9144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تصور قديم للعالم باعتباره نظامًا مغلقًا، محدودًا، منظمًا تراتبيًا، ومقسومًا إلى عالم أرضي وعالم سماوي.</a:t>
            </a:r>
            <a:endParaRPr/>
          </a:p>
        </p:txBody>
      </p:sp>
      <p:sp>
        <p:nvSpPr>
          <p:cNvPr id="633" name="Google Shape;633;p45"/>
          <p:cNvSpPr txBox="1"/>
          <p:nvPr/>
        </p:nvSpPr>
        <p:spPr>
          <a:xfrm>
            <a:off x="1977657" y="2619375"/>
            <a:ext cx="680085" cy="4667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B45309"/>
                </a:solidFill>
                <a:latin typeface="Cairo"/>
                <a:ea typeface="Cairo"/>
                <a:cs typeface="Cairo"/>
                <a:sym typeface="Cairo"/>
              </a:rPr>
              <a:t>الكون</a:t>
            </a:r>
            <a:endParaRPr/>
          </a:p>
        </p:txBody>
      </p:sp>
      <p:sp>
        <p:nvSpPr>
          <p:cNvPr id="634" name="Google Shape;634;p45"/>
          <p:cNvSpPr txBox="1"/>
          <p:nvPr/>
        </p:nvSpPr>
        <p:spPr>
          <a:xfrm>
            <a:off x="771376" y="3228975"/>
            <a:ext cx="3092499" cy="6096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تصور حديث للعالم باعتباره فضاءً مفتوحًا، متجانسًا، تحكمه قوانين عامة.</a:t>
            </a:r>
            <a:endParaRPr/>
          </a:p>
        </p:txBody>
      </p:sp>
      <p:pic>
        <p:nvPicPr>
          <p:cNvPr descr="image.png" id="635" name="Google Shape;635;p45"/>
          <p:cNvPicPr preferRelativeResize="0"/>
          <p:nvPr/>
        </p:nvPicPr>
        <p:blipFill rotWithShape="1">
          <a:blip r:embed="rId7">
            <a:alphaModFix/>
          </a:blip>
          <a:srcRect b="0" l="0" r="0" t="0"/>
          <a:stretch/>
        </p:blipFill>
        <p:spPr>
          <a:xfrm>
            <a:off x="9712374" y="1857375"/>
            <a:ext cx="323850" cy="428625"/>
          </a:xfrm>
          <a:prstGeom prst="rect">
            <a:avLst/>
          </a:prstGeom>
          <a:noFill/>
          <a:ln>
            <a:noFill/>
          </a:ln>
        </p:spPr>
      </p:pic>
      <p:pic>
        <p:nvPicPr>
          <p:cNvPr descr="image.png" id="636" name="Google Shape;636;p45"/>
          <p:cNvPicPr preferRelativeResize="0"/>
          <p:nvPr/>
        </p:nvPicPr>
        <p:blipFill rotWithShape="1">
          <a:blip r:embed="rId8">
            <a:alphaModFix/>
          </a:blip>
          <a:srcRect b="0" l="0" r="0" t="0"/>
          <a:stretch/>
        </p:blipFill>
        <p:spPr>
          <a:xfrm>
            <a:off x="5881687" y="1857375"/>
            <a:ext cx="428625" cy="428625"/>
          </a:xfrm>
          <a:prstGeom prst="rect">
            <a:avLst/>
          </a:prstGeom>
          <a:noFill/>
          <a:ln>
            <a:noFill/>
          </a:ln>
        </p:spPr>
      </p:pic>
      <p:pic>
        <p:nvPicPr>
          <p:cNvPr descr="image.png" id="637" name="Google Shape;637;p45"/>
          <p:cNvPicPr preferRelativeResize="0"/>
          <p:nvPr/>
        </p:nvPicPr>
        <p:blipFill rotWithShape="1">
          <a:blip r:embed="rId9">
            <a:alphaModFix/>
          </a:blip>
          <a:srcRect b="0" l="0" r="0" t="0"/>
          <a:stretch/>
        </p:blipFill>
        <p:spPr>
          <a:xfrm>
            <a:off x="2051000" y="1857375"/>
            <a:ext cx="533400" cy="428625"/>
          </a:xfrm>
          <a:prstGeom prst="rect">
            <a:avLst/>
          </a:prstGeom>
          <a:noFill/>
          <a:ln>
            <a:noFill/>
          </a:ln>
        </p:spPr>
      </p:pic>
      <p:sp>
        <p:nvSpPr>
          <p:cNvPr id="638" name="Google Shape;638;p45"/>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10. مفاهيم مفتاحية للطلبة (الجزء الأول)</a:t>
            </a:r>
            <a:endParaRPr/>
          </a:p>
        </p:txBody>
      </p:sp>
      <p:sp>
        <p:nvSpPr>
          <p:cNvPr id="639" name="Google Shape;639;p45"/>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643" name="Shape 643"/>
        <p:cNvGrpSpPr/>
        <p:nvPr/>
      </p:nvGrpSpPr>
      <p:grpSpPr>
        <a:xfrm>
          <a:off x="0" y="0"/>
          <a:ext cx="0" cy="0"/>
          <a:chOff x="0" y="0"/>
          <a:chExt cx="0" cy="0"/>
        </a:xfrm>
      </p:grpSpPr>
      <p:pic>
        <p:nvPicPr>
          <p:cNvPr descr="image.png" id="644" name="Google Shape;644;p4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645" name="Google Shape;645;p46"/>
          <p:cNvPicPr preferRelativeResize="0"/>
          <p:nvPr/>
        </p:nvPicPr>
        <p:blipFill rotWithShape="1">
          <a:blip r:embed="rId4">
            <a:alphaModFix/>
          </a:blip>
          <a:srcRect b="0" l="0" r="0" t="0"/>
          <a:stretch/>
        </p:blipFill>
        <p:spPr>
          <a:xfrm>
            <a:off x="8127950" y="1562100"/>
            <a:ext cx="3492549" cy="2990850"/>
          </a:xfrm>
          <a:prstGeom prst="rect">
            <a:avLst/>
          </a:prstGeom>
          <a:noFill/>
          <a:ln>
            <a:noFill/>
          </a:ln>
        </p:spPr>
      </p:pic>
      <p:pic>
        <p:nvPicPr>
          <p:cNvPr descr="image.png" id="646" name="Google Shape;646;p46"/>
          <p:cNvPicPr preferRelativeResize="0"/>
          <p:nvPr/>
        </p:nvPicPr>
        <p:blipFill rotWithShape="1">
          <a:blip r:embed="rId5">
            <a:alphaModFix/>
          </a:blip>
          <a:srcRect b="0" l="0" r="0" t="0"/>
          <a:stretch/>
        </p:blipFill>
        <p:spPr>
          <a:xfrm>
            <a:off x="4349650" y="1562100"/>
            <a:ext cx="3492549" cy="2990850"/>
          </a:xfrm>
          <a:prstGeom prst="rect">
            <a:avLst/>
          </a:prstGeom>
          <a:noFill/>
          <a:ln>
            <a:noFill/>
          </a:ln>
        </p:spPr>
      </p:pic>
      <p:pic>
        <p:nvPicPr>
          <p:cNvPr descr="image.png" id="647" name="Google Shape;647;p46"/>
          <p:cNvPicPr preferRelativeResize="0"/>
          <p:nvPr/>
        </p:nvPicPr>
        <p:blipFill rotWithShape="1">
          <a:blip r:embed="rId6">
            <a:alphaModFix/>
          </a:blip>
          <a:srcRect b="0" l="0" r="0" t="0"/>
          <a:stretch/>
        </p:blipFill>
        <p:spPr>
          <a:xfrm>
            <a:off x="571351" y="1562100"/>
            <a:ext cx="3492549" cy="2990850"/>
          </a:xfrm>
          <a:prstGeom prst="rect">
            <a:avLst/>
          </a:prstGeom>
          <a:noFill/>
          <a:ln>
            <a:noFill/>
          </a:ln>
        </p:spPr>
      </p:pic>
      <p:sp>
        <p:nvSpPr>
          <p:cNvPr id="648" name="Google Shape;648;p46"/>
          <p:cNvSpPr txBox="1"/>
          <p:nvPr/>
        </p:nvSpPr>
        <p:spPr>
          <a:xfrm>
            <a:off x="9439245" y="2619375"/>
            <a:ext cx="870108" cy="4667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B45309"/>
                </a:solidFill>
                <a:latin typeface="Cairo"/>
                <a:ea typeface="Cairo"/>
                <a:cs typeface="Cairo"/>
                <a:sym typeface="Cairo"/>
              </a:rPr>
              <a:t>العطالة</a:t>
            </a:r>
            <a:endParaRPr/>
          </a:p>
        </p:txBody>
      </p:sp>
      <p:sp>
        <p:nvSpPr>
          <p:cNvPr id="649" name="Google Shape;649;p46"/>
          <p:cNvSpPr txBox="1"/>
          <p:nvPr/>
        </p:nvSpPr>
        <p:spPr>
          <a:xfrm>
            <a:off x="8327975" y="3228975"/>
            <a:ext cx="3092499" cy="9144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مبدأ يفيد أن الجسم يحافظ على حالته من سكون أو حركة مستقيمة منتظمة ما لم تؤثر عليه قوة خارجية.</a:t>
            </a:r>
            <a:endParaRPr/>
          </a:p>
        </p:txBody>
      </p:sp>
      <p:sp>
        <p:nvSpPr>
          <p:cNvPr id="650" name="Google Shape;650;p46"/>
          <p:cNvSpPr txBox="1"/>
          <p:nvPr/>
        </p:nvSpPr>
        <p:spPr>
          <a:xfrm>
            <a:off x="5250894" y="2619375"/>
            <a:ext cx="1690211" cy="4667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B45309"/>
                </a:solidFill>
                <a:latin typeface="Cairo"/>
                <a:ea typeface="Cairo"/>
                <a:cs typeface="Cairo"/>
                <a:sym typeface="Cairo"/>
              </a:rPr>
              <a:t>ترييض الطبيعة</a:t>
            </a:r>
            <a:endParaRPr/>
          </a:p>
        </p:txBody>
      </p:sp>
      <p:sp>
        <p:nvSpPr>
          <p:cNvPr id="651" name="Google Shape;651;p46"/>
          <p:cNvSpPr txBox="1"/>
          <p:nvPr/>
        </p:nvSpPr>
        <p:spPr>
          <a:xfrm>
            <a:off x="4549675" y="3228975"/>
            <a:ext cx="3092499" cy="9144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إخضاع الظواهر الطبيعية للغة الرياضيات، أي تفسيرها بالأعداد والأشكال والعلاقات الهندسية.</a:t>
            </a:r>
            <a:endParaRPr/>
          </a:p>
        </p:txBody>
      </p:sp>
      <p:sp>
        <p:nvSpPr>
          <p:cNvPr id="652" name="Google Shape;652;p46"/>
          <p:cNvSpPr txBox="1"/>
          <p:nvPr/>
        </p:nvSpPr>
        <p:spPr>
          <a:xfrm>
            <a:off x="1457592" y="2619375"/>
            <a:ext cx="1720215" cy="4667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B45309"/>
                </a:solidFill>
                <a:latin typeface="Cairo"/>
                <a:ea typeface="Cairo"/>
                <a:cs typeface="Cairo"/>
                <a:sym typeface="Cairo"/>
              </a:rPr>
              <a:t>الحس المشترك</a:t>
            </a:r>
            <a:endParaRPr/>
          </a:p>
        </p:txBody>
      </p:sp>
      <p:sp>
        <p:nvSpPr>
          <p:cNvPr id="653" name="Google Shape;653;p46"/>
          <p:cNvSpPr txBox="1"/>
          <p:nvPr/>
        </p:nvSpPr>
        <p:spPr>
          <a:xfrm>
            <a:off x="771376" y="3228975"/>
            <a:ext cx="3092499" cy="9144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طريقة تلقائية في التفكير تعتمد على التجربة اليومية المباشرة، لكنها قد تكون عائقًا أمام بناء العلم.</a:t>
            </a:r>
            <a:endParaRPr/>
          </a:p>
        </p:txBody>
      </p:sp>
      <p:pic>
        <p:nvPicPr>
          <p:cNvPr descr="image.png" id="654" name="Google Shape;654;p46"/>
          <p:cNvPicPr preferRelativeResize="0"/>
          <p:nvPr/>
        </p:nvPicPr>
        <p:blipFill rotWithShape="1">
          <a:blip r:embed="rId7">
            <a:alphaModFix/>
          </a:blip>
          <a:srcRect b="0" l="0" r="0" t="0"/>
          <a:stretch/>
        </p:blipFill>
        <p:spPr>
          <a:xfrm>
            <a:off x="9688562" y="1857375"/>
            <a:ext cx="371475" cy="428625"/>
          </a:xfrm>
          <a:prstGeom prst="rect">
            <a:avLst/>
          </a:prstGeom>
          <a:noFill/>
          <a:ln>
            <a:noFill/>
          </a:ln>
        </p:spPr>
      </p:pic>
      <p:pic>
        <p:nvPicPr>
          <p:cNvPr descr="image.png" id="655" name="Google Shape;655;p46"/>
          <p:cNvPicPr preferRelativeResize="0"/>
          <p:nvPr/>
        </p:nvPicPr>
        <p:blipFill rotWithShape="1">
          <a:blip r:embed="rId8">
            <a:alphaModFix/>
          </a:blip>
          <a:srcRect b="0" l="0" r="0" t="0"/>
          <a:stretch/>
        </p:blipFill>
        <p:spPr>
          <a:xfrm>
            <a:off x="5853112" y="1857375"/>
            <a:ext cx="485775" cy="428625"/>
          </a:xfrm>
          <a:prstGeom prst="rect">
            <a:avLst/>
          </a:prstGeom>
          <a:noFill/>
          <a:ln>
            <a:noFill/>
          </a:ln>
        </p:spPr>
      </p:pic>
      <p:pic>
        <p:nvPicPr>
          <p:cNvPr descr="image.png" id="656" name="Google Shape;656;p46"/>
          <p:cNvPicPr preferRelativeResize="0"/>
          <p:nvPr/>
        </p:nvPicPr>
        <p:blipFill rotWithShape="1">
          <a:blip r:embed="rId9">
            <a:alphaModFix/>
          </a:blip>
          <a:srcRect b="0" l="0" r="0" t="0"/>
          <a:stretch/>
        </p:blipFill>
        <p:spPr>
          <a:xfrm>
            <a:off x="2051000" y="1857375"/>
            <a:ext cx="533400" cy="428625"/>
          </a:xfrm>
          <a:prstGeom prst="rect">
            <a:avLst/>
          </a:prstGeom>
          <a:noFill/>
          <a:ln>
            <a:noFill/>
          </a:ln>
        </p:spPr>
      </p:pic>
      <p:sp>
        <p:nvSpPr>
          <p:cNvPr id="657" name="Google Shape;657;p46"/>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10. مفاهيم مفتاحية للطلبة (الجزء الثاني)</a:t>
            </a:r>
            <a:endParaRPr/>
          </a:p>
        </p:txBody>
      </p:sp>
      <p:sp>
        <p:nvSpPr>
          <p:cNvPr id="658" name="Google Shape;658;p46"/>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662" name="Shape 662"/>
        <p:cNvGrpSpPr/>
        <p:nvPr/>
      </p:nvGrpSpPr>
      <p:grpSpPr>
        <a:xfrm>
          <a:off x="0" y="0"/>
          <a:ext cx="0" cy="0"/>
          <a:chOff x="0" y="0"/>
          <a:chExt cx="0" cy="0"/>
        </a:xfrm>
      </p:grpSpPr>
      <p:pic>
        <p:nvPicPr>
          <p:cNvPr descr="image.png" id="663" name="Google Shape;663;p4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664" name="Google Shape;664;p47"/>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665" name="Google Shape;665;p47"/>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666" name="Google Shape;666;p47"/>
          <p:cNvSpPr txBox="1"/>
          <p:nvPr/>
        </p:nvSpPr>
        <p:spPr>
          <a:xfrm>
            <a:off x="6463188" y="2619375"/>
            <a:ext cx="4980622" cy="4667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B45309"/>
                </a:solidFill>
                <a:latin typeface="Cairo"/>
                <a:ea typeface="Cairo"/>
                <a:cs typeface="Cairo"/>
                <a:sym typeface="Cairo"/>
              </a:rPr>
              <a:t>النسبية الفيزيائية للحركة</a:t>
            </a:r>
            <a:endParaRPr/>
          </a:p>
        </p:txBody>
      </p:sp>
      <p:sp>
        <p:nvSpPr>
          <p:cNvPr id="667" name="Google Shape;667;p47"/>
          <p:cNvSpPr txBox="1"/>
          <p:nvPr/>
        </p:nvSpPr>
        <p:spPr>
          <a:xfrm>
            <a:off x="6581775" y="3228975"/>
            <a:ext cx="4743450" cy="6096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الحركة لا توصف وصفًا مطلقًا، بل بالنسبة إلى إطار مرجعي معين.</a:t>
            </a:r>
            <a:endParaRPr/>
          </a:p>
        </p:txBody>
      </p:sp>
      <p:sp>
        <p:nvSpPr>
          <p:cNvPr id="668" name="Google Shape;668;p47"/>
          <p:cNvSpPr txBox="1"/>
          <p:nvPr/>
        </p:nvSpPr>
        <p:spPr>
          <a:xfrm>
            <a:off x="748188" y="2619375"/>
            <a:ext cx="4980622" cy="4667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B45309"/>
                </a:solidFill>
                <a:latin typeface="Cairo"/>
                <a:ea typeface="Cairo"/>
                <a:cs typeface="Cairo"/>
                <a:sym typeface="Cairo"/>
              </a:rPr>
              <a:t>النسق الميكانيكي</a:t>
            </a:r>
            <a:endParaRPr/>
          </a:p>
        </p:txBody>
      </p:sp>
      <p:sp>
        <p:nvSpPr>
          <p:cNvPr id="669" name="Google Shape;669;p47"/>
          <p:cNvSpPr txBox="1"/>
          <p:nvPr/>
        </p:nvSpPr>
        <p:spPr>
          <a:xfrm>
            <a:off x="866775" y="3228975"/>
            <a:ext cx="4743450" cy="6096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مجموعة من الأجسام تشترك في نفس الحركة، مثل الأجسام الموجودة داخل سفينة متحركة.</a:t>
            </a:r>
            <a:endParaRPr/>
          </a:p>
        </p:txBody>
      </p:sp>
      <p:pic>
        <p:nvPicPr>
          <p:cNvPr descr="image.png" id="670" name="Google Shape;670;p47"/>
          <p:cNvPicPr preferRelativeResize="0"/>
          <p:nvPr/>
        </p:nvPicPr>
        <p:blipFill rotWithShape="1">
          <a:blip r:embed="rId6">
            <a:alphaModFix/>
          </a:blip>
          <a:srcRect b="0" l="0" r="0" t="0"/>
          <a:stretch/>
        </p:blipFill>
        <p:spPr>
          <a:xfrm>
            <a:off x="8686800" y="1857375"/>
            <a:ext cx="533400" cy="428625"/>
          </a:xfrm>
          <a:prstGeom prst="rect">
            <a:avLst/>
          </a:prstGeom>
          <a:noFill/>
          <a:ln>
            <a:noFill/>
          </a:ln>
        </p:spPr>
      </p:pic>
      <p:pic>
        <p:nvPicPr>
          <p:cNvPr descr="image.png" id="671" name="Google Shape;671;p47"/>
          <p:cNvPicPr preferRelativeResize="0"/>
          <p:nvPr/>
        </p:nvPicPr>
        <p:blipFill rotWithShape="1">
          <a:blip r:embed="rId7">
            <a:alphaModFix/>
          </a:blip>
          <a:srcRect b="0" l="0" r="0" t="0"/>
          <a:stretch/>
        </p:blipFill>
        <p:spPr>
          <a:xfrm>
            <a:off x="2971800" y="1857375"/>
            <a:ext cx="533400" cy="428625"/>
          </a:xfrm>
          <a:prstGeom prst="rect">
            <a:avLst/>
          </a:prstGeom>
          <a:noFill/>
          <a:ln>
            <a:noFill/>
          </a:ln>
        </p:spPr>
      </p:pic>
      <p:sp>
        <p:nvSpPr>
          <p:cNvPr id="672" name="Google Shape;672;p47"/>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10. مفاهيم مفتاحية للطلبة (الجزء الثالث)</a:t>
            </a:r>
            <a:endParaRPr/>
          </a:p>
        </p:txBody>
      </p:sp>
      <p:sp>
        <p:nvSpPr>
          <p:cNvPr id="673" name="Google Shape;673;p47"/>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677" name="Shape 677"/>
        <p:cNvGrpSpPr/>
        <p:nvPr/>
      </p:nvGrpSpPr>
      <p:grpSpPr>
        <a:xfrm>
          <a:off x="0" y="0"/>
          <a:ext cx="0" cy="0"/>
          <a:chOff x="0" y="0"/>
          <a:chExt cx="0" cy="0"/>
        </a:xfrm>
      </p:grpSpPr>
      <p:pic>
        <p:nvPicPr>
          <p:cNvPr descr="image.png" id="678" name="Google Shape;678;p4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679" name="Google Shape;679;p48"/>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680" name="Google Shape;680;p48"/>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681" name="Google Shape;681;p48"/>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النشاط 1: المنتدى والنشاط 2: تحليل نص</a:t>
            </a:r>
            <a:endParaRPr/>
          </a:p>
        </p:txBody>
      </p:sp>
      <p:sp>
        <p:nvSpPr>
          <p:cNvPr id="682" name="Google Shape;682;p48"/>
          <p:cNvSpPr txBox="1"/>
          <p:nvPr/>
        </p:nvSpPr>
        <p:spPr>
          <a:xfrm>
            <a:off x="6581775" y="24669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النشاط 1:</a:t>
            </a:r>
            <a:r>
              <a:rPr b="0" i="0" lang="en-US" sz="1500" u="none" cap="none" strike="noStrike">
                <a:solidFill>
                  <a:srgbClr val="334155"/>
                </a:solidFill>
                <a:latin typeface="Tajawal"/>
                <a:ea typeface="Tajawal"/>
                <a:cs typeface="Tajawal"/>
                <a:sym typeface="Tajawal"/>
              </a:rPr>
              <a:t> سؤال افتتاحي: لماذا يبدو لنا مبدأ العطالة اليوم بديهيًا، بينما كان صعب القبول في العصر القديم والوسيط؟ (اكتب جوابًا من 8-10 أسطر، مع توظيف مفهومي الحس المشترك والحركة).</a:t>
            </a:r>
            <a:endParaRPr/>
          </a:p>
        </p:txBody>
      </p:sp>
      <p:sp>
        <p:nvSpPr>
          <p:cNvPr id="683" name="Google Shape;683;p48"/>
          <p:cNvSpPr txBox="1"/>
          <p:nvPr/>
        </p:nvSpPr>
        <p:spPr>
          <a:xfrm>
            <a:off x="6581775" y="38004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النشاط 2:</a:t>
            </a:r>
            <a:r>
              <a:rPr b="0" i="0" lang="en-US" sz="1500" u="none" cap="none" strike="noStrike">
                <a:solidFill>
                  <a:srgbClr val="334155"/>
                </a:solidFill>
                <a:latin typeface="Tajawal"/>
                <a:ea typeface="Tajawal"/>
                <a:cs typeface="Tajawal"/>
                <a:sym typeface="Tajawal"/>
              </a:rPr>
              <a:t> حلل دلالة العبارة «كتاب الطبيعة مكتوب بحروف هندسية» بربطها بفكرة ترييض الطبيعة. موجهات: ما المقصود بكتاب الطبيعة؟ لماذا الحروف الهندسية؟ ما الفرق بين القراءة بالحس والرياضيات؟</a:t>
            </a:r>
            <a:endParaRPr/>
          </a:p>
        </p:txBody>
      </p:sp>
      <p:sp>
        <p:nvSpPr>
          <p:cNvPr id="684" name="Google Shape;684;p48"/>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النشاط 3 و 4: مقارنة وتمرين تطبيقي</a:t>
            </a:r>
            <a:endParaRPr/>
          </a:p>
        </p:txBody>
      </p:sp>
      <p:sp>
        <p:nvSpPr>
          <p:cNvPr id="685" name="Google Shape;685;p48"/>
          <p:cNvSpPr txBox="1"/>
          <p:nvPr/>
        </p:nvSpPr>
        <p:spPr>
          <a:xfrm>
            <a:off x="866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النشاط 3: مقارنة مفاهيمية:</a:t>
            </a:r>
            <a:r>
              <a:rPr b="0" i="0" lang="en-US" sz="1500" u="none" cap="none" strike="noStrike">
                <a:solidFill>
                  <a:srgbClr val="334155"/>
                </a:solidFill>
                <a:latin typeface="Tajawal"/>
                <a:ea typeface="Tajawal"/>
                <a:cs typeface="Tajawal"/>
                <a:sym typeface="Tajawal"/>
              </a:rPr>
              <a:t> قارن بين مفهوم الحركة عند أرسطو ومفهومها عند غاليلي (من حيث الطبيعة، القوة، المكان، الرياضيات، الحس المشترك).</a:t>
            </a:r>
            <a:endParaRPr/>
          </a:p>
        </p:txBody>
      </p:sp>
      <p:sp>
        <p:nvSpPr>
          <p:cNvPr id="686" name="Google Shape;686;p48"/>
          <p:cNvSpPr txBox="1"/>
          <p:nvPr/>
        </p:nvSpPr>
        <p:spPr>
          <a:xfrm>
            <a:off x="866775" y="34956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النشاط 4: تمرين تطبيقي:</a:t>
            </a:r>
            <a:r>
              <a:rPr b="0" i="0" lang="en-US" sz="1500" u="none" cap="none" strike="noStrike">
                <a:solidFill>
                  <a:srgbClr val="334155"/>
                </a:solidFill>
                <a:latin typeface="Tajawal"/>
                <a:ea typeface="Tajawal"/>
                <a:cs typeface="Tajawal"/>
                <a:sym typeface="Tajawal"/>
              </a:rPr>
              <a:t> تخيل أنك داخل قطار يتحرك بسرعة ثابتة وأسقطت كرة. كيف ستبدو حركة الكرة لك؟ وكيف ستبدو لشخص خارج القطار؟ وما علاقة هذا بمثال السفينة عند غاليلي؟</a:t>
            </a:r>
            <a:endParaRPr/>
          </a:p>
        </p:txBody>
      </p:sp>
      <p:sp>
        <p:nvSpPr>
          <p:cNvPr id="687" name="Google Shape;687;p48"/>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11. أنشطة التعلم عن بعد</a:t>
            </a:r>
            <a:endParaRPr/>
          </a:p>
        </p:txBody>
      </p:sp>
      <p:sp>
        <p:nvSpPr>
          <p:cNvPr id="688" name="Google Shape;688;p48"/>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692" name="Shape 692"/>
        <p:cNvGrpSpPr/>
        <p:nvPr/>
      </p:nvGrpSpPr>
      <p:grpSpPr>
        <a:xfrm>
          <a:off x="0" y="0"/>
          <a:ext cx="0" cy="0"/>
          <a:chOff x="0" y="0"/>
          <a:chExt cx="0" cy="0"/>
        </a:xfrm>
      </p:grpSpPr>
      <p:pic>
        <p:nvPicPr>
          <p:cNvPr descr="image.png" id="693" name="Google Shape;693;p4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694" name="Google Shape;694;p49"/>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695" name="Google Shape;695;p49"/>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696" name="Google Shape;696;p49"/>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السؤال 1</a:t>
            </a:r>
            <a:endParaRPr/>
          </a:p>
        </p:txBody>
      </p:sp>
      <p:sp>
        <p:nvSpPr>
          <p:cNvPr id="697" name="Google Shape;697;p49"/>
          <p:cNvSpPr txBox="1"/>
          <p:nvPr/>
        </p:nvSpPr>
        <p:spPr>
          <a:xfrm>
            <a:off x="6581775" y="24669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ما المقصود بالكوسموس في التصور القديم؟</a:t>
            </a:r>
            <a:endParaRPr/>
          </a:p>
        </p:txBody>
      </p:sp>
      <p:sp>
        <p:nvSpPr>
          <p:cNvPr id="698" name="Google Shape;698;p49"/>
          <p:cNvSpPr txBox="1"/>
          <p:nvPr/>
        </p:nvSpPr>
        <p:spPr>
          <a:xfrm>
            <a:off x="6581775" y="46767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16A34A"/>
                </a:solidFill>
                <a:latin typeface="Tajawal"/>
                <a:ea typeface="Tajawal"/>
                <a:cs typeface="Tajawal"/>
                <a:sym typeface="Tajawal"/>
              </a:rPr>
              <a:t>الجواب: ب</a:t>
            </a:r>
            <a:endParaRPr/>
          </a:p>
        </p:txBody>
      </p:sp>
      <p:sp>
        <p:nvSpPr>
          <p:cNvPr id="699" name="Google Shape;699;p49"/>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السؤال 2 و 3</a:t>
            </a:r>
            <a:endParaRPr/>
          </a:p>
        </p:txBody>
      </p:sp>
      <p:sp>
        <p:nvSpPr>
          <p:cNvPr id="700" name="Google Shape;700;p49"/>
          <p:cNvSpPr txBox="1"/>
          <p:nvPr/>
        </p:nvSpPr>
        <p:spPr>
          <a:xfrm>
            <a:off x="866775" y="24669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السؤال 2: ما معنى ترييض الطبيعة؟</a:t>
            </a:r>
            <a:endParaRPr/>
          </a:p>
        </p:txBody>
      </p:sp>
      <p:sp>
        <p:nvSpPr>
          <p:cNvPr id="701" name="Google Shape;701;p49"/>
          <p:cNvSpPr txBox="1"/>
          <p:nvPr/>
        </p:nvSpPr>
        <p:spPr>
          <a:xfrm>
            <a:off x="866775" y="2886075"/>
            <a:ext cx="4743450" cy="914400"/>
          </a:xfrm>
          <a:prstGeom prst="rect">
            <a:avLst/>
          </a:prstGeom>
          <a:noFill/>
          <a:ln>
            <a:noFill/>
          </a:ln>
        </p:spPr>
        <p:txBody>
          <a:bodyPr anchorCtr="0" anchor="t" bIns="0" lIns="0" spcFirstLastPara="1" rIns="0" wrap="square" tIns="0">
            <a:spAutoFit/>
          </a:bodyPr>
          <a:lstStyle/>
          <a:p>
            <a:pPr indent="0" lvl="0" marL="0" marR="0" rtl="0" algn="r">
              <a:lnSpc>
                <a:spcPct val="133333"/>
              </a:lnSpc>
              <a:spcBef>
                <a:spcPts val="0"/>
              </a:spcBef>
              <a:spcAft>
                <a:spcPts val="0"/>
              </a:spcAft>
              <a:buNone/>
            </a:pPr>
            <a:r>
              <a:rPr b="0" i="0" lang="en-US" sz="1500" u="none" cap="none" strike="noStrike">
                <a:solidFill>
                  <a:srgbClr val="334155"/>
                </a:solidFill>
                <a:latin typeface="Tajawal"/>
                <a:ea typeface="Tajawal"/>
                <a:cs typeface="Tajawal"/>
                <a:sym typeface="Tajawal"/>
              </a:rPr>
              <a:t>أ. بالأساطير | ب. رفض التجربة | ج. الفهم بالرياضيات | د. كائن حي</a:t>
            </a:r>
            <a:br>
              <a:rPr b="0" i="0" lang="en-US" sz="1800" u="none" cap="none" strike="noStrike">
                <a:solidFill>
                  <a:schemeClr val="dk1"/>
                </a:solidFill>
                <a:latin typeface="Calibri"/>
                <a:ea typeface="Calibri"/>
                <a:cs typeface="Calibri"/>
                <a:sym typeface="Calibri"/>
              </a:rPr>
            </a:br>
            <a:r>
              <a:rPr b="1" i="0" lang="en-US" sz="1500" u="none" cap="none" strike="noStrike">
                <a:solidFill>
                  <a:srgbClr val="16A34A"/>
                </a:solidFill>
                <a:latin typeface="Tajawal"/>
                <a:ea typeface="Tajawal"/>
                <a:cs typeface="Tajawal"/>
                <a:sym typeface="Tajawal"/>
              </a:rPr>
              <a:t>الجواب: ج</a:t>
            </a:r>
            <a:endParaRPr/>
          </a:p>
        </p:txBody>
      </p:sp>
      <p:sp>
        <p:nvSpPr>
          <p:cNvPr id="702" name="Google Shape;702;p49"/>
          <p:cNvSpPr txBox="1"/>
          <p:nvPr/>
        </p:nvSpPr>
        <p:spPr>
          <a:xfrm>
            <a:off x="866775" y="4057650"/>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السؤال 3: في الفيزياء الأرسطية، الحركة هي:</a:t>
            </a:r>
            <a:endParaRPr/>
          </a:p>
        </p:txBody>
      </p:sp>
      <p:sp>
        <p:nvSpPr>
          <p:cNvPr id="703" name="Google Shape;703;p49"/>
          <p:cNvSpPr txBox="1"/>
          <p:nvPr/>
        </p:nvSpPr>
        <p:spPr>
          <a:xfrm>
            <a:off x="866775" y="4476750"/>
            <a:ext cx="4743450" cy="609600"/>
          </a:xfrm>
          <a:prstGeom prst="rect">
            <a:avLst/>
          </a:prstGeom>
          <a:noFill/>
          <a:ln>
            <a:noFill/>
          </a:ln>
        </p:spPr>
        <p:txBody>
          <a:bodyPr anchorCtr="0" anchor="t" bIns="0" lIns="0" spcFirstLastPara="1" rIns="0" wrap="square" tIns="0">
            <a:spAutoFit/>
          </a:bodyPr>
          <a:lstStyle/>
          <a:p>
            <a:pPr indent="0" lvl="0" marL="0" marR="0" rtl="0" algn="r">
              <a:lnSpc>
                <a:spcPct val="133333"/>
              </a:lnSpc>
              <a:spcBef>
                <a:spcPts val="0"/>
              </a:spcBef>
              <a:spcAft>
                <a:spcPts val="0"/>
              </a:spcAft>
              <a:buNone/>
            </a:pPr>
            <a:r>
              <a:rPr b="0" i="0" lang="en-US" sz="1500" u="none" cap="none" strike="noStrike">
                <a:solidFill>
                  <a:srgbClr val="334155"/>
                </a:solidFill>
                <a:latin typeface="Tajawal"/>
                <a:ea typeface="Tajawal"/>
                <a:cs typeface="Tajawal"/>
                <a:sym typeface="Tajawal"/>
              </a:rPr>
              <a:t>أ. حالة | ب. تغير | ج. سكون | د. علاقة رياضية</a:t>
            </a:r>
            <a:br>
              <a:rPr b="0" i="0" lang="en-US" sz="1800" u="none" cap="none" strike="noStrike">
                <a:solidFill>
                  <a:schemeClr val="dk1"/>
                </a:solidFill>
                <a:latin typeface="Calibri"/>
                <a:ea typeface="Calibri"/>
                <a:cs typeface="Calibri"/>
                <a:sym typeface="Calibri"/>
              </a:rPr>
            </a:br>
            <a:r>
              <a:rPr b="1" i="0" lang="en-US" sz="1500" u="none" cap="none" strike="noStrike">
                <a:solidFill>
                  <a:srgbClr val="16A34A"/>
                </a:solidFill>
                <a:latin typeface="Tajawal"/>
                <a:ea typeface="Tajawal"/>
                <a:cs typeface="Tajawal"/>
                <a:sym typeface="Tajawal"/>
              </a:rPr>
              <a:t>الجواب: ب</a:t>
            </a:r>
            <a:endParaRPr/>
          </a:p>
        </p:txBody>
      </p:sp>
      <p:sp>
        <p:nvSpPr>
          <p:cNvPr id="704" name="Google Shape;704;p49"/>
          <p:cNvSpPr txBox="1"/>
          <p:nvPr/>
        </p:nvSpPr>
        <p:spPr>
          <a:xfrm>
            <a:off x="6581775" y="28860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أ. كون مفتوح ولا محدود</a:t>
            </a:r>
            <a:endParaRPr/>
          </a:p>
        </p:txBody>
      </p:sp>
      <p:sp>
        <p:nvSpPr>
          <p:cNvPr id="705" name="Google Shape;705;p49"/>
          <p:cNvSpPr txBox="1"/>
          <p:nvPr/>
        </p:nvSpPr>
        <p:spPr>
          <a:xfrm>
            <a:off x="6581775" y="33337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ب. عالم مغلق ومنظم تراتبيًا</a:t>
            </a:r>
            <a:endParaRPr/>
          </a:p>
        </p:txBody>
      </p:sp>
      <p:sp>
        <p:nvSpPr>
          <p:cNvPr id="706" name="Google Shape;706;p49"/>
          <p:cNvSpPr txBox="1"/>
          <p:nvPr/>
        </p:nvSpPr>
        <p:spPr>
          <a:xfrm>
            <a:off x="6581775" y="378142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ج. فضاء هندسي متجانس</a:t>
            </a:r>
            <a:endParaRPr/>
          </a:p>
        </p:txBody>
      </p:sp>
      <p:sp>
        <p:nvSpPr>
          <p:cNvPr id="707" name="Google Shape;707;p49"/>
          <p:cNvSpPr txBox="1"/>
          <p:nvPr/>
        </p:nvSpPr>
        <p:spPr>
          <a:xfrm>
            <a:off x="6581775" y="422910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د. نظام رياضي مجرد</a:t>
            </a:r>
            <a:endParaRPr/>
          </a:p>
        </p:txBody>
      </p:sp>
      <p:sp>
        <p:nvSpPr>
          <p:cNvPr id="708" name="Google Shape;708;p49"/>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12. تقويم ذاتي قصير (1)</a:t>
            </a:r>
            <a:endParaRPr/>
          </a:p>
        </p:txBody>
      </p:sp>
      <p:sp>
        <p:nvSpPr>
          <p:cNvPr id="709" name="Google Shape;709;p49"/>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713" name="Shape 713"/>
        <p:cNvGrpSpPr/>
        <p:nvPr/>
      </p:nvGrpSpPr>
      <p:grpSpPr>
        <a:xfrm>
          <a:off x="0" y="0"/>
          <a:ext cx="0" cy="0"/>
          <a:chOff x="0" y="0"/>
          <a:chExt cx="0" cy="0"/>
        </a:xfrm>
      </p:grpSpPr>
      <p:pic>
        <p:nvPicPr>
          <p:cNvPr descr="image.png" id="714" name="Google Shape;714;p50"/>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715" name="Google Shape;715;p50"/>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716" name="Google Shape;716;p50"/>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717" name="Google Shape;717;p50"/>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بقية التقويم الذاتي</a:t>
            </a:r>
            <a:endParaRPr/>
          </a:p>
        </p:txBody>
      </p:sp>
      <p:sp>
        <p:nvSpPr>
          <p:cNvPr id="718" name="Google Shape;718;p50"/>
          <p:cNvSpPr txBox="1"/>
          <p:nvPr/>
        </p:nvSpPr>
        <p:spPr>
          <a:xfrm>
            <a:off x="6581775" y="24669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السؤال 4: مبدأ العطالة يفترض أن:</a:t>
            </a:r>
            <a:endParaRPr/>
          </a:p>
        </p:txBody>
      </p:sp>
      <p:sp>
        <p:nvSpPr>
          <p:cNvPr id="719" name="Google Shape;719;p50"/>
          <p:cNvSpPr txBox="1"/>
          <p:nvPr/>
        </p:nvSpPr>
        <p:spPr>
          <a:xfrm>
            <a:off x="6581775" y="2886075"/>
            <a:ext cx="4743450" cy="914400"/>
          </a:xfrm>
          <a:prstGeom prst="rect">
            <a:avLst/>
          </a:prstGeom>
          <a:noFill/>
          <a:ln>
            <a:noFill/>
          </a:ln>
        </p:spPr>
        <p:txBody>
          <a:bodyPr anchorCtr="0" anchor="t" bIns="0" lIns="0" spcFirstLastPara="1" rIns="0" wrap="square" tIns="0">
            <a:spAutoFit/>
          </a:bodyPr>
          <a:lstStyle/>
          <a:p>
            <a:pPr indent="0" lvl="0" marL="0" marR="0" rtl="0" algn="r">
              <a:lnSpc>
                <a:spcPct val="133333"/>
              </a:lnSpc>
              <a:spcBef>
                <a:spcPts val="0"/>
              </a:spcBef>
              <a:spcAft>
                <a:spcPts val="0"/>
              </a:spcAft>
              <a:buNone/>
            </a:pPr>
            <a:r>
              <a:rPr b="0" i="0" lang="en-US" sz="1500" u="none" cap="none" strike="noStrike">
                <a:solidFill>
                  <a:srgbClr val="334155"/>
                </a:solidFill>
                <a:latin typeface="Tajawal"/>
                <a:ea typeface="Tajawal"/>
                <a:cs typeface="Tajawal"/>
                <a:sym typeface="Tajawal"/>
              </a:rPr>
              <a:t>أ. يتوقف لغياب القوة | ب. يواصل حركته ما لم تؤثر قوة | ج. الثقيلة تصعد | د. لا توصف رياضيًا</a:t>
            </a:r>
            <a:br>
              <a:rPr b="0" i="0" lang="en-US" sz="1800" u="none" cap="none" strike="noStrike">
                <a:solidFill>
                  <a:schemeClr val="dk1"/>
                </a:solidFill>
                <a:latin typeface="Calibri"/>
                <a:ea typeface="Calibri"/>
                <a:cs typeface="Calibri"/>
                <a:sym typeface="Calibri"/>
              </a:rPr>
            </a:br>
            <a:r>
              <a:rPr b="1" i="0" lang="en-US" sz="1500" u="none" cap="none" strike="noStrike">
                <a:solidFill>
                  <a:srgbClr val="16A34A"/>
                </a:solidFill>
                <a:latin typeface="Tajawal"/>
                <a:ea typeface="Tajawal"/>
                <a:cs typeface="Tajawal"/>
                <a:sym typeface="Tajawal"/>
              </a:rPr>
              <a:t>الجواب: ب</a:t>
            </a:r>
            <a:endParaRPr/>
          </a:p>
        </p:txBody>
      </p:sp>
      <p:sp>
        <p:nvSpPr>
          <p:cNvPr id="720" name="Google Shape;720;p50"/>
          <p:cNvSpPr txBox="1"/>
          <p:nvPr/>
        </p:nvSpPr>
        <p:spPr>
          <a:xfrm>
            <a:off x="6581775" y="4057650"/>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السؤال 5: لماذا يعد مثال السفينة مهمًا؟</a:t>
            </a:r>
            <a:endParaRPr/>
          </a:p>
        </p:txBody>
      </p:sp>
      <p:sp>
        <p:nvSpPr>
          <p:cNvPr id="721" name="Google Shape;721;p50"/>
          <p:cNvSpPr txBox="1"/>
          <p:nvPr/>
        </p:nvSpPr>
        <p:spPr>
          <a:xfrm>
            <a:off x="6581775" y="4476750"/>
            <a:ext cx="4743450" cy="914400"/>
          </a:xfrm>
          <a:prstGeom prst="rect">
            <a:avLst/>
          </a:prstGeom>
          <a:noFill/>
          <a:ln>
            <a:noFill/>
          </a:ln>
        </p:spPr>
        <p:txBody>
          <a:bodyPr anchorCtr="0" anchor="t" bIns="0" lIns="0" spcFirstLastPara="1" rIns="0" wrap="square" tIns="0">
            <a:spAutoFit/>
          </a:bodyPr>
          <a:lstStyle/>
          <a:p>
            <a:pPr indent="0" lvl="0" marL="0" marR="0" rtl="0" algn="r">
              <a:lnSpc>
                <a:spcPct val="133333"/>
              </a:lnSpc>
              <a:spcBef>
                <a:spcPts val="0"/>
              </a:spcBef>
              <a:spcAft>
                <a:spcPts val="0"/>
              </a:spcAft>
              <a:buNone/>
            </a:pPr>
            <a:r>
              <a:rPr b="0" i="0" lang="en-US" sz="1500" u="none" cap="none" strike="noStrike">
                <a:solidFill>
                  <a:srgbClr val="334155"/>
                </a:solidFill>
                <a:latin typeface="Tajawal"/>
                <a:ea typeface="Tajawal"/>
                <a:cs typeface="Tajawal"/>
                <a:sym typeface="Tajawal"/>
              </a:rPr>
              <a:t>أ. ينفي حركة السفينة | ب. يوضح نسبية الحركة والمشاركة في النسق | ج. يثبت ثبات الأرض | د. يرفض الرياضيات</a:t>
            </a:r>
            <a:br>
              <a:rPr b="0" i="0" lang="en-US" sz="1800" u="none" cap="none" strike="noStrike">
                <a:solidFill>
                  <a:schemeClr val="dk1"/>
                </a:solidFill>
                <a:latin typeface="Calibri"/>
                <a:ea typeface="Calibri"/>
                <a:cs typeface="Calibri"/>
                <a:sym typeface="Calibri"/>
              </a:rPr>
            </a:br>
            <a:r>
              <a:rPr b="1" i="0" lang="en-US" sz="1500" u="none" cap="none" strike="noStrike">
                <a:solidFill>
                  <a:srgbClr val="16A34A"/>
                </a:solidFill>
                <a:latin typeface="Tajawal"/>
                <a:ea typeface="Tajawal"/>
                <a:cs typeface="Tajawal"/>
                <a:sym typeface="Tajawal"/>
              </a:rPr>
              <a:t>الجواب: ب</a:t>
            </a:r>
            <a:endParaRPr/>
          </a:p>
        </p:txBody>
      </p:sp>
      <p:sp>
        <p:nvSpPr>
          <p:cNvPr id="722" name="Google Shape;722;p50"/>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13. تقويم نهائي مقترح</a:t>
            </a:r>
            <a:endParaRPr/>
          </a:p>
        </p:txBody>
      </p:sp>
      <p:sp>
        <p:nvSpPr>
          <p:cNvPr id="723" name="Google Shape;723;p50"/>
          <p:cNvSpPr txBox="1"/>
          <p:nvPr/>
        </p:nvSpPr>
        <p:spPr>
          <a:xfrm>
            <a:off x="866775" y="24669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الموضوع الأول: تحليل ومناقشة:</a:t>
            </a:r>
            <a:r>
              <a:rPr b="0" i="0" lang="en-US" sz="1500" u="none" cap="none" strike="noStrike">
                <a:solidFill>
                  <a:srgbClr val="334155"/>
                </a:solidFill>
                <a:latin typeface="Tajawal"/>
                <a:ea typeface="Tajawal"/>
                <a:cs typeface="Tajawal"/>
                <a:sym typeface="Tajawal"/>
              </a:rPr>
              <a:t> حلل وناقش القول: «لم تكن الثورة الغاليلية مجرد اكتشاف قوانين، بل كانت تأسيسًا لمفهوم جديد للطبيعة والعلم.» (عناصر منتظرة: تعريف الثورة، أرسطو، ترييض الطبيعة، العطالة، تجاوز الحس).</a:t>
            </a:r>
            <a:endParaRPr/>
          </a:p>
        </p:txBody>
      </p:sp>
      <p:sp>
        <p:nvSpPr>
          <p:cNvPr id="724" name="Google Shape;724;p50"/>
          <p:cNvSpPr txBox="1"/>
          <p:nvPr/>
        </p:nvSpPr>
        <p:spPr>
          <a:xfrm>
            <a:off x="866775" y="38004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الموضوع الثاني: سؤال تركيبي:</a:t>
            </a:r>
            <a:r>
              <a:rPr b="0" i="0" lang="en-US" sz="1500" u="none" cap="none" strike="noStrike">
                <a:solidFill>
                  <a:srgbClr val="334155"/>
                </a:solidFill>
                <a:latin typeface="Tajawal"/>
                <a:ea typeface="Tajawal"/>
                <a:cs typeface="Tajawal"/>
                <a:sym typeface="Tajawal"/>
              </a:rPr>
              <a:t> بيّن كيف ساهم الانتقال من الكوسموس المغلق إلى الكون اللامتناهي في تأسيس الفيزياء الحديثة.</a:t>
            </a:r>
            <a:endParaRPr/>
          </a:p>
        </p:txBody>
      </p:sp>
      <p:sp>
        <p:nvSpPr>
          <p:cNvPr id="725" name="Google Shape;725;p50"/>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تقويم ذاتي (2) وتقويم نهائي</a:t>
            </a:r>
            <a:endParaRPr/>
          </a:p>
        </p:txBody>
      </p:sp>
      <p:sp>
        <p:nvSpPr>
          <p:cNvPr id="726" name="Google Shape;726;p50"/>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730" name="Shape 730"/>
        <p:cNvGrpSpPr/>
        <p:nvPr/>
      </p:nvGrpSpPr>
      <p:grpSpPr>
        <a:xfrm>
          <a:off x="0" y="0"/>
          <a:ext cx="0" cy="0"/>
          <a:chOff x="0" y="0"/>
          <a:chExt cx="0" cy="0"/>
        </a:xfrm>
      </p:grpSpPr>
      <p:pic>
        <p:nvPicPr>
          <p:cNvPr descr="image.png" id="731" name="Google Shape;731;p51"/>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732" name="Google Shape;732;p51"/>
          <p:cNvPicPr preferRelativeResize="0"/>
          <p:nvPr/>
        </p:nvPicPr>
        <p:blipFill rotWithShape="1">
          <a:blip r:embed="rId4">
            <a:alphaModFix/>
          </a:blip>
          <a:srcRect b="0" l="0" r="0" t="0"/>
          <a:stretch/>
        </p:blipFill>
        <p:spPr>
          <a:xfrm>
            <a:off x="571500" y="1562100"/>
            <a:ext cx="11049000" cy="4438650"/>
          </a:xfrm>
          <a:prstGeom prst="rect">
            <a:avLst/>
          </a:prstGeom>
          <a:noFill/>
          <a:ln>
            <a:noFill/>
          </a:ln>
        </p:spPr>
      </p:pic>
      <p:graphicFrame>
        <p:nvGraphicFramePr>
          <p:cNvPr id="733" name="Google Shape;733;p51"/>
          <p:cNvGraphicFramePr/>
          <p:nvPr/>
        </p:nvGraphicFramePr>
        <p:xfrm>
          <a:off x="581025" y="1571625"/>
          <a:ext cx="3000000" cy="3000000"/>
        </p:xfrm>
        <a:graphic>
          <a:graphicData uri="http://schemas.openxmlformats.org/drawingml/2006/table">
            <a:tbl>
              <a:tblPr bandRow="1" firstRow="1">
                <a:noFill/>
                <a:tableStyleId>{932E5F1B-FC45-4082-9A5C-E62F64990956}</a:tableStyleId>
              </a:tblPr>
              <a:tblGrid>
                <a:gridCol w="2481125"/>
                <a:gridCol w="2003525"/>
                <a:gridCol w="2181375"/>
                <a:gridCol w="2341375"/>
                <a:gridCol w="2022575"/>
              </a:tblGrid>
              <a:tr h="736600">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المعيار</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ممتاز</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جيد</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متوسط</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r">
                        <a:spcBef>
                          <a:spcPts val="0"/>
                        </a:spcBef>
                        <a:spcAft>
                          <a:spcPts val="0"/>
                        </a:spcAft>
                        <a:buNone/>
                      </a:pPr>
                      <a:r>
                        <a:rPr b="1" i="0" lang="en-US" sz="1650" u="none" cap="none" strike="noStrike">
                          <a:solidFill>
                            <a:srgbClr val="FFFFFF"/>
                          </a:solidFill>
                          <a:latin typeface="Cairo"/>
                          <a:ea typeface="Cairo"/>
                          <a:cs typeface="Cairo"/>
                          <a:sym typeface="Cairo"/>
                        </a:rPr>
                        <a:t>ضعيف</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r>
              <a:tr h="7366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فهم المفاهيم</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يوظف المفاهيم بدقة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يوظف معظم المفاهيم</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يخلط بين بعض المفاهيم</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لا يتحكم في المفاهيم</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366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تحليل النص</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تحليل عميق ومترابط</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تحليل واضح</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تحليل جزئي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وصف سطحي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r h="7366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المقارنة بين أرسطو وغاليلي</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مقارنة دقيقة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مقارنة مقبولة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مقارنة ناقصة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غياب المقارنة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366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بناء الحجاج</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حجاج منظم</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حجاج مفهوم</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حجاج متقطع</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غياب الحجاج</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r h="736600">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اللغة والتنظيم</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لغة سليمة ومنظمة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لغة مقبولة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أخطاء متعددة</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i="0" lang="en-US" sz="1500" u="none" cap="none" strike="noStrike">
                          <a:solidFill>
                            <a:srgbClr val="334155"/>
                          </a:solidFill>
                          <a:latin typeface="Tajawal"/>
                          <a:ea typeface="Tajawal"/>
                          <a:cs typeface="Tajawal"/>
                          <a:sym typeface="Tajawal"/>
                        </a:rPr>
                        <a:t>اضطراب واضح</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734" name="Google Shape;734;p51"/>
          <p:cNvSpPr/>
          <p:nvPr/>
        </p:nvSpPr>
        <p:spPr>
          <a:xfrm>
            <a:off x="9129861" y="2271712"/>
            <a:ext cx="248111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35" name="Google Shape;735;p51"/>
          <p:cNvSpPr/>
          <p:nvPr/>
        </p:nvSpPr>
        <p:spPr>
          <a:xfrm>
            <a:off x="7126337" y="2271712"/>
            <a:ext cx="200352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36" name="Google Shape;736;p51"/>
          <p:cNvSpPr/>
          <p:nvPr/>
        </p:nvSpPr>
        <p:spPr>
          <a:xfrm>
            <a:off x="4944963" y="2271712"/>
            <a:ext cx="218137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37" name="Google Shape;737;p51"/>
          <p:cNvSpPr/>
          <p:nvPr/>
        </p:nvSpPr>
        <p:spPr>
          <a:xfrm>
            <a:off x="2603599" y="2271712"/>
            <a:ext cx="234136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38" name="Google Shape;738;p51"/>
          <p:cNvSpPr/>
          <p:nvPr/>
        </p:nvSpPr>
        <p:spPr>
          <a:xfrm>
            <a:off x="581025" y="2271712"/>
            <a:ext cx="202257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39" name="Google Shape;739;p51"/>
          <p:cNvSpPr/>
          <p:nvPr/>
        </p:nvSpPr>
        <p:spPr>
          <a:xfrm>
            <a:off x="9129861" y="3195637"/>
            <a:ext cx="248111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0" name="Google Shape;740;p51"/>
          <p:cNvSpPr/>
          <p:nvPr/>
        </p:nvSpPr>
        <p:spPr>
          <a:xfrm>
            <a:off x="7126337" y="3195637"/>
            <a:ext cx="200352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1" name="Google Shape;741;p51"/>
          <p:cNvSpPr/>
          <p:nvPr/>
        </p:nvSpPr>
        <p:spPr>
          <a:xfrm>
            <a:off x="4944963" y="3195637"/>
            <a:ext cx="218137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2" name="Google Shape;742;p51"/>
          <p:cNvSpPr/>
          <p:nvPr/>
        </p:nvSpPr>
        <p:spPr>
          <a:xfrm>
            <a:off x="2603599" y="3195637"/>
            <a:ext cx="234136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3" name="Google Shape;743;p51"/>
          <p:cNvSpPr/>
          <p:nvPr/>
        </p:nvSpPr>
        <p:spPr>
          <a:xfrm>
            <a:off x="581025" y="3195637"/>
            <a:ext cx="202257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4" name="Google Shape;744;p51"/>
          <p:cNvSpPr/>
          <p:nvPr/>
        </p:nvSpPr>
        <p:spPr>
          <a:xfrm>
            <a:off x="9129861" y="3814762"/>
            <a:ext cx="248111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5" name="Google Shape;745;p51"/>
          <p:cNvSpPr/>
          <p:nvPr/>
        </p:nvSpPr>
        <p:spPr>
          <a:xfrm>
            <a:off x="7126337" y="3814762"/>
            <a:ext cx="200352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6" name="Google Shape;746;p51"/>
          <p:cNvSpPr/>
          <p:nvPr/>
        </p:nvSpPr>
        <p:spPr>
          <a:xfrm>
            <a:off x="4944963" y="3814762"/>
            <a:ext cx="218137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7" name="Google Shape;747;p51"/>
          <p:cNvSpPr/>
          <p:nvPr/>
        </p:nvSpPr>
        <p:spPr>
          <a:xfrm>
            <a:off x="2603599" y="3814762"/>
            <a:ext cx="234136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8" name="Google Shape;748;p51"/>
          <p:cNvSpPr/>
          <p:nvPr/>
        </p:nvSpPr>
        <p:spPr>
          <a:xfrm>
            <a:off x="581025" y="3814762"/>
            <a:ext cx="202257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49" name="Google Shape;749;p51"/>
          <p:cNvSpPr/>
          <p:nvPr/>
        </p:nvSpPr>
        <p:spPr>
          <a:xfrm>
            <a:off x="9129861" y="4738687"/>
            <a:ext cx="248111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0" name="Google Shape;750;p51"/>
          <p:cNvSpPr/>
          <p:nvPr/>
        </p:nvSpPr>
        <p:spPr>
          <a:xfrm>
            <a:off x="7126337" y="4738687"/>
            <a:ext cx="200352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1" name="Google Shape;751;p51"/>
          <p:cNvSpPr/>
          <p:nvPr/>
        </p:nvSpPr>
        <p:spPr>
          <a:xfrm>
            <a:off x="4944963" y="4738687"/>
            <a:ext cx="218137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2" name="Google Shape;752;p51"/>
          <p:cNvSpPr/>
          <p:nvPr/>
        </p:nvSpPr>
        <p:spPr>
          <a:xfrm>
            <a:off x="2603599" y="4738687"/>
            <a:ext cx="234136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3" name="Google Shape;753;p51"/>
          <p:cNvSpPr/>
          <p:nvPr/>
        </p:nvSpPr>
        <p:spPr>
          <a:xfrm>
            <a:off x="581025" y="4738687"/>
            <a:ext cx="202257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4" name="Google Shape;754;p51"/>
          <p:cNvSpPr/>
          <p:nvPr/>
        </p:nvSpPr>
        <p:spPr>
          <a:xfrm>
            <a:off x="9129861" y="5357812"/>
            <a:ext cx="248111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5" name="Google Shape;755;p51"/>
          <p:cNvSpPr/>
          <p:nvPr/>
        </p:nvSpPr>
        <p:spPr>
          <a:xfrm>
            <a:off x="7126337" y="5357812"/>
            <a:ext cx="200352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6" name="Google Shape;756;p51"/>
          <p:cNvSpPr/>
          <p:nvPr/>
        </p:nvSpPr>
        <p:spPr>
          <a:xfrm>
            <a:off x="4944963" y="5357812"/>
            <a:ext cx="218137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7" name="Google Shape;757;p51"/>
          <p:cNvSpPr/>
          <p:nvPr/>
        </p:nvSpPr>
        <p:spPr>
          <a:xfrm>
            <a:off x="2603599" y="5357812"/>
            <a:ext cx="234136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8" name="Google Shape;758;p51"/>
          <p:cNvSpPr/>
          <p:nvPr/>
        </p:nvSpPr>
        <p:spPr>
          <a:xfrm>
            <a:off x="581025" y="5357812"/>
            <a:ext cx="202257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59" name="Google Shape;759;p51"/>
          <p:cNvSpPr/>
          <p:nvPr/>
        </p:nvSpPr>
        <p:spPr>
          <a:xfrm>
            <a:off x="9129861" y="5976937"/>
            <a:ext cx="248111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60" name="Google Shape;760;p51"/>
          <p:cNvSpPr/>
          <p:nvPr/>
        </p:nvSpPr>
        <p:spPr>
          <a:xfrm>
            <a:off x="7126337" y="5976937"/>
            <a:ext cx="200352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61" name="Google Shape;761;p51"/>
          <p:cNvSpPr/>
          <p:nvPr/>
        </p:nvSpPr>
        <p:spPr>
          <a:xfrm>
            <a:off x="4944963" y="5976937"/>
            <a:ext cx="2181373"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62" name="Google Shape;762;p51"/>
          <p:cNvSpPr/>
          <p:nvPr/>
        </p:nvSpPr>
        <p:spPr>
          <a:xfrm>
            <a:off x="2603599" y="5976937"/>
            <a:ext cx="234136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63" name="Google Shape;763;p51"/>
          <p:cNvSpPr/>
          <p:nvPr/>
        </p:nvSpPr>
        <p:spPr>
          <a:xfrm>
            <a:off x="581025" y="5976937"/>
            <a:ext cx="2022574" cy="9525"/>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64" name="Google Shape;764;p51"/>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14. شبكة تقويم مبسطة</a:t>
            </a:r>
            <a:endParaRPr/>
          </a:p>
        </p:txBody>
      </p:sp>
      <p:sp>
        <p:nvSpPr>
          <p:cNvPr id="765" name="Google Shape;765;p51"/>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18" name="Shape 118"/>
        <p:cNvGrpSpPr/>
        <p:nvPr/>
      </p:nvGrpSpPr>
      <p:grpSpPr>
        <a:xfrm>
          <a:off x="0" y="0"/>
          <a:ext cx="0" cy="0"/>
          <a:chOff x="0" y="0"/>
          <a:chExt cx="0" cy="0"/>
        </a:xfrm>
      </p:grpSpPr>
      <p:pic>
        <p:nvPicPr>
          <p:cNvPr descr="image.png" id="119" name="Google Shape;119;p1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20" name="Google Shape;120;p16"/>
          <p:cNvPicPr preferRelativeResize="0"/>
          <p:nvPr/>
        </p:nvPicPr>
        <p:blipFill rotWithShape="1">
          <a:blip r:embed="rId4">
            <a:alphaModFix/>
          </a:blip>
          <a:srcRect b="0" l="0" r="0" t="0"/>
          <a:stretch/>
        </p:blipFill>
        <p:spPr>
          <a:xfrm>
            <a:off x="6286500" y="2009775"/>
            <a:ext cx="5334000" cy="4371975"/>
          </a:xfrm>
          <a:prstGeom prst="rect">
            <a:avLst/>
          </a:prstGeom>
          <a:noFill/>
          <a:ln>
            <a:noFill/>
          </a:ln>
        </p:spPr>
      </p:pic>
      <p:pic>
        <p:nvPicPr>
          <p:cNvPr descr="image.png" id="121" name="Google Shape;121;p16"/>
          <p:cNvPicPr preferRelativeResize="0"/>
          <p:nvPr/>
        </p:nvPicPr>
        <p:blipFill rotWithShape="1">
          <a:blip r:embed="rId5">
            <a:alphaModFix/>
          </a:blip>
          <a:srcRect b="0" l="0" r="0" t="0"/>
          <a:stretch/>
        </p:blipFill>
        <p:spPr>
          <a:xfrm>
            <a:off x="571500" y="2009775"/>
            <a:ext cx="5334000" cy="4371975"/>
          </a:xfrm>
          <a:prstGeom prst="rect">
            <a:avLst/>
          </a:prstGeom>
          <a:noFill/>
          <a:ln>
            <a:noFill/>
          </a:ln>
        </p:spPr>
      </p:pic>
      <p:sp>
        <p:nvSpPr>
          <p:cNvPr id="122" name="Google Shape;122;p16"/>
          <p:cNvSpPr txBox="1"/>
          <p:nvPr/>
        </p:nvSpPr>
        <p:spPr>
          <a:xfrm>
            <a:off x="571500" y="1562100"/>
            <a:ext cx="1104900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في نهاية هذا الدرس، سيكون الطالب قادرًا على:</a:t>
            </a:r>
            <a:endParaRPr/>
          </a:p>
        </p:txBody>
      </p:sp>
      <p:sp>
        <p:nvSpPr>
          <p:cNvPr id="123" name="Google Shape;123;p16"/>
          <p:cNvSpPr txBox="1"/>
          <p:nvPr/>
        </p:nvSpPr>
        <p:spPr>
          <a:xfrm>
            <a:off x="6581775" y="23050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تحديد معنى الثورة العلمية عند ألكسندر كويري.</a:t>
            </a:r>
            <a:endParaRPr/>
          </a:p>
        </p:txBody>
      </p:sp>
      <p:sp>
        <p:nvSpPr>
          <p:cNvPr id="124" name="Google Shape;124;p16"/>
          <p:cNvSpPr txBox="1"/>
          <p:nvPr/>
        </p:nvSpPr>
        <p:spPr>
          <a:xfrm>
            <a:off x="6581775" y="275272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شرح دور غاليلي في تأسيس العلم الحديث.</a:t>
            </a:r>
            <a:endParaRPr/>
          </a:p>
        </p:txBody>
      </p:sp>
      <p:sp>
        <p:nvSpPr>
          <p:cNvPr id="125" name="Google Shape;125;p16"/>
          <p:cNvSpPr txBox="1"/>
          <p:nvPr/>
        </p:nvSpPr>
        <p:spPr>
          <a:xfrm>
            <a:off x="6581775" y="320040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التمييز بين التصور الأرسطي والتصور الغاليلي للحركة.</a:t>
            </a:r>
            <a:endParaRPr/>
          </a:p>
        </p:txBody>
      </p:sp>
      <p:sp>
        <p:nvSpPr>
          <p:cNvPr id="126" name="Google Shape;126;p16"/>
          <p:cNvSpPr txBox="1"/>
          <p:nvPr/>
        </p:nvSpPr>
        <p:spPr>
          <a:xfrm>
            <a:off x="6581775" y="36480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فهم العلاقة بين الفيزياء الحديثة وعلم الفلك.</a:t>
            </a:r>
            <a:endParaRPr/>
          </a:p>
        </p:txBody>
      </p:sp>
      <p:sp>
        <p:nvSpPr>
          <p:cNvPr id="127" name="Google Shape;127;p16"/>
          <p:cNvSpPr txBox="1"/>
          <p:nvPr/>
        </p:nvSpPr>
        <p:spPr>
          <a:xfrm>
            <a:off x="6581775" y="40957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تفسير مبدأ العطالة وأهميته في بناء العلم الحديث.</a:t>
            </a:r>
            <a:endParaRPr/>
          </a:p>
        </p:txBody>
      </p:sp>
      <p:sp>
        <p:nvSpPr>
          <p:cNvPr id="128" name="Google Shape;128;p16"/>
          <p:cNvSpPr txBox="1"/>
          <p:nvPr/>
        </p:nvSpPr>
        <p:spPr>
          <a:xfrm>
            <a:off x="866775" y="23050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توضيح معنى ترييض الطبيعة.</a:t>
            </a:r>
            <a:endParaRPr/>
          </a:p>
        </p:txBody>
      </p:sp>
      <p:sp>
        <p:nvSpPr>
          <p:cNvPr id="129" name="Google Shape;129;p16"/>
          <p:cNvSpPr txBox="1"/>
          <p:nvPr/>
        </p:nvSpPr>
        <p:spPr>
          <a:xfrm>
            <a:off x="866775" y="275272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تحليل مثال السفينة ودلالته في النسبية الفيزيائية للحركة.</a:t>
            </a:r>
            <a:endParaRPr/>
          </a:p>
        </p:txBody>
      </p:sp>
      <p:sp>
        <p:nvSpPr>
          <p:cNvPr id="130" name="Google Shape;130;p16"/>
          <p:cNvSpPr txBox="1"/>
          <p:nvPr/>
        </p:nvSpPr>
        <p:spPr>
          <a:xfrm>
            <a:off x="866775" y="3200400"/>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فهم مساهمة كوبرنيك وبرونو وكبلر في التمهيد للثورة الغاليلية.</a:t>
            </a:r>
            <a:endParaRPr/>
          </a:p>
        </p:txBody>
      </p:sp>
      <p:sp>
        <p:nvSpPr>
          <p:cNvPr id="131" name="Google Shape;131;p16"/>
          <p:cNvSpPr txBox="1"/>
          <p:nvPr/>
        </p:nvSpPr>
        <p:spPr>
          <a:xfrm>
            <a:off x="866775" y="39528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إدراك العلاقة بين الحس المشترك والعلم الحديث.</a:t>
            </a:r>
            <a:endParaRPr/>
          </a:p>
        </p:txBody>
      </p:sp>
      <p:sp>
        <p:nvSpPr>
          <p:cNvPr id="132" name="Google Shape;132;p16"/>
          <p:cNvSpPr txBox="1"/>
          <p:nvPr/>
        </p:nvSpPr>
        <p:spPr>
          <a:xfrm>
            <a:off x="866775" y="4400550"/>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مناقشة الأطروحة القائلة إن العلم الحديث يقوم على قطيعة مفهومية مع التجربة اليومية.</a:t>
            </a:r>
            <a:endParaRPr/>
          </a:p>
        </p:txBody>
      </p:sp>
      <p:sp>
        <p:nvSpPr>
          <p:cNvPr id="133" name="Google Shape;133;p16"/>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4. أهداف التعلم</a:t>
            </a:r>
            <a:endParaRPr/>
          </a:p>
        </p:txBody>
      </p:sp>
      <p:sp>
        <p:nvSpPr>
          <p:cNvPr id="134" name="Google Shape;134;p16"/>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769" name="Shape 769"/>
        <p:cNvGrpSpPr/>
        <p:nvPr/>
      </p:nvGrpSpPr>
      <p:grpSpPr>
        <a:xfrm>
          <a:off x="0" y="0"/>
          <a:ext cx="0" cy="0"/>
          <a:chOff x="0" y="0"/>
          <a:chExt cx="0" cy="0"/>
        </a:xfrm>
      </p:grpSpPr>
      <p:pic>
        <p:nvPicPr>
          <p:cNvPr descr="image.png" id="770" name="Google Shape;770;p5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771" name="Google Shape;771;p52"/>
          <p:cNvPicPr preferRelativeResize="0"/>
          <p:nvPr/>
        </p:nvPicPr>
        <p:blipFill rotWithShape="1">
          <a:blip r:embed="rId4">
            <a:alphaModFix/>
          </a:blip>
          <a:srcRect b="0" l="0" r="0" t="0"/>
          <a:stretch/>
        </p:blipFill>
        <p:spPr>
          <a:xfrm>
            <a:off x="9521130" y="2324100"/>
            <a:ext cx="1988790" cy="1841896"/>
          </a:xfrm>
          <a:prstGeom prst="rect">
            <a:avLst/>
          </a:prstGeom>
          <a:noFill/>
          <a:ln>
            <a:noFill/>
          </a:ln>
        </p:spPr>
      </p:pic>
      <p:pic>
        <p:nvPicPr>
          <p:cNvPr descr="image.png" id="772" name="Google Shape;772;p52"/>
          <p:cNvPicPr preferRelativeResize="0"/>
          <p:nvPr/>
        </p:nvPicPr>
        <p:blipFill rotWithShape="1">
          <a:blip r:embed="rId5">
            <a:alphaModFix/>
          </a:blip>
          <a:srcRect b="0" l="0" r="0" t="0"/>
          <a:stretch/>
        </p:blipFill>
        <p:spPr>
          <a:xfrm>
            <a:off x="7311330" y="-441721"/>
            <a:ext cx="1988790" cy="2194321"/>
          </a:xfrm>
          <a:prstGeom prst="rect">
            <a:avLst/>
          </a:prstGeom>
          <a:noFill/>
          <a:ln>
            <a:noFill/>
          </a:ln>
        </p:spPr>
      </p:pic>
      <p:pic>
        <p:nvPicPr>
          <p:cNvPr descr="image.png" id="773" name="Google Shape;773;p52"/>
          <p:cNvPicPr preferRelativeResize="0"/>
          <p:nvPr/>
        </p:nvPicPr>
        <p:blipFill rotWithShape="1">
          <a:blip r:embed="rId6">
            <a:alphaModFix/>
          </a:blip>
          <a:srcRect b="0" l="0" r="0" t="0"/>
          <a:stretch/>
        </p:blipFill>
        <p:spPr>
          <a:xfrm>
            <a:off x="5101530" y="2324100"/>
            <a:ext cx="1988790" cy="1841896"/>
          </a:xfrm>
          <a:prstGeom prst="rect">
            <a:avLst/>
          </a:prstGeom>
          <a:noFill/>
          <a:ln>
            <a:noFill/>
          </a:ln>
        </p:spPr>
      </p:pic>
      <p:pic>
        <p:nvPicPr>
          <p:cNvPr descr="image.png" id="774" name="Google Shape;774;p52"/>
          <p:cNvPicPr preferRelativeResize="0"/>
          <p:nvPr/>
        </p:nvPicPr>
        <p:blipFill rotWithShape="1">
          <a:blip r:embed="rId7">
            <a:alphaModFix/>
          </a:blip>
          <a:srcRect b="0" l="0" r="0" t="0"/>
          <a:stretch/>
        </p:blipFill>
        <p:spPr>
          <a:xfrm>
            <a:off x="2891730" y="154483"/>
            <a:ext cx="1988790" cy="1598116"/>
          </a:xfrm>
          <a:prstGeom prst="rect">
            <a:avLst/>
          </a:prstGeom>
          <a:noFill/>
          <a:ln>
            <a:noFill/>
          </a:ln>
        </p:spPr>
      </p:pic>
      <p:pic>
        <p:nvPicPr>
          <p:cNvPr descr="image.png" id="775" name="Google Shape;775;p52"/>
          <p:cNvPicPr preferRelativeResize="0"/>
          <p:nvPr/>
        </p:nvPicPr>
        <p:blipFill rotWithShape="1">
          <a:blip r:embed="rId8">
            <a:alphaModFix/>
          </a:blip>
          <a:srcRect b="0" l="0" r="0" t="0"/>
          <a:stretch/>
        </p:blipFill>
        <p:spPr>
          <a:xfrm>
            <a:off x="681930" y="2324100"/>
            <a:ext cx="1988790" cy="1598116"/>
          </a:xfrm>
          <a:prstGeom prst="rect">
            <a:avLst/>
          </a:prstGeom>
          <a:noFill/>
          <a:ln>
            <a:noFill/>
          </a:ln>
        </p:spPr>
      </p:pic>
      <p:sp>
        <p:nvSpPr>
          <p:cNvPr id="776" name="Google Shape;776;p52"/>
          <p:cNvSpPr/>
          <p:nvPr/>
        </p:nvSpPr>
        <p:spPr>
          <a:xfrm>
            <a:off x="571500" y="2019300"/>
            <a:ext cx="11049000" cy="38100"/>
          </a:xfrm>
          <a:prstGeom prst="rect">
            <a:avLst/>
          </a:prstGeom>
          <a:solidFill>
            <a:srgbClr val="CBD5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77" name="Google Shape;777;p52"/>
          <p:cNvSpPr txBox="1"/>
          <p:nvPr/>
        </p:nvSpPr>
        <p:spPr>
          <a:xfrm>
            <a:off x="9631430" y="2476500"/>
            <a:ext cx="1768189" cy="3524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0F172A"/>
                </a:solidFill>
                <a:latin typeface="Cairo"/>
                <a:ea typeface="Cairo"/>
                <a:cs typeface="Cairo"/>
                <a:sym typeface="Cairo"/>
              </a:rPr>
              <a:t>م 1: التهيئة (20 د)</a:t>
            </a:r>
            <a:endParaRPr/>
          </a:p>
        </p:txBody>
      </p:sp>
      <p:sp>
        <p:nvSpPr>
          <p:cNvPr id="778" name="Google Shape;778;p52"/>
          <p:cNvSpPr txBox="1"/>
          <p:nvPr/>
        </p:nvSpPr>
        <p:spPr>
          <a:xfrm>
            <a:off x="9673530" y="2924175"/>
            <a:ext cx="1683990" cy="97512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334155"/>
                </a:solidFill>
                <a:latin typeface="Tajawal"/>
                <a:ea typeface="Tajawal"/>
                <a:cs typeface="Tajawal"/>
                <a:sym typeface="Tajawal"/>
              </a:rPr>
              <a:t>سؤال افتتاحي في المنتدى: لماذا لا نشعر بحركة الأرض؟ لإثارة الحس المشترك.</a:t>
            </a:r>
            <a:endParaRPr/>
          </a:p>
        </p:txBody>
      </p:sp>
      <p:sp>
        <p:nvSpPr>
          <p:cNvPr id="779" name="Google Shape;779;p52"/>
          <p:cNvSpPr txBox="1"/>
          <p:nvPr/>
        </p:nvSpPr>
        <p:spPr>
          <a:xfrm>
            <a:off x="7421630" y="-289321"/>
            <a:ext cx="1768189" cy="7048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0F172A"/>
                </a:solidFill>
                <a:latin typeface="Cairo"/>
                <a:ea typeface="Cairo"/>
                <a:cs typeface="Cairo"/>
                <a:sym typeface="Cairo"/>
              </a:rPr>
              <a:t>م 2: بناء المفاهيم (60 د)</a:t>
            </a:r>
            <a:endParaRPr/>
          </a:p>
        </p:txBody>
      </p:sp>
      <p:sp>
        <p:nvSpPr>
          <p:cNvPr id="780" name="Google Shape;780;p52"/>
          <p:cNvSpPr txBox="1"/>
          <p:nvPr/>
        </p:nvSpPr>
        <p:spPr>
          <a:xfrm>
            <a:off x="7463730" y="510778"/>
            <a:ext cx="1683990" cy="97512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334155"/>
                </a:solidFill>
                <a:latin typeface="Tajawal"/>
                <a:ea typeface="Tajawal"/>
                <a:cs typeface="Tajawal"/>
                <a:sym typeface="Tajawal"/>
              </a:rPr>
              <a:t>قراءة الوحدة 1، 2، 3 (محتوى نصي/فيديو) لبناء مفاهيم الثورة، الكون، العطالة.</a:t>
            </a:r>
            <a:endParaRPr/>
          </a:p>
        </p:txBody>
      </p:sp>
      <p:sp>
        <p:nvSpPr>
          <p:cNvPr id="781" name="Google Shape;781;p52"/>
          <p:cNvSpPr txBox="1"/>
          <p:nvPr/>
        </p:nvSpPr>
        <p:spPr>
          <a:xfrm>
            <a:off x="5211830" y="2476500"/>
            <a:ext cx="1768189" cy="3524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0F172A"/>
                </a:solidFill>
                <a:latin typeface="Cairo"/>
                <a:ea typeface="Cairo"/>
                <a:cs typeface="Cairo"/>
                <a:sym typeface="Cairo"/>
              </a:rPr>
              <a:t>م 3: المقارنة (90 د)</a:t>
            </a:r>
            <a:endParaRPr/>
          </a:p>
        </p:txBody>
      </p:sp>
      <p:sp>
        <p:nvSpPr>
          <p:cNvPr id="782" name="Google Shape;782;p52"/>
          <p:cNvSpPr txBox="1"/>
          <p:nvPr/>
        </p:nvSpPr>
        <p:spPr>
          <a:xfrm>
            <a:off x="5253930" y="2924175"/>
            <a:ext cx="1683990" cy="97512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334155"/>
                </a:solidFill>
                <a:latin typeface="Tajawal"/>
                <a:ea typeface="Tajawal"/>
                <a:cs typeface="Tajawal"/>
                <a:sym typeface="Tajawal"/>
              </a:rPr>
              <a:t>إنجاز جدول مقارنة بين أرسطو وغاليلي لتمكين الطالب من فهم التحول المفهومي.</a:t>
            </a:r>
            <a:endParaRPr/>
          </a:p>
        </p:txBody>
      </p:sp>
      <p:sp>
        <p:nvSpPr>
          <p:cNvPr id="783" name="Google Shape;783;p52"/>
          <p:cNvSpPr txBox="1"/>
          <p:nvPr/>
        </p:nvSpPr>
        <p:spPr>
          <a:xfrm>
            <a:off x="3002030" y="306883"/>
            <a:ext cx="1768189" cy="3524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0F172A"/>
                </a:solidFill>
                <a:latin typeface="Cairo"/>
                <a:ea typeface="Cairo"/>
                <a:cs typeface="Cairo"/>
                <a:sym typeface="Cairo"/>
              </a:rPr>
              <a:t>م 4: التطبيق (45 د)</a:t>
            </a:r>
            <a:endParaRPr/>
          </a:p>
        </p:txBody>
      </p:sp>
      <p:sp>
        <p:nvSpPr>
          <p:cNvPr id="784" name="Google Shape;784;p52"/>
          <p:cNvSpPr txBox="1"/>
          <p:nvPr/>
        </p:nvSpPr>
        <p:spPr>
          <a:xfrm>
            <a:off x="3044130" y="754558"/>
            <a:ext cx="1683990" cy="73134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334155"/>
                </a:solidFill>
                <a:latin typeface="Tajawal"/>
                <a:ea typeface="Tajawal"/>
                <a:cs typeface="Tajawal"/>
                <a:sym typeface="Tajawal"/>
              </a:rPr>
              <a:t>تحليل مثال السفينة/القطار (اختبار تفاعلي) لفهم النسبية الفيزيائية للحركة.</a:t>
            </a:r>
            <a:endParaRPr/>
          </a:p>
        </p:txBody>
      </p:sp>
      <p:sp>
        <p:nvSpPr>
          <p:cNvPr id="785" name="Google Shape;785;p52"/>
          <p:cNvSpPr txBox="1"/>
          <p:nvPr/>
        </p:nvSpPr>
        <p:spPr>
          <a:xfrm>
            <a:off x="792230" y="2476500"/>
            <a:ext cx="1768189" cy="3524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500" u="none" cap="none" strike="noStrike">
                <a:solidFill>
                  <a:srgbClr val="0F172A"/>
                </a:solidFill>
                <a:latin typeface="Cairo"/>
                <a:ea typeface="Cairo"/>
                <a:cs typeface="Cairo"/>
                <a:sym typeface="Cairo"/>
              </a:rPr>
              <a:t>م 5: التقويم (60 د)</a:t>
            </a:r>
            <a:endParaRPr/>
          </a:p>
        </p:txBody>
      </p:sp>
      <p:sp>
        <p:nvSpPr>
          <p:cNvPr id="786" name="Google Shape;786;p52"/>
          <p:cNvSpPr txBox="1"/>
          <p:nvPr/>
        </p:nvSpPr>
        <p:spPr>
          <a:xfrm>
            <a:off x="834330" y="2924175"/>
            <a:ext cx="1683990" cy="73134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334155"/>
                </a:solidFill>
                <a:latin typeface="Tajawal"/>
                <a:ea typeface="Tajawal"/>
                <a:cs typeface="Tajawal"/>
                <a:sym typeface="Tajawal"/>
              </a:rPr>
              <a:t>اختبار ذاتي + موضوع تركيبي قصير للتحقق من تحقق أهداف التعلم.</a:t>
            </a:r>
            <a:endParaRPr/>
          </a:p>
        </p:txBody>
      </p:sp>
      <p:sp>
        <p:nvSpPr>
          <p:cNvPr id="787" name="Google Shape;787;p52"/>
          <p:cNvSpPr/>
          <p:nvPr/>
        </p:nvSpPr>
        <p:spPr>
          <a:xfrm>
            <a:off x="10401300" y="1924050"/>
            <a:ext cx="228600" cy="228600"/>
          </a:xfrm>
          <a:prstGeom prst="roundRect">
            <a:avLst>
              <a:gd fmla="val 50000" name="adj"/>
            </a:avLst>
          </a:prstGeom>
          <a:solidFill>
            <a:srgbClr val="F8FAFC"/>
          </a:solidFill>
          <a:ln cap="flat" cmpd="sng" w="38100">
            <a:solidFill>
              <a:srgbClr val="B4530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88" name="Google Shape;788;p52"/>
          <p:cNvSpPr/>
          <p:nvPr/>
        </p:nvSpPr>
        <p:spPr>
          <a:xfrm>
            <a:off x="8191500" y="1924050"/>
            <a:ext cx="228600" cy="228600"/>
          </a:xfrm>
          <a:prstGeom prst="roundRect">
            <a:avLst>
              <a:gd fmla="val 50000" name="adj"/>
            </a:avLst>
          </a:prstGeom>
          <a:solidFill>
            <a:srgbClr val="F8FAFC"/>
          </a:solidFill>
          <a:ln cap="flat" cmpd="sng" w="38100">
            <a:solidFill>
              <a:srgbClr val="B4530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89" name="Google Shape;789;p52"/>
          <p:cNvSpPr/>
          <p:nvPr/>
        </p:nvSpPr>
        <p:spPr>
          <a:xfrm>
            <a:off x="5981700" y="1924050"/>
            <a:ext cx="228600" cy="228600"/>
          </a:xfrm>
          <a:prstGeom prst="roundRect">
            <a:avLst>
              <a:gd fmla="val 50000" name="adj"/>
            </a:avLst>
          </a:prstGeom>
          <a:solidFill>
            <a:srgbClr val="F8FAFC"/>
          </a:solidFill>
          <a:ln cap="flat" cmpd="sng" w="38100">
            <a:solidFill>
              <a:srgbClr val="B4530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90" name="Google Shape;790;p52"/>
          <p:cNvSpPr/>
          <p:nvPr/>
        </p:nvSpPr>
        <p:spPr>
          <a:xfrm>
            <a:off x="3771900" y="1924050"/>
            <a:ext cx="228600" cy="228600"/>
          </a:xfrm>
          <a:prstGeom prst="roundRect">
            <a:avLst>
              <a:gd fmla="val 50000" name="adj"/>
            </a:avLst>
          </a:prstGeom>
          <a:solidFill>
            <a:srgbClr val="F8FAFC"/>
          </a:solidFill>
          <a:ln cap="flat" cmpd="sng" w="38100">
            <a:solidFill>
              <a:srgbClr val="B4530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91" name="Google Shape;791;p52"/>
          <p:cNvSpPr/>
          <p:nvPr/>
        </p:nvSpPr>
        <p:spPr>
          <a:xfrm>
            <a:off x="1562100" y="1924050"/>
            <a:ext cx="228600" cy="228600"/>
          </a:xfrm>
          <a:prstGeom prst="roundRect">
            <a:avLst>
              <a:gd fmla="val 50000" name="adj"/>
            </a:avLst>
          </a:prstGeom>
          <a:solidFill>
            <a:srgbClr val="F8FAFC"/>
          </a:solidFill>
          <a:ln cap="flat" cmpd="sng" w="38100">
            <a:solidFill>
              <a:srgbClr val="B4530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92" name="Google Shape;792;p52"/>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15. سيناريو بيداغوجي للإدراج في منصة تعلم عن بعد</a:t>
            </a:r>
            <a:endParaRPr/>
          </a:p>
        </p:txBody>
      </p:sp>
      <p:sp>
        <p:nvSpPr>
          <p:cNvPr id="793" name="Google Shape;793;p52"/>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797" name="Shape 797"/>
        <p:cNvGrpSpPr/>
        <p:nvPr/>
      </p:nvGrpSpPr>
      <p:grpSpPr>
        <a:xfrm>
          <a:off x="0" y="0"/>
          <a:ext cx="0" cy="0"/>
          <a:chOff x="0" y="0"/>
          <a:chExt cx="0" cy="0"/>
        </a:xfrm>
      </p:grpSpPr>
      <p:pic>
        <p:nvPicPr>
          <p:cNvPr descr="image.png" id="798" name="Google Shape;798;p5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799" name="Google Shape;799;p53"/>
          <p:cNvPicPr preferRelativeResize="0"/>
          <p:nvPr/>
        </p:nvPicPr>
        <p:blipFill rotWithShape="1">
          <a:blip r:embed="rId4">
            <a:alphaModFix/>
          </a:blip>
          <a:srcRect b="0" l="0" r="0" t="0"/>
          <a:stretch/>
        </p:blipFill>
        <p:spPr>
          <a:xfrm>
            <a:off x="571500" y="1562100"/>
            <a:ext cx="11049000" cy="3562350"/>
          </a:xfrm>
          <a:prstGeom prst="rect">
            <a:avLst/>
          </a:prstGeom>
          <a:noFill/>
          <a:ln>
            <a:noFill/>
          </a:ln>
        </p:spPr>
      </p:pic>
      <p:sp>
        <p:nvSpPr>
          <p:cNvPr id="800" name="Google Shape;800;p53"/>
          <p:cNvSpPr txBox="1"/>
          <p:nvPr/>
        </p:nvSpPr>
        <p:spPr>
          <a:xfrm>
            <a:off x="866775" y="1857375"/>
            <a:ext cx="10077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الدرس 1: ما الثورة العلمية؟</a:t>
            </a:r>
            <a:r>
              <a:rPr b="0" i="0" lang="en-US" sz="1500" u="none" cap="none" strike="noStrike">
                <a:solidFill>
                  <a:srgbClr val="334155"/>
                </a:solidFill>
                <a:latin typeface="Tajawal"/>
                <a:ea typeface="Tajawal"/>
                <a:cs typeface="Tajawal"/>
                <a:sym typeface="Tajawal"/>
              </a:rPr>
              <a:t> فيديو تمهيدي قصير، قراءة موجهة، سؤال في المنتدى.</a:t>
            </a:r>
            <a:endParaRPr/>
          </a:p>
        </p:txBody>
      </p:sp>
      <p:sp>
        <p:nvSpPr>
          <p:cNvPr id="801" name="Google Shape;801;p53"/>
          <p:cNvSpPr txBox="1"/>
          <p:nvPr/>
        </p:nvSpPr>
        <p:spPr>
          <a:xfrm>
            <a:off x="866775" y="2352675"/>
            <a:ext cx="10077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الدرس 2: أرسطو وغاليلي.</a:t>
            </a:r>
            <a:r>
              <a:rPr b="0" i="0" lang="en-US" sz="1500" u="none" cap="none" strike="noStrike">
                <a:solidFill>
                  <a:srgbClr val="334155"/>
                </a:solidFill>
                <a:latin typeface="Tajawal"/>
                <a:ea typeface="Tajawal"/>
                <a:cs typeface="Tajawal"/>
                <a:sym typeface="Tajawal"/>
              </a:rPr>
              <a:t> جدول مقارنة، شرح صوتي، نشاط تطبيق.</a:t>
            </a:r>
            <a:endParaRPr/>
          </a:p>
        </p:txBody>
      </p:sp>
      <p:sp>
        <p:nvSpPr>
          <p:cNvPr id="802" name="Google Shape;802;p53"/>
          <p:cNvSpPr txBox="1"/>
          <p:nvPr/>
        </p:nvSpPr>
        <p:spPr>
          <a:xfrm>
            <a:off x="866775" y="2847975"/>
            <a:ext cx="10077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الدرس 3: مبدأ العطالة.</a:t>
            </a:r>
            <a:r>
              <a:rPr b="0" i="0" lang="en-US" sz="1500" u="none" cap="none" strike="noStrike">
                <a:solidFill>
                  <a:srgbClr val="334155"/>
                </a:solidFill>
                <a:latin typeface="Tajawal"/>
                <a:ea typeface="Tajawal"/>
                <a:cs typeface="Tajawal"/>
                <a:sym typeface="Tajawal"/>
              </a:rPr>
              <a:t> تعريف المبدأ، أمثلة تطبيقية، اختبار ذاتي.</a:t>
            </a:r>
            <a:endParaRPr/>
          </a:p>
        </p:txBody>
      </p:sp>
      <p:sp>
        <p:nvSpPr>
          <p:cNvPr id="803" name="Google Shape;803;p53"/>
          <p:cNvSpPr txBox="1"/>
          <p:nvPr/>
        </p:nvSpPr>
        <p:spPr>
          <a:xfrm>
            <a:off x="866775" y="3343275"/>
            <a:ext cx="10077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الدرس 4: حركة الأرض والاعتراضات القديمة.</a:t>
            </a:r>
            <a:r>
              <a:rPr b="0" i="0" lang="en-US" sz="1500" u="none" cap="none" strike="noStrike">
                <a:solidFill>
                  <a:srgbClr val="334155"/>
                </a:solidFill>
                <a:latin typeface="Tajawal"/>
                <a:ea typeface="Tajawal"/>
                <a:cs typeface="Tajawal"/>
                <a:sym typeface="Tajawal"/>
              </a:rPr>
              <a:t> شرح الاعتراضات، تحليل حجة سقوط الحجر، مناقشة جماعية.</a:t>
            </a:r>
            <a:endParaRPr/>
          </a:p>
        </p:txBody>
      </p:sp>
      <p:sp>
        <p:nvSpPr>
          <p:cNvPr id="804" name="Google Shape;804;p53"/>
          <p:cNvSpPr txBox="1"/>
          <p:nvPr/>
        </p:nvSpPr>
        <p:spPr>
          <a:xfrm>
            <a:off x="866775" y="3838575"/>
            <a:ext cx="10077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الدرس 5: مثال السفينة والنسبية الفيزيائية.</a:t>
            </a:r>
            <a:r>
              <a:rPr b="0" i="0" lang="en-US" sz="1500" u="none" cap="none" strike="noStrike">
                <a:solidFill>
                  <a:srgbClr val="334155"/>
                </a:solidFill>
                <a:latin typeface="Tajawal"/>
                <a:ea typeface="Tajawal"/>
                <a:cs typeface="Tajawal"/>
                <a:sym typeface="Tajawal"/>
              </a:rPr>
              <a:t> نشاط تطبيقي، سؤال مفتوح، تقويم قصير.</a:t>
            </a:r>
            <a:endParaRPr/>
          </a:p>
        </p:txBody>
      </p:sp>
      <p:sp>
        <p:nvSpPr>
          <p:cNvPr id="805" name="Google Shape;805;p53"/>
          <p:cNvSpPr txBox="1"/>
          <p:nvPr/>
        </p:nvSpPr>
        <p:spPr>
          <a:xfrm>
            <a:off x="866775" y="4333875"/>
            <a:ext cx="10077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الدرس 6: ترييض الطبيعة.</a:t>
            </a:r>
            <a:r>
              <a:rPr b="0" i="0" lang="en-US" sz="1500" u="none" cap="none" strike="noStrike">
                <a:solidFill>
                  <a:srgbClr val="334155"/>
                </a:solidFill>
                <a:latin typeface="Tajawal"/>
                <a:ea typeface="Tajawal"/>
                <a:cs typeface="Tajawal"/>
                <a:sym typeface="Tajawal"/>
              </a:rPr>
              <a:t> تحليل عبارة كتاب الطبيعة، خلاصة تركيبية، واجب نهائي.</a:t>
            </a:r>
            <a:endParaRPr/>
          </a:p>
        </p:txBody>
      </p:sp>
      <p:sp>
        <p:nvSpPr>
          <p:cNvPr id="806" name="Google Shape;806;p53"/>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16. مقترح تقسيم المورد داخل منصة التعليم عن بعد</a:t>
            </a:r>
            <a:endParaRPr/>
          </a:p>
        </p:txBody>
      </p:sp>
      <p:sp>
        <p:nvSpPr>
          <p:cNvPr id="807" name="Google Shape;807;p53"/>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811" name="Shape 811"/>
        <p:cNvGrpSpPr/>
        <p:nvPr/>
      </p:nvGrpSpPr>
      <p:grpSpPr>
        <a:xfrm>
          <a:off x="0" y="0"/>
          <a:ext cx="0" cy="0"/>
          <a:chOff x="0" y="0"/>
          <a:chExt cx="0" cy="0"/>
        </a:xfrm>
      </p:grpSpPr>
      <p:pic>
        <p:nvPicPr>
          <p:cNvPr descr="image.png" id="812" name="Google Shape;812;p5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813" name="Google Shape;813;p54"/>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814" name="Google Shape;814;p54"/>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815" name="Google Shape;815;p54"/>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17. موارد داعمة مقترحة</a:t>
            </a:r>
            <a:endParaRPr/>
          </a:p>
        </p:txBody>
      </p:sp>
      <p:sp>
        <p:nvSpPr>
          <p:cNvPr id="816" name="Google Shape;816;p54"/>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18. خاتمة بيداغوجية</a:t>
            </a:r>
            <a:endParaRPr/>
          </a:p>
        </p:txBody>
      </p:sp>
      <p:sp>
        <p:nvSpPr>
          <p:cNvPr id="817" name="Google Shape;817;p54"/>
          <p:cNvSpPr txBox="1"/>
          <p:nvPr/>
        </p:nvSpPr>
        <p:spPr>
          <a:xfrm>
            <a:off x="866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يتيح هذا الحامل البيداغوجي للطالب الانتقال تدريجيًا من قراءة نص فلسفي كثيف إلى فهم منظم. الغاية ليست الحفظ، بل إدراك معنى التحول العلمي بوصفه تحولًا في طريقة التفكير.</a:t>
            </a:r>
            <a:endParaRPr/>
          </a:p>
        </p:txBody>
      </p:sp>
      <p:sp>
        <p:nvSpPr>
          <p:cNvPr id="818" name="Google Shape;818;p54"/>
          <p:cNvSpPr txBox="1"/>
          <p:nvPr/>
        </p:nvSpPr>
        <p:spPr>
          <a:xfrm>
            <a:off x="866775" y="34956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يتعلم الطالب أن العلم لا يتطور فقط بإضافة ملاحظات، بل بتغيير الأسئلة وتجاوز البديهيات. يشكل نص كويري مدخلًا ممتازًا لفهم تاريخ العلم إبستمولوجيًا، مبيناً ولادة عقل علمي جديد.</a:t>
            </a:r>
            <a:endParaRPr/>
          </a:p>
        </p:txBody>
      </p:sp>
      <p:sp>
        <p:nvSpPr>
          <p:cNvPr id="819" name="Google Shape;819;p54"/>
          <p:cNvSpPr txBox="1"/>
          <p:nvPr/>
        </p:nvSpPr>
        <p:spPr>
          <a:xfrm>
            <a:off x="6581775" y="24669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صورة لغاليلي مع خلفية فلكية.</a:t>
            </a:r>
            <a:endParaRPr/>
          </a:p>
        </p:txBody>
      </p:sp>
      <p:sp>
        <p:nvSpPr>
          <p:cNvPr id="820" name="Google Shape;820;p54"/>
          <p:cNvSpPr txBox="1"/>
          <p:nvPr/>
        </p:nvSpPr>
        <p:spPr>
          <a:xfrm>
            <a:off x="6581775" y="2914650"/>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رسم يوضح الفرق بين الكوسموس المغلق والكون المفتوح.</a:t>
            </a:r>
            <a:endParaRPr/>
          </a:p>
        </p:txBody>
      </p:sp>
      <p:sp>
        <p:nvSpPr>
          <p:cNvPr id="821" name="Google Shape;821;p54"/>
          <p:cNvSpPr txBox="1"/>
          <p:nvPr/>
        </p:nvSpPr>
        <p:spPr>
          <a:xfrm>
            <a:off x="6581775" y="366712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مخطط لحركة كرة داخل سفينة أو قطار.</a:t>
            </a:r>
            <a:endParaRPr/>
          </a:p>
        </p:txBody>
      </p:sp>
      <p:sp>
        <p:nvSpPr>
          <p:cNvPr id="822" name="Google Shape;822;p54"/>
          <p:cNvSpPr txBox="1"/>
          <p:nvPr/>
        </p:nvSpPr>
        <p:spPr>
          <a:xfrm>
            <a:off x="6581775" y="411480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خطاطة مقارنة بين أرسطو وغاليلي.</a:t>
            </a:r>
            <a:endParaRPr/>
          </a:p>
        </p:txBody>
      </p:sp>
      <p:sp>
        <p:nvSpPr>
          <p:cNvPr id="823" name="Google Shape;823;p54"/>
          <p:cNvSpPr txBox="1"/>
          <p:nvPr/>
        </p:nvSpPr>
        <p:spPr>
          <a:xfrm>
            <a:off x="6581775" y="45624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فيديو قصير حول مبدأ العطالة واختبار تفاعلي.</a:t>
            </a:r>
            <a:endParaRPr/>
          </a:p>
        </p:txBody>
      </p:sp>
      <p:sp>
        <p:nvSpPr>
          <p:cNvPr id="824" name="Google Shape;824;p54"/>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الموارد الداعمة والخاتمة البيداغوجية</a:t>
            </a:r>
            <a:endParaRPr/>
          </a:p>
        </p:txBody>
      </p:sp>
      <p:sp>
        <p:nvSpPr>
          <p:cNvPr id="825" name="Google Shape;825;p54"/>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829" name="Shape 829"/>
        <p:cNvGrpSpPr/>
        <p:nvPr/>
      </p:nvGrpSpPr>
      <p:grpSpPr>
        <a:xfrm>
          <a:off x="0" y="0"/>
          <a:ext cx="0" cy="0"/>
          <a:chOff x="0" y="0"/>
          <a:chExt cx="0" cy="0"/>
        </a:xfrm>
      </p:grpSpPr>
      <p:pic>
        <p:nvPicPr>
          <p:cNvPr descr="image.png" id="830" name="Google Shape;830;p5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831" name="Google Shape;831;p55"/>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832" name="Google Shape;832;p55"/>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833" name="Google Shape;833;p55"/>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19. فقرة تعريفية مختصرة للنشر في المنصة</a:t>
            </a:r>
            <a:endParaRPr/>
          </a:p>
        </p:txBody>
      </p:sp>
      <p:sp>
        <p:nvSpPr>
          <p:cNvPr id="834" name="Google Shape;834;p55"/>
          <p:cNvSpPr txBox="1"/>
          <p:nvPr/>
        </p:nvSpPr>
        <p:spPr>
          <a:xfrm>
            <a:off x="6581775" y="2466975"/>
            <a:ext cx="4743450" cy="1828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يتناول هذا المورد التعليمي موضوع «غاليلي والثورة العلمية في القرن السابع عشر» من خلال نص ألكسندر كويري، ترجمة وتقديم بدر غنمات. يهدف المورد لمساعدة الطلبة على فهم الانتقال من الفيزياء الأرسطية للحديثة، عبر مفاهيم كالكوسموس، مبدأ العطالة، النسبية، والحس المشترك. يتضمن شروحات وأنشطة وتقويمات.</a:t>
            </a:r>
            <a:endParaRPr/>
          </a:p>
        </p:txBody>
      </p:sp>
      <p:sp>
        <p:nvSpPr>
          <p:cNvPr id="835" name="Google Shape;835;p55"/>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20. مخرجات التعلم النهائية</a:t>
            </a:r>
            <a:endParaRPr/>
          </a:p>
        </p:txBody>
      </p:sp>
      <p:sp>
        <p:nvSpPr>
          <p:cNvPr id="836" name="Google Shape;836;p55"/>
          <p:cNvSpPr txBox="1"/>
          <p:nvPr/>
        </p:nvSpPr>
        <p:spPr>
          <a:xfrm>
            <a:off x="866775" y="24669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شرح معنى الثورة العلمية عند كويري.</a:t>
            </a:r>
            <a:endParaRPr/>
          </a:p>
        </p:txBody>
      </p:sp>
      <p:sp>
        <p:nvSpPr>
          <p:cNvPr id="837" name="Google Shape;837;p55"/>
          <p:cNvSpPr txBox="1"/>
          <p:nvPr/>
        </p:nvSpPr>
        <p:spPr>
          <a:xfrm>
            <a:off x="866775" y="29146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تحليل التحول من التصور الأرسطي إلى الغاليلي.</a:t>
            </a:r>
            <a:endParaRPr/>
          </a:p>
        </p:txBody>
      </p:sp>
      <p:sp>
        <p:nvSpPr>
          <p:cNvPr id="838" name="Google Shape;838;p55"/>
          <p:cNvSpPr txBox="1"/>
          <p:nvPr/>
        </p:nvSpPr>
        <p:spPr>
          <a:xfrm>
            <a:off x="866775" y="336232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توظيف مفاهيم العطالة وترييض الطبيعة والنسبية.</a:t>
            </a:r>
            <a:endParaRPr/>
          </a:p>
        </p:txBody>
      </p:sp>
      <p:sp>
        <p:nvSpPr>
          <p:cNvPr id="839" name="Google Shape;839;p55"/>
          <p:cNvSpPr txBox="1"/>
          <p:nvPr/>
        </p:nvSpPr>
        <p:spPr>
          <a:xfrm>
            <a:off x="866775" y="381000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فهم دلالة مثال السفينة في بناء العلم الحديث.</a:t>
            </a:r>
            <a:endParaRPr/>
          </a:p>
        </p:txBody>
      </p:sp>
      <p:sp>
        <p:nvSpPr>
          <p:cNvPr id="840" name="Google Shape;840;p55"/>
          <p:cNvSpPr txBox="1"/>
          <p:nvPr/>
        </p:nvSpPr>
        <p:spPr>
          <a:xfrm>
            <a:off x="866775" y="4257675"/>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كتابة فقرة تحليلية حول تجاوز الحس المشترك ومناقشة دور الرياضيات.</a:t>
            </a:r>
            <a:endParaRPr/>
          </a:p>
        </p:txBody>
      </p:sp>
      <p:sp>
        <p:nvSpPr>
          <p:cNvPr id="841" name="Google Shape;841;p55"/>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التعريف والمخرجات</a:t>
            </a:r>
            <a:endParaRPr/>
          </a:p>
        </p:txBody>
      </p:sp>
      <p:sp>
        <p:nvSpPr>
          <p:cNvPr id="842" name="Google Shape;842;p55"/>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846" name="Shape 846"/>
        <p:cNvGrpSpPr/>
        <p:nvPr/>
      </p:nvGrpSpPr>
      <p:grpSpPr>
        <a:xfrm>
          <a:off x="0" y="0"/>
          <a:ext cx="0" cy="0"/>
          <a:chOff x="0" y="0"/>
          <a:chExt cx="0" cy="0"/>
        </a:xfrm>
      </p:grpSpPr>
      <p:pic>
        <p:nvPicPr>
          <p:cNvPr descr="image.png" id="847" name="Google Shape;847;p5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848" name="Google Shape;848;p56"/>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849" name="Google Shape;849;p56"/>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850" name="Google Shape;850;p56"/>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21. صيغة إعلان موجز للطلبة داخل المنصة</a:t>
            </a:r>
            <a:endParaRPr/>
          </a:p>
        </p:txBody>
      </p:sp>
      <p:sp>
        <p:nvSpPr>
          <p:cNvPr id="851" name="Google Shape;851;p56"/>
          <p:cNvSpPr txBox="1"/>
          <p:nvPr/>
        </p:nvSpPr>
        <p:spPr>
          <a:xfrm>
            <a:off x="6581775" y="2466975"/>
            <a:ext cx="4743450" cy="1828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مرحبًا بكم في هذا المورد التعليمي حول غاليلي والثورة العلمية في القرن السابع عشر. ستتعرفون على الانتقال من فيزياء أرسطو، القائمة على الحس المشترك والمكان الطبيعي، إلى فيزياء غاليلي، القائمة على الرياضيات والعطالة والنسبية. المطلوب قراءة الوحدات تدريجيًا، إنجاز الأنشطة، والمشاركة في المنتدى.</a:t>
            </a:r>
            <a:endParaRPr/>
          </a:p>
        </p:txBody>
      </p:sp>
      <p:sp>
        <p:nvSpPr>
          <p:cNvPr id="852" name="Google Shape;852;p56"/>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22. توجيهات للطالب</a:t>
            </a:r>
            <a:endParaRPr/>
          </a:p>
        </p:txBody>
      </p:sp>
      <p:sp>
        <p:nvSpPr>
          <p:cNvPr id="853" name="Google Shape;853;p56"/>
          <p:cNvSpPr txBox="1"/>
          <p:nvPr/>
        </p:nvSpPr>
        <p:spPr>
          <a:xfrm>
            <a:off x="866775" y="24669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اقرأ كل وحدة بتركيز ودوّن المفاهيم الأساسية.</a:t>
            </a:r>
            <a:endParaRPr/>
          </a:p>
        </p:txBody>
      </p:sp>
      <p:sp>
        <p:nvSpPr>
          <p:cNvPr id="854" name="Google Shape;854;p56"/>
          <p:cNvSpPr txBox="1"/>
          <p:nvPr/>
        </p:nvSpPr>
        <p:spPr>
          <a:xfrm>
            <a:off x="866775" y="29146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أنجز الأسئلة القصيرة وشارك في المنتدى بأمثلة خاصة.</a:t>
            </a:r>
            <a:endParaRPr/>
          </a:p>
        </p:txBody>
      </p:sp>
      <p:sp>
        <p:nvSpPr>
          <p:cNvPr id="855" name="Google Shape;855;p56"/>
          <p:cNvSpPr txBox="1"/>
          <p:nvPr/>
        </p:nvSpPr>
        <p:spPr>
          <a:xfrm>
            <a:off x="866775" y="336232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لا تحفظ النص حرفيًا، بل حاول فهم التحول المفهومي.</a:t>
            </a:r>
            <a:endParaRPr/>
          </a:p>
        </p:txBody>
      </p:sp>
      <p:sp>
        <p:nvSpPr>
          <p:cNvPr id="856" name="Google Shape;856;p56"/>
          <p:cNvSpPr txBox="1"/>
          <p:nvPr/>
        </p:nvSpPr>
        <p:spPr>
          <a:xfrm>
            <a:off x="866775" y="381000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استعمل الخطاطة التركيبية لمراجعة الدرس.</a:t>
            </a:r>
            <a:endParaRPr/>
          </a:p>
        </p:txBody>
      </p:sp>
      <p:sp>
        <p:nvSpPr>
          <p:cNvPr id="857" name="Google Shape;857;p56"/>
          <p:cNvSpPr txBox="1"/>
          <p:nvPr/>
        </p:nvSpPr>
        <p:spPr>
          <a:xfrm>
            <a:off x="866775" y="42576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راجع جدول المقارنة قبل إنجاز التقويم النهائي.</a:t>
            </a:r>
            <a:endParaRPr/>
          </a:p>
        </p:txBody>
      </p:sp>
      <p:sp>
        <p:nvSpPr>
          <p:cNvPr id="858" name="Google Shape;858;p56"/>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إعلان وتوجيهات للطلبة</a:t>
            </a:r>
            <a:endParaRPr/>
          </a:p>
        </p:txBody>
      </p:sp>
      <p:sp>
        <p:nvSpPr>
          <p:cNvPr id="859" name="Google Shape;859;p56"/>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863" name="Shape 863"/>
        <p:cNvGrpSpPr/>
        <p:nvPr/>
      </p:nvGrpSpPr>
      <p:grpSpPr>
        <a:xfrm>
          <a:off x="0" y="0"/>
          <a:ext cx="0" cy="0"/>
          <a:chOff x="0" y="0"/>
          <a:chExt cx="0" cy="0"/>
        </a:xfrm>
      </p:grpSpPr>
      <p:pic>
        <p:nvPicPr>
          <p:cNvPr descr="image.png" id="864" name="Google Shape;864;p5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865" name="Google Shape;865;p57"/>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866" name="Google Shape;866;p57"/>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867" name="Google Shape;867;p57"/>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الثورة والانتقال المفاهيمي</a:t>
            </a:r>
            <a:endParaRPr/>
          </a:p>
        </p:txBody>
      </p:sp>
      <p:sp>
        <p:nvSpPr>
          <p:cNvPr id="868" name="Google Shape;868;p57"/>
          <p:cNvSpPr txBox="1"/>
          <p:nvPr/>
        </p:nvSpPr>
        <p:spPr>
          <a:xfrm>
            <a:off x="6581775" y="2466975"/>
            <a:ext cx="4743450" cy="15240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الثورة العلمية عند كويري تعني تحولًا جذريًا في طريقة فهم الطبيعة. فقد انتقل الفكر العلمي من التصور الأرسطي، الذي يرى العالم كوسموسًا مغلقًا ومنظمًا تراتبيًا، إلى التصور الحديث الذي يرى الكون فضاءً مفتوحًا تحكمه قوانين رياضية موحدة.</a:t>
            </a:r>
            <a:endParaRPr/>
          </a:p>
        </p:txBody>
      </p:sp>
      <p:sp>
        <p:nvSpPr>
          <p:cNvPr id="869" name="Google Shape;869;p57"/>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الحركة ومبدأ العطالة</a:t>
            </a:r>
            <a:endParaRPr/>
          </a:p>
        </p:txBody>
      </p:sp>
      <p:sp>
        <p:nvSpPr>
          <p:cNvPr id="870" name="Google Shape;870;p57"/>
          <p:cNvSpPr txBox="1"/>
          <p:nvPr/>
        </p:nvSpPr>
        <p:spPr>
          <a:xfrm>
            <a:off x="866775" y="24669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في الفيزياء الأرسطية، الحركة تغير يحتاج إلى محرك، ولكل جسم مكان طبيعي. أما عند غاليلي، فالحركة حالة يمكن أن تستمر دون قوة، ولا تحتاج القوة إلا لتغييرها. وهذا هو مضمون مبدأ العطالة.</a:t>
            </a:r>
            <a:endParaRPr/>
          </a:p>
        </p:txBody>
      </p:sp>
      <p:sp>
        <p:nvSpPr>
          <p:cNvPr id="871" name="Google Shape;871;p57"/>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23. ملحق: درس مختصر جدًا للمراجعة (ج 1)</a:t>
            </a:r>
            <a:endParaRPr/>
          </a:p>
        </p:txBody>
      </p:sp>
      <p:sp>
        <p:nvSpPr>
          <p:cNvPr id="872" name="Google Shape;872;p57"/>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876" name="Shape 876"/>
        <p:cNvGrpSpPr/>
        <p:nvPr/>
      </p:nvGrpSpPr>
      <p:grpSpPr>
        <a:xfrm>
          <a:off x="0" y="0"/>
          <a:ext cx="0" cy="0"/>
          <a:chOff x="0" y="0"/>
          <a:chExt cx="0" cy="0"/>
        </a:xfrm>
      </p:grpSpPr>
      <p:pic>
        <p:nvPicPr>
          <p:cNvPr descr="image.png" id="877" name="Google Shape;877;p5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78" name="Google Shape;878;p58"/>
          <p:cNvSpPr/>
          <p:nvPr/>
        </p:nvSpPr>
        <p:spPr>
          <a:xfrm>
            <a:off x="5619750" y="1009650"/>
            <a:ext cx="952500" cy="38100"/>
          </a:xfrm>
          <a:prstGeom prst="rect">
            <a:avLst/>
          </a:prstGeom>
          <a:solidFill>
            <a:srgbClr val="B4530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879" name="Google Shape;879;p58"/>
          <p:cNvSpPr txBox="1"/>
          <p:nvPr/>
        </p:nvSpPr>
        <p:spPr>
          <a:xfrm>
            <a:off x="295275" y="1333500"/>
            <a:ext cx="11601450" cy="24955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5250" u="none" cap="none" strike="noStrike">
                <a:solidFill>
                  <a:srgbClr val="0F172A"/>
                </a:solidFill>
                <a:latin typeface="Cairo"/>
                <a:ea typeface="Cairo"/>
                <a:cs typeface="Cairo"/>
                <a:sym typeface="Cairo"/>
              </a:rPr>
              <a:t>تتمة الملحق: ترييض الطبيعة والخاتمة</a:t>
            </a:r>
            <a:endParaRPr/>
          </a:p>
        </p:txBody>
      </p:sp>
      <p:sp>
        <p:nvSpPr>
          <p:cNvPr id="880" name="Google Shape;880;p58"/>
          <p:cNvSpPr txBox="1"/>
          <p:nvPr/>
        </p:nvSpPr>
        <p:spPr>
          <a:xfrm>
            <a:off x="3048000" y="4019550"/>
            <a:ext cx="8572500" cy="1714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500" u="none" cap="none" strike="noStrike">
                <a:solidFill>
                  <a:srgbClr val="334155"/>
                </a:solidFill>
                <a:latin typeface="Tajawal"/>
                <a:ea typeface="Tajawal"/>
                <a:cs typeface="Tajawal"/>
                <a:sym typeface="Tajawal"/>
              </a:rPr>
              <a:t>كما ساهم غاليلي في ترييض الطبيعة، أي جعلها قابلة للفهم بلغة الرياضيات. لذلك لا يقرأ العلم الحديث الطبيعة كما تظهر للحواس، بل كما تبنيها النظرية الرياضية. </a:t>
            </a:r>
            <a:br>
              <a:rPr b="0" i="0" lang="en-US" sz="1800" u="none" cap="none" strike="noStrike">
                <a:solidFill>
                  <a:schemeClr val="dk1"/>
                </a:solidFill>
                <a:latin typeface="Calibri"/>
                <a:ea typeface="Calibri"/>
                <a:cs typeface="Calibri"/>
                <a:sym typeface="Calibri"/>
              </a:rPr>
            </a:br>
            <a:br>
              <a:rPr b="0" i="0" lang="en-US" sz="1800" u="none" cap="none" strike="noStrike">
                <a:solidFill>
                  <a:schemeClr val="dk1"/>
                </a:solidFill>
                <a:latin typeface="Calibri"/>
                <a:ea typeface="Calibri"/>
                <a:cs typeface="Calibri"/>
                <a:sym typeface="Calibri"/>
              </a:rPr>
            </a:br>
            <a:r>
              <a:rPr b="0" i="0" lang="en-US" sz="1500" u="none" cap="none" strike="noStrike">
                <a:solidFill>
                  <a:srgbClr val="334155"/>
                </a:solidFill>
                <a:latin typeface="Tajawal"/>
                <a:ea typeface="Tajawal"/>
                <a:cs typeface="Tajawal"/>
                <a:sym typeface="Tajawal"/>
              </a:rPr>
              <a:t> ومن هنا، فإن غاليلي يمثل لحظة حاسمة في ميلاد العلم الحديث، لأنه ساعد على تجاوز الحس المشترك وبناء عقل علمي جديد.</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38" name="Shape 138"/>
        <p:cNvGrpSpPr/>
        <p:nvPr/>
      </p:nvGrpSpPr>
      <p:grpSpPr>
        <a:xfrm>
          <a:off x="0" y="0"/>
          <a:ext cx="0" cy="0"/>
          <a:chOff x="0" y="0"/>
          <a:chExt cx="0" cy="0"/>
        </a:xfrm>
      </p:grpSpPr>
      <p:pic>
        <p:nvPicPr>
          <p:cNvPr descr="image.png" id="139" name="Google Shape;139;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40" name="Google Shape;140;p17"/>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141" name="Google Shape;141;p17"/>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142" name="Google Shape;142;p17"/>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5. المكتسبات القبلية المطلوبة</a:t>
            </a:r>
            <a:endParaRPr/>
          </a:p>
        </p:txBody>
      </p:sp>
      <p:sp>
        <p:nvSpPr>
          <p:cNvPr id="143" name="Google Shape;143;p17"/>
          <p:cNvSpPr txBox="1"/>
          <p:nvPr/>
        </p:nvSpPr>
        <p:spPr>
          <a:xfrm>
            <a:off x="6581775" y="2466975"/>
            <a:ext cx="4743450"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قبل دراسة هذا المورد، يُستحسن أن يكون الطالب على معرفة أولية بـ:</a:t>
            </a:r>
            <a:endParaRPr/>
          </a:p>
        </p:txBody>
      </p:sp>
      <p:sp>
        <p:nvSpPr>
          <p:cNvPr id="144" name="Google Shape;144;p17"/>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6. الإشكالية العامة للدرس</a:t>
            </a:r>
            <a:endParaRPr/>
          </a:p>
        </p:txBody>
      </p:sp>
      <p:sp>
        <p:nvSpPr>
          <p:cNvPr id="145" name="Google Shape;145;p17"/>
          <p:cNvSpPr txBox="1"/>
          <p:nvPr/>
        </p:nvSpPr>
        <p:spPr>
          <a:xfrm>
            <a:off x="866775" y="246697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كيف ساهم غاليلي، بحسب ألكسندر كويري، في إحداث تحول جذري في تصور الطبيعة والحركة، بحيث انتقل الفكر العلمي من عالم أرسطي مغلق وكيفي إلى كون حديث مفتوح ومحكوم بقوانين رياضية؟</a:t>
            </a:r>
            <a:endParaRPr/>
          </a:p>
        </p:txBody>
      </p:sp>
      <p:sp>
        <p:nvSpPr>
          <p:cNvPr id="146" name="Google Shape;146;p17"/>
          <p:cNvSpPr txBox="1"/>
          <p:nvPr/>
        </p:nvSpPr>
        <p:spPr>
          <a:xfrm>
            <a:off x="866775" y="3800475"/>
            <a:ext cx="4743450"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وتتفرع عن هذه الإشكالية الأسئلة الآتية:</a:t>
            </a:r>
            <a:endParaRPr/>
          </a:p>
        </p:txBody>
      </p:sp>
      <p:sp>
        <p:nvSpPr>
          <p:cNvPr id="147" name="Google Shape;147;p17"/>
          <p:cNvSpPr txBox="1"/>
          <p:nvPr/>
        </p:nvSpPr>
        <p:spPr>
          <a:xfrm>
            <a:off x="6581775" y="31908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بعض مفاهيم الفلسفة الحديثة.</a:t>
            </a:r>
            <a:endParaRPr/>
          </a:p>
        </p:txBody>
      </p:sp>
      <p:sp>
        <p:nvSpPr>
          <p:cNvPr id="148" name="Google Shape;148;p17"/>
          <p:cNvSpPr txBox="1"/>
          <p:nvPr/>
        </p:nvSpPr>
        <p:spPr>
          <a:xfrm>
            <a:off x="6581775" y="36385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التصور الأرسطي للطبيعة والحركة.</a:t>
            </a:r>
            <a:endParaRPr/>
          </a:p>
        </p:txBody>
      </p:sp>
      <p:sp>
        <p:nvSpPr>
          <p:cNvPr id="149" name="Google Shape;149;p17"/>
          <p:cNvSpPr txBox="1"/>
          <p:nvPr/>
        </p:nvSpPr>
        <p:spPr>
          <a:xfrm>
            <a:off x="6581775" y="408622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معنى الكوسموس في الفلسفة القديمة.</a:t>
            </a:r>
            <a:endParaRPr/>
          </a:p>
        </p:txBody>
      </p:sp>
      <p:sp>
        <p:nvSpPr>
          <p:cNvPr id="150" name="Google Shape;150;p17"/>
          <p:cNvSpPr txBox="1"/>
          <p:nvPr/>
        </p:nvSpPr>
        <p:spPr>
          <a:xfrm>
            <a:off x="6581775" y="4533900"/>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بعض أعلام الثورة العلمية: كوبرنيك، كبلر، غاليلي، ديكارت، نيوتن.</a:t>
            </a:r>
            <a:endParaRPr/>
          </a:p>
        </p:txBody>
      </p:sp>
      <p:sp>
        <p:nvSpPr>
          <p:cNvPr id="151" name="Google Shape;151;p17"/>
          <p:cNvSpPr txBox="1"/>
          <p:nvPr/>
        </p:nvSpPr>
        <p:spPr>
          <a:xfrm>
            <a:off x="6581775" y="5286375"/>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معنى المنهج الرياضي في دراسة الطبيعة.</a:t>
            </a:r>
            <a:endParaRPr/>
          </a:p>
        </p:txBody>
      </p:sp>
      <p:sp>
        <p:nvSpPr>
          <p:cNvPr id="152" name="Google Shape;152;p17"/>
          <p:cNvSpPr txBox="1"/>
          <p:nvPr/>
        </p:nvSpPr>
        <p:spPr>
          <a:xfrm>
            <a:off x="866775" y="4219575"/>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هل الثورة العلمية مجرد اكتشافات جديدة، أم تحول في طريقة التفكير؟</a:t>
            </a:r>
            <a:endParaRPr/>
          </a:p>
        </p:txBody>
      </p:sp>
      <p:sp>
        <p:nvSpPr>
          <p:cNvPr id="153" name="Google Shape;153;p17"/>
          <p:cNvSpPr txBox="1"/>
          <p:nvPr/>
        </p:nvSpPr>
        <p:spPr>
          <a:xfrm>
            <a:off x="866775" y="4972050"/>
            <a:ext cx="4505325" cy="304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0" i="0" lang="en-US" sz="1500" u="none" cap="none" strike="noStrike">
                <a:solidFill>
                  <a:srgbClr val="334155"/>
                </a:solidFill>
                <a:latin typeface="Tajawal"/>
                <a:ea typeface="Tajawal"/>
                <a:cs typeface="Tajawal"/>
                <a:sym typeface="Tajawal"/>
              </a:rPr>
              <a:t>لماذا كان التصور الأرسطي عائقًا أمام نشأة العلم الحديث؟</a:t>
            </a:r>
            <a:endParaRPr/>
          </a:p>
        </p:txBody>
      </p:sp>
      <p:sp>
        <p:nvSpPr>
          <p:cNvPr id="154" name="Google Shape;154;p17"/>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المكتسبات القبلية والإشكالية العامة</a:t>
            </a:r>
            <a:endParaRPr/>
          </a:p>
        </p:txBody>
      </p:sp>
      <p:sp>
        <p:nvSpPr>
          <p:cNvPr id="155" name="Google Shape;155;p17"/>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59" name="Shape 159"/>
        <p:cNvGrpSpPr/>
        <p:nvPr/>
      </p:nvGrpSpPr>
      <p:grpSpPr>
        <a:xfrm>
          <a:off x="0" y="0"/>
          <a:ext cx="0" cy="0"/>
          <a:chOff x="0" y="0"/>
          <a:chExt cx="0" cy="0"/>
        </a:xfrm>
      </p:grpSpPr>
      <p:pic>
        <p:nvPicPr>
          <p:cNvPr descr="image.png" id="160" name="Google Shape;160;p1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61" name="Google Shape;161;p18"/>
          <p:cNvPicPr preferRelativeResize="0"/>
          <p:nvPr/>
        </p:nvPicPr>
        <p:blipFill rotWithShape="1">
          <a:blip r:embed="rId4">
            <a:alphaModFix/>
          </a:blip>
          <a:srcRect b="0" l="0" r="0" t="0"/>
          <a:stretch/>
        </p:blipFill>
        <p:spPr>
          <a:xfrm>
            <a:off x="571500" y="1381125"/>
            <a:ext cx="11049000" cy="5181600"/>
          </a:xfrm>
          <a:prstGeom prst="rect">
            <a:avLst/>
          </a:prstGeom>
          <a:noFill/>
          <a:ln>
            <a:noFill/>
          </a:ln>
        </p:spPr>
      </p:pic>
      <p:sp>
        <p:nvSpPr>
          <p:cNvPr id="162" name="Google Shape;162;p18"/>
          <p:cNvSpPr txBox="1"/>
          <p:nvPr/>
        </p:nvSpPr>
        <p:spPr>
          <a:xfrm>
            <a:off x="866775" y="1676400"/>
            <a:ext cx="1045845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تتمة أسئلة الإشكالية:</a:t>
            </a:r>
            <a:endParaRPr/>
          </a:p>
        </p:txBody>
      </p:sp>
      <p:sp>
        <p:nvSpPr>
          <p:cNvPr id="163" name="Google Shape;163;p18"/>
          <p:cNvSpPr txBox="1"/>
          <p:nvPr/>
        </p:nvSpPr>
        <p:spPr>
          <a:xfrm>
            <a:off x="866775" y="3581400"/>
            <a:ext cx="1045845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7. خريطة الدرس: ينقسم هذا الحامل البيداغوجي إلى سبع وحدات:</a:t>
            </a:r>
            <a:endParaRPr/>
          </a:p>
        </p:txBody>
      </p:sp>
      <p:sp>
        <p:nvSpPr>
          <p:cNvPr id="164" name="Google Shape;164;p18"/>
          <p:cNvSpPr txBox="1"/>
          <p:nvPr/>
        </p:nvSpPr>
        <p:spPr>
          <a:xfrm>
            <a:off x="866775" y="2095500"/>
            <a:ext cx="10077450" cy="304800"/>
          </a:xfrm>
          <a:prstGeom prst="rect">
            <a:avLst/>
          </a:prstGeom>
          <a:noFill/>
          <a:ln>
            <a:noFill/>
          </a:ln>
        </p:spPr>
        <p:txBody>
          <a:bodyPr anchorCtr="0" anchor="t" bIns="0" lIns="20955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ما معنى أن الطبيعة أصبحت قابلة للترييض؟</a:t>
            </a:r>
            <a:endParaRPr/>
          </a:p>
        </p:txBody>
      </p:sp>
      <p:sp>
        <p:nvSpPr>
          <p:cNvPr id="165" name="Google Shape;165;p18"/>
          <p:cNvSpPr txBox="1"/>
          <p:nvPr/>
        </p:nvSpPr>
        <p:spPr>
          <a:xfrm>
            <a:off x="866775" y="2590800"/>
            <a:ext cx="10077450" cy="304800"/>
          </a:xfrm>
          <a:prstGeom prst="rect">
            <a:avLst/>
          </a:prstGeom>
          <a:noFill/>
          <a:ln>
            <a:noFill/>
          </a:ln>
        </p:spPr>
        <p:txBody>
          <a:bodyPr anchorCtr="0" anchor="t" bIns="0" lIns="20955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لماذا يمثل مبدأ العطالة أساس الفيزياء الحديثة؟</a:t>
            </a:r>
            <a:endParaRPr/>
          </a:p>
        </p:txBody>
      </p:sp>
      <p:sp>
        <p:nvSpPr>
          <p:cNvPr id="166" name="Google Shape;166;p18"/>
          <p:cNvSpPr txBox="1"/>
          <p:nvPr/>
        </p:nvSpPr>
        <p:spPr>
          <a:xfrm>
            <a:off x="866775" y="3086100"/>
            <a:ext cx="10077450" cy="304800"/>
          </a:xfrm>
          <a:prstGeom prst="rect">
            <a:avLst/>
          </a:prstGeom>
          <a:noFill/>
          <a:ln>
            <a:noFill/>
          </a:ln>
        </p:spPr>
        <p:txBody>
          <a:bodyPr anchorCtr="0" anchor="t" bIns="0" lIns="20955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كيف تساعدنا أمثلة السقوط والسفينة وحركة الأرض على فهم معنى النسبية الفيزيائية؟</a:t>
            </a:r>
            <a:endParaRPr/>
          </a:p>
        </p:txBody>
      </p:sp>
      <p:sp>
        <p:nvSpPr>
          <p:cNvPr id="167" name="Google Shape;167;p18"/>
          <p:cNvSpPr txBox="1"/>
          <p:nvPr/>
        </p:nvSpPr>
        <p:spPr>
          <a:xfrm>
            <a:off x="6143625" y="4000500"/>
            <a:ext cx="4800600" cy="304800"/>
          </a:xfrm>
          <a:prstGeom prst="rect">
            <a:avLst/>
          </a:prstGeom>
          <a:noFill/>
          <a:ln>
            <a:noFill/>
          </a:ln>
        </p:spPr>
        <p:txBody>
          <a:bodyPr anchorCtr="0" anchor="t" bIns="0" lIns="180975"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الوحدة 1: مدخل إلى الثورة العلمية عند كويري.</a:t>
            </a:r>
            <a:endParaRPr/>
          </a:p>
        </p:txBody>
      </p:sp>
      <p:sp>
        <p:nvSpPr>
          <p:cNvPr id="168" name="Google Shape;168;p18"/>
          <p:cNvSpPr txBox="1"/>
          <p:nvPr/>
        </p:nvSpPr>
        <p:spPr>
          <a:xfrm>
            <a:off x="866775" y="4000500"/>
            <a:ext cx="4800600" cy="304800"/>
          </a:xfrm>
          <a:prstGeom prst="rect">
            <a:avLst/>
          </a:prstGeom>
          <a:noFill/>
          <a:ln>
            <a:noFill/>
          </a:ln>
        </p:spPr>
        <p:txBody>
          <a:bodyPr anchorCtr="0" anchor="t" bIns="0" lIns="180975"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الوحدة 2: من الكوسموس المغلق إلى الكون اللامتناهي.</a:t>
            </a:r>
            <a:endParaRPr/>
          </a:p>
        </p:txBody>
      </p:sp>
      <p:sp>
        <p:nvSpPr>
          <p:cNvPr id="169" name="Google Shape;169;p18"/>
          <p:cNvSpPr txBox="1"/>
          <p:nvPr/>
        </p:nvSpPr>
        <p:spPr>
          <a:xfrm>
            <a:off x="6143625" y="4591050"/>
            <a:ext cx="4800600" cy="304800"/>
          </a:xfrm>
          <a:prstGeom prst="rect">
            <a:avLst/>
          </a:prstGeom>
          <a:noFill/>
          <a:ln>
            <a:noFill/>
          </a:ln>
        </p:spPr>
        <p:txBody>
          <a:bodyPr anchorCtr="0" anchor="t" bIns="0" lIns="180975"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الوحدة 3: مبدأ العطالة ومفهوم الحركة في الفيزياء الحديثة.</a:t>
            </a:r>
            <a:endParaRPr/>
          </a:p>
        </p:txBody>
      </p:sp>
      <p:sp>
        <p:nvSpPr>
          <p:cNvPr id="170" name="Google Shape;170;p18"/>
          <p:cNvSpPr txBox="1"/>
          <p:nvPr/>
        </p:nvSpPr>
        <p:spPr>
          <a:xfrm>
            <a:off x="866775" y="4591050"/>
            <a:ext cx="4800600" cy="304800"/>
          </a:xfrm>
          <a:prstGeom prst="rect">
            <a:avLst/>
          </a:prstGeom>
          <a:noFill/>
          <a:ln>
            <a:noFill/>
          </a:ln>
        </p:spPr>
        <p:txBody>
          <a:bodyPr anchorCtr="0" anchor="t" bIns="0" lIns="180975"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الوحدة 4: الفيزياء الأرسطية: الحس المشترك ضد الرياضيات.</a:t>
            </a:r>
            <a:endParaRPr/>
          </a:p>
        </p:txBody>
      </p:sp>
      <p:sp>
        <p:nvSpPr>
          <p:cNvPr id="171" name="Google Shape;171;p18"/>
          <p:cNvSpPr txBox="1"/>
          <p:nvPr/>
        </p:nvSpPr>
        <p:spPr>
          <a:xfrm>
            <a:off x="6143625" y="5181600"/>
            <a:ext cx="4800600" cy="304800"/>
          </a:xfrm>
          <a:prstGeom prst="rect">
            <a:avLst/>
          </a:prstGeom>
          <a:noFill/>
          <a:ln>
            <a:noFill/>
          </a:ln>
        </p:spPr>
        <p:txBody>
          <a:bodyPr anchorCtr="0" anchor="t" bIns="0" lIns="180975"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الوحدة 5: الاعتراضات على حركة الأرض والردود الكوبرنيكية.</a:t>
            </a:r>
            <a:endParaRPr/>
          </a:p>
        </p:txBody>
      </p:sp>
      <p:sp>
        <p:nvSpPr>
          <p:cNvPr id="172" name="Google Shape;172;p18"/>
          <p:cNvSpPr txBox="1"/>
          <p:nvPr/>
        </p:nvSpPr>
        <p:spPr>
          <a:xfrm>
            <a:off x="866775" y="5181600"/>
            <a:ext cx="4800600" cy="304800"/>
          </a:xfrm>
          <a:prstGeom prst="rect">
            <a:avLst/>
          </a:prstGeom>
          <a:noFill/>
          <a:ln>
            <a:noFill/>
          </a:ln>
        </p:spPr>
        <p:txBody>
          <a:bodyPr anchorCtr="0" anchor="t" bIns="0" lIns="180975"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الوحدة 6: برونو وكبلر وتمهيد الطريق نحو غاليلي.</a:t>
            </a:r>
            <a:endParaRPr/>
          </a:p>
        </p:txBody>
      </p:sp>
      <p:sp>
        <p:nvSpPr>
          <p:cNvPr id="173" name="Google Shape;173;p18"/>
          <p:cNvSpPr txBox="1"/>
          <p:nvPr/>
        </p:nvSpPr>
        <p:spPr>
          <a:xfrm>
            <a:off x="6143625" y="5772150"/>
            <a:ext cx="4800600" cy="304800"/>
          </a:xfrm>
          <a:prstGeom prst="rect">
            <a:avLst/>
          </a:prstGeom>
          <a:noFill/>
          <a:ln>
            <a:noFill/>
          </a:ln>
        </p:spPr>
        <p:txBody>
          <a:bodyPr anchorCtr="0" anchor="t" bIns="0" lIns="180975"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الوحدة 7: غاليلي وتأسيس العلم الجديد: التفكير ضد التخيل.</a:t>
            </a:r>
            <a:endParaRPr/>
          </a:p>
        </p:txBody>
      </p:sp>
      <p:pic>
        <p:nvPicPr>
          <p:cNvPr descr="image.png" id="174" name="Google Shape;174;p18"/>
          <p:cNvPicPr preferRelativeResize="0"/>
          <p:nvPr/>
        </p:nvPicPr>
        <p:blipFill rotWithShape="1">
          <a:blip r:embed="rId5">
            <a:alphaModFix/>
          </a:blip>
          <a:srcRect b="0" l="0" r="0" t="0"/>
          <a:stretch/>
        </p:blipFill>
        <p:spPr>
          <a:xfrm>
            <a:off x="11115675" y="2138362"/>
            <a:ext cx="209550" cy="219075"/>
          </a:xfrm>
          <a:prstGeom prst="rect">
            <a:avLst/>
          </a:prstGeom>
          <a:noFill/>
          <a:ln>
            <a:noFill/>
          </a:ln>
        </p:spPr>
      </p:pic>
      <p:pic>
        <p:nvPicPr>
          <p:cNvPr descr="image.png" id="175" name="Google Shape;175;p18"/>
          <p:cNvPicPr preferRelativeResize="0"/>
          <p:nvPr/>
        </p:nvPicPr>
        <p:blipFill rotWithShape="1">
          <a:blip r:embed="rId5">
            <a:alphaModFix/>
          </a:blip>
          <a:srcRect b="0" l="0" r="0" t="0"/>
          <a:stretch/>
        </p:blipFill>
        <p:spPr>
          <a:xfrm>
            <a:off x="11115675" y="2633662"/>
            <a:ext cx="209550" cy="219075"/>
          </a:xfrm>
          <a:prstGeom prst="rect">
            <a:avLst/>
          </a:prstGeom>
          <a:noFill/>
          <a:ln>
            <a:noFill/>
          </a:ln>
        </p:spPr>
      </p:pic>
      <p:pic>
        <p:nvPicPr>
          <p:cNvPr descr="image.png" id="176" name="Google Shape;176;p18"/>
          <p:cNvPicPr preferRelativeResize="0"/>
          <p:nvPr/>
        </p:nvPicPr>
        <p:blipFill rotWithShape="1">
          <a:blip r:embed="rId5">
            <a:alphaModFix/>
          </a:blip>
          <a:srcRect b="0" l="0" r="0" t="0"/>
          <a:stretch/>
        </p:blipFill>
        <p:spPr>
          <a:xfrm>
            <a:off x="11115675" y="3128962"/>
            <a:ext cx="209550" cy="219075"/>
          </a:xfrm>
          <a:prstGeom prst="rect">
            <a:avLst/>
          </a:prstGeom>
          <a:noFill/>
          <a:ln>
            <a:noFill/>
          </a:ln>
        </p:spPr>
      </p:pic>
      <p:pic>
        <p:nvPicPr>
          <p:cNvPr descr="image.png" id="177" name="Google Shape;177;p18"/>
          <p:cNvPicPr preferRelativeResize="0"/>
          <p:nvPr/>
        </p:nvPicPr>
        <p:blipFill rotWithShape="1">
          <a:blip r:embed="rId6">
            <a:alphaModFix/>
          </a:blip>
          <a:srcRect b="0" l="0" r="0" t="0"/>
          <a:stretch/>
        </p:blipFill>
        <p:spPr>
          <a:xfrm>
            <a:off x="11144250" y="4043362"/>
            <a:ext cx="180975" cy="219075"/>
          </a:xfrm>
          <a:prstGeom prst="rect">
            <a:avLst/>
          </a:prstGeom>
          <a:noFill/>
          <a:ln>
            <a:noFill/>
          </a:ln>
        </p:spPr>
      </p:pic>
      <p:pic>
        <p:nvPicPr>
          <p:cNvPr descr="image.png" id="178" name="Google Shape;178;p18"/>
          <p:cNvPicPr preferRelativeResize="0"/>
          <p:nvPr/>
        </p:nvPicPr>
        <p:blipFill rotWithShape="1">
          <a:blip r:embed="rId6">
            <a:alphaModFix/>
          </a:blip>
          <a:srcRect b="0" l="0" r="0" t="0"/>
          <a:stretch/>
        </p:blipFill>
        <p:spPr>
          <a:xfrm>
            <a:off x="5867400" y="4043362"/>
            <a:ext cx="180975" cy="219075"/>
          </a:xfrm>
          <a:prstGeom prst="rect">
            <a:avLst/>
          </a:prstGeom>
          <a:noFill/>
          <a:ln>
            <a:noFill/>
          </a:ln>
        </p:spPr>
      </p:pic>
      <p:pic>
        <p:nvPicPr>
          <p:cNvPr descr="image.png" id="179" name="Google Shape;179;p18"/>
          <p:cNvPicPr preferRelativeResize="0"/>
          <p:nvPr/>
        </p:nvPicPr>
        <p:blipFill rotWithShape="1">
          <a:blip r:embed="rId6">
            <a:alphaModFix/>
          </a:blip>
          <a:srcRect b="0" l="0" r="0" t="0"/>
          <a:stretch/>
        </p:blipFill>
        <p:spPr>
          <a:xfrm>
            <a:off x="11144250" y="4633912"/>
            <a:ext cx="180975" cy="219075"/>
          </a:xfrm>
          <a:prstGeom prst="rect">
            <a:avLst/>
          </a:prstGeom>
          <a:noFill/>
          <a:ln>
            <a:noFill/>
          </a:ln>
        </p:spPr>
      </p:pic>
      <p:pic>
        <p:nvPicPr>
          <p:cNvPr descr="image.png" id="180" name="Google Shape;180;p18"/>
          <p:cNvPicPr preferRelativeResize="0"/>
          <p:nvPr/>
        </p:nvPicPr>
        <p:blipFill rotWithShape="1">
          <a:blip r:embed="rId6">
            <a:alphaModFix/>
          </a:blip>
          <a:srcRect b="0" l="0" r="0" t="0"/>
          <a:stretch/>
        </p:blipFill>
        <p:spPr>
          <a:xfrm>
            <a:off x="5867400" y="4633912"/>
            <a:ext cx="180975" cy="219075"/>
          </a:xfrm>
          <a:prstGeom prst="rect">
            <a:avLst/>
          </a:prstGeom>
          <a:noFill/>
          <a:ln>
            <a:noFill/>
          </a:ln>
        </p:spPr>
      </p:pic>
      <p:pic>
        <p:nvPicPr>
          <p:cNvPr descr="image.png" id="181" name="Google Shape;181;p18"/>
          <p:cNvPicPr preferRelativeResize="0"/>
          <p:nvPr/>
        </p:nvPicPr>
        <p:blipFill rotWithShape="1">
          <a:blip r:embed="rId6">
            <a:alphaModFix/>
          </a:blip>
          <a:srcRect b="0" l="0" r="0" t="0"/>
          <a:stretch/>
        </p:blipFill>
        <p:spPr>
          <a:xfrm>
            <a:off x="11144250" y="5224462"/>
            <a:ext cx="180975" cy="219075"/>
          </a:xfrm>
          <a:prstGeom prst="rect">
            <a:avLst/>
          </a:prstGeom>
          <a:noFill/>
          <a:ln>
            <a:noFill/>
          </a:ln>
        </p:spPr>
      </p:pic>
      <p:pic>
        <p:nvPicPr>
          <p:cNvPr descr="image.png" id="182" name="Google Shape;182;p18"/>
          <p:cNvPicPr preferRelativeResize="0"/>
          <p:nvPr/>
        </p:nvPicPr>
        <p:blipFill rotWithShape="1">
          <a:blip r:embed="rId6">
            <a:alphaModFix/>
          </a:blip>
          <a:srcRect b="0" l="0" r="0" t="0"/>
          <a:stretch/>
        </p:blipFill>
        <p:spPr>
          <a:xfrm>
            <a:off x="5867400" y="5224462"/>
            <a:ext cx="180975" cy="219075"/>
          </a:xfrm>
          <a:prstGeom prst="rect">
            <a:avLst/>
          </a:prstGeom>
          <a:noFill/>
          <a:ln>
            <a:noFill/>
          </a:ln>
        </p:spPr>
      </p:pic>
      <p:pic>
        <p:nvPicPr>
          <p:cNvPr descr="image.png" id="183" name="Google Shape;183;p18"/>
          <p:cNvPicPr preferRelativeResize="0"/>
          <p:nvPr/>
        </p:nvPicPr>
        <p:blipFill rotWithShape="1">
          <a:blip r:embed="rId6">
            <a:alphaModFix/>
          </a:blip>
          <a:srcRect b="0" l="0" r="0" t="0"/>
          <a:stretch/>
        </p:blipFill>
        <p:spPr>
          <a:xfrm>
            <a:off x="11144250" y="5815012"/>
            <a:ext cx="180975" cy="219075"/>
          </a:xfrm>
          <a:prstGeom prst="rect">
            <a:avLst/>
          </a:prstGeom>
          <a:noFill/>
          <a:ln>
            <a:noFill/>
          </a:ln>
        </p:spPr>
      </p:pic>
      <p:sp>
        <p:nvSpPr>
          <p:cNvPr id="184" name="Google Shape;184;p18"/>
          <p:cNvSpPr txBox="1"/>
          <p:nvPr/>
        </p:nvSpPr>
        <p:spPr>
          <a:xfrm>
            <a:off x="19050" y="295275"/>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الأسئلة و 7. خريطة الدرس</a:t>
            </a:r>
            <a:endParaRPr/>
          </a:p>
        </p:txBody>
      </p:sp>
      <p:sp>
        <p:nvSpPr>
          <p:cNvPr id="185" name="Google Shape;185;p18"/>
          <p:cNvSpPr/>
          <p:nvPr/>
        </p:nvSpPr>
        <p:spPr>
          <a:xfrm>
            <a:off x="571500" y="10763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89" name="Shape 189"/>
        <p:cNvGrpSpPr/>
        <p:nvPr/>
      </p:nvGrpSpPr>
      <p:grpSpPr>
        <a:xfrm>
          <a:off x="0" y="0"/>
          <a:ext cx="0" cy="0"/>
          <a:chOff x="0" y="0"/>
          <a:chExt cx="0" cy="0"/>
        </a:xfrm>
      </p:grpSpPr>
      <p:pic>
        <p:nvPicPr>
          <p:cNvPr descr="image.png" id="190" name="Google Shape;190;p1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91" name="Google Shape;191;p19"/>
          <p:cNvPicPr preferRelativeResize="0"/>
          <p:nvPr/>
        </p:nvPicPr>
        <p:blipFill rotWithShape="1">
          <a:blip r:embed="rId4">
            <a:alphaModFix/>
          </a:blip>
          <a:srcRect b="0" l="0" r="0" t="0"/>
          <a:stretch/>
        </p:blipFill>
        <p:spPr>
          <a:xfrm>
            <a:off x="6286500" y="1428750"/>
            <a:ext cx="5334000" cy="5086350"/>
          </a:xfrm>
          <a:prstGeom prst="rect">
            <a:avLst/>
          </a:prstGeom>
          <a:noFill/>
          <a:ln>
            <a:noFill/>
          </a:ln>
        </p:spPr>
      </p:pic>
      <p:pic>
        <p:nvPicPr>
          <p:cNvPr descr="image.png" id="192" name="Google Shape;192;p19"/>
          <p:cNvPicPr preferRelativeResize="0"/>
          <p:nvPr/>
        </p:nvPicPr>
        <p:blipFill rotWithShape="1">
          <a:blip r:embed="rId5">
            <a:alphaModFix/>
          </a:blip>
          <a:srcRect b="0" l="0" r="0" t="0"/>
          <a:stretch/>
        </p:blipFill>
        <p:spPr>
          <a:xfrm>
            <a:off x="571500" y="1428750"/>
            <a:ext cx="5334000" cy="5086350"/>
          </a:xfrm>
          <a:prstGeom prst="rect">
            <a:avLst/>
          </a:prstGeom>
          <a:noFill/>
          <a:ln>
            <a:noFill/>
          </a:ln>
        </p:spPr>
      </p:pic>
      <p:sp>
        <p:nvSpPr>
          <p:cNvPr id="193" name="Google Shape;193;p19"/>
          <p:cNvSpPr txBox="1"/>
          <p:nvPr/>
        </p:nvSpPr>
        <p:spPr>
          <a:xfrm>
            <a:off x="6344602" y="172402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1.1. مدخل تمهيدي</a:t>
            </a:r>
            <a:endParaRPr/>
          </a:p>
        </p:txBody>
      </p:sp>
      <p:sp>
        <p:nvSpPr>
          <p:cNvPr id="194" name="Google Shape;194;p19"/>
          <p:cNvSpPr txBox="1"/>
          <p:nvPr/>
        </p:nvSpPr>
        <p:spPr>
          <a:xfrm>
            <a:off x="6581775" y="233362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يرى ألكسندر كويري أن أعمال غاليلي الفيزيائية والفلكية تشكل بداية ثورة علمية كبرى. غير أن هذه الثورة لا ينبغي فهمها على أنها مجرد ظهور نتائج علمية جديدة، بل باعتبارها تغيرًا جذريًا في بنية التفكير العلمي.</a:t>
            </a:r>
            <a:endParaRPr/>
          </a:p>
        </p:txBody>
      </p:sp>
      <p:sp>
        <p:nvSpPr>
          <p:cNvPr id="195" name="Google Shape;195;p19"/>
          <p:cNvSpPr txBox="1"/>
          <p:nvPr/>
        </p:nvSpPr>
        <p:spPr>
          <a:xfrm>
            <a:off x="6581775" y="3667125"/>
            <a:ext cx="4743450" cy="15240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فالعلم الحديث لم يولد مكتملًا من عقل غاليلي أو ديكارت، بل تكوّن عبر مسار طويل من الصراع الفكري، ومن إعادة بناء المفاهيم والمناهج. لقد احتاج الفكر الإنساني إلى قرون من العمل لكي يتجاوز العوائق التي كانت تمنعه من فهم الطبيعة فهمًا رياضيًا.</a:t>
            </a:r>
            <a:endParaRPr/>
          </a:p>
        </p:txBody>
      </p:sp>
      <p:sp>
        <p:nvSpPr>
          <p:cNvPr id="196" name="Google Shape;196;p19"/>
          <p:cNvSpPr txBox="1"/>
          <p:nvPr/>
        </p:nvSpPr>
        <p:spPr>
          <a:xfrm>
            <a:off x="629602" y="172402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1.2. الفكرة الأساسية</a:t>
            </a:r>
            <a:endParaRPr/>
          </a:p>
        </p:txBody>
      </p:sp>
      <p:sp>
        <p:nvSpPr>
          <p:cNvPr id="197" name="Google Shape;197;p19"/>
          <p:cNvSpPr txBox="1"/>
          <p:nvPr/>
        </p:nvSpPr>
        <p:spPr>
          <a:xfrm>
            <a:off x="866775" y="2333625"/>
            <a:ext cx="4743450" cy="12192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الثورة العلمية ليست انتقالًا بسيطًا من نظرية خاطئة إلى نظرية صحيحة، بل هي انتقال من عالم فكري كامل إلى عالم فكري آخر. إنها تغيير في معنى الطبيعة، ومعنى الحركة، ومعنى المكان، ومعنى العلم نفسه.</a:t>
            </a:r>
            <a:endParaRPr/>
          </a:p>
        </p:txBody>
      </p:sp>
      <p:sp>
        <p:nvSpPr>
          <p:cNvPr id="198" name="Google Shape;198;p19"/>
          <p:cNvSpPr txBox="1"/>
          <p:nvPr/>
        </p:nvSpPr>
        <p:spPr>
          <a:xfrm>
            <a:off x="629602" y="366712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1.3. شرح مبسط</a:t>
            </a:r>
            <a:endParaRPr/>
          </a:p>
        </p:txBody>
      </p:sp>
      <p:sp>
        <p:nvSpPr>
          <p:cNvPr id="199" name="Google Shape;199;p19"/>
          <p:cNvSpPr txBox="1"/>
          <p:nvPr/>
        </p:nvSpPr>
        <p:spPr>
          <a:xfrm>
            <a:off x="866775" y="4276725"/>
            <a:ext cx="4743450" cy="18288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عندما نقول إن غاليلي أحدث ثورة علمية، فهذا لا يعني فقط أنه اكتشف قوانين أو أجرى تجارب. الأهم أنه غيّر الطريقة التي ننظر بها إلى الطبيعة. قبل غاليلي، كانت الطبيعة تُفهم غالبًا من خلال الحس المشترك والتجربة اليومية. أما بعده، فقد أصبحت الطبيعة تُفهم من خلال الرياضيات، والنماذج النظرية، والقوانين العامة.</a:t>
            </a:r>
            <a:endParaRPr/>
          </a:p>
        </p:txBody>
      </p:sp>
      <p:sp>
        <p:nvSpPr>
          <p:cNvPr id="200" name="Google Shape;200;p19"/>
          <p:cNvSpPr txBox="1"/>
          <p:nvPr/>
        </p:nvSpPr>
        <p:spPr>
          <a:xfrm>
            <a:off x="19050" y="34290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الوحدة الأولى: مدخل إلى الثورة العلمية عند ألكسندر كويري</a:t>
            </a:r>
            <a:endParaRPr/>
          </a:p>
        </p:txBody>
      </p:sp>
      <p:sp>
        <p:nvSpPr>
          <p:cNvPr id="201" name="Google Shape;201;p19"/>
          <p:cNvSpPr/>
          <p:nvPr/>
        </p:nvSpPr>
        <p:spPr>
          <a:xfrm>
            <a:off x="571500" y="11239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05" name="Shape 205"/>
        <p:cNvGrpSpPr/>
        <p:nvPr/>
      </p:nvGrpSpPr>
      <p:grpSpPr>
        <a:xfrm>
          <a:off x="0" y="0"/>
          <a:ext cx="0" cy="0"/>
          <a:chOff x="0" y="0"/>
          <a:chExt cx="0" cy="0"/>
        </a:xfrm>
      </p:grpSpPr>
      <p:pic>
        <p:nvPicPr>
          <p:cNvPr descr="image.png" id="206" name="Google Shape;206;p20"/>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07" name="Google Shape;207;p20"/>
          <p:cNvPicPr preferRelativeResize="0"/>
          <p:nvPr/>
        </p:nvPicPr>
        <p:blipFill rotWithShape="1">
          <a:blip r:embed="rId4">
            <a:alphaModFix/>
          </a:blip>
          <a:srcRect b="0" l="0" r="0" t="0"/>
          <a:stretch/>
        </p:blipFill>
        <p:spPr>
          <a:xfrm>
            <a:off x="6286500" y="1562100"/>
            <a:ext cx="5334000" cy="4819650"/>
          </a:xfrm>
          <a:prstGeom prst="rect">
            <a:avLst/>
          </a:prstGeom>
          <a:noFill/>
          <a:ln>
            <a:noFill/>
          </a:ln>
        </p:spPr>
      </p:pic>
      <p:pic>
        <p:nvPicPr>
          <p:cNvPr descr="image.png" id="208" name="Google Shape;208;p20"/>
          <p:cNvPicPr preferRelativeResize="0"/>
          <p:nvPr/>
        </p:nvPicPr>
        <p:blipFill rotWithShape="1">
          <a:blip r:embed="rId5">
            <a:alphaModFix/>
          </a:blip>
          <a:srcRect b="0" l="0" r="0" t="0"/>
          <a:stretch/>
        </p:blipFill>
        <p:spPr>
          <a:xfrm>
            <a:off x="571500" y="1562100"/>
            <a:ext cx="5334000" cy="4819650"/>
          </a:xfrm>
          <a:prstGeom prst="rect">
            <a:avLst/>
          </a:prstGeom>
          <a:noFill/>
          <a:ln>
            <a:noFill/>
          </a:ln>
        </p:spPr>
      </p:pic>
      <p:sp>
        <p:nvSpPr>
          <p:cNvPr id="209" name="Google Shape;209;p20"/>
          <p:cNvSpPr txBox="1"/>
          <p:nvPr/>
        </p:nvSpPr>
        <p:spPr>
          <a:xfrm>
            <a:off x="6344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1.4. مفاهيم أساسية</a:t>
            </a:r>
            <a:endParaRPr/>
          </a:p>
        </p:txBody>
      </p:sp>
      <p:sp>
        <p:nvSpPr>
          <p:cNvPr id="210" name="Google Shape;210;p20"/>
          <p:cNvSpPr txBox="1"/>
          <p:nvPr/>
        </p:nvSpPr>
        <p:spPr>
          <a:xfrm>
            <a:off x="629602" y="18573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1.5. خلاصة الوحدة</a:t>
            </a:r>
            <a:endParaRPr/>
          </a:p>
        </p:txBody>
      </p:sp>
      <p:sp>
        <p:nvSpPr>
          <p:cNvPr id="211" name="Google Shape;211;p20"/>
          <p:cNvSpPr txBox="1"/>
          <p:nvPr/>
        </p:nvSpPr>
        <p:spPr>
          <a:xfrm>
            <a:off x="866775" y="24669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يقدم كويري غاليلي بوصفه لحظة مفصلية في تاريخ العلم، لأن غاليلي لم يضف معلومة فقط، بل ساهم في بناء إطار جديد يجعل العلم الحديث ممكنًا.</a:t>
            </a:r>
            <a:endParaRPr/>
          </a:p>
        </p:txBody>
      </p:sp>
      <p:sp>
        <p:nvSpPr>
          <p:cNvPr id="212" name="Google Shape;212;p20"/>
          <p:cNvSpPr txBox="1"/>
          <p:nvPr/>
        </p:nvSpPr>
        <p:spPr>
          <a:xfrm>
            <a:off x="629602" y="3686175"/>
            <a:ext cx="4980622" cy="466725"/>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n-US" sz="1950" u="none" cap="none" strike="noStrike">
                <a:solidFill>
                  <a:srgbClr val="B45309"/>
                </a:solidFill>
                <a:latin typeface="Cairo"/>
                <a:ea typeface="Cairo"/>
                <a:cs typeface="Cairo"/>
                <a:sym typeface="Cairo"/>
              </a:rPr>
              <a:t>1.6. نشاط ذاتي</a:t>
            </a:r>
            <a:endParaRPr/>
          </a:p>
        </p:txBody>
      </p:sp>
      <p:sp>
        <p:nvSpPr>
          <p:cNvPr id="213" name="Google Shape;213;p20"/>
          <p:cNvSpPr txBox="1"/>
          <p:nvPr/>
        </p:nvSpPr>
        <p:spPr>
          <a:xfrm>
            <a:off x="866775" y="4295775"/>
            <a:ext cx="4743450" cy="9144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1" i="0" lang="en-US" sz="1500" u="none" cap="none" strike="noStrike">
                <a:solidFill>
                  <a:srgbClr val="334155"/>
                </a:solidFill>
                <a:latin typeface="Tajawal"/>
                <a:ea typeface="Tajawal"/>
                <a:cs typeface="Tajawal"/>
                <a:sym typeface="Tajawal"/>
              </a:rPr>
              <a:t>سؤال تأملي:</a:t>
            </a:r>
            <a:r>
              <a:rPr b="0" i="0" lang="en-US" sz="1500" u="none" cap="none" strike="noStrike">
                <a:solidFill>
                  <a:srgbClr val="334155"/>
                </a:solidFill>
                <a:latin typeface="Tajawal"/>
                <a:ea typeface="Tajawal"/>
                <a:cs typeface="Tajawal"/>
                <a:sym typeface="Tajawal"/>
              </a:rPr>
              <a:t> هل يمكن أن نسمي كل اكتشاف جديد «ثورة علمية»؟ أم أن الثورة العلمية تتطلب تغييرًا في طريقة التفكير نفسها؟</a:t>
            </a:r>
            <a:endParaRPr/>
          </a:p>
        </p:txBody>
      </p:sp>
      <p:sp>
        <p:nvSpPr>
          <p:cNvPr id="214" name="Google Shape;214;p20"/>
          <p:cNvSpPr txBox="1"/>
          <p:nvPr/>
        </p:nvSpPr>
        <p:spPr>
          <a:xfrm>
            <a:off x="6581775" y="2466975"/>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1" i="0" lang="en-US" sz="1500" u="none" cap="none" strike="noStrike">
                <a:solidFill>
                  <a:srgbClr val="334155"/>
                </a:solidFill>
                <a:latin typeface="Tajawal"/>
                <a:ea typeface="Tajawal"/>
                <a:cs typeface="Tajawal"/>
                <a:sym typeface="Tajawal"/>
              </a:rPr>
              <a:t>الثورة العلمية:</a:t>
            </a:r>
            <a:r>
              <a:rPr b="0" i="0" lang="en-US" sz="1500" u="none" cap="none" strike="noStrike">
                <a:solidFill>
                  <a:srgbClr val="334155"/>
                </a:solidFill>
                <a:latin typeface="Tajawal"/>
                <a:ea typeface="Tajawal"/>
                <a:cs typeface="Tajawal"/>
                <a:sym typeface="Tajawal"/>
              </a:rPr>
              <a:t> تحول عميق في المفاهيم والمناهج التي تنظّم فهم الإنسان للطبيعة.</a:t>
            </a:r>
            <a:endParaRPr/>
          </a:p>
        </p:txBody>
      </p:sp>
      <p:sp>
        <p:nvSpPr>
          <p:cNvPr id="215" name="Google Shape;215;p20"/>
          <p:cNvSpPr txBox="1"/>
          <p:nvPr/>
        </p:nvSpPr>
        <p:spPr>
          <a:xfrm>
            <a:off x="6581775" y="3219450"/>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1" i="0" lang="en-US" sz="1500" u="none" cap="none" strike="noStrike">
                <a:solidFill>
                  <a:srgbClr val="334155"/>
                </a:solidFill>
                <a:latin typeface="Tajawal"/>
                <a:ea typeface="Tajawal"/>
                <a:cs typeface="Tajawal"/>
                <a:sym typeface="Tajawal"/>
              </a:rPr>
              <a:t>الإبستمولوجيا:</a:t>
            </a:r>
            <a:r>
              <a:rPr b="0" i="0" lang="en-US" sz="1500" u="none" cap="none" strike="noStrike">
                <a:solidFill>
                  <a:srgbClr val="334155"/>
                </a:solidFill>
                <a:latin typeface="Tajawal"/>
                <a:ea typeface="Tajawal"/>
                <a:cs typeface="Tajawal"/>
                <a:sym typeface="Tajawal"/>
              </a:rPr>
              <a:t> دراسة شروط المعرفة العلمية ومبادئها ومناهجها.</a:t>
            </a:r>
            <a:endParaRPr/>
          </a:p>
        </p:txBody>
      </p:sp>
      <p:sp>
        <p:nvSpPr>
          <p:cNvPr id="216" name="Google Shape;216;p20"/>
          <p:cNvSpPr txBox="1"/>
          <p:nvPr/>
        </p:nvSpPr>
        <p:spPr>
          <a:xfrm>
            <a:off x="6581775" y="3971925"/>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1" i="0" lang="en-US" sz="1500" u="none" cap="none" strike="noStrike">
                <a:solidFill>
                  <a:srgbClr val="334155"/>
                </a:solidFill>
                <a:latin typeface="Tajawal"/>
                <a:ea typeface="Tajawal"/>
                <a:cs typeface="Tajawal"/>
                <a:sym typeface="Tajawal"/>
              </a:rPr>
              <a:t>العلم الحديث:</a:t>
            </a:r>
            <a:r>
              <a:rPr b="0" i="0" lang="en-US" sz="1500" u="none" cap="none" strike="noStrike">
                <a:solidFill>
                  <a:srgbClr val="334155"/>
                </a:solidFill>
                <a:latin typeface="Tajawal"/>
                <a:ea typeface="Tajawal"/>
                <a:cs typeface="Tajawal"/>
                <a:sym typeface="Tajawal"/>
              </a:rPr>
              <a:t> نمط من المعرفة يقوم على الرياضيات، التجريد، التجربة المنظمة، والقوانين العامة.</a:t>
            </a:r>
            <a:endParaRPr/>
          </a:p>
        </p:txBody>
      </p:sp>
      <p:sp>
        <p:nvSpPr>
          <p:cNvPr id="217" name="Google Shape;217;p20"/>
          <p:cNvSpPr txBox="1"/>
          <p:nvPr/>
        </p:nvSpPr>
        <p:spPr>
          <a:xfrm>
            <a:off x="6581775" y="4724400"/>
            <a:ext cx="4505325" cy="609600"/>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500" u="none" cap="none" strike="noStrike">
                <a:solidFill>
                  <a:srgbClr val="B45309"/>
                </a:solidFill>
                <a:latin typeface="Tajawal"/>
                <a:ea typeface="Tajawal"/>
                <a:cs typeface="Tajawal"/>
                <a:sym typeface="Tajawal"/>
              </a:rPr>
              <a:t>• </a:t>
            </a:r>
            <a:r>
              <a:rPr b="1" i="0" lang="en-US" sz="1500" u="none" cap="none" strike="noStrike">
                <a:solidFill>
                  <a:srgbClr val="334155"/>
                </a:solidFill>
                <a:latin typeface="Tajawal"/>
                <a:ea typeface="Tajawal"/>
                <a:cs typeface="Tajawal"/>
                <a:sym typeface="Tajawal"/>
              </a:rPr>
              <a:t>العائق المعرفي:</a:t>
            </a:r>
            <a:r>
              <a:rPr b="0" i="0" lang="en-US" sz="1500" u="none" cap="none" strike="noStrike">
                <a:solidFill>
                  <a:srgbClr val="334155"/>
                </a:solidFill>
                <a:latin typeface="Tajawal"/>
                <a:ea typeface="Tajawal"/>
                <a:cs typeface="Tajawal"/>
                <a:sym typeface="Tajawal"/>
              </a:rPr>
              <a:t> تصور قديم أو عادة فكرية تمنع العقل من بناء معرفة جديدة.</a:t>
            </a:r>
            <a:endParaRPr/>
          </a:p>
        </p:txBody>
      </p:sp>
      <p:sp>
        <p:nvSpPr>
          <p:cNvPr id="218" name="Google Shape;218;p20"/>
          <p:cNvSpPr txBox="1"/>
          <p:nvPr/>
        </p:nvSpPr>
        <p:spPr>
          <a:xfrm>
            <a:off x="19050" y="476250"/>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تتمة الوحدة الأولى</a:t>
            </a:r>
            <a:endParaRPr/>
          </a:p>
        </p:txBody>
      </p:sp>
      <p:sp>
        <p:nvSpPr>
          <p:cNvPr id="219" name="Google Shape;219;p20"/>
          <p:cNvSpPr/>
          <p:nvPr/>
        </p:nvSpPr>
        <p:spPr>
          <a:xfrm>
            <a:off x="571500" y="125730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23" name="Shape 223"/>
        <p:cNvGrpSpPr/>
        <p:nvPr/>
      </p:nvGrpSpPr>
      <p:grpSpPr>
        <a:xfrm>
          <a:off x="0" y="0"/>
          <a:ext cx="0" cy="0"/>
          <a:chOff x="0" y="0"/>
          <a:chExt cx="0" cy="0"/>
        </a:xfrm>
      </p:grpSpPr>
      <p:pic>
        <p:nvPicPr>
          <p:cNvPr descr="image.png" id="224" name="Google Shape;224;p21"/>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25" name="Google Shape;225;p21"/>
          <p:cNvPicPr preferRelativeResize="0"/>
          <p:nvPr/>
        </p:nvPicPr>
        <p:blipFill rotWithShape="1">
          <a:blip r:embed="rId4">
            <a:alphaModFix/>
          </a:blip>
          <a:srcRect b="0" l="0" r="0" t="0"/>
          <a:stretch/>
        </p:blipFill>
        <p:spPr>
          <a:xfrm>
            <a:off x="571500" y="1304925"/>
            <a:ext cx="5334000" cy="3333750"/>
          </a:xfrm>
          <a:prstGeom prst="rect">
            <a:avLst/>
          </a:prstGeom>
          <a:noFill/>
          <a:ln>
            <a:noFill/>
          </a:ln>
        </p:spPr>
      </p:pic>
      <p:sp>
        <p:nvSpPr>
          <p:cNvPr id="226" name="Google Shape;226;p21"/>
          <p:cNvSpPr txBox="1"/>
          <p:nvPr/>
        </p:nvSpPr>
        <p:spPr>
          <a:xfrm>
            <a:off x="6286500" y="1304925"/>
            <a:ext cx="5600700" cy="4667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950" u="none" cap="none" strike="noStrike">
                <a:solidFill>
                  <a:srgbClr val="B45309"/>
                </a:solidFill>
                <a:latin typeface="Cairo"/>
                <a:ea typeface="Cairo"/>
                <a:cs typeface="Cairo"/>
                <a:sym typeface="Cairo"/>
              </a:rPr>
              <a:t>2.1. التصور القديم للعالم</a:t>
            </a:r>
            <a:endParaRPr/>
          </a:p>
        </p:txBody>
      </p:sp>
      <p:sp>
        <p:nvSpPr>
          <p:cNvPr id="227" name="Google Shape;227;p21"/>
          <p:cNvSpPr txBox="1"/>
          <p:nvPr/>
        </p:nvSpPr>
        <p:spPr>
          <a:xfrm>
            <a:off x="6286500" y="1914525"/>
            <a:ext cx="5334000" cy="1219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كان التصور الكلاسيكي والوسيط للعالم يقوم على فكرة الكوسموس. والكوسموس يعني عالمًا مغلقًا، منظمًا، محدودًا، ومرتبًا تراتبيًا. في هذا العالم، توجد الأرض في موضع مختلف عن السماء، وتخضع الأجسام الأرضية لقوانين تختلف عن قوانين الأجسام السماوية.</a:t>
            </a:r>
            <a:endParaRPr/>
          </a:p>
        </p:txBody>
      </p:sp>
      <p:sp>
        <p:nvSpPr>
          <p:cNvPr id="228" name="Google Shape;228;p21"/>
          <p:cNvSpPr txBox="1"/>
          <p:nvPr/>
        </p:nvSpPr>
        <p:spPr>
          <a:xfrm>
            <a:off x="6286500" y="3248025"/>
            <a:ext cx="5334000" cy="60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في هذا التصور، العالم ليس فضاءً متجانسًا، بل هو نظام ذو مراتب: عالم أرضي ناقص ومتغير، وعالم سماوي كامل ومنظم.</a:t>
            </a:r>
            <a:endParaRPr/>
          </a:p>
        </p:txBody>
      </p:sp>
      <p:sp>
        <p:nvSpPr>
          <p:cNvPr id="229" name="Google Shape;229;p21"/>
          <p:cNvSpPr txBox="1"/>
          <p:nvPr/>
        </p:nvSpPr>
        <p:spPr>
          <a:xfrm>
            <a:off x="6286500" y="3971925"/>
            <a:ext cx="5600700" cy="4667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950" u="none" cap="none" strike="noStrike">
                <a:solidFill>
                  <a:srgbClr val="B45309"/>
                </a:solidFill>
                <a:latin typeface="Cairo"/>
                <a:ea typeface="Cairo"/>
                <a:cs typeface="Cairo"/>
                <a:sym typeface="Cairo"/>
              </a:rPr>
              <a:t>2.2. التصور الحديث للكون</a:t>
            </a:r>
            <a:endParaRPr/>
          </a:p>
        </p:txBody>
      </p:sp>
      <p:sp>
        <p:nvSpPr>
          <p:cNvPr id="230" name="Google Shape;230;p21"/>
          <p:cNvSpPr txBox="1"/>
          <p:nvPr/>
        </p:nvSpPr>
        <p:spPr>
          <a:xfrm>
            <a:off x="6286500" y="4581525"/>
            <a:ext cx="5334000"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مع العلم الحديث، سيحل تصور الكون محل تصور الكوسموس. لم يعد العالم وحدة مغلقة محدودة، بل أصبح امتدادًا مفتوحًا، وربما لا متناهيًا، تحكمه قوانين واحدة.</a:t>
            </a:r>
            <a:endParaRPr/>
          </a:p>
        </p:txBody>
      </p:sp>
      <p:sp>
        <p:nvSpPr>
          <p:cNvPr id="231" name="Google Shape;231;p21"/>
          <p:cNvSpPr txBox="1"/>
          <p:nvPr/>
        </p:nvSpPr>
        <p:spPr>
          <a:xfrm>
            <a:off x="6286500" y="5610225"/>
            <a:ext cx="5334000"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34155"/>
                </a:solidFill>
                <a:latin typeface="Tajawal"/>
                <a:ea typeface="Tajawal"/>
                <a:cs typeface="Tajawal"/>
                <a:sym typeface="Tajawal"/>
              </a:rPr>
              <a:t>هذا التحول كان حاسمًا، لأنه سمح بتوحيد الفيزياء الأرضية والفيزياء السماوية. فما يحدث على الأرض وما يحدث في السماء لم يعدا خاضعين لقوانين مختلفة، بل يمكن فهمهما داخل نظام قانوني واحد.</a:t>
            </a:r>
            <a:endParaRPr/>
          </a:p>
        </p:txBody>
      </p:sp>
      <p:pic>
        <p:nvPicPr>
          <p:cNvPr descr="image.png" id="232" name="Google Shape;232;p21"/>
          <p:cNvPicPr preferRelativeResize="0"/>
          <p:nvPr/>
        </p:nvPicPr>
        <p:blipFill rotWithShape="1">
          <a:blip r:embed="rId5">
            <a:alphaModFix/>
          </a:blip>
          <a:srcRect b="0" l="0" r="0" t="0"/>
          <a:stretch/>
        </p:blipFill>
        <p:spPr>
          <a:xfrm>
            <a:off x="2476500" y="1304925"/>
            <a:ext cx="3429000" cy="180975"/>
          </a:xfrm>
          <a:prstGeom prst="rect">
            <a:avLst/>
          </a:prstGeom>
          <a:noFill/>
          <a:ln>
            <a:noFill/>
          </a:ln>
        </p:spPr>
      </p:pic>
      <p:sp>
        <p:nvSpPr>
          <p:cNvPr id="233" name="Google Shape;233;p21"/>
          <p:cNvSpPr txBox="1"/>
          <p:nvPr/>
        </p:nvSpPr>
        <p:spPr>
          <a:xfrm>
            <a:off x="19050" y="219075"/>
            <a:ext cx="11601450" cy="70485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0" i="0" lang="en-US" sz="2850" u="none" cap="none" strike="noStrike">
                <a:solidFill>
                  <a:srgbClr val="0F172A"/>
                </a:solidFill>
                <a:latin typeface="Cairo Black"/>
                <a:ea typeface="Cairo Black"/>
                <a:cs typeface="Cairo Black"/>
                <a:sym typeface="Cairo Black"/>
              </a:rPr>
              <a:t>الوحدة الثانية: من الكوسموس المغلق إلى الكون اللامتناهي</a:t>
            </a:r>
            <a:endParaRPr/>
          </a:p>
        </p:txBody>
      </p:sp>
      <p:sp>
        <p:nvSpPr>
          <p:cNvPr id="234" name="Google Shape;234;p21"/>
          <p:cNvSpPr/>
          <p:nvPr/>
        </p:nvSpPr>
        <p:spPr>
          <a:xfrm>
            <a:off x="571500" y="1000125"/>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