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3"/>
  </p:notes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embeddedFontLst>
    <p:embeddedFont>
      <p:font typeface="Cairo" panose="020B0604020202020204" charset="-78"/>
      <p:regular r:id="rId24"/>
      <p:bold r:id="rId25"/>
    </p:embeddedFont>
    <p:embeddedFont>
      <p:font typeface="Cairo ExtraBold" panose="020B0604020202020204" charset="-78"/>
      <p:bold r:id="rId26"/>
    </p:embeddedFont>
    <p:embeddedFont>
      <p:font typeface="Tajawal" panose="020B0604020202020204" charset="-78"/>
      <p:regular r:id="rId27"/>
      <p:bold r:id="rId28"/>
    </p:embeddedFont>
    <p:embeddedFont>
      <p:font typeface="Tajawal Medium" panose="00000600000000000000" charset="-78"/>
      <p:regular r:id="rId29"/>
      <p:bold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D026BA2-4788-40DE-8383-6D45C73AEAC4}">
  <a:tblStyle styleId="{AD026BA2-4788-40DE-8383-6D45C73AEAC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font" Target="fonts/font7.fntdata"/><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1" name="Google Shape;25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1" name="Google Shape;271;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5" name="Google Shape;295;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0" name="Google Shape;310;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3" name="Google Shape;323;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Google Shape;338;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9" name="Google Shape;339;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4" name="Google Shape;354;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72" name="Google Shape;372;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Google Shape;396;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97" name="Google Shape;397;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4" name="Google Shape;414;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3" name="Google Shape;9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2"/>
        <p:cNvGrpSpPr/>
        <p:nvPr/>
      </p:nvGrpSpPr>
      <p:grpSpPr>
        <a:xfrm>
          <a:off x="0" y="0"/>
          <a:ext cx="0" cy="0"/>
          <a:chOff x="0" y="0"/>
          <a:chExt cx="0" cy="0"/>
        </a:xfrm>
      </p:grpSpPr>
      <p:sp>
        <p:nvSpPr>
          <p:cNvPr id="433" name="Google Shape;433;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34" name="Google Shape;434;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6" name="Google Shape;456;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0" name="Google Shape;160;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5" name="Google Shape;175;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9" name="Google Shape;21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8" name="Google Shape;238;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6"/>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7"/>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1792288" y="612775"/>
            <a:ext cx="5486400" cy="4114800"/>
          </a:xfrm>
          <a:prstGeom prst="rect">
            <a:avLst/>
          </a:prstGeom>
          <a:noFill/>
          <a:ln>
            <a:noFill/>
          </a:ln>
        </p:spPr>
      </p:sp>
      <p:sp>
        <p:nvSpPr>
          <p:cNvPr id="64" name="Google Shape;64;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1.png"/><Relationship Id="rId7" Type="http://schemas.openxmlformats.org/officeDocument/2006/relationships/image" Target="../media/image29.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8.png"/><Relationship Id="rId11" Type="http://schemas.openxmlformats.org/officeDocument/2006/relationships/image" Target="../media/image33.png"/><Relationship Id="rId5" Type="http://schemas.openxmlformats.org/officeDocument/2006/relationships/image" Target="../media/image27.png"/><Relationship Id="rId10" Type="http://schemas.openxmlformats.org/officeDocument/2006/relationships/image" Target="../media/image32.png"/><Relationship Id="rId4" Type="http://schemas.openxmlformats.org/officeDocument/2006/relationships/image" Target="../media/image26.png"/><Relationship Id="rId9" Type="http://schemas.openxmlformats.org/officeDocument/2006/relationships/image" Target="../media/image31.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38.png"/></Relationships>
</file>

<file path=ppt/slides/_rels/slide19.xml.rels><?xml version="1.0" encoding="UTF-8" standalone="yes"?>
<Relationships xmlns="http://schemas.openxmlformats.org/package/2006/relationships"><Relationship Id="rId8" Type="http://schemas.openxmlformats.org/officeDocument/2006/relationships/image" Target="../media/image43.png"/><Relationship Id="rId3" Type="http://schemas.openxmlformats.org/officeDocument/2006/relationships/image" Target="../media/image3.png"/><Relationship Id="rId7" Type="http://schemas.openxmlformats.org/officeDocument/2006/relationships/image" Target="../media/image42.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png"/><Relationship Id="rId9" Type="http://schemas.openxmlformats.org/officeDocument/2006/relationships/image" Target="../media/image4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45.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3.png"/><Relationship Id="rId7"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 Id="rId9" Type="http://schemas.openxmlformats.org/officeDocument/2006/relationships/image" Target="../media/image16.png"/></Relationships>
</file>

<file path=ppt/slides/_rels/slide7.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3.png"/><Relationship Id="rId7" Type="http://schemas.openxmlformats.org/officeDocument/2006/relationships/image" Target="../media/image20.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9.pn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Shape 83"/>
        <p:cNvGrpSpPr/>
        <p:nvPr/>
      </p:nvGrpSpPr>
      <p:grpSpPr>
        <a:xfrm>
          <a:off x="0" y="0"/>
          <a:ext cx="0" cy="0"/>
          <a:chOff x="0" y="0"/>
          <a:chExt cx="0" cy="0"/>
        </a:xfrm>
      </p:grpSpPr>
      <p:pic>
        <p:nvPicPr>
          <p:cNvPr id="84" name="Google Shape;84;p13" descr="image.png"/>
          <p:cNvPicPr preferRelativeResize="0"/>
          <p:nvPr/>
        </p:nvPicPr>
        <p:blipFill rotWithShape="1">
          <a:blip r:embed="rId3">
            <a:alphaModFix/>
          </a:blip>
          <a:srcRect/>
          <a:stretch/>
        </p:blipFill>
        <p:spPr>
          <a:xfrm>
            <a:off x="111760" y="0"/>
            <a:ext cx="12192000" cy="6858000"/>
          </a:xfrm>
          <a:prstGeom prst="rect">
            <a:avLst/>
          </a:prstGeom>
          <a:noFill/>
          <a:ln>
            <a:noFill/>
          </a:ln>
        </p:spPr>
      </p:pic>
      <p:sp>
        <p:nvSpPr>
          <p:cNvPr id="85" name="Google Shape;85;p13"/>
          <p:cNvSpPr/>
          <p:nvPr/>
        </p:nvSpPr>
        <p:spPr>
          <a:xfrm>
            <a:off x="12096750" y="0"/>
            <a:ext cx="95250" cy="6858000"/>
          </a:xfrm>
          <a:prstGeom prst="rect">
            <a:avLst/>
          </a:prstGeom>
          <a:solidFill>
            <a:srgbClr val="38BD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87" name="Google Shape;87;p13"/>
          <p:cNvSpPr txBox="1"/>
          <p:nvPr/>
        </p:nvSpPr>
        <p:spPr>
          <a:xfrm>
            <a:off x="3198018" y="1975544"/>
            <a:ext cx="5700712" cy="1609725"/>
          </a:xfrm>
          <a:prstGeom prst="rect">
            <a:avLst/>
          </a:prstGeom>
          <a:noFill/>
          <a:ln>
            <a:noFill/>
          </a:ln>
        </p:spPr>
        <p:txBody>
          <a:bodyPr spcFirstLastPara="1" wrap="square" lIns="0" tIns="0" rIns="0" bIns="0" anchor="t" anchorCtr="0">
            <a:spAutoFit/>
          </a:bodyPr>
          <a:lstStyle/>
          <a:p>
            <a:pPr marL="0" marR="0" lvl="0" indent="0" algn="ctr" rtl="0">
              <a:lnSpc>
                <a:spcPct val="129989"/>
              </a:lnSpc>
              <a:spcBef>
                <a:spcPts val="0"/>
              </a:spcBef>
              <a:spcAft>
                <a:spcPts val="0"/>
              </a:spcAft>
              <a:buNone/>
            </a:pPr>
            <a:r>
              <a:rPr lang="en-US" sz="4875" b="0" i="0" u="none" strike="noStrike" cap="none">
                <a:solidFill>
                  <a:srgbClr val="F8FAFC"/>
                </a:solidFill>
                <a:latin typeface="Cairo ExtraBold"/>
                <a:ea typeface="Cairo ExtraBold"/>
                <a:cs typeface="Cairo ExtraBold"/>
                <a:sym typeface="Cairo ExtraBold"/>
              </a:rPr>
              <a:t>الميتافيزيقا والعلم </a:t>
            </a:r>
            <a:br>
              <a:rPr lang="en-US" sz="1800" b="0" i="0" u="none" strike="noStrike" cap="none">
                <a:solidFill>
                  <a:schemeClr val="dk1"/>
                </a:solidFill>
                <a:latin typeface="Calibri"/>
                <a:ea typeface="Calibri"/>
                <a:cs typeface="Calibri"/>
                <a:sym typeface="Calibri"/>
              </a:rPr>
            </a:br>
            <a:r>
              <a:rPr lang="en-US" sz="4875" b="0" i="0" u="none" strike="noStrike" cap="none">
                <a:solidFill>
                  <a:srgbClr val="F8FAFC"/>
                </a:solidFill>
                <a:latin typeface="Cairo ExtraBold"/>
                <a:ea typeface="Cairo ExtraBold"/>
                <a:cs typeface="Cairo ExtraBold"/>
                <a:sym typeface="Cairo ExtraBold"/>
              </a:rPr>
              <a:t> في فلسفة ديكارت</a:t>
            </a:r>
            <a:endParaRPr/>
          </a:p>
        </p:txBody>
      </p:sp>
      <p:sp>
        <p:nvSpPr>
          <p:cNvPr id="88" name="Google Shape;88;p13"/>
          <p:cNvSpPr/>
          <p:nvPr/>
        </p:nvSpPr>
        <p:spPr>
          <a:xfrm>
            <a:off x="5476875" y="3871019"/>
            <a:ext cx="1143000" cy="5715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89" name="Google Shape;89;p13"/>
          <p:cNvSpPr txBox="1"/>
          <p:nvPr/>
        </p:nvSpPr>
        <p:spPr>
          <a:xfrm>
            <a:off x="3186112" y="4404419"/>
            <a:ext cx="5724525" cy="443198"/>
          </a:xfrm>
          <a:prstGeom prst="rect">
            <a:avLst/>
          </a:prstGeom>
          <a:noFill/>
          <a:ln>
            <a:noFill/>
          </a:ln>
        </p:spPr>
        <p:txBody>
          <a:bodyPr spcFirstLastPara="1" wrap="square" lIns="0" tIns="0" rIns="0" bIns="0" anchor="t" anchorCtr="0">
            <a:spAutoFit/>
          </a:bodyPr>
          <a:lstStyle/>
          <a:p>
            <a:pPr marL="0" marR="0" lvl="0" indent="0" algn="ctr" rtl="0">
              <a:lnSpc>
                <a:spcPct val="159944"/>
              </a:lnSpc>
              <a:spcBef>
                <a:spcPts val="0"/>
              </a:spcBef>
              <a:spcAft>
                <a:spcPts val="0"/>
              </a:spcAft>
              <a:buNone/>
            </a:pPr>
            <a:r>
              <a:rPr lang="en-US" sz="1800" b="0" i="0" u="none" strike="noStrike" cap="none" dirty="0">
                <a:solidFill>
                  <a:srgbClr val="CBD5E1"/>
                </a:solidFill>
                <a:latin typeface="Tajawal Medium"/>
                <a:ea typeface="Tajawal Medium"/>
                <a:cs typeface="Tajawal Medium"/>
                <a:sym typeface="Tajawal Medium"/>
              </a:rPr>
              <a:t>«</a:t>
            </a:r>
            <a:r>
              <a:rPr lang="en-US" sz="1800" b="0" i="0" u="none" strike="noStrike" cap="none" dirty="0" err="1">
                <a:solidFill>
                  <a:srgbClr val="CBD5E1"/>
                </a:solidFill>
                <a:latin typeface="Tajawal Medium"/>
                <a:ea typeface="Tajawal Medium"/>
                <a:cs typeface="Tajawal Medium"/>
                <a:sym typeface="Tajawal Medium"/>
              </a:rPr>
              <a:t>الميتافيزيقا</a:t>
            </a:r>
            <a:r>
              <a:rPr lang="en-US" sz="1800" b="0" i="0" u="none" strike="noStrike" cap="none" dirty="0">
                <a:solidFill>
                  <a:srgbClr val="CBD5E1"/>
                </a:solidFill>
                <a:latin typeface="Tajawal Medium"/>
                <a:ea typeface="Tajawal Medium"/>
                <a:cs typeface="Tajawal Medium"/>
                <a:sym typeface="Tajawal Medium"/>
              </a:rPr>
              <a:t> </a:t>
            </a:r>
            <a:r>
              <a:rPr lang="en-US" sz="1800" b="0" i="0" u="none" strike="noStrike" cap="none" dirty="0" err="1">
                <a:solidFill>
                  <a:srgbClr val="CBD5E1"/>
                </a:solidFill>
                <a:latin typeface="Tajawal Medium"/>
                <a:ea typeface="Tajawal Medium"/>
                <a:cs typeface="Tajawal Medium"/>
                <a:sym typeface="Tajawal Medium"/>
              </a:rPr>
              <a:t>والعلم</a:t>
            </a:r>
            <a:r>
              <a:rPr lang="en-US" sz="1800" b="0" i="0" u="none" strike="noStrike" cap="none" dirty="0">
                <a:solidFill>
                  <a:srgbClr val="CBD5E1"/>
                </a:solidFill>
                <a:latin typeface="Tajawal Medium"/>
                <a:ea typeface="Tajawal Medium"/>
                <a:cs typeface="Tajawal Medium"/>
                <a:sym typeface="Tajawal Medium"/>
              </a:rPr>
              <a:t> </a:t>
            </a:r>
            <a:r>
              <a:rPr lang="en-US" sz="1800" b="0" i="0" u="none" strike="noStrike" cap="none" dirty="0" err="1">
                <a:solidFill>
                  <a:srgbClr val="CBD5E1"/>
                </a:solidFill>
                <a:latin typeface="Tajawal Medium"/>
                <a:ea typeface="Tajawal Medium"/>
                <a:cs typeface="Tajawal Medium"/>
                <a:sym typeface="Tajawal Medium"/>
              </a:rPr>
              <a:t>في</a:t>
            </a:r>
            <a:r>
              <a:rPr lang="en-US" sz="1800" b="0" i="0" u="none" strike="noStrike" cap="none" dirty="0">
                <a:solidFill>
                  <a:srgbClr val="CBD5E1"/>
                </a:solidFill>
                <a:latin typeface="Tajawal Medium"/>
                <a:ea typeface="Tajawal Medium"/>
                <a:cs typeface="Tajawal Medium"/>
                <a:sym typeface="Tajawal Medium"/>
              </a:rPr>
              <a:t> </a:t>
            </a:r>
            <a:r>
              <a:rPr lang="en-US" sz="1800" b="0" i="0" u="none" strike="noStrike" cap="none" dirty="0" err="1">
                <a:solidFill>
                  <a:srgbClr val="CBD5E1"/>
                </a:solidFill>
                <a:latin typeface="Tajawal Medium"/>
                <a:ea typeface="Tajawal Medium"/>
                <a:cs typeface="Tajawal Medium"/>
                <a:sym typeface="Tajawal Medium"/>
              </a:rPr>
              <a:t>فلسفة</a:t>
            </a:r>
            <a:r>
              <a:rPr lang="en-US" sz="1800" b="0" i="0" u="none" strike="noStrike" cap="none" dirty="0">
                <a:solidFill>
                  <a:srgbClr val="CBD5E1"/>
                </a:solidFill>
                <a:latin typeface="Tajawal Medium"/>
                <a:ea typeface="Tajawal Medium"/>
                <a:cs typeface="Tajawal Medium"/>
                <a:sym typeface="Tajawal Medium"/>
              </a:rPr>
              <a:t> </a:t>
            </a:r>
            <a:r>
              <a:rPr lang="en-US" sz="1800" b="0" i="0" u="none" strike="noStrike" cap="none" dirty="0" err="1">
                <a:solidFill>
                  <a:srgbClr val="CBD5E1"/>
                </a:solidFill>
                <a:latin typeface="Tajawal Medium"/>
                <a:ea typeface="Tajawal Medium"/>
                <a:cs typeface="Tajawal Medium"/>
                <a:sym typeface="Tajawal Medium"/>
              </a:rPr>
              <a:t>ديكارت</a:t>
            </a:r>
            <a:r>
              <a:rPr lang="en-US" sz="1800" b="0" i="0" u="none" strike="noStrike" cap="none" dirty="0">
                <a:solidFill>
                  <a:srgbClr val="CBD5E1"/>
                </a:solidFill>
                <a:latin typeface="Tajawal Medium"/>
                <a:ea typeface="Tajawal Medium"/>
                <a:cs typeface="Tajawal Medium"/>
                <a:sym typeface="Tajawal Medium"/>
              </a:rPr>
              <a:t>»</a:t>
            </a:r>
            <a:endParaRPr dirty="0"/>
          </a:p>
        </p:txBody>
      </p:sp>
      <p:sp>
        <p:nvSpPr>
          <p:cNvPr id="90" name="Google Shape;90;p13"/>
          <p:cNvSpPr txBox="1"/>
          <p:nvPr/>
        </p:nvSpPr>
        <p:spPr>
          <a:xfrm>
            <a:off x="4481512" y="5151090"/>
            <a:ext cx="3133725" cy="443198"/>
          </a:xfrm>
          <a:prstGeom prst="rect">
            <a:avLst/>
          </a:prstGeom>
          <a:noFill/>
          <a:ln>
            <a:noFill/>
          </a:ln>
        </p:spPr>
        <p:txBody>
          <a:bodyPr spcFirstLastPara="1" wrap="square" lIns="0" tIns="0" rIns="0" bIns="0" anchor="t" anchorCtr="0">
            <a:spAutoFit/>
          </a:bodyPr>
          <a:lstStyle/>
          <a:p>
            <a:pPr marL="0" marR="0" lvl="0" indent="0" algn="l" rtl="1">
              <a:lnSpc>
                <a:spcPct val="159944"/>
              </a:lnSpc>
              <a:spcBef>
                <a:spcPts val="0"/>
              </a:spcBef>
              <a:spcAft>
                <a:spcPts val="0"/>
              </a:spcAft>
              <a:buNone/>
            </a:pPr>
            <a:r>
              <a:rPr lang="ar-MA" sz="1800" b="1" dirty="0">
                <a:solidFill>
                  <a:srgbClr val="CBD5E1"/>
                </a:solidFill>
                <a:latin typeface="Tajawal"/>
                <a:ea typeface="Tajawal"/>
                <a:cs typeface="Tajawal"/>
                <a:sym typeface="Tajawal"/>
              </a:rPr>
              <a:t>من </a:t>
            </a:r>
            <a:r>
              <a:rPr lang="en-US" sz="1800" b="1" i="0" u="none" strike="noStrike" cap="none" dirty="0" err="1">
                <a:solidFill>
                  <a:srgbClr val="CBD5E1"/>
                </a:solidFill>
                <a:latin typeface="Tajawal"/>
                <a:ea typeface="Tajawal"/>
                <a:cs typeface="Tajawal"/>
                <a:sym typeface="Tajawal"/>
              </a:rPr>
              <a:t>إعداد</a:t>
            </a:r>
            <a:r>
              <a:rPr lang="en-US" sz="1800" b="1" i="0" u="none" strike="noStrike" cap="none" dirty="0">
                <a:solidFill>
                  <a:srgbClr val="CBD5E1"/>
                </a:solidFill>
                <a:latin typeface="Tajawal"/>
                <a:ea typeface="Tajawal"/>
                <a:cs typeface="Tajawal"/>
                <a:sym typeface="Tajawal"/>
              </a:rPr>
              <a:t> :  </a:t>
            </a:r>
            <a:r>
              <a:rPr lang="ar-MA" sz="1800" b="1" i="0" u="none" strike="noStrike" cap="none" dirty="0">
                <a:solidFill>
                  <a:srgbClr val="CBD5E1"/>
                </a:solidFill>
                <a:latin typeface="Tajawal"/>
                <a:ea typeface="Tajawal"/>
                <a:cs typeface="Tajawal"/>
                <a:sym typeface="Tajawal"/>
              </a:rPr>
              <a:t>الأستاذ </a:t>
            </a:r>
            <a:r>
              <a:rPr lang="en-US" sz="1800" b="1" i="0" u="none" strike="noStrike" cap="none" dirty="0" err="1">
                <a:solidFill>
                  <a:srgbClr val="CBD5E1"/>
                </a:solidFill>
                <a:latin typeface="Tajawal"/>
                <a:ea typeface="Tajawal"/>
                <a:cs typeface="Tajawal"/>
                <a:sym typeface="Tajawal"/>
              </a:rPr>
              <a:t>بدر</a:t>
            </a:r>
            <a:r>
              <a:rPr lang="en-US" sz="1800" b="1" i="0" u="none" strike="noStrike" cap="none" dirty="0">
                <a:solidFill>
                  <a:srgbClr val="CBD5E1"/>
                </a:solidFill>
                <a:latin typeface="Tajawal"/>
                <a:ea typeface="Tajawal"/>
                <a:cs typeface="Tajawal"/>
                <a:sym typeface="Tajawal"/>
              </a:rPr>
              <a:t> </a:t>
            </a:r>
            <a:r>
              <a:rPr lang="en-US" sz="1800" b="1" i="0" u="none" strike="noStrike" cap="none" dirty="0" err="1">
                <a:solidFill>
                  <a:srgbClr val="CBD5E1"/>
                </a:solidFill>
                <a:latin typeface="Tajawal"/>
                <a:ea typeface="Tajawal"/>
                <a:cs typeface="Tajawal"/>
                <a:sym typeface="Tajawal"/>
              </a:rPr>
              <a:t>غنمات</a:t>
            </a:r>
            <a:endParaRPr dirty="0"/>
          </a:p>
        </p:txBody>
      </p:sp>
      <p:sp>
        <p:nvSpPr>
          <p:cNvPr id="4" name="Rectangle: Rounded Corners 3">
            <a:extLst>
              <a:ext uri="{FF2B5EF4-FFF2-40B4-BE49-F238E27FC236}">
                <a16:creationId xmlns:a16="http://schemas.microsoft.com/office/drawing/2014/main" id="{10362898-CAA3-A266-926D-A1299B667659}"/>
              </a:ext>
            </a:extLst>
          </p:cNvPr>
          <p:cNvSpPr/>
          <p:nvPr/>
        </p:nvSpPr>
        <p:spPr>
          <a:xfrm>
            <a:off x="4104640" y="305533"/>
            <a:ext cx="3931920" cy="132330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MA"/>
          </a:p>
        </p:txBody>
      </p:sp>
      <p:pic>
        <p:nvPicPr>
          <p:cNvPr id="3" name="Picture 2">
            <a:extLst>
              <a:ext uri="{FF2B5EF4-FFF2-40B4-BE49-F238E27FC236}">
                <a16:creationId xmlns:a16="http://schemas.microsoft.com/office/drawing/2014/main" id="{CBA0C975-3196-98B7-127C-04CFC5C9883D}"/>
              </a:ext>
            </a:extLst>
          </p:cNvPr>
          <p:cNvPicPr>
            <a:picLocks noChangeAspect="1"/>
          </p:cNvPicPr>
          <p:nvPr/>
        </p:nvPicPr>
        <p:blipFill>
          <a:blip r:embed="rId4"/>
          <a:stretch>
            <a:fillRect/>
          </a:stretch>
        </p:blipFill>
        <p:spPr>
          <a:xfrm>
            <a:off x="4395866" y="366493"/>
            <a:ext cx="3400268" cy="102929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252"/>
        <p:cNvGrpSpPr/>
        <p:nvPr/>
      </p:nvGrpSpPr>
      <p:grpSpPr>
        <a:xfrm>
          <a:off x="0" y="0"/>
          <a:ext cx="0" cy="0"/>
          <a:chOff x="0" y="0"/>
          <a:chExt cx="0" cy="0"/>
        </a:xfrm>
      </p:grpSpPr>
      <p:pic>
        <p:nvPicPr>
          <p:cNvPr id="253" name="Google Shape;253;p23"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254" name="Google Shape;254;p23" descr="image.png"/>
          <p:cNvPicPr preferRelativeResize="0"/>
          <p:nvPr/>
        </p:nvPicPr>
        <p:blipFill rotWithShape="1">
          <a:blip r:embed="rId4">
            <a:alphaModFix/>
          </a:blip>
          <a:srcRect/>
          <a:stretch/>
        </p:blipFill>
        <p:spPr>
          <a:xfrm>
            <a:off x="6238875" y="1819275"/>
            <a:ext cx="5095875" cy="4467225"/>
          </a:xfrm>
          <a:prstGeom prst="rect">
            <a:avLst/>
          </a:prstGeom>
          <a:noFill/>
          <a:ln>
            <a:noFill/>
          </a:ln>
        </p:spPr>
      </p:pic>
      <p:pic>
        <p:nvPicPr>
          <p:cNvPr id="255" name="Google Shape;255;p23" descr="image.png"/>
          <p:cNvPicPr preferRelativeResize="0"/>
          <p:nvPr/>
        </p:nvPicPr>
        <p:blipFill rotWithShape="1">
          <a:blip r:embed="rId5">
            <a:alphaModFix/>
          </a:blip>
          <a:srcRect/>
          <a:stretch/>
        </p:blipFill>
        <p:spPr>
          <a:xfrm>
            <a:off x="762000" y="1819275"/>
            <a:ext cx="5095875" cy="4467225"/>
          </a:xfrm>
          <a:prstGeom prst="rect">
            <a:avLst/>
          </a:prstGeom>
          <a:noFill/>
          <a:ln>
            <a:noFill/>
          </a:ln>
        </p:spPr>
      </p:pic>
      <p:sp>
        <p:nvSpPr>
          <p:cNvPr id="256" name="Google Shape;256;p23"/>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257" name="Google Shape;257;p23"/>
          <p:cNvSpPr txBox="1"/>
          <p:nvPr/>
        </p:nvSpPr>
        <p:spPr>
          <a:xfrm>
            <a:off x="6581775"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وحدة العلم</a:t>
            </a:r>
            <a:endParaRPr/>
          </a:p>
        </p:txBody>
      </p:sp>
      <p:sp>
        <p:nvSpPr>
          <p:cNvPr id="258" name="Google Shape;258;p23"/>
          <p:cNvSpPr txBox="1"/>
          <p:nvPr/>
        </p:nvSpPr>
        <p:spPr>
          <a:xfrm>
            <a:off x="6581775" y="2771775"/>
            <a:ext cx="4410075" cy="670321"/>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يرفض ديكارت أن اختلاف الموضوعات يفرض اختلاف المناهج. العلوم كلها تعود لحكمة إنسانية واحدة.</a:t>
            </a:r>
            <a:endParaRPr/>
          </a:p>
        </p:txBody>
      </p:sp>
      <p:sp>
        <p:nvSpPr>
          <p:cNvPr id="259" name="Google Shape;259;p23"/>
          <p:cNvSpPr txBox="1"/>
          <p:nvPr/>
        </p:nvSpPr>
        <p:spPr>
          <a:xfrm>
            <a:off x="6581775" y="3584971"/>
            <a:ext cx="4410075" cy="670321"/>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أساس الوحدة ليس "وحدة الأشياء" بل </a:t>
            </a:r>
            <a:r>
              <a:rPr lang="en-US" sz="1650" b="1" i="0" u="none" strike="noStrike" cap="none">
                <a:solidFill>
                  <a:srgbClr val="0F172A"/>
                </a:solidFill>
                <a:latin typeface="Tajawal"/>
                <a:ea typeface="Tajawal"/>
                <a:cs typeface="Tajawal"/>
                <a:sym typeface="Tajawal"/>
              </a:rPr>
              <a:t>"وحدة الفكر الإنساني"</a:t>
            </a:r>
            <a:r>
              <a:rPr lang="en-US" sz="1650" b="0" i="0" u="none" strike="noStrike" cap="none">
                <a:solidFill>
                  <a:srgbClr val="334155"/>
                </a:solidFill>
                <a:latin typeface="Tajawal"/>
                <a:ea typeface="Tajawal"/>
                <a:cs typeface="Tajawal"/>
                <a:sym typeface="Tajawal"/>
              </a:rPr>
              <a:t>.</a:t>
            </a:r>
            <a:endParaRPr/>
          </a:p>
        </p:txBody>
      </p:sp>
      <p:sp>
        <p:nvSpPr>
          <p:cNvPr id="260" name="Google Shape;260;p23"/>
          <p:cNvSpPr txBox="1"/>
          <p:nvPr/>
        </p:nvSpPr>
        <p:spPr>
          <a:xfrm>
            <a:off x="1104900"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نظام الأفكار والأشياء</a:t>
            </a:r>
            <a:endParaRPr/>
          </a:p>
        </p:txBody>
      </p:sp>
      <p:sp>
        <p:nvSpPr>
          <p:cNvPr id="261" name="Google Shape;261;p23"/>
          <p:cNvSpPr txBox="1"/>
          <p:nvPr/>
        </p:nvSpPr>
        <p:spPr>
          <a:xfrm>
            <a:off x="1104900" y="2771775"/>
            <a:ext cx="4410075" cy="670321"/>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العقل الذي يعرف الأشياء هو واحد. العلم يتوحد في الفكر.</a:t>
            </a:r>
            <a:endParaRPr/>
          </a:p>
        </p:txBody>
      </p:sp>
      <p:sp>
        <p:nvSpPr>
          <p:cNvPr id="262" name="Google Shape;262;p23"/>
          <p:cNvSpPr txBox="1"/>
          <p:nvPr/>
        </p:nvSpPr>
        <p:spPr>
          <a:xfrm>
            <a:off x="1104900" y="4541043"/>
            <a:ext cx="4410075" cy="335160"/>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الأسبقية لنظام الأفكار لأن اليقين يبدأ منه.</a:t>
            </a:r>
            <a:endParaRPr/>
          </a:p>
        </p:txBody>
      </p:sp>
      <p:sp>
        <p:nvSpPr>
          <p:cNvPr id="263" name="Google Shape;263;p23"/>
          <p:cNvSpPr txBox="1"/>
          <p:nvPr/>
        </p:nvSpPr>
        <p:spPr>
          <a:xfrm>
            <a:off x="1104900" y="3584971"/>
            <a:ext cx="4076700" cy="335160"/>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1" i="0" u="none" strike="noStrike" cap="none">
                <a:solidFill>
                  <a:srgbClr val="0F172A"/>
                </a:solidFill>
                <a:latin typeface="Tajawal"/>
                <a:ea typeface="Tajawal"/>
                <a:cs typeface="Tajawal"/>
                <a:sym typeface="Tajawal"/>
              </a:rPr>
              <a:t>نظام الأشياء:</a:t>
            </a:r>
            <a:r>
              <a:rPr lang="en-US" sz="1650" b="0" i="0" u="none" strike="noStrike" cap="none">
                <a:solidFill>
                  <a:srgbClr val="334155"/>
                </a:solidFill>
                <a:latin typeface="Tajawal"/>
                <a:ea typeface="Tajawal"/>
                <a:cs typeface="Tajawal"/>
                <a:sym typeface="Tajawal"/>
              </a:rPr>
              <a:t> الواقع الخارجي.</a:t>
            </a:r>
            <a:endParaRPr/>
          </a:p>
        </p:txBody>
      </p:sp>
      <p:sp>
        <p:nvSpPr>
          <p:cNvPr id="264" name="Google Shape;264;p23"/>
          <p:cNvSpPr txBox="1"/>
          <p:nvPr/>
        </p:nvSpPr>
        <p:spPr>
          <a:xfrm>
            <a:off x="1104900" y="4063007"/>
            <a:ext cx="4076700" cy="335160"/>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1" i="0" u="none" strike="noStrike" cap="none">
                <a:solidFill>
                  <a:srgbClr val="0F172A"/>
                </a:solidFill>
                <a:latin typeface="Tajawal"/>
                <a:ea typeface="Tajawal"/>
                <a:cs typeface="Tajawal"/>
                <a:sym typeface="Tajawal"/>
              </a:rPr>
              <a:t>نظام الأفكار:</a:t>
            </a:r>
            <a:r>
              <a:rPr lang="en-US" sz="1650" b="0" i="0" u="none" strike="noStrike" cap="none">
                <a:solidFill>
                  <a:srgbClr val="334155"/>
                </a:solidFill>
                <a:latin typeface="Tajawal"/>
                <a:ea typeface="Tajawal"/>
                <a:cs typeface="Tajawal"/>
                <a:sym typeface="Tajawal"/>
              </a:rPr>
              <a:t> ترتيب العقل لمعارفه.</a:t>
            </a:r>
            <a:endParaRPr/>
          </a:p>
        </p:txBody>
      </p:sp>
      <p:sp>
        <p:nvSpPr>
          <p:cNvPr id="265" name="Google Shape;265;p23"/>
          <p:cNvSpPr txBox="1"/>
          <p:nvPr/>
        </p:nvSpPr>
        <p:spPr>
          <a:xfrm>
            <a:off x="233362" y="571500"/>
            <a:ext cx="11101387" cy="484748"/>
          </a:xfrm>
          <a:prstGeom prst="rect">
            <a:avLst/>
          </a:prstGeom>
          <a:noFill/>
          <a:ln>
            <a:noFill/>
          </a:ln>
        </p:spPr>
        <p:txBody>
          <a:bodyPr spcFirstLastPara="1" wrap="square" lIns="0" tIns="0" rIns="0" bIns="0" anchor="t" anchorCtr="0">
            <a:spAutoFit/>
          </a:bodyPr>
          <a:lstStyle/>
          <a:p>
            <a:pPr marL="0" marR="0" lvl="0" indent="0" algn="r" rtl="1">
              <a:spcBef>
                <a:spcPts val="0"/>
              </a:spcBef>
              <a:spcAft>
                <a:spcPts val="0"/>
              </a:spcAft>
              <a:buNone/>
            </a:pPr>
            <a:r>
              <a:rPr lang="en-US" sz="3150" b="0" i="0" u="none" strike="noStrike" cap="none" dirty="0" err="1">
                <a:solidFill>
                  <a:srgbClr val="0F172A"/>
                </a:solidFill>
                <a:latin typeface="Cairo ExtraBold"/>
                <a:ea typeface="Cairo ExtraBold"/>
                <a:cs typeface="Cairo ExtraBold"/>
                <a:sym typeface="Cairo ExtraBold"/>
              </a:rPr>
              <a:t>الوحدة</a:t>
            </a:r>
            <a:r>
              <a:rPr lang="en-US" sz="3150" b="0" i="0" u="none" strike="noStrike" cap="none" dirty="0">
                <a:solidFill>
                  <a:srgbClr val="0F172A"/>
                </a:solidFill>
                <a:latin typeface="Cairo ExtraBold"/>
                <a:ea typeface="Cairo ExtraBold"/>
                <a:cs typeface="Cairo ExtraBold"/>
                <a:sym typeface="Cairo ExtraBold"/>
              </a:rPr>
              <a:t> 2: </a:t>
            </a:r>
            <a:r>
              <a:rPr lang="en-US" sz="3150" b="0" i="0" u="none" strike="noStrike" cap="none" dirty="0" err="1">
                <a:solidFill>
                  <a:srgbClr val="0F172A"/>
                </a:solidFill>
                <a:latin typeface="Cairo ExtraBold"/>
                <a:ea typeface="Cairo ExtraBold"/>
                <a:cs typeface="Cairo ExtraBold"/>
                <a:sym typeface="Cairo ExtraBold"/>
              </a:rPr>
              <a:t>وحدة</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الفكر</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والوجود</a:t>
            </a:r>
            <a:endParaRPr dirty="0"/>
          </a:p>
        </p:txBody>
      </p:sp>
      <p:sp>
        <p:nvSpPr>
          <p:cNvPr id="266" name="Google Shape;266;p23"/>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pic>
        <p:nvPicPr>
          <p:cNvPr id="267" name="Google Shape;267;p23" descr="image.png"/>
          <p:cNvPicPr preferRelativeResize="0"/>
          <p:nvPr/>
        </p:nvPicPr>
        <p:blipFill rotWithShape="1">
          <a:blip r:embed="rId6">
            <a:alphaModFix/>
          </a:blip>
          <a:srcRect/>
          <a:stretch/>
        </p:blipFill>
        <p:spPr>
          <a:xfrm>
            <a:off x="5324475" y="3632596"/>
            <a:ext cx="190500" cy="200025"/>
          </a:xfrm>
          <a:prstGeom prst="rect">
            <a:avLst/>
          </a:prstGeom>
          <a:noFill/>
          <a:ln>
            <a:noFill/>
          </a:ln>
        </p:spPr>
      </p:pic>
      <p:pic>
        <p:nvPicPr>
          <p:cNvPr id="268" name="Google Shape;268;p23" descr="image.png"/>
          <p:cNvPicPr preferRelativeResize="0"/>
          <p:nvPr/>
        </p:nvPicPr>
        <p:blipFill rotWithShape="1">
          <a:blip r:embed="rId6">
            <a:alphaModFix/>
          </a:blip>
          <a:srcRect/>
          <a:stretch/>
        </p:blipFill>
        <p:spPr>
          <a:xfrm>
            <a:off x="5324475" y="4110632"/>
            <a:ext cx="190500" cy="2000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Shape 272"/>
        <p:cNvGrpSpPr/>
        <p:nvPr/>
      </p:nvGrpSpPr>
      <p:grpSpPr>
        <a:xfrm>
          <a:off x="0" y="0"/>
          <a:ext cx="0" cy="0"/>
          <a:chOff x="0" y="0"/>
          <a:chExt cx="0" cy="0"/>
        </a:xfrm>
      </p:grpSpPr>
      <p:pic>
        <p:nvPicPr>
          <p:cNvPr id="273" name="Google Shape;273;p24"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274" name="Google Shape;274;p24" descr="image.png"/>
          <p:cNvPicPr preferRelativeResize="0"/>
          <p:nvPr/>
        </p:nvPicPr>
        <p:blipFill rotWithShape="1">
          <a:blip r:embed="rId4">
            <a:alphaModFix/>
          </a:blip>
          <a:srcRect/>
          <a:stretch/>
        </p:blipFill>
        <p:spPr>
          <a:xfrm>
            <a:off x="8905875" y="1819275"/>
            <a:ext cx="2428875" cy="3445668"/>
          </a:xfrm>
          <a:prstGeom prst="rect">
            <a:avLst/>
          </a:prstGeom>
          <a:noFill/>
          <a:ln>
            <a:noFill/>
          </a:ln>
        </p:spPr>
      </p:pic>
      <p:pic>
        <p:nvPicPr>
          <p:cNvPr id="275" name="Google Shape;275;p24" descr="image.png"/>
          <p:cNvPicPr preferRelativeResize="0"/>
          <p:nvPr/>
        </p:nvPicPr>
        <p:blipFill rotWithShape="1">
          <a:blip r:embed="rId5">
            <a:alphaModFix/>
          </a:blip>
          <a:srcRect/>
          <a:stretch/>
        </p:blipFill>
        <p:spPr>
          <a:xfrm>
            <a:off x="6191250" y="1819275"/>
            <a:ext cx="2428875" cy="3445668"/>
          </a:xfrm>
          <a:prstGeom prst="rect">
            <a:avLst/>
          </a:prstGeom>
          <a:noFill/>
          <a:ln>
            <a:noFill/>
          </a:ln>
        </p:spPr>
      </p:pic>
      <p:pic>
        <p:nvPicPr>
          <p:cNvPr id="276" name="Google Shape;276;p24" descr="image.png"/>
          <p:cNvPicPr preferRelativeResize="0"/>
          <p:nvPr/>
        </p:nvPicPr>
        <p:blipFill rotWithShape="1">
          <a:blip r:embed="rId6">
            <a:alphaModFix/>
          </a:blip>
          <a:srcRect/>
          <a:stretch/>
        </p:blipFill>
        <p:spPr>
          <a:xfrm>
            <a:off x="3476625" y="1819275"/>
            <a:ext cx="2428875" cy="3445668"/>
          </a:xfrm>
          <a:prstGeom prst="rect">
            <a:avLst/>
          </a:prstGeom>
          <a:noFill/>
          <a:ln>
            <a:noFill/>
          </a:ln>
        </p:spPr>
      </p:pic>
      <p:pic>
        <p:nvPicPr>
          <p:cNvPr id="277" name="Google Shape;277;p24" descr="image.png"/>
          <p:cNvPicPr preferRelativeResize="0"/>
          <p:nvPr/>
        </p:nvPicPr>
        <p:blipFill rotWithShape="1">
          <a:blip r:embed="rId7">
            <a:alphaModFix/>
          </a:blip>
          <a:srcRect/>
          <a:stretch/>
        </p:blipFill>
        <p:spPr>
          <a:xfrm>
            <a:off x="762000" y="1819275"/>
            <a:ext cx="2428875" cy="3445668"/>
          </a:xfrm>
          <a:prstGeom prst="rect">
            <a:avLst/>
          </a:prstGeom>
          <a:noFill/>
          <a:ln>
            <a:noFill/>
          </a:ln>
        </p:spPr>
      </p:pic>
      <p:sp>
        <p:nvSpPr>
          <p:cNvPr id="278" name="Google Shape;278;p24"/>
          <p:cNvSpPr/>
          <p:nvPr/>
        </p:nvSpPr>
        <p:spPr>
          <a:xfrm>
            <a:off x="12096750" y="0"/>
            <a:ext cx="95250" cy="6858000"/>
          </a:xfrm>
          <a:prstGeom prst="rect">
            <a:avLst/>
          </a:prstGeom>
          <a:solidFill>
            <a:srgbClr val="38BD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279" name="Google Shape;279;p24"/>
          <p:cNvSpPr txBox="1"/>
          <p:nvPr/>
        </p:nvSpPr>
        <p:spPr>
          <a:xfrm>
            <a:off x="9570243" y="2876550"/>
            <a:ext cx="1100137"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D4AF37"/>
                </a:solidFill>
                <a:latin typeface="Cairo"/>
                <a:ea typeface="Cairo"/>
                <a:cs typeface="Cairo"/>
                <a:sym typeface="Cairo"/>
              </a:rPr>
              <a:t>1. البداهة</a:t>
            </a:r>
            <a:endParaRPr/>
          </a:p>
        </p:txBody>
      </p:sp>
      <p:sp>
        <p:nvSpPr>
          <p:cNvPr id="280" name="Google Shape;280;p24"/>
          <p:cNvSpPr txBox="1"/>
          <p:nvPr/>
        </p:nvSpPr>
        <p:spPr>
          <a:xfrm>
            <a:off x="9201150" y="3486150"/>
            <a:ext cx="1838325" cy="1005482"/>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CBD5E1"/>
                </a:solidFill>
                <a:latin typeface="Tajawal"/>
                <a:ea typeface="Tajawal"/>
                <a:cs typeface="Tajawal"/>
                <a:sym typeface="Tajawal"/>
              </a:rPr>
              <a:t>ألا أقبل شيئًا على أنه حق إلا إذا كان واضحًا ومتميزًا للعقل.</a:t>
            </a:r>
            <a:endParaRPr/>
          </a:p>
        </p:txBody>
      </p:sp>
      <p:sp>
        <p:nvSpPr>
          <p:cNvPr id="281" name="Google Shape;281;p24"/>
          <p:cNvSpPr txBox="1"/>
          <p:nvPr/>
        </p:nvSpPr>
        <p:spPr>
          <a:xfrm>
            <a:off x="6865620" y="2876550"/>
            <a:ext cx="1080135" cy="300082"/>
          </a:xfrm>
          <a:prstGeom prst="rect">
            <a:avLst/>
          </a:prstGeom>
          <a:noFill/>
          <a:ln>
            <a:noFill/>
          </a:ln>
        </p:spPr>
        <p:txBody>
          <a:bodyPr spcFirstLastPara="1" wrap="square" lIns="0" tIns="0" rIns="0" bIns="0" anchor="t" anchorCtr="0">
            <a:spAutoFit/>
          </a:bodyPr>
          <a:lstStyle/>
          <a:p>
            <a:pPr marL="0" marR="0" lvl="0" indent="0" algn="l">
              <a:spcBef>
                <a:spcPts val="0"/>
              </a:spcBef>
              <a:spcAft>
                <a:spcPts val="0"/>
              </a:spcAft>
              <a:buNone/>
            </a:pPr>
            <a:r>
              <a:rPr lang="en-US" sz="1950" b="1" i="0" u="none" strike="noStrike" cap="none" dirty="0">
                <a:solidFill>
                  <a:srgbClr val="D4AF37"/>
                </a:solidFill>
                <a:latin typeface="Cairo"/>
                <a:ea typeface="Cairo"/>
                <a:cs typeface="Cairo"/>
                <a:sym typeface="Cairo"/>
              </a:rPr>
              <a:t>2. </a:t>
            </a:r>
            <a:r>
              <a:rPr lang="en-US" sz="1950" b="1" i="0" u="none" strike="noStrike" cap="none" dirty="0" err="1">
                <a:solidFill>
                  <a:srgbClr val="D4AF37"/>
                </a:solidFill>
                <a:latin typeface="Cairo"/>
                <a:ea typeface="Cairo"/>
                <a:cs typeface="Cairo"/>
                <a:sym typeface="Cairo"/>
              </a:rPr>
              <a:t>التحليل</a:t>
            </a:r>
            <a:endParaRPr dirty="0"/>
          </a:p>
        </p:txBody>
      </p:sp>
      <p:sp>
        <p:nvSpPr>
          <p:cNvPr id="282" name="Google Shape;282;p24"/>
          <p:cNvSpPr txBox="1"/>
          <p:nvPr/>
        </p:nvSpPr>
        <p:spPr>
          <a:xfrm>
            <a:off x="6486525" y="3486150"/>
            <a:ext cx="1838325" cy="1005482"/>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CBD5E1"/>
                </a:solidFill>
                <a:latin typeface="Tajawal"/>
                <a:ea typeface="Tajawal"/>
                <a:cs typeface="Tajawal"/>
                <a:sym typeface="Tajawal"/>
              </a:rPr>
              <a:t>تقسيم المشكلات والأفكار المعقدة إلى عناصرها البسيطة.</a:t>
            </a:r>
            <a:endParaRPr/>
          </a:p>
        </p:txBody>
      </p:sp>
      <p:sp>
        <p:nvSpPr>
          <p:cNvPr id="283" name="Google Shape;283;p24"/>
          <p:cNvSpPr txBox="1"/>
          <p:nvPr/>
        </p:nvSpPr>
        <p:spPr>
          <a:xfrm>
            <a:off x="4130992" y="2876550"/>
            <a:ext cx="1120140"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D4AF37"/>
                </a:solidFill>
                <a:latin typeface="Cairo"/>
                <a:ea typeface="Cairo"/>
                <a:cs typeface="Cairo"/>
                <a:sym typeface="Cairo"/>
              </a:rPr>
              <a:t>3. التركيب</a:t>
            </a:r>
            <a:endParaRPr/>
          </a:p>
        </p:txBody>
      </p:sp>
      <p:sp>
        <p:nvSpPr>
          <p:cNvPr id="284" name="Google Shape;284;p24"/>
          <p:cNvSpPr txBox="1"/>
          <p:nvPr/>
        </p:nvSpPr>
        <p:spPr>
          <a:xfrm>
            <a:off x="3771900" y="3486150"/>
            <a:ext cx="1838325" cy="1005482"/>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CBD5E1"/>
                </a:solidFill>
                <a:latin typeface="Tajawal"/>
                <a:ea typeface="Tajawal"/>
                <a:cs typeface="Tajawal"/>
                <a:sym typeface="Tajawal"/>
              </a:rPr>
              <a:t>الانتقال المتدرج من الأبسط إلى الأعقد لإعادة بناء الفهم.</a:t>
            </a:r>
            <a:endParaRPr/>
          </a:p>
        </p:txBody>
      </p:sp>
      <p:sp>
        <p:nvSpPr>
          <p:cNvPr id="285" name="Google Shape;285;p24"/>
          <p:cNvSpPr txBox="1"/>
          <p:nvPr/>
        </p:nvSpPr>
        <p:spPr>
          <a:xfrm>
            <a:off x="1351359" y="2876550"/>
            <a:ext cx="1250156"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D4AF37"/>
                </a:solidFill>
                <a:latin typeface="Cairo"/>
                <a:ea typeface="Cairo"/>
                <a:cs typeface="Cairo"/>
                <a:sym typeface="Cairo"/>
              </a:rPr>
              <a:t>4. المراجعة</a:t>
            </a:r>
            <a:endParaRPr/>
          </a:p>
        </p:txBody>
      </p:sp>
      <p:sp>
        <p:nvSpPr>
          <p:cNvPr id="286" name="Google Shape;286;p24"/>
          <p:cNvSpPr txBox="1"/>
          <p:nvPr/>
        </p:nvSpPr>
        <p:spPr>
          <a:xfrm>
            <a:off x="1057275" y="3486150"/>
            <a:ext cx="1838325" cy="1340643"/>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CBD5E1"/>
                </a:solidFill>
                <a:latin typeface="Tajawal"/>
                <a:ea typeface="Tajawal"/>
                <a:cs typeface="Tajawal"/>
                <a:sym typeface="Tajawal"/>
              </a:rPr>
              <a:t>الإحصاء الشامل والمراجعة حتى لا يغفل العقل أي خطوة.</a:t>
            </a:r>
            <a:endParaRPr/>
          </a:p>
        </p:txBody>
      </p:sp>
      <p:pic>
        <p:nvPicPr>
          <p:cNvPr id="287" name="Google Shape;287;p24" descr="image.png"/>
          <p:cNvPicPr preferRelativeResize="0"/>
          <p:nvPr/>
        </p:nvPicPr>
        <p:blipFill rotWithShape="1">
          <a:blip r:embed="rId8">
            <a:alphaModFix/>
          </a:blip>
          <a:srcRect/>
          <a:stretch/>
        </p:blipFill>
        <p:spPr>
          <a:xfrm>
            <a:off x="9825037" y="2138362"/>
            <a:ext cx="590550" cy="523875"/>
          </a:xfrm>
          <a:prstGeom prst="rect">
            <a:avLst/>
          </a:prstGeom>
          <a:noFill/>
          <a:ln>
            <a:noFill/>
          </a:ln>
        </p:spPr>
      </p:pic>
      <p:pic>
        <p:nvPicPr>
          <p:cNvPr id="288" name="Google Shape;288;p24" descr="image.png"/>
          <p:cNvPicPr preferRelativeResize="0"/>
          <p:nvPr/>
        </p:nvPicPr>
        <p:blipFill rotWithShape="1">
          <a:blip r:embed="rId9">
            <a:alphaModFix/>
          </a:blip>
          <a:srcRect/>
          <a:stretch/>
        </p:blipFill>
        <p:spPr>
          <a:xfrm>
            <a:off x="7110412" y="2138362"/>
            <a:ext cx="590550" cy="523875"/>
          </a:xfrm>
          <a:prstGeom prst="rect">
            <a:avLst/>
          </a:prstGeom>
          <a:noFill/>
          <a:ln>
            <a:noFill/>
          </a:ln>
        </p:spPr>
      </p:pic>
      <p:pic>
        <p:nvPicPr>
          <p:cNvPr id="289" name="Google Shape;289;p24" descr="image.png"/>
          <p:cNvPicPr preferRelativeResize="0"/>
          <p:nvPr/>
        </p:nvPicPr>
        <p:blipFill rotWithShape="1">
          <a:blip r:embed="rId10">
            <a:alphaModFix/>
          </a:blip>
          <a:srcRect/>
          <a:stretch/>
        </p:blipFill>
        <p:spPr>
          <a:xfrm>
            <a:off x="4429125" y="2138362"/>
            <a:ext cx="523875" cy="523875"/>
          </a:xfrm>
          <a:prstGeom prst="rect">
            <a:avLst/>
          </a:prstGeom>
          <a:noFill/>
          <a:ln>
            <a:noFill/>
          </a:ln>
        </p:spPr>
      </p:pic>
      <p:pic>
        <p:nvPicPr>
          <p:cNvPr id="290" name="Google Shape;290;p24" descr="image.png"/>
          <p:cNvPicPr preferRelativeResize="0"/>
          <p:nvPr/>
        </p:nvPicPr>
        <p:blipFill rotWithShape="1">
          <a:blip r:embed="rId11">
            <a:alphaModFix/>
          </a:blip>
          <a:srcRect/>
          <a:stretch/>
        </p:blipFill>
        <p:spPr>
          <a:xfrm>
            <a:off x="1714500" y="2138362"/>
            <a:ext cx="523875" cy="523875"/>
          </a:xfrm>
          <a:prstGeom prst="rect">
            <a:avLst/>
          </a:prstGeom>
          <a:noFill/>
          <a:ln>
            <a:noFill/>
          </a:ln>
        </p:spPr>
      </p:pic>
      <p:sp>
        <p:nvSpPr>
          <p:cNvPr id="291" name="Google Shape;291;p24"/>
          <p:cNvSpPr txBox="1"/>
          <p:nvPr/>
        </p:nvSpPr>
        <p:spPr>
          <a:xfrm>
            <a:off x="233362" y="571500"/>
            <a:ext cx="11101387" cy="771525"/>
          </a:xfrm>
          <a:prstGeom prst="rect">
            <a:avLst/>
          </a:prstGeom>
          <a:noFill/>
          <a:ln>
            <a:noFill/>
          </a:ln>
        </p:spPr>
        <p:txBody>
          <a:bodyPr spcFirstLastPara="1" wrap="square" lIns="0" tIns="0" rIns="0" bIns="0" anchor="t" anchorCtr="0">
            <a:spAutoFit/>
          </a:bodyPr>
          <a:lstStyle/>
          <a:p>
            <a:pPr marL="0" marR="0" lvl="0" indent="0" algn="r" rtl="0">
              <a:spcBef>
                <a:spcPts val="0"/>
              </a:spcBef>
              <a:spcAft>
                <a:spcPts val="0"/>
              </a:spcAft>
              <a:buNone/>
            </a:pPr>
            <a:r>
              <a:rPr lang="en-US" sz="3150" b="0" i="0" u="none" strike="noStrike" cap="none">
                <a:solidFill>
                  <a:srgbClr val="38BDF8"/>
                </a:solidFill>
                <a:latin typeface="Cairo ExtraBold"/>
                <a:ea typeface="Cairo ExtraBold"/>
                <a:cs typeface="Cairo ExtraBold"/>
                <a:sym typeface="Cairo ExtraBold"/>
              </a:rPr>
              <a:t>قواعد المنهج الديكارتي (4 قواعد)</a:t>
            </a:r>
            <a:endParaRPr/>
          </a:p>
        </p:txBody>
      </p:sp>
      <p:sp>
        <p:nvSpPr>
          <p:cNvPr id="292" name="Google Shape;292;p24"/>
          <p:cNvSpPr/>
          <p:nvPr/>
        </p:nvSpPr>
        <p:spPr>
          <a:xfrm>
            <a:off x="762000" y="1466850"/>
            <a:ext cx="10572750" cy="19050"/>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296"/>
        <p:cNvGrpSpPr/>
        <p:nvPr/>
      </p:nvGrpSpPr>
      <p:grpSpPr>
        <a:xfrm>
          <a:off x="0" y="0"/>
          <a:ext cx="0" cy="0"/>
          <a:chOff x="0" y="0"/>
          <a:chExt cx="0" cy="0"/>
        </a:xfrm>
      </p:grpSpPr>
      <p:pic>
        <p:nvPicPr>
          <p:cNvPr id="297" name="Google Shape;297;p25"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298" name="Google Shape;298;p25" descr="image.png"/>
          <p:cNvPicPr preferRelativeResize="0"/>
          <p:nvPr/>
        </p:nvPicPr>
        <p:blipFill rotWithShape="1">
          <a:blip r:embed="rId4">
            <a:alphaModFix/>
          </a:blip>
          <a:srcRect/>
          <a:stretch/>
        </p:blipFill>
        <p:spPr>
          <a:xfrm>
            <a:off x="6238875" y="1819275"/>
            <a:ext cx="5095875" cy="4467225"/>
          </a:xfrm>
          <a:prstGeom prst="rect">
            <a:avLst/>
          </a:prstGeom>
          <a:noFill/>
          <a:ln>
            <a:noFill/>
          </a:ln>
        </p:spPr>
      </p:pic>
      <p:pic>
        <p:nvPicPr>
          <p:cNvPr id="299" name="Google Shape;299;p25" descr="image.png"/>
          <p:cNvPicPr preferRelativeResize="0"/>
          <p:nvPr/>
        </p:nvPicPr>
        <p:blipFill rotWithShape="1">
          <a:blip r:embed="rId5">
            <a:alphaModFix/>
          </a:blip>
          <a:srcRect/>
          <a:stretch/>
        </p:blipFill>
        <p:spPr>
          <a:xfrm>
            <a:off x="762000" y="1819275"/>
            <a:ext cx="5095875" cy="4467225"/>
          </a:xfrm>
          <a:prstGeom prst="rect">
            <a:avLst/>
          </a:prstGeom>
          <a:noFill/>
          <a:ln>
            <a:noFill/>
          </a:ln>
        </p:spPr>
      </p:pic>
      <p:sp>
        <p:nvSpPr>
          <p:cNvPr id="300" name="Google Shape;300;p25"/>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301" name="Google Shape;301;p25"/>
          <p:cNvSpPr txBox="1"/>
          <p:nvPr/>
        </p:nvSpPr>
        <p:spPr>
          <a:xfrm>
            <a:off x="6581775"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المرحلة المنهجية</a:t>
            </a:r>
            <a:endParaRPr/>
          </a:p>
        </p:txBody>
      </p:sp>
      <p:sp>
        <p:nvSpPr>
          <p:cNvPr id="302" name="Google Shape;302;p25"/>
          <p:cNvSpPr txBox="1"/>
          <p:nvPr/>
        </p:nvSpPr>
        <p:spPr>
          <a:xfrm>
            <a:off x="6581775" y="2771775"/>
            <a:ext cx="4410075" cy="1005482"/>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في "قواعد لتوجيه الفكر" كان الانشغال بتأسيس علم يقيني بالمنهج الرياضي. لم يكن اليقين العلمي موضوع شك.</a:t>
            </a:r>
            <a:endParaRPr/>
          </a:p>
        </p:txBody>
      </p:sp>
      <p:sp>
        <p:nvSpPr>
          <p:cNvPr id="303" name="Google Shape;303;p25"/>
          <p:cNvSpPr txBox="1"/>
          <p:nvPr/>
        </p:nvSpPr>
        <p:spPr>
          <a:xfrm>
            <a:off x="6581775" y="3920132"/>
            <a:ext cx="4410075" cy="670321"/>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لكن أدرك أن المنهج يقود لأفكار واضحة، فما الذي يضمن أنها صادقة؟</a:t>
            </a:r>
            <a:endParaRPr/>
          </a:p>
        </p:txBody>
      </p:sp>
      <p:sp>
        <p:nvSpPr>
          <p:cNvPr id="304" name="Google Shape;304;p25"/>
          <p:cNvSpPr txBox="1"/>
          <p:nvPr/>
        </p:nvSpPr>
        <p:spPr>
          <a:xfrm>
            <a:off x="1104900"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التحول الميتافيزيقي</a:t>
            </a:r>
            <a:endParaRPr/>
          </a:p>
        </p:txBody>
      </p:sp>
      <p:sp>
        <p:nvSpPr>
          <p:cNvPr id="305" name="Google Shape;305;p25"/>
          <p:cNvSpPr txBox="1"/>
          <p:nvPr/>
        </p:nvSpPr>
        <p:spPr>
          <a:xfrm>
            <a:off x="1104900" y="2771775"/>
            <a:ext cx="4410075" cy="1340643"/>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السؤال عن الضمان دفعه لتأسيس الميتافيزيقا (علم أول). قلب ديكارت الترتيب الفلسفي المدرسي: يجب البدء بالميتافيزيقا قبل دراسة الطبيعة لضمان قدرة العقل.</a:t>
            </a:r>
            <a:endParaRPr/>
          </a:p>
        </p:txBody>
      </p:sp>
      <p:sp>
        <p:nvSpPr>
          <p:cNvPr id="306" name="Google Shape;306;p25"/>
          <p:cNvSpPr txBox="1"/>
          <p:nvPr/>
        </p:nvSpPr>
        <p:spPr>
          <a:xfrm>
            <a:off x="233362" y="571500"/>
            <a:ext cx="11101387" cy="771525"/>
          </a:xfrm>
          <a:prstGeom prst="rect">
            <a:avLst/>
          </a:prstGeom>
          <a:noFill/>
          <a:ln>
            <a:noFill/>
          </a:ln>
        </p:spPr>
        <p:txBody>
          <a:bodyPr spcFirstLastPara="1" wrap="square" lIns="0" tIns="0" rIns="0" bIns="0" anchor="t" anchorCtr="0">
            <a:spAutoFit/>
          </a:bodyPr>
          <a:lstStyle/>
          <a:p>
            <a:pPr marL="0" marR="0" lvl="0" indent="0" algn="r" rtl="0">
              <a:spcBef>
                <a:spcPts val="0"/>
              </a:spcBef>
              <a:spcAft>
                <a:spcPts val="0"/>
              </a:spcAft>
              <a:buNone/>
            </a:pPr>
            <a:r>
              <a:rPr lang="en-US" sz="3150" b="0" i="0" u="none" strike="noStrike" cap="none">
                <a:solidFill>
                  <a:srgbClr val="0F172A"/>
                </a:solidFill>
                <a:latin typeface="Cairo ExtraBold"/>
                <a:ea typeface="Cairo ExtraBold"/>
                <a:cs typeface="Cairo ExtraBold"/>
                <a:sym typeface="Cairo ExtraBold"/>
              </a:rPr>
              <a:t>الوحدة 3: الحاجة إلى الميتافيزيقا</a:t>
            </a:r>
            <a:endParaRPr/>
          </a:p>
        </p:txBody>
      </p:sp>
      <p:sp>
        <p:nvSpPr>
          <p:cNvPr id="307" name="Google Shape;307;p25"/>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Shape 311"/>
        <p:cNvGrpSpPr/>
        <p:nvPr/>
      </p:nvGrpSpPr>
      <p:grpSpPr>
        <a:xfrm>
          <a:off x="0" y="0"/>
          <a:ext cx="0" cy="0"/>
          <a:chOff x="0" y="0"/>
          <a:chExt cx="0" cy="0"/>
        </a:xfrm>
      </p:grpSpPr>
      <p:pic>
        <p:nvPicPr>
          <p:cNvPr id="312" name="Google Shape;312;p26" descr="image.png"/>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13" name="Google Shape;313;p26"/>
          <p:cNvSpPr/>
          <p:nvPr/>
        </p:nvSpPr>
        <p:spPr>
          <a:xfrm>
            <a:off x="12096750" y="0"/>
            <a:ext cx="95250" cy="6858000"/>
          </a:xfrm>
          <a:prstGeom prst="rect">
            <a:avLst/>
          </a:prstGeom>
          <a:solidFill>
            <a:srgbClr val="38BD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314" name="Google Shape;314;p26"/>
          <p:cNvSpPr txBox="1"/>
          <p:nvPr/>
        </p:nvSpPr>
        <p:spPr>
          <a:xfrm>
            <a:off x="7124700" y="2190452"/>
            <a:ext cx="4210050" cy="152400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r>
              <a:rPr lang="en-US" sz="12000" b="0" i="0" u="none" strike="noStrike" cap="none">
                <a:solidFill>
                  <a:srgbClr val="38BDF8"/>
                </a:solidFill>
                <a:latin typeface="Cairo ExtraBold"/>
                <a:ea typeface="Cairo ExtraBold"/>
                <a:cs typeface="Cairo ExtraBold"/>
                <a:sym typeface="Cairo ExtraBold"/>
              </a:rPr>
              <a:t>1</a:t>
            </a:r>
            <a:endParaRPr/>
          </a:p>
        </p:txBody>
      </p:sp>
      <p:sp>
        <p:nvSpPr>
          <p:cNvPr id="315" name="Google Shape;315;p26"/>
          <p:cNvSpPr txBox="1"/>
          <p:nvPr/>
        </p:nvSpPr>
        <p:spPr>
          <a:xfrm>
            <a:off x="7124700" y="3809702"/>
            <a:ext cx="4210050" cy="361950"/>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2400" b="1" i="0" u="none" strike="noStrike" cap="none">
                <a:solidFill>
                  <a:srgbClr val="F8FAFC"/>
                </a:solidFill>
                <a:latin typeface="Tajawal"/>
                <a:ea typeface="Tajawal"/>
                <a:cs typeface="Tajawal"/>
                <a:sym typeface="Tajawal"/>
              </a:rPr>
              <a:t>أول حقيقة يقينية</a:t>
            </a:r>
            <a:endParaRPr/>
          </a:p>
        </p:txBody>
      </p:sp>
      <p:sp>
        <p:nvSpPr>
          <p:cNvPr id="316" name="Google Shape;316;p26"/>
          <p:cNvSpPr txBox="1"/>
          <p:nvPr/>
        </p:nvSpPr>
        <p:spPr>
          <a:xfrm>
            <a:off x="762000" y="1819275"/>
            <a:ext cx="6260782" cy="369332"/>
          </a:xfrm>
          <a:prstGeom prst="rect">
            <a:avLst/>
          </a:prstGeom>
          <a:noFill/>
          <a:ln>
            <a:noFill/>
          </a:ln>
        </p:spPr>
        <p:txBody>
          <a:bodyPr spcFirstLastPara="1" wrap="square" lIns="0" tIns="0" rIns="0" bIns="0" anchor="t" anchorCtr="0">
            <a:spAutoFit/>
          </a:bodyPr>
          <a:lstStyle/>
          <a:p>
            <a:pPr marL="0" marR="0" lvl="0" indent="0" algn="ctr">
              <a:spcBef>
                <a:spcPts val="0"/>
              </a:spcBef>
              <a:spcAft>
                <a:spcPts val="0"/>
              </a:spcAft>
              <a:buNone/>
            </a:pPr>
            <a:r>
              <a:rPr lang="en-US" sz="2400" b="1" i="0" u="none" strike="noStrike" cap="none" dirty="0">
                <a:solidFill>
                  <a:srgbClr val="D4AF37"/>
                </a:solidFill>
                <a:latin typeface="Cairo"/>
                <a:ea typeface="Cairo"/>
                <a:cs typeface="Cairo"/>
                <a:sym typeface="Cairo"/>
              </a:rPr>
              <a:t>«</a:t>
            </a:r>
            <a:r>
              <a:rPr lang="en-US" sz="2400" b="1" i="0" u="none" strike="noStrike" cap="none" dirty="0" err="1">
                <a:solidFill>
                  <a:srgbClr val="D4AF37"/>
                </a:solidFill>
                <a:latin typeface="Cairo"/>
                <a:ea typeface="Cairo"/>
                <a:cs typeface="Cairo"/>
                <a:sym typeface="Cairo"/>
              </a:rPr>
              <a:t>أنا</a:t>
            </a:r>
            <a:r>
              <a:rPr lang="en-US" sz="2400" b="1" i="0" u="none" strike="noStrike" cap="none" dirty="0">
                <a:solidFill>
                  <a:srgbClr val="D4AF37"/>
                </a:solidFill>
                <a:latin typeface="Cairo"/>
                <a:ea typeface="Cairo"/>
                <a:cs typeface="Cairo"/>
                <a:sym typeface="Cairo"/>
              </a:rPr>
              <a:t> </a:t>
            </a:r>
            <a:r>
              <a:rPr lang="en-US" sz="2400" b="1" i="0" u="none" strike="noStrike" cap="none" dirty="0" err="1">
                <a:solidFill>
                  <a:srgbClr val="D4AF37"/>
                </a:solidFill>
                <a:latin typeface="Cairo"/>
                <a:ea typeface="Cairo"/>
                <a:cs typeface="Cairo"/>
                <a:sym typeface="Cairo"/>
              </a:rPr>
              <a:t>أفكر</a:t>
            </a:r>
            <a:r>
              <a:rPr lang="en-US" sz="2400" b="1" i="0" u="none" strike="noStrike" cap="none" dirty="0">
                <a:solidFill>
                  <a:srgbClr val="D4AF37"/>
                </a:solidFill>
                <a:latin typeface="Cairo"/>
                <a:ea typeface="Cairo"/>
                <a:cs typeface="Cairo"/>
                <a:sym typeface="Cairo"/>
              </a:rPr>
              <a:t>، </a:t>
            </a:r>
            <a:r>
              <a:rPr lang="en-US" sz="2400" b="1" i="0" u="none" strike="noStrike" cap="none" dirty="0" err="1">
                <a:solidFill>
                  <a:srgbClr val="D4AF37"/>
                </a:solidFill>
                <a:latin typeface="Cairo"/>
                <a:ea typeface="Cairo"/>
                <a:cs typeface="Cairo"/>
                <a:sym typeface="Cairo"/>
              </a:rPr>
              <a:t>إذن</a:t>
            </a:r>
            <a:r>
              <a:rPr lang="en-US" sz="2400" b="1" i="0" u="none" strike="noStrike" cap="none" dirty="0">
                <a:solidFill>
                  <a:srgbClr val="D4AF37"/>
                </a:solidFill>
                <a:latin typeface="Cairo"/>
                <a:ea typeface="Cairo"/>
                <a:cs typeface="Cairo"/>
                <a:sym typeface="Cairo"/>
              </a:rPr>
              <a:t> </a:t>
            </a:r>
            <a:r>
              <a:rPr lang="en-US" sz="2400" b="1" i="0" u="none" strike="noStrike" cap="none" dirty="0" err="1">
                <a:solidFill>
                  <a:srgbClr val="D4AF37"/>
                </a:solidFill>
                <a:latin typeface="Cairo"/>
                <a:ea typeface="Cairo"/>
                <a:cs typeface="Cairo"/>
                <a:sym typeface="Cairo"/>
              </a:rPr>
              <a:t>أنا</a:t>
            </a:r>
            <a:r>
              <a:rPr lang="en-US" sz="2400" b="1" i="0" u="none" strike="noStrike" cap="none" dirty="0">
                <a:solidFill>
                  <a:srgbClr val="D4AF37"/>
                </a:solidFill>
                <a:latin typeface="Cairo"/>
                <a:ea typeface="Cairo"/>
                <a:cs typeface="Cairo"/>
                <a:sym typeface="Cairo"/>
              </a:rPr>
              <a:t> </a:t>
            </a:r>
            <a:r>
              <a:rPr lang="en-US" sz="2400" b="1" i="0" u="none" strike="noStrike" cap="none" dirty="0" err="1">
                <a:solidFill>
                  <a:srgbClr val="D4AF37"/>
                </a:solidFill>
                <a:latin typeface="Cairo"/>
                <a:ea typeface="Cairo"/>
                <a:cs typeface="Cairo"/>
                <a:sym typeface="Cairo"/>
              </a:rPr>
              <a:t>موجود</a:t>
            </a:r>
            <a:r>
              <a:rPr lang="en-US" sz="2400" b="1" i="0" u="none" strike="noStrike" cap="none" dirty="0">
                <a:solidFill>
                  <a:srgbClr val="D4AF37"/>
                </a:solidFill>
                <a:latin typeface="Cairo"/>
                <a:ea typeface="Cairo"/>
                <a:cs typeface="Cairo"/>
                <a:sym typeface="Cairo"/>
              </a:rPr>
              <a:t>»</a:t>
            </a:r>
            <a:endParaRPr dirty="0"/>
          </a:p>
        </p:txBody>
      </p:sp>
      <p:sp>
        <p:nvSpPr>
          <p:cNvPr id="317" name="Google Shape;317;p26"/>
          <p:cNvSpPr txBox="1"/>
          <p:nvPr/>
        </p:nvSpPr>
        <p:spPr>
          <a:xfrm>
            <a:off x="762000" y="2581275"/>
            <a:ext cx="5962650" cy="670321"/>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1" i="0" u="none" strike="noStrike" cap="none">
                <a:solidFill>
                  <a:srgbClr val="F8FAFC"/>
                </a:solidFill>
                <a:latin typeface="Tajawal"/>
                <a:ea typeface="Tajawal"/>
                <a:cs typeface="Tajawal"/>
                <a:sym typeface="Tajawal"/>
              </a:rPr>
              <a:t>الشك المنهجي:</a:t>
            </a:r>
            <a:r>
              <a:rPr lang="en-US" sz="1650" b="0" i="0" u="none" strike="noStrike" cap="none">
                <a:solidFill>
                  <a:srgbClr val="CBD5E1"/>
                </a:solidFill>
                <a:latin typeface="Tajawal"/>
                <a:ea typeface="Tajawal"/>
                <a:cs typeface="Tajawal"/>
                <a:sym typeface="Tajawal"/>
              </a:rPr>
              <a:t> وسيلة للوصول لليقين، يشك في الحواس والموروث والاستدلالات.</a:t>
            </a:r>
            <a:endParaRPr/>
          </a:p>
        </p:txBody>
      </p:sp>
      <p:sp>
        <p:nvSpPr>
          <p:cNvPr id="318" name="Google Shape;318;p26"/>
          <p:cNvSpPr txBox="1"/>
          <p:nvPr/>
        </p:nvSpPr>
        <p:spPr>
          <a:xfrm>
            <a:off x="762000" y="3394471"/>
            <a:ext cx="5962650" cy="1005482"/>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1" i="0" u="none" strike="noStrike" cap="none">
                <a:solidFill>
                  <a:srgbClr val="F8FAFC"/>
                </a:solidFill>
                <a:latin typeface="Tajawal"/>
                <a:ea typeface="Tajawal"/>
                <a:cs typeface="Tajawal"/>
                <a:sym typeface="Tajawal"/>
              </a:rPr>
              <a:t>الكوجيطو:</a:t>
            </a:r>
            <a:r>
              <a:rPr lang="en-US" sz="1650" b="0" i="0" u="none" strike="noStrike" cap="none">
                <a:solidFill>
                  <a:srgbClr val="CBD5E1"/>
                </a:solidFill>
                <a:latin typeface="Tajawal"/>
                <a:ea typeface="Tajawal"/>
                <a:cs typeface="Tajawal"/>
                <a:sym typeface="Tajawal"/>
              </a:rPr>
              <a:t> حين يشك في كل شيء يكتشف أنه يمارس "التفكير". لا يمكن الشك في وجود الذات المفكرة. لكنه يثبت الذات ولا يضمن صدق العالم الخارجي.</a:t>
            </a:r>
            <a:endParaRPr/>
          </a:p>
        </p:txBody>
      </p:sp>
      <p:sp>
        <p:nvSpPr>
          <p:cNvPr id="319" name="Google Shape;319;p26"/>
          <p:cNvSpPr txBox="1"/>
          <p:nvPr/>
        </p:nvSpPr>
        <p:spPr>
          <a:xfrm>
            <a:off x="233362" y="571500"/>
            <a:ext cx="11101387" cy="771525"/>
          </a:xfrm>
          <a:prstGeom prst="rect">
            <a:avLst/>
          </a:prstGeom>
          <a:noFill/>
          <a:ln>
            <a:noFill/>
          </a:ln>
        </p:spPr>
        <p:txBody>
          <a:bodyPr spcFirstLastPara="1" wrap="square" lIns="0" tIns="0" rIns="0" bIns="0" anchor="t" anchorCtr="0">
            <a:spAutoFit/>
          </a:bodyPr>
          <a:lstStyle/>
          <a:p>
            <a:pPr marL="0" marR="0" lvl="0" indent="0" algn="r" rtl="0">
              <a:spcBef>
                <a:spcPts val="0"/>
              </a:spcBef>
              <a:spcAft>
                <a:spcPts val="0"/>
              </a:spcAft>
              <a:buNone/>
            </a:pPr>
            <a:r>
              <a:rPr lang="en-US" sz="3150" b="0" i="0" u="none" strike="noStrike" cap="none">
                <a:solidFill>
                  <a:srgbClr val="38BDF8"/>
                </a:solidFill>
                <a:latin typeface="Cairo ExtraBold"/>
                <a:ea typeface="Cairo ExtraBold"/>
                <a:cs typeface="Cairo ExtraBold"/>
                <a:sym typeface="Cairo ExtraBold"/>
              </a:rPr>
              <a:t>الوحدة 4: الشك والكوجيطو</a:t>
            </a:r>
            <a:endParaRPr/>
          </a:p>
        </p:txBody>
      </p:sp>
      <p:sp>
        <p:nvSpPr>
          <p:cNvPr id="320" name="Google Shape;320;p26"/>
          <p:cNvSpPr/>
          <p:nvPr/>
        </p:nvSpPr>
        <p:spPr>
          <a:xfrm>
            <a:off x="762000" y="1466850"/>
            <a:ext cx="10572750" cy="19050"/>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324"/>
        <p:cNvGrpSpPr/>
        <p:nvPr/>
      </p:nvGrpSpPr>
      <p:grpSpPr>
        <a:xfrm>
          <a:off x="0" y="0"/>
          <a:ext cx="0" cy="0"/>
          <a:chOff x="0" y="0"/>
          <a:chExt cx="0" cy="0"/>
        </a:xfrm>
      </p:grpSpPr>
      <p:pic>
        <p:nvPicPr>
          <p:cNvPr id="325" name="Google Shape;325;p27"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326" name="Google Shape;326;p27" descr="image.png"/>
          <p:cNvPicPr preferRelativeResize="0"/>
          <p:nvPr/>
        </p:nvPicPr>
        <p:blipFill rotWithShape="1">
          <a:blip r:embed="rId4">
            <a:alphaModFix/>
          </a:blip>
          <a:srcRect/>
          <a:stretch/>
        </p:blipFill>
        <p:spPr>
          <a:xfrm>
            <a:off x="6238875" y="1819275"/>
            <a:ext cx="5095875" cy="4467225"/>
          </a:xfrm>
          <a:prstGeom prst="rect">
            <a:avLst/>
          </a:prstGeom>
          <a:noFill/>
          <a:ln>
            <a:noFill/>
          </a:ln>
        </p:spPr>
      </p:pic>
      <p:pic>
        <p:nvPicPr>
          <p:cNvPr id="327" name="Google Shape;327;p27" descr="image.png"/>
          <p:cNvPicPr preferRelativeResize="0"/>
          <p:nvPr/>
        </p:nvPicPr>
        <p:blipFill rotWithShape="1">
          <a:blip r:embed="rId5">
            <a:alphaModFix/>
          </a:blip>
          <a:srcRect/>
          <a:stretch/>
        </p:blipFill>
        <p:spPr>
          <a:xfrm>
            <a:off x="762000" y="1819275"/>
            <a:ext cx="5095875" cy="4467225"/>
          </a:xfrm>
          <a:prstGeom prst="rect">
            <a:avLst/>
          </a:prstGeom>
          <a:noFill/>
          <a:ln>
            <a:noFill/>
          </a:ln>
        </p:spPr>
      </p:pic>
      <p:sp>
        <p:nvSpPr>
          <p:cNvPr id="328" name="Google Shape;328;p27"/>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329" name="Google Shape;329;p27"/>
          <p:cNvSpPr txBox="1"/>
          <p:nvPr/>
        </p:nvSpPr>
        <p:spPr>
          <a:xfrm>
            <a:off x="6581775"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لماذا إثبات وجود الله؟</a:t>
            </a:r>
            <a:endParaRPr/>
          </a:p>
        </p:txBody>
      </p:sp>
      <p:sp>
        <p:nvSpPr>
          <p:cNvPr id="330" name="Google Shape;330;p27"/>
          <p:cNvSpPr txBox="1"/>
          <p:nvPr/>
        </p:nvSpPr>
        <p:spPr>
          <a:xfrm>
            <a:off x="6581775" y="2771775"/>
            <a:ext cx="4410075" cy="670321"/>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الكوجيطو لا يكفي. لضمان أن الأفكار الواضحة ليست وهماً، يثبت وجود كائن كامل لا يخدع.</a:t>
            </a:r>
            <a:endParaRPr/>
          </a:p>
        </p:txBody>
      </p:sp>
      <p:sp>
        <p:nvSpPr>
          <p:cNvPr id="331" name="Google Shape;331;p27"/>
          <p:cNvSpPr txBox="1"/>
          <p:nvPr/>
        </p:nvSpPr>
        <p:spPr>
          <a:xfrm>
            <a:off x="6581775" y="3584971"/>
            <a:ext cx="4410075" cy="670321"/>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فكرة الكمال في الأنا الناقصة لا بد أن مصدرها كائن كامل (الله).</a:t>
            </a:r>
            <a:endParaRPr/>
          </a:p>
        </p:txBody>
      </p:sp>
      <p:sp>
        <p:nvSpPr>
          <p:cNvPr id="332" name="Google Shape;332;p27"/>
          <p:cNvSpPr txBox="1"/>
          <p:nvPr/>
        </p:nvSpPr>
        <p:spPr>
          <a:xfrm>
            <a:off x="1104900"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الصدق الإلهي</a:t>
            </a:r>
            <a:endParaRPr/>
          </a:p>
        </p:txBody>
      </p:sp>
      <p:sp>
        <p:nvSpPr>
          <p:cNvPr id="333" name="Google Shape;333;p27"/>
          <p:cNvSpPr txBox="1"/>
          <p:nvPr/>
        </p:nvSpPr>
        <p:spPr>
          <a:xfrm>
            <a:off x="1104900" y="2771775"/>
            <a:ext cx="4410075" cy="1005482"/>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الصدق الإلهي يعني أن الله لا يخدع. إذن الأفكار الواضحة صادقة حتماً. هذا يضمن: الفكر، المنهج، العلم وقوانين الطبيعة.</a:t>
            </a:r>
            <a:endParaRPr/>
          </a:p>
        </p:txBody>
      </p:sp>
      <p:sp>
        <p:nvSpPr>
          <p:cNvPr id="334" name="Google Shape;334;p27"/>
          <p:cNvSpPr txBox="1"/>
          <p:nvPr/>
        </p:nvSpPr>
        <p:spPr>
          <a:xfrm>
            <a:off x="1104900" y="3920132"/>
            <a:ext cx="4410075" cy="335160"/>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الله هنا يؤدي وظيفة إبستمولوجية ضامنة للعلم.</a:t>
            </a:r>
            <a:endParaRPr/>
          </a:p>
        </p:txBody>
      </p:sp>
      <p:sp>
        <p:nvSpPr>
          <p:cNvPr id="335" name="Google Shape;335;p27"/>
          <p:cNvSpPr txBox="1"/>
          <p:nvPr/>
        </p:nvSpPr>
        <p:spPr>
          <a:xfrm>
            <a:off x="233362" y="571500"/>
            <a:ext cx="11101387" cy="771525"/>
          </a:xfrm>
          <a:prstGeom prst="rect">
            <a:avLst/>
          </a:prstGeom>
          <a:noFill/>
          <a:ln>
            <a:noFill/>
          </a:ln>
        </p:spPr>
        <p:txBody>
          <a:bodyPr spcFirstLastPara="1" wrap="square" lIns="0" tIns="0" rIns="0" bIns="0" anchor="t" anchorCtr="0">
            <a:spAutoFit/>
          </a:bodyPr>
          <a:lstStyle/>
          <a:p>
            <a:pPr marL="0" marR="0" lvl="0" indent="0" algn="r" rtl="0">
              <a:spcBef>
                <a:spcPts val="0"/>
              </a:spcBef>
              <a:spcAft>
                <a:spcPts val="0"/>
              </a:spcAft>
              <a:buNone/>
            </a:pPr>
            <a:r>
              <a:rPr lang="en-US" sz="3150" b="0" i="0" u="none" strike="noStrike" cap="none">
                <a:solidFill>
                  <a:srgbClr val="0F172A"/>
                </a:solidFill>
                <a:latin typeface="Cairo ExtraBold"/>
                <a:ea typeface="Cairo ExtraBold"/>
                <a:cs typeface="Cairo ExtraBold"/>
                <a:sym typeface="Cairo ExtraBold"/>
              </a:rPr>
              <a:t>الوحدة 5: الله والصدق الإلهي وتأسيس العلم</a:t>
            </a:r>
            <a:endParaRPr/>
          </a:p>
        </p:txBody>
      </p:sp>
      <p:sp>
        <p:nvSpPr>
          <p:cNvPr id="336" name="Google Shape;336;p27"/>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340"/>
        <p:cNvGrpSpPr/>
        <p:nvPr/>
      </p:nvGrpSpPr>
      <p:grpSpPr>
        <a:xfrm>
          <a:off x="0" y="0"/>
          <a:ext cx="0" cy="0"/>
          <a:chOff x="0" y="0"/>
          <a:chExt cx="0" cy="0"/>
        </a:xfrm>
      </p:grpSpPr>
      <p:pic>
        <p:nvPicPr>
          <p:cNvPr id="341" name="Google Shape;341;p28"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342" name="Google Shape;342;p28" descr="image.png"/>
          <p:cNvPicPr preferRelativeResize="0"/>
          <p:nvPr/>
        </p:nvPicPr>
        <p:blipFill rotWithShape="1">
          <a:blip r:embed="rId4">
            <a:alphaModFix/>
          </a:blip>
          <a:srcRect/>
          <a:stretch/>
        </p:blipFill>
        <p:spPr>
          <a:xfrm>
            <a:off x="6238875" y="1819275"/>
            <a:ext cx="5095875" cy="4467225"/>
          </a:xfrm>
          <a:prstGeom prst="rect">
            <a:avLst/>
          </a:prstGeom>
          <a:noFill/>
          <a:ln>
            <a:noFill/>
          </a:ln>
        </p:spPr>
      </p:pic>
      <p:pic>
        <p:nvPicPr>
          <p:cNvPr id="343" name="Google Shape;343;p28" descr="image.png"/>
          <p:cNvPicPr preferRelativeResize="0"/>
          <p:nvPr/>
        </p:nvPicPr>
        <p:blipFill rotWithShape="1">
          <a:blip r:embed="rId5">
            <a:alphaModFix/>
          </a:blip>
          <a:srcRect/>
          <a:stretch/>
        </p:blipFill>
        <p:spPr>
          <a:xfrm>
            <a:off x="762000" y="1819275"/>
            <a:ext cx="5095875" cy="4467225"/>
          </a:xfrm>
          <a:prstGeom prst="rect">
            <a:avLst/>
          </a:prstGeom>
          <a:noFill/>
          <a:ln>
            <a:noFill/>
          </a:ln>
        </p:spPr>
      </p:pic>
      <p:sp>
        <p:nvSpPr>
          <p:cNvPr id="344" name="Google Shape;344;p28"/>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345" name="Google Shape;345;p28"/>
          <p:cNvSpPr txBox="1"/>
          <p:nvPr/>
        </p:nvSpPr>
        <p:spPr>
          <a:xfrm>
            <a:off x="6581775"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ما المقصود بالدور؟</a:t>
            </a:r>
            <a:endParaRPr/>
          </a:p>
        </p:txBody>
      </p:sp>
      <p:sp>
        <p:nvSpPr>
          <p:cNvPr id="346" name="Google Shape;346;p28"/>
          <p:cNvSpPr txBox="1"/>
          <p:nvPr/>
        </p:nvSpPr>
        <p:spPr>
          <a:xfrm>
            <a:off x="6581775" y="2771775"/>
            <a:ext cx="4410075" cy="670321"/>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الإشكال المنطقي: ديكارت يثبت وجود الله بـ(أفكار واضحة)، ثم يجعل الله (ضامناً) لصدقها. حلقة مفرغة؟</a:t>
            </a:r>
            <a:endParaRPr/>
          </a:p>
        </p:txBody>
      </p:sp>
      <p:sp>
        <p:nvSpPr>
          <p:cNvPr id="347" name="Google Shape;347;p28"/>
          <p:cNvSpPr txBox="1"/>
          <p:nvPr/>
        </p:nvSpPr>
        <p:spPr>
          <a:xfrm>
            <a:off x="6581775" y="3584971"/>
            <a:ext cx="4410075" cy="670321"/>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1" i="0" u="none" strike="noStrike" cap="none">
                <a:solidFill>
                  <a:srgbClr val="0F172A"/>
                </a:solidFill>
                <a:latin typeface="Tajawal"/>
                <a:ea typeface="Tajawal"/>
                <a:cs typeface="Tajawal"/>
                <a:sym typeface="Tajawal"/>
              </a:rPr>
              <a:t>حل:</a:t>
            </a:r>
            <a:r>
              <a:rPr lang="en-US" sz="1650" b="0" i="0" u="none" strike="noStrike" cap="none">
                <a:solidFill>
                  <a:srgbClr val="334155"/>
                </a:solidFill>
                <a:latin typeface="Tajawal"/>
                <a:ea typeface="Tajawal"/>
                <a:cs typeface="Tajawal"/>
                <a:sym typeface="Tajawal"/>
              </a:rPr>
              <a:t> الكوجيطو ليس فارغاً، بل ذات مفكرة تحمل فكرة الله اللامتناهي داخلياً كمنطلق للبرهان.</a:t>
            </a:r>
            <a:endParaRPr/>
          </a:p>
        </p:txBody>
      </p:sp>
      <p:sp>
        <p:nvSpPr>
          <p:cNvPr id="348" name="Google Shape;348;p28"/>
          <p:cNvSpPr txBox="1"/>
          <p:nvPr/>
        </p:nvSpPr>
        <p:spPr>
          <a:xfrm>
            <a:off x="1104900"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صراع الأسبقية</a:t>
            </a:r>
            <a:endParaRPr/>
          </a:p>
        </p:txBody>
      </p:sp>
      <p:sp>
        <p:nvSpPr>
          <p:cNvPr id="349" name="Google Shape;349;p28"/>
          <p:cNvSpPr txBox="1"/>
          <p:nvPr/>
        </p:nvSpPr>
        <p:spPr>
          <a:xfrm>
            <a:off x="1104900" y="2771775"/>
            <a:ext cx="4410075" cy="1005482"/>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في البداية ظهر المنهج مستقلاً، وفي المتأخرة أصبحت الميتافيزيقا الأساس. هذا يعكس التوتر بين المنهج والميتافيزيقا، وبين العقل والضمان الموضوعي.</a:t>
            </a:r>
            <a:endParaRPr/>
          </a:p>
        </p:txBody>
      </p:sp>
      <p:sp>
        <p:nvSpPr>
          <p:cNvPr id="350" name="Google Shape;350;p28"/>
          <p:cNvSpPr txBox="1"/>
          <p:nvPr/>
        </p:nvSpPr>
        <p:spPr>
          <a:xfrm>
            <a:off x="233362" y="571500"/>
            <a:ext cx="11101387" cy="771525"/>
          </a:xfrm>
          <a:prstGeom prst="rect">
            <a:avLst/>
          </a:prstGeom>
          <a:noFill/>
          <a:ln>
            <a:noFill/>
          </a:ln>
        </p:spPr>
        <p:txBody>
          <a:bodyPr spcFirstLastPara="1" wrap="square" lIns="0" tIns="0" rIns="0" bIns="0" anchor="t" anchorCtr="0">
            <a:spAutoFit/>
          </a:bodyPr>
          <a:lstStyle/>
          <a:p>
            <a:pPr marL="0" marR="0" lvl="0" indent="0" algn="r" rtl="0">
              <a:spcBef>
                <a:spcPts val="0"/>
              </a:spcBef>
              <a:spcAft>
                <a:spcPts val="0"/>
              </a:spcAft>
              <a:buNone/>
            </a:pPr>
            <a:r>
              <a:rPr lang="en-US" sz="3150" b="0" i="0" u="none" strike="noStrike" cap="none">
                <a:solidFill>
                  <a:srgbClr val="0F172A"/>
                </a:solidFill>
                <a:latin typeface="Cairo ExtraBold"/>
                <a:ea typeface="Cairo ExtraBold"/>
                <a:cs typeface="Cairo ExtraBold"/>
                <a:sym typeface="Cairo ExtraBold"/>
              </a:rPr>
              <a:t>الوحدة 6: الدور الديكارتي وصراع الأسبقية</a:t>
            </a:r>
            <a:endParaRPr/>
          </a:p>
        </p:txBody>
      </p:sp>
      <p:sp>
        <p:nvSpPr>
          <p:cNvPr id="351" name="Google Shape;351;p28"/>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355"/>
        <p:cNvGrpSpPr/>
        <p:nvPr/>
      </p:nvGrpSpPr>
      <p:grpSpPr>
        <a:xfrm>
          <a:off x="0" y="0"/>
          <a:ext cx="0" cy="0"/>
          <a:chOff x="0" y="0"/>
          <a:chExt cx="0" cy="0"/>
        </a:xfrm>
      </p:grpSpPr>
      <p:pic>
        <p:nvPicPr>
          <p:cNvPr id="356" name="Google Shape;356;p29"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357" name="Google Shape;357;p29" descr="image.png"/>
          <p:cNvPicPr preferRelativeResize="0"/>
          <p:nvPr/>
        </p:nvPicPr>
        <p:blipFill rotWithShape="1">
          <a:blip r:embed="rId4">
            <a:alphaModFix/>
          </a:blip>
          <a:srcRect/>
          <a:stretch/>
        </p:blipFill>
        <p:spPr>
          <a:xfrm>
            <a:off x="6238875" y="1819275"/>
            <a:ext cx="5095875" cy="4467225"/>
          </a:xfrm>
          <a:prstGeom prst="rect">
            <a:avLst/>
          </a:prstGeom>
          <a:noFill/>
          <a:ln>
            <a:noFill/>
          </a:ln>
        </p:spPr>
      </p:pic>
      <p:pic>
        <p:nvPicPr>
          <p:cNvPr id="358" name="Google Shape;358;p29" descr="image.png"/>
          <p:cNvPicPr preferRelativeResize="0"/>
          <p:nvPr/>
        </p:nvPicPr>
        <p:blipFill rotWithShape="1">
          <a:blip r:embed="rId5">
            <a:alphaModFix/>
          </a:blip>
          <a:srcRect/>
          <a:stretch/>
        </p:blipFill>
        <p:spPr>
          <a:xfrm>
            <a:off x="762000" y="1819275"/>
            <a:ext cx="5095875" cy="4467225"/>
          </a:xfrm>
          <a:prstGeom prst="rect">
            <a:avLst/>
          </a:prstGeom>
          <a:noFill/>
          <a:ln>
            <a:noFill/>
          </a:ln>
        </p:spPr>
      </p:pic>
      <p:sp>
        <p:nvSpPr>
          <p:cNvPr id="359" name="Google Shape;359;p29"/>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360" name="Google Shape;360;p29"/>
          <p:cNvSpPr txBox="1"/>
          <p:nvPr/>
        </p:nvSpPr>
        <p:spPr>
          <a:xfrm>
            <a:off x="6581775"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السياق الديني</a:t>
            </a:r>
            <a:endParaRPr/>
          </a:p>
        </p:txBody>
      </p:sp>
      <p:sp>
        <p:nvSpPr>
          <p:cNvPr id="361" name="Google Shape;361;p29"/>
          <p:cNvSpPr txBox="1"/>
          <p:nvPr/>
        </p:nvSpPr>
        <p:spPr>
          <a:xfrm>
            <a:off x="6581775" y="2771775"/>
            <a:ext cx="4410075" cy="1005482"/>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القرن 17 شهد رقابة دينية قوية. ديكارت برهن على وجود الله والنفس ليثبت أن الفيزياء الجديدة لا تعارض الإيمان بل تخدمه.</a:t>
            </a:r>
            <a:endParaRPr/>
          </a:p>
        </p:txBody>
      </p:sp>
      <p:sp>
        <p:nvSpPr>
          <p:cNvPr id="362" name="Google Shape;362;p29"/>
          <p:cNvSpPr txBox="1"/>
          <p:nvPr/>
        </p:nvSpPr>
        <p:spPr>
          <a:xfrm>
            <a:off x="1104900"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وظيفة مزدوجة للميتافيزيقا</a:t>
            </a:r>
            <a:endParaRPr/>
          </a:p>
        </p:txBody>
      </p:sp>
      <p:sp>
        <p:nvSpPr>
          <p:cNvPr id="363" name="Google Shape;363;p29"/>
          <p:cNvSpPr txBox="1"/>
          <p:nvPr/>
        </p:nvSpPr>
        <p:spPr>
          <a:xfrm>
            <a:off x="1104900" y="3727846"/>
            <a:ext cx="4410075" cy="670321"/>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يجمع مشروعه العلم والميتافيزيقا والدين في نسق واحد.</a:t>
            </a:r>
            <a:endParaRPr/>
          </a:p>
        </p:txBody>
      </p:sp>
      <p:sp>
        <p:nvSpPr>
          <p:cNvPr id="364" name="Google Shape;364;p29"/>
          <p:cNvSpPr txBox="1"/>
          <p:nvPr/>
        </p:nvSpPr>
        <p:spPr>
          <a:xfrm>
            <a:off x="1104900" y="2771775"/>
            <a:ext cx="4076700" cy="335160"/>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1" i="0" u="none" strike="noStrike" cap="none">
                <a:solidFill>
                  <a:srgbClr val="0F172A"/>
                </a:solidFill>
                <a:latin typeface="Tajawal"/>
                <a:ea typeface="Tajawal"/>
                <a:cs typeface="Tajawal"/>
                <a:sym typeface="Tajawal"/>
              </a:rPr>
              <a:t>وظيفة علمية:</a:t>
            </a:r>
            <a:r>
              <a:rPr lang="en-US" sz="1650" b="0" i="0" u="none" strike="noStrike" cap="none">
                <a:solidFill>
                  <a:srgbClr val="334155"/>
                </a:solidFill>
                <a:latin typeface="Tajawal"/>
                <a:ea typeface="Tajawal"/>
                <a:cs typeface="Tajawal"/>
                <a:sym typeface="Tajawal"/>
              </a:rPr>
              <a:t> تأسيس العلم وضمان صدقه.</a:t>
            </a:r>
            <a:endParaRPr/>
          </a:p>
        </p:txBody>
      </p:sp>
      <p:sp>
        <p:nvSpPr>
          <p:cNvPr id="365" name="Google Shape;365;p29"/>
          <p:cNvSpPr txBox="1"/>
          <p:nvPr/>
        </p:nvSpPr>
        <p:spPr>
          <a:xfrm>
            <a:off x="1104900" y="3249810"/>
            <a:ext cx="4076700" cy="335160"/>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1" i="0" u="none" strike="noStrike" cap="none">
                <a:solidFill>
                  <a:srgbClr val="0F172A"/>
                </a:solidFill>
                <a:latin typeface="Tajawal"/>
                <a:ea typeface="Tajawal"/>
                <a:cs typeface="Tajawal"/>
                <a:sym typeface="Tajawal"/>
              </a:rPr>
              <a:t>وظيفة دينية:</a:t>
            </a:r>
            <a:r>
              <a:rPr lang="en-US" sz="1650" b="0" i="0" u="none" strike="noStrike" cap="none">
                <a:solidFill>
                  <a:srgbClr val="334155"/>
                </a:solidFill>
                <a:latin typeface="Tajawal"/>
                <a:ea typeface="Tajawal"/>
                <a:cs typeface="Tajawal"/>
                <a:sym typeface="Tajawal"/>
              </a:rPr>
              <a:t> إثبات الله والدفاع عن العقائد.</a:t>
            </a:r>
            <a:endParaRPr/>
          </a:p>
        </p:txBody>
      </p:sp>
      <p:sp>
        <p:nvSpPr>
          <p:cNvPr id="366" name="Google Shape;366;p29"/>
          <p:cNvSpPr txBox="1"/>
          <p:nvPr/>
        </p:nvSpPr>
        <p:spPr>
          <a:xfrm>
            <a:off x="233362" y="571500"/>
            <a:ext cx="11101387" cy="771525"/>
          </a:xfrm>
          <a:prstGeom prst="rect">
            <a:avLst/>
          </a:prstGeom>
          <a:noFill/>
          <a:ln>
            <a:noFill/>
          </a:ln>
        </p:spPr>
        <p:txBody>
          <a:bodyPr spcFirstLastPara="1" wrap="square" lIns="0" tIns="0" rIns="0" bIns="0" anchor="t" anchorCtr="0">
            <a:spAutoFit/>
          </a:bodyPr>
          <a:lstStyle/>
          <a:p>
            <a:pPr marL="0" marR="0" lvl="0" indent="0" algn="r" rtl="0">
              <a:spcBef>
                <a:spcPts val="0"/>
              </a:spcBef>
              <a:spcAft>
                <a:spcPts val="0"/>
              </a:spcAft>
              <a:buNone/>
            </a:pPr>
            <a:r>
              <a:rPr lang="en-US" sz="3150" b="0" i="0" u="none" strike="noStrike" cap="none">
                <a:solidFill>
                  <a:srgbClr val="0F172A"/>
                </a:solidFill>
                <a:latin typeface="Cairo ExtraBold"/>
                <a:ea typeface="Cairo ExtraBold"/>
                <a:cs typeface="Cairo ExtraBold"/>
                <a:sym typeface="Cairo ExtraBold"/>
              </a:rPr>
              <a:t>الوحدة 7: البعد الديني والتيولوجي</a:t>
            </a:r>
            <a:endParaRPr/>
          </a:p>
        </p:txBody>
      </p:sp>
      <p:sp>
        <p:nvSpPr>
          <p:cNvPr id="367" name="Google Shape;367;p29"/>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pic>
        <p:nvPicPr>
          <p:cNvPr id="368" name="Google Shape;368;p29" descr="image.png"/>
          <p:cNvPicPr preferRelativeResize="0"/>
          <p:nvPr/>
        </p:nvPicPr>
        <p:blipFill rotWithShape="1">
          <a:blip r:embed="rId6">
            <a:alphaModFix/>
          </a:blip>
          <a:srcRect/>
          <a:stretch/>
        </p:blipFill>
        <p:spPr>
          <a:xfrm>
            <a:off x="5324475" y="2819400"/>
            <a:ext cx="190500" cy="200025"/>
          </a:xfrm>
          <a:prstGeom prst="rect">
            <a:avLst/>
          </a:prstGeom>
          <a:noFill/>
          <a:ln>
            <a:noFill/>
          </a:ln>
        </p:spPr>
      </p:pic>
      <p:pic>
        <p:nvPicPr>
          <p:cNvPr id="369" name="Google Shape;369;p29" descr="image.png"/>
          <p:cNvPicPr preferRelativeResize="0"/>
          <p:nvPr/>
        </p:nvPicPr>
        <p:blipFill rotWithShape="1">
          <a:blip r:embed="rId6">
            <a:alphaModFix/>
          </a:blip>
          <a:srcRect/>
          <a:stretch/>
        </p:blipFill>
        <p:spPr>
          <a:xfrm>
            <a:off x="5324475" y="3297435"/>
            <a:ext cx="190500" cy="20002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Shape 373"/>
        <p:cNvGrpSpPr/>
        <p:nvPr/>
      </p:nvGrpSpPr>
      <p:grpSpPr>
        <a:xfrm>
          <a:off x="0" y="0"/>
          <a:ext cx="0" cy="0"/>
          <a:chOff x="0" y="0"/>
          <a:chExt cx="0" cy="0"/>
        </a:xfrm>
      </p:grpSpPr>
      <p:pic>
        <p:nvPicPr>
          <p:cNvPr id="374" name="Google Shape;374;p30"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375" name="Google Shape;375;p30" descr="image.png"/>
          <p:cNvPicPr preferRelativeResize="0"/>
          <p:nvPr/>
        </p:nvPicPr>
        <p:blipFill rotWithShape="1">
          <a:blip r:embed="rId4">
            <a:alphaModFix/>
          </a:blip>
          <a:srcRect/>
          <a:stretch/>
        </p:blipFill>
        <p:spPr>
          <a:xfrm>
            <a:off x="8823721" y="4688205"/>
            <a:ext cx="2378868" cy="1822846"/>
          </a:xfrm>
          <a:prstGeom prst="rect">
            <a:avLst/>
          </a:prstGeom>
          <a:noFill/>
          <a:ln>
            <a:noFill/>
          </a:ln>
        </p:spPr>
      </p:pic>
      <p:pic>
        <p:nvPicPr>
          <p:cNvPr id="376" name="Google Shape;376;p30" descr="image.png"/>
          <p:cNvPicPr preferRelativeResize="0"/>
          <p:nvPr/>
        </p:nvPicPr>
        <p:blipFill rotWithShape="1">
          <a:blip r:embed="rId5">
            <a:alphaModFix/>
          </a:blip>
          <a:srcRect/>
          <a:stretch/>
        </p:blipFill>
        <p:spPr>
          <a:xfrm>
            <a:off x="6180533" y="1691104"/>
            <a:ext cx="2378868" cy="2158007"/>
          </a:xfrm>
          <a:prstGeom prst="rect">
            <a:avLst/>
          </a:prstGeom>
          <a:noFill/>
          <a:ln>
            <a:noFill/>
          </a:ln>
        </p:spPr>
      </p:pic>
      <p:pic>
        <p:nvPicPr>
          <p:cNvPr id="377" name="Google Shape;377;p30" descr="image.png"/>
          <p:cNvPicPr preferRelativeResize="0"/>
          <p:nvPr/>
        </p:nvPicPr>
        <p:blipFill rotWithShape="1">
          <a:blip r:embed="rId4">
            <a:alphaModFix/>
          </a:blip>
          <a:srcRect/>
          <a:stretch/>
        </p:blipFill>
        <p:spPr>
          <a:xfrm>
            <a:off x="3537346" y="4688205"/>
            <a:ext cx="2378868" cy="1822846"/>
          </a:xfrm>
          <a:prstGeom prst="rect">
            <a:avLst/>
          </a:prstGeom>
          <a:noFill/>
          <a:ln>
            <a:noFill/>
          </a:ln>
        </p:spPr>
      </p:pic>
      <p:pic>
        <p:nvPicPr>
          <p:cNvPr id="378" name="Google Shape;378;p30" descr="image.png"/>
          <p:cNvPicPr preferRelativeResize="0"/>
          <p:nvPr/>
        </p:nvPicPr>
        <p:blipFill rotWithShape="1">
          <a:blip r:embed="rId6">
            <a:alphaModFix/>
          </a:blip>
          <a:srcRect/>
          <a:stretch/>
        </p:blipFill>
        <p:spPr>
          <a:xfrm>
            <a:off x="894159" y="2103358"/>
            <a:ext cx="2378868" cy="1822846"/>
          </a:xfrm>
          <a:prstGeom prst="rect">
            <a:avLst/>
          </a:prstGeom>
          <a:noFill/>
          <a:ln>
            <a:noFill/>
          </a:ln>
        </p:spPr>
      </p:pic>
      <p:sp>
        <p:nvSpPr>
          <p:cNvPr id="379" name="Google Shape;379;p30"/>
          <p:cNvSpPr/>
          <p:nvPr/>
        </p:nvSpPr>
        <p:spPr>
          <a:xfrm>
            <a:off x="12096750" y="0"/>
            <a:ext cx="95250" cy="6858000"/>
          </a:xfrm>
          <a:prstGeom prst="rect">
            <a:avLst/>
          </a:prstGeom>
          <a:solidFill>
            <a:srgbClr val="38BD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380" name="Google Shape;380;p30"/>
          <p:cNvSpPr/>
          <p:nvPr/>
        </p:nvSpPr>
        <p:spPr>
          <a:xfrm>
            <a:off x="762000" y="4278630"/>
            <a:ext cx="10572750" cy="57150"/>
          </a:xfrm>
          <a:prstGeom prst="rect">
            <a:avLst/>
          </a:prstGeom>
          <a:solidFill>
            <a:srgbClr val="CBD5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381" name="Google Shape;381;p30"/>
          <p:cNvSpPr txBox="1"/>
          <p:nvPr/>
        </p:nvSpPr>
        <p:spPr>
          <a:xfrm>
            <a:off x="8974276" y="4888230"/>
            <a:ext cx="2077759"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D4AF37"/>
                </a:solidFill>
                <a:latin typeface="Cairo"/>
                <a:ea typeface="Cairo"/>
                <a:cs typeface="Cairo"/>
                <a:sym typeface="Cairo"/>
              </a:rPr>
              <a:t>المنهج</a:t>
            </a:r>
            <a:endParaRPr/>
          </a:p>
        </p:txBody>
      </p:sp>
      <p:sp>
        <p:nvSpPr>
          <p:cNvPr id="382" name="Google Shape;382;p30"/>
          <p:cNvSpPr txBox="1"/>
          <p:nvPr/>
        </p:nvSpPr>
        <p:spPr>
          <a:xfrm>
            <a:off x="9023746" y="5497830"/>
            <a:ext cx="1978818" cy="812530"/>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chemeClr val="bg2">
                    <a:lumMod val="75000"/>
                  </a:schemeClr>
                </a:solidFill>
                <a:latin typeface="Tajawal"/>
                <a:ea typeface="Tajawal"/>
                <a:cs typeface="Tajawal"/>
                <a:sym typeface="Tajawal"/>
              </a:rPr>
              <a:t>الإعجاب بالرياضيات / منهج كلي ووحدة العلم</a:t>
            </a:r>
            <a:endParaRPr>
              <a:solidFill>
                <a:schemeClr val="bg2">
                  <a:lumMod val="75000"/>
                </a:schemeClr>
              </a:solidFill>
            </a:endParaRPr>
          </a:p>
        </p:txBody>
      </p:sp>
      <p:sp>
        <p:nvSpPr>
          <p:cNvPr id="383" name="Google Shape;383;p30"/>
          <p:cNvSpPr txBox="1"/>
          <p:nvPr/>
        </p:nvSpPr>
        <p:spPr>
          <a:xfrm>
            <a:off x="6331088" y="2181583"/>
            <a:ext cx="2077759"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dirty="0" err="1">
                <a:solidFill>
                  <a:srgbClr val="D4AF37"/>
                </a:solidFill>
                <a:latin typeface="Cairo"/>
                <a:ea typeface="Cairo"/>
                <a:cs typeface="Cairo"/>
                <a:sym typeface="Cairo"/>
              </a:rPr>
              <a:t>الحاجة</a:t>
            </a:r>
            <a:r>
              <a:rPr lang="en-US" sz="1950" b="1" i="0" u="none" strike="noStrike" cap="none" dirty="0">
                <a:solidFill>
                  <a:srgbClr val="D4AF37"/>
                </a:solidFill>
                <a:latin typeface="Cairo"/>
                <a:ea typeface="Cairo"/>
                <a:cs typeface="Cairo"/>
                <a:sym typeface="Cairo"/>
              </a:rPr>
              <a:t> </a:t>
            </a:r>
            <a:r>
              <a:rPr lang="en-US" sz="1950" b="1" i="0" u="none" strike="noStrike" cap="none" dirty="0" err="1">
                <a:solidFill>
                  <a:srgbClr val="D4AF37"/>
                </a:solidFill>
                <a:latin typeface="Cairo"/>
                <a:ea typeface="Cairo"/>
                <a:cs typeface="Cairo"/>
                <a:sym typeface="Cairo"/>
              </a:rPr>
              <a:t>للتأسيس</a:t>
            </a:r>
            <a:endParaRPr dirty="0"/>
          </a:p>
        </p:txBody>
      </p:sp>
      <p:sp>
        <p:nvSpPr>
          <p:cNvPr id="384" name="Google Shape;384;p30"/>
          <p:cNvSpPr txBox="1"/>
          <p:nvPr/>
        </p:nvSpPr>
        <p:spPr>
          <a:xfrm>
            <a:off x="6380559" y="2577822"/>
            <a:ext cx="1978818" cy="1218795"/>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dirty="0" err="1">
                <a:solidFill>
                  <a:schemeClr val="bg2">
                    <a:lumMod val="75000"/>
                  </a:schemeClr>
                </a:solidFill>
                <a:latin typeface="Tajawal"/>
                <a:ea typeface="Tajawal"/>
                <a:cs typeface="Tajawal"/>
                <a:sym typeface="Tajawal"/>
              </a:rPr>
              <a:t>حدود</a:t>
            </a:r>
            <a:r>
              <a:rPr lang="en-US" sz="1650" b="0" i="0" u="none" strike="noStrike" cap="none" dirty="0">
                <a:solidFill>
                  <a:schemeClr val="bg2">
                    <a:lumMod val="75000"/>
                  </a:schemeClr>
                </a:solidFill>
                <a:latin typeface="Tajawal"/>
                <a:ea typeface="Tajawal"/>
                <a:cs typeface="Tajawal"/>
                <a:sym typeface="Tajawal"/>
              </a:rPr>
              <a:t> </a:t>
            </a:r>
            <a:r>
              <a:rPr lang="en-US" sz="1650" b="0" i="0" u="none" strike="noStrike" cap="none" dirty="0" err="1">
                <a:solidFill>
                  <a:schemeClr val="bg2">
                    <a:lumMod val="75000"/>
                  </a:schemeClr>
                </a:solidFill>
                <a:latin typeface="Tajawal"/>
                <a:ea typeface="Tajawal"/>
                <a:cs typeface="Tajawal"/>
                <a:sym typeface="Tajawal"/>
              </a:rPr>
              <a:t>المنهج</a:t>
            </a:r>
            <a:r>
              <a:rPr lang="en-US" sz="1650" b="0" i="0" u="none" strike="noStrike" cap="none" dirty="0">
                <a:solidFill>
                  <a:schemeClr val="bg2">
                    <a:lumMod val="75000"/>
                  </a:schemeClr>
                </a:solidFill>
                <a:latin typeface="Tajawal"/>
                <a:ea typeface="Tajawal"/>
                <a:cs typeface="Tajawal"/>
                <a:sym typeface="Tajawal"/>
              </a:rPr>
              <a:t> / </a:t>
            </a:r>
            <a:r>
              <a:rPr lang="en-US" sz="1650" b="0" i="0" u="none" strike="noStrike" cap="none" dirty="0" err="1">
                <a:solidFill>
                  <a:schemeClr val="bg2">
                    <a:lumMod val="75000"/>
                  </a:schemeClr>
                </a:solidFill>
                <a:latin typeface="Tajawal"/>
                <a:ea typeface="Tajawal"/>
                <a:cs typeface="Tajawal"/>
                <a:sym typeface="Tajawal"/>
              </a:rPr>
              <a:t>الحاجة</a:t>
            </a:r>
            <a:r>
              <a:rPr lang="en-US" sz="1650" b="0" i="0" u="none" strike="noStrike" cap="none" dirty="0">
                <a:solidFill>
                  <a:schemeClr val="bg2">
                    <a:lumMod val="75000"/>
                  </a:schemeClr>
                </a:solidFill>
                <a:latin typeface="Tajawal"/>
                <a:ea typeface="Tajawal"/>
                <a:cs typeface="Tajawal"/>
                <a:sym typeface="Tajawal"/>
              </a:rPr>
              <a:t> </a:t>
            </a:r>
            <a:r>
              <a:rPr lang="en-US" sz="1650" b="0" i="0" u="none" strike="noStrike" cap="none" dirty="0" err="1">
                <a:solidFill>
                  <a:schemeClr val="bg2">
                    <a:lumMod val="75000"/>
                  </a:schemeClr>
                </a:solidFill>
                <a:latin typeface="Tajawal"/>
                <a:ea typeface="Tajawal"/>
                <a:cs typeface="Tajawal"/>
                <a:sym typeface="Tajawal"/>
              </a:rPr>
              <a:t>لأساس</a:t>
            </a:r>
            <a:r>
              <a:rPr lang="en-US" sz="1650" b="0" i="0" u="none" strike="noStrike" cap="none" dirty="0">
                <a:solidFill>
                  <a:schemeClr val="bg2">
                    <a:lumMod val="75000"/>
                  </a:schemeClr>
                </a:solidFill>
                <a:latin typeface="Tajawal"/>
                <a:ea typeface="Tajawal"/>
                <a:cs typeface="Tajawal"/>
                <a:sym typeface="Tajawal"/>
              </a:rPr>
              <a:t> </a:t>
            </a:r>
            <a:r>
              <a:rPr lang="en-US" sz="1650" b="0" i="0" u="none" strike="noStrike" cap="none" dirty="0" err="1">
                <a:solidFill>
                  <a:schemeClr val="bg2">
                    <a:lumMod val="75000"/>
                  </a:schemeClr>
                </a:solidFill>
                <a:latin typeface="Tajawal"/>
                <a:ea typeface="Tajawal"/>
                <a:cs typeface="Tajawal"/>
                <a:sym typeface="Tajawal"/>
              </a:rPr>
              <a:t>ميتافيزيقي</a:t>
            </a:r>
            <a:r>
              <a:rPr lang="en-US" sz="1650" b="0" i="0" u="none" strike="noStrike" cap="none" dirty="0">
                <a:solidFill>
                  <a:schemeClr val="bg2">
                    <a:lumMod val="75000"/>
                  </a:schemeClr>
                </a:solidFill>
                <a:latin typeface="Tajawal"/>
                <a:ea typeface="Tajawal"/>
                <a:cs typeface="Tajawal"/>
                <a:sym typeface="Tajawal"/>
              </a:rPr>
              <a:t> </a:t>
            </a:r>
            <a:r>
              <a:rPr lang="en-US" sz="1650" b="0" i="0" u="none" strike="noStrike" cap="none" dirty="0" err="1">
                <a:solidFill>
                  <a:schemeClr val="bg2">
                    <a:lumMod val="75000"/>
                  </a:schemeClr>
                </a:solidFill>
                <a:latin typeface="Tajawal"/>
                <a:ea typeface="Tajawal"/>
                <a:cs typeface="Tajawal"/>
                <a:sym typeface="Tajawal"/>
              </a:rPr>
              <a:t>والشك</a:t>
            </a:r>
            <a:endParaRPr dirty="0">
              <a:solidFill>
                <a:schemeClr val="bg2">
                  <a:lumMod val="75000"/>
                </a:schemeClr>
              </a:solidFill>
            </a:endParaRPr>
          </a:p>
        </p:txBody>
      </p:sp>
      <p:sp>
        <p:nvSpPr>
          <p:cNvPr id="385" name="Google Shape;385;p30"/>
          <p:cNvSpPr txBox="1"/>
          <p:nvPr/>
        </p:nvSpPr>
        <p:spPr>
          <a:xfrm>
            <a:off x="3687901" y="4888230"/>
            <a:ext cx="2077759"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D4AF37"/>
                </a:solidFill>
                <a:latin typeface="Cairo"/>
                <a:ea typeface="Cairo"/>
                <a:cs typeface="Cairo"/>
                <a:sym typeface="Cairo"/>
              </a:rPr>
              <a:t>الضمان</a:t>
            </a:r>
            <a:endParaRPr/>
          </a:p>
        </p:txBody>
      </p:sp>
      <p:sp>
        <p:nvSpPr>
          <p:cNvPr id="386" name="Google Shape;386;p30"/>
          <p:cNvSpPr txBox="1"/>
          <p:nvPr/>
        </p:nvSpPr>
        <p:spPr>
          <a:xfrm>
            <a:off x="3737371" y="5497830"/>
            <a:ext cx="1978818" cy="812530"/>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chemeClr val="bg2">
                    <a:lumMod val="75000"/>
                  </a:schemeClr>
                </a:solidFill>
                <a:latin typeface="Tajawal"/>
                <a:ea typeface="Tajawal"/>
                <a:cs typeface="Tajawal"/>
                <a:sym typeface="Tajawal"/>
              </a:rPr>
              <a:t>الكوجيطو / إثبات الله / الصدق الإلهي</a:t>
            </a:r>
            <a:endParaRPr>
              <a:solidFill>
                <a:schemeClr val="bg2">
                  <a:lumMod val="75000"/>
                </a:schemeClr>
              </a:solidFill>
            </a:endParaRPr>
          </a:p>
        </p:txBody>
      </p:sp>
      <p:sp>
        <p:nvSpPr>
          <p:cNvPr id="387" name="Google Shape;387;p30"/>
          <p:cNvSpPr txBox="1"/>
          <p:nvPr/>
        </p:nvSpPr>
        <p:spPr>
          <a:xfrm>
            <a:off x="1044713" y="2303383"/>
            <a:ext cx="2077759"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D4AF37"/>
                </a:solidFill>
                <a:latin typeface="Cairo"/>
                <a:ea typeface="Cairo"/>
                <a:cs typeface="Cairo"/>
                <a:sym typeface="Cairo"/>
              </a:rPr>
              <a:t>النتيجة</a:t>
            </a:r>
            <a:endParaRPr/>
          </a:p>
        </p:txBody>
      </p:sp>
      <p:sp>
        <p:nvSpPr>
          <p:cNvPr id="388" name="Google Shape;388;p30"/>
          <p:cNvSpPr txBox="1"/>
          <p:nvPr/>
        </p:nvSpPr>
        <p:spPr>
          <a:xfrm>
            <a:off x="1094184" y="2912983"/>
            <a:ext cx="1978818" cy="812530"/>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chemeClr val="bg2">
                    <a:lumMod val="75000"/>
                  </a:schemeClr>
                </a:solidFill>
                <a:latin typeface="Tajawal"/>
                <a:ea typeface="Tajawal"/>
                <a:cs typeface="Tajawal"/>
                <a:sym typeface="Tajawal"/>
              </a:rPr>
              <a:t>تأسيس العلم الطبيعي اليقيني</a:t>
            </a:r>
            <a:endParaRPr>
              <a:solidFill>
                <a:schemeClr val="bg2">
                  <a:lumMod val="75000"/>
                </a:schemeClr>
              </a:solidFill>
            </a:endParaRPr>
          </a:p>
        </p:txBody>
      </p:sp>
      <p:sp>
        <p:nvSpPr>
          <p:cNvPr id="389" name="Google Shape;389;p30"/>
          <p:cNvSpPr/>
          <p:nvPr/>
        </p:nvSpPr>
        <p:spPr>
          <a:xfrm>
            <a:off x="9879806" y="4173855"/>
            <a:ext cx="266700" cy="266700"/>
          </a:xfrm>
          <a:prstGeom prst="roundRect">
            <a:avLst>
              <a:gd name="adj" fmla="val 50000"/>
            </a:avLst>
          </a:prstGeom>
          <a:solidFill>
            <a:srgbClr val="FFFFFF"/>
          </a:solidFill>
          <a:ln w="47625" cap="flat" cmpd="sng">
            <a:solidFill>
              <a:srgbClr val="D4AF3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390" name="Google Shape;390;p30"/>
          <p:cNvSpPr/>
          <p:nvPr/>
        </p:nvSpPr>
        <p:spPr>
          <a:xfrm>
            <a:off x="7236618" y="4173855"/>
            <a:ext cx="266700" cy="266700"/>
          </a:xfrm>
          <a:prstGeom prst="roundRect">
            <a:avLst>
              <a:gd name="adj" fmla="val 50000"/>
            </a:avLst>
          </a:prstGeom>
          <a:solidFill>
            <a:srgbClr val="FFFFFF"/>
          </a:solidFill>
          <a:ln w="47625" cap="flat" cmpd="sng">
            <a:solidFill>
              <a:srgbClr val="D4AF3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391" name="Google Shape;391;p30"/>
          <p:cNvSpPr/>
          <p:nvPr/>
        </p:nvSpPr>
        <p:spPr>
          <a:xfrm>
            <a:off x="4593431" y="4173855"/>
            <a:ext cx="266700" cy="266700"/>
          </a:xfrm>
          <a:prstGeom prst="roundRect">
            <a:avLst>
              <a:gd name="adj" fmla="val 50000"/>
            </a:avLst>
          </a:prstGeom>
          <a:solidFill>
            <a:srgbClr val="FFFFFF"/>
          </a:solidFill>
          <a:ln w="47625" cap="flat" cmpd="sng">
            <a:solidFill>
              <a:srgbClr val="D4AF3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392" name="Google Shape;392;p30"/>
          <p:cNvSpPr/>
          <p:nvPr/>
        </p:nvSpPr>
        <p:spPr>
          <a:xfrm>
            <a:off x="1950243" y="4173855"/>
            <a:ext cx="266700" cy="266700"/>
          </a:xfrm>
          <a:prstGeom prst="roundRect">
            <a:avLst>
              <a:gd name="adj" fmla="val 50000"/>
            </a:avLst>
          </a:prstGeom>
          <a:solidFill>
            <a:srgbClr val="FFFFFF"/>
          </a:solidFill>
          <a:ln w="47625" cap="flat" cmpd="sng">
            <a:solidFill>
              <a:srgbClr val="D4AF3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393" name="Google Shape;393;p30"/>
          <p:cNvSpPr txBox="1"/>
          <p:nvPr/>
        </p:nvSpPr>
        <p:spPr>
          <a:xfrm>
            <a:off x="545306" y="591860"/>
            <a:ext cx="11101387" cy="771525"/>
          </a:xfrm>
          <a:prstGeom prst="rect">
            <a:avLst/>
          </a:prstGeom>
          <a:noFill/>
          <a:ln>
            <a:noFill/>
          </a:ln>
        </p:spPr>
        <p:txBody>
          <a:bodyPr spcFirstLastPara="1" wrap="square" lIns="0" tIns="0" rIns="0" bIns="0" anchor="t" anchorCtr="0">
            <a:spAutoFit/>
          </a:bodyPr>
          <a:lstStyle/>
          <a:p>
            <a:pPr marL="0" marR="0" lvl="0" indent="0" algn="r" rtl="0">
              <a:spcBef>
                <a:spcPts val="0"/>
              </a:spcBef>
              <a:spcAft>
                <a:spcPts val="0"/>
              </a:spcAft>
              <a:buNone/>
            </a:pPr>
            <a:r>
              <a:rPr lang="en-US" sz="3150" b="0" i="0" u="none" strike="noStrike" cap="none" dirty="0" err="1">
                <a:solidFill>
                  <a:srgbClr val="38BDF8"/>
                </a:solidFill>
                <a:latin typeface="Cairo ExtraBold"/>
                <a:ea typeface="Cairo ExtraBold"/>
                <a:cs typeface="Cairo ExtraBold"/>
                <a:sym typeface="Cairo ExtraBold"/>
              </a:rPr>
              <a:t>خطاطة</a:t>
            </a:r>
            <a:r>
              <a:rPr lang="en-US" sz="3150" b="0" i="0" u="none" strike="noStrike" cap="none" dirty="0">
                <a:solidFill>
                  <a:srgbClr val="38BDF8"/>
                </a:solidFill>
                <a:latin typeface="Cairo ExtraBold"/>
                <a:ea typeface="Cairo ExtraBold"/>
                <a:cs typeface="Cairo ExtraBold"/>
                <a:sym typeface="Cairo ExtraBold"/>
              </a:rPr>
              <a:t> </a:t>
            </a:r>
            <a:r>
              <a:rPr lang="en-US" sz="3150" b="0" i="0" u="none" strike="noStrike" cap="none" dirty="0" err="1">
                <a:solidFill>
                  <a:srgbClr val="38BDF8"/>
                </a:solidFill>
                <a:latin typeface="Cairo ExtraBold"/>
                <a:ea typeface="Cairo ExtraBold"/>
                <a:cs typeface="Cairo ExtraBold"/>
                <a:sym typeface="Cairo ExtraBold"/>
              </a:rPr>
              <a:t>تركيبية</a:t>
            </a:r>
            <a:r>
              <a:rPr lang="en-US" sz="3150" b="0" i="0" u="none" strike="noStrike" cap="none" dirty="0">
                <a:solidFill>
                  <a:srgbClr val="38BDF8"/>
                </a:solidFill>
                <a:latin typeface="Cairo ExtraBold"/>
                <a:ea typeface="Cairo ExtraBold"/>
                <a:cs typeface="Cairo ExtraBold"/>
                <a:sym typeface="Cairo ExtraBold"/>
              </a:rPr>
              <a:t> </a:t>
            </a:r>
            <a:r>
              <a:rPr lang="en-US" sz="3150" b="0" i="0" u="none" strike="noStrike" cap="none" dirty="0" err="1">
                <a:solidFill>
                  <a:srgbClr val="38BDF8"/>
                </a:solidFill>
                <a:latin typeface="Cairo ExtraBold"/>
                <a:ea typeface="Cairo ExtraBold"/>
                <a:cs typeface="Cairo ExtraBold"/>
                <a:sym typeface="Cairo ExtraBold"/>
              </a:rPr>
              <a:t>للمسار</a:t>
            </a:r>
            <a:r>
              <a:rPr lang="en-US" sz="3150" b="0" i="0" u="none" strike="noStrike" cap="none" dirty="0">
                <a:solidFill>
                  <a:srgbClr val="38BDF8"/>
                </a:solidFill>
                <a:latin typeface="Cairo ExtraBold"/>
                <a:ea typeface="Cairo ExtraBold"/>
                <a:cs typeface="Cairo ExtraBold"/>
                <a:sym typeface="Cairo ExtraBold"/>
              </a:rPr>
              <a:t> </a:t>
            </a:r>
            <a:r>
              <a:rPr lang="en-US" sz="3150" b="0" i="0" u="none" strike="noStrike" cap="none" dirty="0" err="1">
                <a:solidFill>
                  <a:srgbClr val="38BDF8"/>
                </a:solidFill>
                <a:latin typeface="Cairo ExtraBold"/>
                <a:ea typeface="Cairo ExtraBold"/>
                <a:cs typeface="Cairo ExtraBold"/>
                <a:sym typeface="Cairo ExtraBold"/>
              </a:rPr>
              <a:t>المفاهيمي</a:t>
            </a:r>
            <a:endParaRPr dirty="0"/>
          </a:p>
        </p:txBody>
      </p:sp>
      <p:sp>
        <p:nvSpPr>
          <p:cNvPr id="394" name="Google Shape;394;p30"/>
          <p:cNvSpPr/>
          <p:nvPr/>
        </p:nvSpPr>
        <p:spPr>
          <a:xfrm>
            <a:off x="1073943" y="1282798"/>
            <a:ext cx="10572750" cy="19050"/>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398"/>
        <p:cNvGrpSpPr/>
        <p:nvPr/>
      </p:nvGrpSpPr>
      <p:grpSpPr>
        <a:xfrm>
          <a:off x="0" y="0"/>
          <a:ext cx="0" cy="0"/>
          <a:chOff x="0" y="0"/>
          <a:chExt cx="0" cy="0"/>
        </a:xfrm>
      </p:grpSpPr>
      <p:pic>
        <p:nvPicPr>
          <p:cNvPr id="399" name="Google Shape;399;p31"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400" name="Google Shape;400;p31" descr="image.png"/>
          <p:cNvPicPr preferRelativeResize="0"/>
          <p:nvPr/>
        </p:nvPicPr>
        <p:blipFill rotWithShape="1">
          <a:blip r:embed="rId4">
            <a:alphaModFix/>
          </a:blip>
          <a:srcRect/>
          <a:stretch/>
        </p:blipFill>
        <p:spPr>
          <a:xfrm>
            <a:off x="762000" y="1819275"/>
            <a:ext cx="10572750" cy="4293244"/>
          </a:xfrm>
          <a:prstGeom prst="rect">
            <a:avLst/>
          </a:prstGeom>
          <a:noFill/>
          <a:ln>
            <a:noFill/>
          </a:ln>
        </p:spPr>
      </p:pic>
      <p:sp>
        <p:nvSpPr>
          <p:cNvPr id="401" name="Google Shape;401;p31"/>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02" name="Google Shape;402;p31"/>
          <p:cNvSpPr txBox="1"/>
          <p:nvPr/>
        </p:nvSpPr>
        <p:spPr>
          <a:xfrm>
            <a:off x="1152525" y="2209800"/>
            <a:ext cx="9363075" cy="886397"/>
          </a:xfrm>
          <a:prstGeom prst="rect">
            <a:avLst/>
          </a:prstGeom>
          <a:noFill/>
          <a:ln>
            <a:noFill/>
          </a:ln>
        </p:spPr>
        <p:txBody>
          <a:bodyPr spcFirstLastPara="1" wrap="square" lIns="0" tIns="0" rIns="0" bIns="0" anchor="t" anchorCtr="0">
            <a:spAutoFit/>
          </a:bodyPr>
          <a:lstStyle/>
          <a:p>
            <a:pPr marL="0" marR="0" lvl="0" indent="0" algn="r">
              <a:lnSpc>
                <a:spcPct val="159944"/>
              </a:lnSpc>
              <a:spcBef>
                <a:spcPts val="0"/>
              </a:spcBef>
              <a:spcAft>
                <a:spcPts val="0"/>
              </a:spcAft>
              <a:buNone/>
            </a:pPr>
            <a:r>
              <a:rPr lang="en-US" sz="1800" b="0" i="0" u="none" strike="noStrike" cap="none" dirty="0" err="1">
                <a:solidFill>
                  <a:srgbClr val="334155"/>
                </a:solidFill>
                <a:latin typeface="Tajawal"/>
                <a:ea typeface="Tajawal"/>
                <a:cs typeface="Tajawal"/>
                <a:sym typeface="Tajawal"/>
              </a:rPr>
              <a:t>العلاقة</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بين</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العلم</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والميتافيزيقا</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تطورت</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من</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مجرد</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منهج</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رياضي</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إلى</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إدراك</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استحالة</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بناء</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العلم</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دون</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ضمان</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ميتافيزيقي</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لصدق</a:t>
            </a:r>
            <a:r>
              <a:rPr lang="en-US" sz="1800" b="0" i="0" u="none" strike="noStrike" cap="none" dirty="0">
                <a:solidFill>
                  <a:srgbClr val="334155"/>
                </a:solidFill>
                <a:latin typeface="Tajawal"/>
                <a:ea typeface="Tajawal"/>
                <a:cs typeface="Tajawal"/>
                <a:sym typeface="Tajawal"/>
              </a:rPr>
              <a:t> </a:t>
            </a:r>
            <a:r>
              <a:rPr lang="en-US" sz="1800" b="0" i="0" u="none" strike="noStrike" cap="none" dirty="0" err="1">
                <a:solidFill>
                  <a:srgbClr val="334155"/>
                </a:solidFill>
                <a:latin typeface="Tajawal"/>
                <a:ea typeface="Tajawal"/>
                <a:cs typeface="Tajawal"/>
                <a:sym typeface="Tajawal"/>
              </a:rPr>
              <a:t>الأفكار</a:t>
            </a:r>
            <a:r>
              <a:rPr lang="en-US" sz="1800" b="0" i="0" u="none" strike="noStrike" cap="none" dirty="0">
                <a:solidFill>
                  <a:srgbClr val="334155"/>
                </a:solidFill>
                <a:latin typeface="Tajawal"/>
                <a:ea typeface="Tajawal"/>
                <a:cs typeface="Tajawal"/>
                <a:sym typeface="Tajawal"/>
              </a:rPr>
              <a:t>.</a:t>
            </a:r>
            <a:endParaRPr dirty="0"/>
          </a:p>
        </p:txBody>
      </p:sp>
      <p:sp>
        <p:nvSpPr>
          <p:cNvPr id="403" name="Google Shape;403;p31"/>
          <p:cNvSpPr txBox="1"/>
          <p:nvPr/>
        </p:nvSpPr>
        <p:spPr>
          <a:xfrm>
            <a:off x="1152525" y="3179266"/>
            <a:ext cx="9363075" cy="731341"/>
          </a:xfrm>
          <a:prstGeom prst="rect">
            <a:avLst/>
          </a:prstGeom>
          <a:noFill/>
          <a:ln>
            <a:noFill/>
          </a:ln>
        </p:spPr>
        <p:txBody>
          <a:bodyPr spcFirstLastPara="1" wrap="square" lIns="0" tIns="0" rIns="0" bIns="0" anchor="t" anchorCtr="0">
            <a:spAutoFit/>
          </a:bodyPr>
          <a:lstStyle/>
          <a:p>
            <a:pPr marL="0" marR="0" lvl="0" indent="0" algn="r" rtl="0">
              <a:lnSpc>
                <a:spcPct val="159944"/>
              </a:lnSpc>
              <a:spcBef>
                <a:spcPts val="0"/>
              </a:spcBef>
              <a:spcAft>
                <a:spcPts val="0"/>
              </a:spcAft>
              <a:buNone/>
            </a:pPr>
            <a:r>
              <a:rPr lang="en-US" sz="1800" b="0" i="0" u="none" strike="noStrike" cap="none">
                <a:solidFill>
                  <a:srgbClr val="334155"/>
                </a:solidFill>
                <a:latin typeface="Tajawal"/>
                <a:ea typeface="Tajawal"/>
                <a:cs typeface="Tajawal"/>
                <a:sym typeface="Tajawal"/>
              </a:rPr>
              <a:t>لا يمكن القول إن العلم عند ديكارت مستقل تمامًا عن الميتافيزيقا. فالفيزياء تستند إلى (الله، صدقه، وثباته).</a:t>
            </a:r>
            <a:endParaRPr/>
          </a:p>
        </p:txBody>
      </p:sp>
      <p:sp>
        <p:nvSpPr>
          <p:cNvPr id="404" name="Google Shape;404;p31"/>
          <p:cNvSpPr txBox="1"/>
          <p:nvPr/>
        </p:nvSpPr>
        <p:spPr>
          <a:xfrm>
            <a:off x="1152525" y="4148732"/>
            <a:ext cx="9363075" cy="365670"/>
          </a:xfrm>
          <a:prstGeom prst="rect">
            <a:avLst/>
          </a:prstGeom>
          <a:noFill/>
          <a:ln>
            <a:noFill/>
          </a:ln>
        </p:spPr>
        <p:txBody>
          <a:bodyPr spcFirstLastPara="1" wrap="square" lIns="0" tIns="0" rIns="0" bIns="0" anchor="t" anchorCtr="0">
            <a:spAutoFit/>
          </a:bodyPr>
          <a:lstStyle/>
          <a:p>
            <a:pPr marL="0" marR="0" lvl="0" indent="0" algn="r" rtl="0">
              <a:lnSpc>
                <a:spcPct val="159944"/>
              </a:lnSpc>
              <a:spcBef>
                <a:spcPts val="0"/>
              </a:spcBef>
              <a:spcAft>
                <a:spcPts val="0"/>
              </a:spcAft>
              <a:buNone/>
            </a:pPr>
            <a:r>
              <a:rPr lang="en-US" sz="1800" b="0" i="0" u="none" strike="noStrike" cap="none">
                <a:solidFill>
                  <a:srgbClr val="334155"/>
                </a:solidFill>
                <a:latin typeface="Tajawal"/>
                <a:ea typeface="Tajawal"/>
                <a:cs typeface="Tajawal"/>
                <a:sym typeface="Tajawal"/>
              </a:rPr>
              <a:t>بدأ بالشك المنهجي ⬅ الكوجيطو ⬅ إثبات الله ⬅ الصدق الإلهي ضامنًا للمعرفة والعلم.</a:t>
            </a:r>
            <a:endParaRPr/>
          </a:p>
        </p:txBody>
      </p:sp>
      <p:sp>
        <p:nvSpPr>
          <p:cNvPr id="405" name="Google Shape;405;p31"/>
          <p:cNvSpPr txBox="1"/>
          <p:nvPr/>
        </p:nvSpPr>
        <p:spPr>
          <a:xfrm>
            <a:off x="1152525" y="4752528"/>
            <a:ext cx="9363075" cy="731341"/>
          </a:xfrm>
          <a:prstGeom prst="rect">
            <a:avLst/>
          </a:prstGeom>
          <a:noFill/>
          <a:ln>
            <a:noFill/>
          </a:ln>
        </p:spPr>
        <p:txBody>
          <a:bodyPr spcFirstLastPara="1" wrap="square" lIns="0" tIns="0" rIns="0" bIns="0" anchor="t" anchorCtr="0">
            <a:spAutoFit/>
          </a:bodyPr>
          <a:lstStyle/>
          <a:p>
            <a:pPr marL="0" marR="0" lvl="0" indent="0" algn="r" rtl="0">
              <a:lnSpc>
                <a:spcPct val="159944"/>
              </a:lnSpc>
              <a:spcBef>
                <a:spcPts val="0"/>
              </a:spcBef>
              <a:spcAft>
                <a:spcPts val="0"/>
              </a:spcAft>
              <a:buNone/>
            </a:pPr>
            <a:r>
              <a:rPr lang="en-US" sz="1800" b="1" i="0" u="none" strike="noStrike" cap="none">
                <a:solidFill>
                  <a:srgbClr val="0F172A"/>
                </a:solidFill>
                <a:latin typeface="Tajawal"/>
                <a:ea typeface="Tajawal"/>
                <a:cs typeface="Tajawal"/>
                <a:sym typeface="Tajawal"/>
              </a:rPr>
              <a:t>الخلاصة:</a:t>
            </a:r>
            <a:r>
              <a:rPr lang="en-US" sz="1800" b="0" i="0" u="none" strike="noStrike" cap="none">
                <a:solidFill>
                  <a:srgbClr val="334155"/>
                </a:solidFill>
                <a:latin typeface="Tajawal"/>
                <a:ea typeface="Tajawal"/>
                <a:cs typeface="Tajawal"/>
                <a:sym typeface="Tajawal"/>
              </a:rPr>
              <a:t> ميلاد العلم الحديث لم يكن انفصالًا عن الميتافيزيقا، بل تأسيسًا جديدًا للعلم داخل أفق ميتافيزيقي.</a:t>
            </a:r>
            <a:endParaRPr/>
          </a:p>
        </p:txBody>
      </p:sp>
      <p:sp>
        <p:nvSpPr>
          <p:cNvPr id="406" name="Google Shape;406;p31"/>
          <p:cNvSpPr txBox="1"/>
          <p:nvPr/>
        </p:nvSpPr>
        <p:spPr>
          <a:xfrm>
            <a:off x="233362" y="571500"/>
            <a:ext cx="11101387" cy="484748"/>
          </a:xfrm>
          <a:prstGeom prst="rect">
            <a:avLst/>
          </a:prstGeom>
          <a:noFill/>
          <a:ln>
            <a:noFill/>
          </a:ln>
        </p:spPr>
        <p:txBody>
          <a:bodyPr spcFirstLastPara="1" wrap="square" lIns="0" tIns="0" rIns="0" bIns="0" anchor="t" anchorCtr="0">
            <a:spAutoFit/>
          </a:bodyPr>
          <a:lstStyle/>
          <a:p>
            <a:pPr marL="0" marR="0" lvl="0" indent="0" algn="r" rtl="0">
              <a:spcBef>
                <a:spcPts val="0"/>
              </a:spcBef>
              <a:spcAft>
                <a:spcPts val="0"/>
              </a:spcAft>
              <a:buNone/>
            </a:pPr>
            <a:r>
              <a:rPr lang="en-US" sz="3150" b="0" i="0" u="none" strike="noStrike" cap="none" dirty="0" err="1">
                <a:solidFill>
                  <a:srgbClr val="0F172A"/>
                </a:solidFill>
                <a:latin typeface="Cairo ExtraBold"/>
                <a:ea typeface="Cairo ExtraBold"/>
                <a:cs typeface="Cairo ExtraBold"/>
                <a:sym typeface="Cairo ExtraBold"/>
              </a:rPr>
              <a:t>الخلاصة</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العامة</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للمورد</a:t>
            </a:r>
            <a:endParaRPr dirty="0"/>
          </a:p>
        </p:txBody>
      </p:sp>
      <p:sp>
        <p:nvSpPr>
          <p:cNvPr id="407" name="Google Shape;407;p31"/>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pic>
        <p:nvPicPr>
          <p:cNvPr id="408" name="Google Shape;408;p31" descr="image.png"/>
          <p:cNvPicPr preferRelativeResize="0"/>
          <p:nvPr/>
        </p:nvPicPr>
        <p:blipFill rotWithShape="1">
          <a:blip r:embed="rId5">
            <a:alphaModFix/>
          </a:blip>
          <a:srcRect/>
          <a:stretch/>
        </p:blipFill>
        <p:spPr>
          <a:xfrm>
            <a:off x="10820400" y="2286000"/>
            <a:ext cx="123825" cy="219075"/>
          </a:xfrm>
          <a:prstGeom prst="rect">
            <a:avLst/>
          </a:prstGeom>
          <a:noFill/>
          <a:ln>
            <a:noFill/>
          </a:ln>
        </p:spPr>
      </p:pic>
      <p:pic>
        <p:nvPicPr>
          <p:cNvPr id="409" name="Google Shape;409;p31" descr="image.png"/>
          <p:cNvPicPr preferRelativeResize="0"/>
          <p:nvPr/>
        </p:nvPicPr>
        <p:blipFill rotWithShape="1">
          <a:blip r:embed="rId5">
            <a:alphaModFix/>
          </a:blip>
          <a:srcRect/>
          <a:stretch/>
        </p:blipFill>
        <p:spPr>
          <a:xfrm>
            <a:off x="10820400" y="3255466"/>
            <a:ext cx="123825" cy="219075"/>
          </a:xfrm>
          <a:prstGeom prst="rect">
            <a:avLst/>
          </a:prstGeom>
          <a:noFill/>
          <a:ln>
            <a:noFill/>
          </a:ln>
        </p:spPr>
      </p:pic>
      <p:pic>
        <p:nvPicPr>
          <p:cNvPr id="410" name="Google Shape;410;p31" descr="image.png"/>
          <p:cNvPicPr preferRelativeResize="0"/>
          <p:nvPr/>
        </p:nvPicPr>
        <p:blipFill rotWithShape="1">
          <a:blip r:embed="rId5">
            <a:alphaModFix/>
          </a:blip>
          <a:srcRect/>
          <a:stretch/>
        </p:blipFill>
        <p:spPr>
          <a:xfrm>
            <a:off x="10820400" y="4224932"/>
            <a:ext cx="123825" cy="219075"/>
          </a:xfrm>
          <a:prstGeom prst="rect">
            <a:avLst/>
          </a:prstGeom>
          <a:noFill/>
          <a:ln>
            <a:noFill/>
          </a:ln>
        </p:spPr>
      </p:pic>
      <p:pic>
        <p:nvPicPr>
          <p:cNvPr id="411" name="Google Shape;411;p31" descr="image.png"/>
          <p:cNvPicPr preferRelativeResize="0"/>
          <p:nvPr/>
        </p:nvPicPr>
        <p:blipFill rotWithShape="1">
          <a:blip r:embed="rId5">
            <a:alphaModFix/>
          </a:blip>
          <a:srcRect/>
          <a:stretch/>
        </p:blipFill>
        <p:spPr>
          <a:xfrm>
            <a:off x="10820400" y="4828728"/>
            <a:ext cx="123825" cy="21907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415"/>
        <p:cNvGrpSpPr/>
        <p:nvPr/>
      </p:nvGrpSpPr>
      <p:grpSpPr>
        <a:xfrm>
          <a:off x="0" y="0"/>
          <a:ext cx="0" cy="0"/>
          <a:chOff x="0" y="0"/>
          <a:chExt cx="0" cy="0"/>
        </a:xfrm>
      </p:grpSpPr>
      <p:pic>
        <p:nvPicPr>
          <p:cNvPr id="416" name="Google Shape;416;p32"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417" name="Google Shape;417;p32" descr="image.png"/>
          <p:cNvPicPr preferRelativeResize="0"/>
          <p:nvPr/>
        </p:nvPicPr>
        <p:blipFill rotWithShape="1">
          <a:blip r:embed="rId4">
            <a:alphaModFix/>
          </a:blip>
          <a:srcRect/>
          <a:stretch/>
        </p:blipFill>
        <p:spPr>
          <a:xfrm>
            <a:off x="8001000" y="1819275"/>
            <a:ext cx="3333750" cy="3445668"/>
          </a:xfrm>
          <a:prstGeom prst="rect">
            <a:avLst/>
          </a:prstGeom>
          <a:noFill/>
          <a:ln>
            <a:noFill/>
          </a:ln>
        </p:spPr>
      </p:pic>
      <p:pic>
        <p:nvPicPr>
          <p:cNvPr id="418" name="Google Shape;418;p32" descr="image.png"/>
          <p:cNvPicPr preferRelativeResize="0"/>
          <p:nvPr/>
        </p:nvPicPr>
        <p:blipFill rotWithShape="1">
          <a:blip r:embed="rId5">
            <a:alphaModFix/>
          </a:blip>
          <a:srcRect/>
          <a:stretch/>
        </p:blipFill>
        <p:spPr>
          <a:xfrm>
            <a:off x="4381500" y="1819275"/>
            <a:ext cx="3333750" cy="3445668"/>
          </a:xfrm>
          <a:prstGeom prst="rect">
            <a:avLst/>
          </a:prstGeom>
          <a:noFill/>
          <a:ln>
            <a:noFill/>
          </a:ln>
        </p:spPr>
      </p:pic>
      <p:pic>
        <p:nvPicPr>
          <p:cNvPr id="419" name="Google Shape;419;p32" descr="image.png"/>
          <p:cNvPicPr preferRelativeResize="0"/>
          <p:nvPr/>
        </p:nvPicPr>
        <p:blipFill rotWithShape="1">
          <a:blip r:embed="rId6">
            <a:alphaModFix/>
          </a:blip>
          <a:srcRect/>
          <a:stretch/>
        </p:blipFill>
        <p:spPr>
          <a:xfrm>
            <a:off x="762000" y="1819275"/>
            <a:ext cx="3333750" cy="3445668"/>
          </a:xfrm>
          <a:prstGeom prst="rect">
            <a:avLst/>
          </a:prstGeom>
          <a:noFill/>
          <a:ln>
            <a:noFill/>
          </a:ln>
        </p:spPr>
      </p:pic>
      <p:sp>
        <p:nvSpPr>
          <p:cNvPr id="420" name="Google Shape;420;p32"/>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21" name="Google Shape;421;p32"/>
          <p:cNvSpPr txBox="1"/>
          <p:nvPr/>
        </p:nvSpPr>
        <p:spPr>
          <a:xfrm>
            <a:off x="8742759" y="2876550"/>
            <a:ext cx="1850231"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005088"/>
                </a:solidFill>
                <a:latin typeface="Cairo"/>
                <a:ea typeface="Cairo"/>
                <a:cs typeface="Cairo"/>
                <a:sym typeface="Cairo"/>
              </a:rPr>
              <a:t>الرياضيات الكلية</a:t>
            </a:r>
            <a:endParaRPr/>
          </a:p>
        </p:txBody>
      </p:sp>
      <p:sp>
        <p:nvSpPr>
          <p:cNvPr id="422" name="Google Shape;422;p32"/>
          <p:cNvSpPr txBox="1"/>
          <p:nvPr/>
        </p:nvSpPr>
        <p:spPr>
          <a:xfrm>
            <a:off x="8296275" y="3486150"/>
            <a:ext cx="2743200" cy="1340643"/>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منهج عام لا يقتصر على الأعداد، بل يطبق على كل المسائل بوصفه طريقة في التفكير الواضح.</a:t>
            </a:r>
            <a:endParaRPr/>
          </a:p>
        </p:txBody>
      </p:sp>
      <p:sp>
        <p:nvSpPr>
          <p:cNvPr id="423" name="Google Shape;423;p32"/>
          <p:cNvSpPr txBox="1"/>
          <p:nvPr/>
        </p:nvSpPr>
        <p:spPr>
          <a:xfrm>
            <a:off x="5418296" y="2876550"/>
            <a:ext cx="1260157"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005088"/>
                </a:solidFill>
                <a:latin typeface="Cairo"/>
                <a:ea typeface="Cairo"/>
                <a:cs typeface="Cairo"/>
                <a:sym typeface="Cairo"/>
              </a:rPr>
              <a:t>وحدة العلم</a:t>
            </a:r>
            <a:endParaRPr/>
          </a:p>
        </p:txBody>
      </p:sp>
      <p:sp>
        <p:nvSpPr>
          <p:cNvPr id="424" name="Google Shape;424;p32"/>
          <p:cNvSpPr txBox="1"/>
          <p:nvPr/>
        </p:nvSpPr>
        <p:spPr>
          <a:xfrm>
            <a:off x="4676775" y="3486150"/>
            <a:ext cx="2743200" cy="1005482"/>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فكرة مفادها أن العلوم رغم اختلاف موضوعاتها الخارجية، تتوحد في الفكر الإنساني الواحد.</a:t>
            </a:r>
            <a:endParaRPr/>
          </a:p>
        </p:txBody>
      </p:sp>
      <p:sp>
        <p:nvSpPr>
          <p:cNvPr id="425" name="Google Shape;425;p32"/>
          <p:cNvSpPr txBox="1"/>
          <p:nvPr/>
        </p:nvSpPr>
        <p:spPr>
          <a:xfrm>
            <a:off x="1573768" y="2876550"/>
            <a:ext cx="1710213"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005088"/>
                </a:solidFill>
                <a:latin typeface="Cairo"/>
                <a:ea typeface="Cairo"/>
                <a:cs typeface="Cairo"/>
                <a:sym typeface="Cairo"/>
              </a:rPr>
              <a:t>الشك المنهجي</a:t>
            </a:r>
            <a:endParaRPr/>
          </a:p>
        </p:txBody>
      </p:sp>
      <p:sp>
        <p:nvSpPr>
          <p:cNvPr id="426" name="Google Shape;426;p32"/>
          <p:cNvSpPr txBox="1"/>
          <p:nvPr/>
        </p:nvSpPr>
        <p:spPr>
          <a:xfrm>
            <a:off x="1057275" y="3486150"/>
            <a:ext cx="2743200" cy="1005482"/>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وسيلة نقدية لاستبعاد المعارف غير اليقينية للوصول لأساس صلب لا يمكن الشك فيه.</a:t>
            </a:r>
            <a:endParaRPr/>
          </a:p>
        </p:txBody>
      </p:sp>
      <p:pic>
        <p:nvPicPr>
          <p:cNvPr id="427" name="Google Shape;427;p32" descr="image.png"/>
          <p:cNvPicPr preferRelativeResize="0"/>
          <p:nvPr/>
        </p:nvPicPr>
        <p:blipFill rotWithShape="1">
          <a:blip r:embed="rId7">
            <a:alphaModFix/>
          </a:blip>
          <a:srcRect/>
          <a:stretch/>
        </p:blipFill>
        <p:spPr>
          <a:xfrm>
            <a:off x="9405937" y="2138362"/>
            <a:ext cx="523875" cy="523875"/>
          </a:xfrm>
          <a:prstGeom prst="rect">
            <a:avLst/>
          </a:prstGeom>
          <a:noFill/>
          <a:ln>
            <a:noFill/>
          </a:ln>
        </p:spPr>
      </p:pic>
      <p:pic>
        <p:nvPicPr>
          <p:cNvPr id="428" name="Google Shape;428;p32" descr="image.png"/>
          <p:cNvPicPr preferRelativeResize="0"/>
          <p:nvPr/>
        </p:nvPicPr>
        <p:blipFill rotWithShape="1">
          <a:blip r:embed="rId8">
            <a:alphaModFix/>
          </a:blip>
          <a:srcRect/>
          <a:stretch/>
        </p:blipFill>
        <p:spPr>
          <a:xfrm>
            <a:off x="5719762" y="2138362"/>
            <a:ext cx="657225" cy="523875"/>
          </a:xfrm>
          <a:prstGeom prst="rect">
            <a:avLst/>
          </a:prstGeom>
          <a:noFill/>
          <a:ln>
            <a:noFill/>
          </a:ln>
        </p:spPr>
      </p:pic>
      <p:pic>
        <p:nvPicPr>
          <p:cNvPr id="429" name="Google Shape;429;p32" descr="image.png"/>
          <p:cNvPicPr preferRelativeResize="0"/>
          <p:nvPr/>
        </p:nvPicPr>
        <p:blipFill rotWithShape="1">
          <a:blip r:embed="rId9">
            <a:alphaModFix/>
          </a:blip>
          <a:srcRect/>
          <a:stretch/>
        </p:blipFill>
        <p:spPr>
          <a:xfrm>
            <a:off x="2166937" y="2138362"/>
            <a:ext cx="523875" cy="523875"/>
          </a:xfrm>
          <a:prstGeom prst="rect">
            <a:avLst/>
          </a:prstGeom>
          <a:noFill/>
          <a:ln>
            <a:noFill/>
          </a:ln>
        </p:spPr>
      </p:pic>
      <p:sp>
        <p:nvSpPr>
          <p:cNvPr id="430" name="Google Shape;430;p32"/>
          <p:cNvSpPr txBox="1"/>
          <p:nvPr/>
        </p:nvSpPr>
        <p:spPr>
          <a:xfrm>
            <a:off x="233362" y="571500"/>
            <a:ext cx="11101387" cy="484748"/>
          </a:xfrm>
          <a:prstGeom prst="rect">
            <a:avLst/>
          </a:prstGeom>
          <a:noFill/>
          <a:ln>
            <a:noFill/>
          </a:ln>
        </p:spPr>
        <p:txBody>
          <a:bodyPr spcFirstLastPara="1" wrap="square" lIns="0" tIns="0" rIns="0" bIns="0" anchor="t" anchorCtr="0">
            <a:spAutoFit/>
          </a:bodyPr>
          <a:lstStyle/>
          <a:p>
            <a:pPr marL="0" marR="0" lvl="0" indent="0" algn="r" rtl="0">
              <a:spcBef>
                <a:spcPts val="0"/>
              </a:spcBef>
              <a:spcAft>
                <a:spcPts val="0"/>
              </a:spcAft>
              <a:buNone/>
            </a:pPr>
            <a:r>
              <a:rPr lang="en-US" sz="3150" b="0" i="0" u="none" strike="noStrike" cap="none" dirty="0" err="1">
                <a:solidFill>
                  <a:srgbClr val="0F172A"/>
                </a:solidFill>
                <a:latin typeface="Cairo ExtraBold"/>
                <a:ea typeface="Cairo ExtraBold"/>
                <a:cs typeface="Cairo ExtraBold"/>
                <a:sym typeface="Cairo ExtraBold"/>
              </a:rPr>
              <a:t>مفاهيم</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مفتاحية</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للطلبة</a:t>
            </a:r>
            <a:endParaRPr dirty="0"/>
          </a:p>
        </p:txBody>
      </p:sp>
      <p:sp>
        <p:nvSpPr>
          <p:cNvPr id="431" name="Google Shape;431;p32"/>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Shape 94"/>
        <p:cNvGrpSpPr/>
        <p:nvPr/>
      </p:nvGrpSpPr>
      <p:grpSpPr>
        <a:xfrm>
          <a:off x="0" y="0"/>
          <a:ext cx="0" cy="0"/>
          <a:chOff x="0" y="0"/>
          <a:chExt cx="0" cy="0"/>
        </a:xfrm>
      </p:grpSpPr>
      <p:pic>
        <p:nvPicPr>
          <p:cNvPr id="95" name="Google Shape;95;p14" descr="image.png"/>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96" name="Google Shape;96;p14"/>
          <p:cNvSpPr/>
          <p:nvPr/>
        </p:nvSpPr>
        <p:spPr>
          <a:xfrm>
            <a:off x="12096750" y="0"/>
            <a:ext cx="95250" cy="6858000"/>
          </a:xfrm>
          <a:prstGeom prst="rect">
            <a:avLst/>
          </a:prstGeom>
          <a:solidFill>
            <a:srgbClr val="38BD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97" name="Google Shape;97;p14"/>
          <p:cNvSpPr txBox="1"/>
          <p:nvPr/>
        </p:nvSpPr>
        <p:spPr>
          <a:xfrm>
            <a:off x="3068002" y="1897409"/>
            <a:ext cx="5960745" cy="807913"/>
          </a:xfrm>
          <a:prstGeom prst="rect">
            <a:avLst/>
          </a:prstGeom>
          <a:noFill/>
          <a:ln>
            <a:noFill/>
          </a:ln>
        </p:spPr>
        <p:txBody>
          <a:bodyPr spcFirstLastPara="1" wrap="square" lIns="0" tIns="0" rIns="0" bIns="0" anchor="t" anchorCtr="0">
            <a:spAutoFit/>
          </a:bodyPr>
          <a:lstStyle/>
          <a:p>
            <a:pPr marL="0" marR="0" lvl="0" indent="0" algn="ctr" rtl="1">
              <a:spcBef>
                <a:spcPts val="0"/>
              </a:spcBef>
              <a:spcAft>
                <a:spcPts val="0"/>
              </a:spcAft>
              <a:buNone/>
            </a:pPr>
            <a:r>
              <a:rPr lang="en-US" sz="5250" b="1" i="0" u="none" strike="noStrike" cap="none" dirty="0" err="1">
                <a:solidFill>
                  <a:srgbClr val="F8FAFC"/>
                </a:solidFill>
                <a:latin typeface="Cairo"/>
                <a:ea typeface="Cairo"/>
                <a:cs typeface="Cairo"/>
                <a:sym typeface="Cairo"/>
              </a:rPr>
              <a:t>تقديم</a:t>
            </a:r>
            <a:r>
              <a:rPr lang="en-US" sz="5250" b="1" i="0" u="none" strike="noStrike" cap="none" dirty="0">
                <a:solidFill>
                  <a:srgbClr val="F8FAFC"/>
                </a:solidFill>
                <a:latin typeface="Cairo"/>
                <a:ea typeface="Cairo"/>
                <a:cs typeface="Cairo"/>
                <a:sym typeface="Cairo"/>
              </a:rPr>
              <a:t> </a:t>
            </a:r>
            <a:r>
              <a:rPr lang="en-US" sz="5250" b="1" i="0" u="none" strike="noStrike" cap="none" dirty="0" err="1">
                <a:solidFill>
                  <a:srgbClr val="F8FAFC"/>
                </a:solidFill>
                <a:latin typeface="Cairo"/>
                <a:ea typeface="Cairo"/>
                <a:cs typeface="Cairo"/>
                <a:sym typeface="Cairo"/>
              </a:rPr>
              <a:t>عام</a:t>
            </a:r>
            <a:r>
              <a:rPr lang="en-US" sz="5250" b="1" i="0" u="none" strike="noStrike" cap="none" dirty="0">
                <a:solidFill>
                  <a:srgbClr val="F8FAFC"/>
                </a:solidFill>
                <a:latin typeface="Cairo"/>
                <a:ea typeface="Cairo"/>
                <a:cs typeface="Cairo"/>
                <a:sym typeface="Cairo"/>
              </a:rPr>
              <a:t> </a:t>
            </a:r>
            <a:r>
              <a:rPr lang="en-US" sz="5250" b="1" i="0" u="none" strike="noStrike" cap="none" dirty="0" err="1">
                <a:solidFill>
                  <a:srgbClr val="F8FAFC"/>
                </a:solidFill>
                <a:latin typeface="Cairo"/>
                <a:ea typeface="Cairo"/>
                <a:cs typeface="Cairo"/>
                <a:sym typeface="Cairo"/>
              </a:rPr>
              <a:t>للمورد</a:t>
            </a:r>
            <a:endParaRPr dirty="0"/>
          </a:p>
        </p:txBody>
      </p:sp>
      <p:sp>
        <p:nvSpPr>
          <p:cNvPr id="98" name="Google Shape;98;p14"/>
          <p:cNvSpPr/>
          <p:nvPr/>
        </p:nvSpPr>
        <p:spPr>
          <a:xfrm>
            <a:off x="5572125" y="3621434"/>
            <a:ext cx="952500" cy="57150"/>
          </a:xfrm>
          <a:prstGeom prst="rect">
            <a:avLst/>
          </a:prstGeom>
          <a:solidFill>
            <a:srgbClr val="38BD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99" name="Google Shape;99;p14"/>
          <p:cNvSpPr txBox="1"/>
          <p:nvPr/>
        </p:nvSpPr>
        <p:spPr>
          <a:xfrm>
            <a:off x="1762125" y="3964334"/>
            <a:ext cx="8572500" cy="1034129"/>
          </a:xfrm>
          <a:prstGeom prst="rect">
            <a:avLst/>
          </a:prstGeom>
          <a:noFill/>
          <a:ln>
            <a:noFill/>
          </a:ln>
        </p:spPr>
        <p:txBody>
          <a:bodyPr spcFirstLastPara="1" wrap="square" lIns="0" tIns="0" rIns="0" bIns="0" anchor="t" anchorCtr="0">
            <a:spAutoFit/>
          </a:bodyPr>
          <a:lstStyle/>
          <a:p>
            <a:pPr marL="0" marR="0" lvl="0" indent="0" algn="ctr" rtl="1">
              <a:lnSpc>
                <a:spcPct val="159952"/>
              </a:lnSpc>
              <a:spcBef>
                <a:spcPts val="0"/>
              </a:spcBef>
              <a:spcAft>
                <a:spcPts val="0"/>
              </a:spcAft>
              <a:buNone/>
            </a:pPr>
            <a:r>
              <a:rPr lang="en-US" sz="2100" b="0" i="0" u="none" strike="noStrike" cap="none" dirty="0" err="1">
                <a:solidFill>
                  <a:srgbClr val="CBD5E1"/>
                </a:solidFill>
                <a:latin typeface="Tajawal"/>
                <a:ea typeface="Tajawal"/>
                <a:cs typeface="Tajawal"/>
                <a:sym typeface="Tajawal"/>
              </a:rPr>
              <a:t>يتناول</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هذا</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المورد</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التعليمي</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العلاقة</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بين</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الميتافيزيقا</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والعلم</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في</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فلسفة</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رونيه</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ديكارت</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وهي</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علاقة</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مركزية</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لفهم</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الفلسفة</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الحديثة</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وميلاد</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العلم</a:t>
            </a:r>
            <a:r>
              <a:rPr lang="en-US" sz="2100" b="0" i="0" u="none" strike="noStrike" cap="none" dirty="0">
                <a:solidFill>
                  <a:srgbClr val="CBD5E1"/>
                </a:solidFill>
                <a:latin typeface="Tajawal"/>
                <a:ea typeface="Tajawal"/>
                <a:cs typeface="Tajawal"/>
                <a:sym typeface="Tajawal"/>
              </a:rPr>
              <a:t> </a:t>
            </a:r>
            <a:r>
              <a:rPr lang="en-US" sz="2100" b="0" i="0" u="none" strike="noStrike" cap="none" dirty="0" err="1">
                <a:solidFill>
                  <a:srgbClr val="CBD5E1"/>
                </a:solidFill>
                <a:latin typeface="Tajawal"/>
                <a:ea typeface="Tajawal"/>
                <a:cs typeface="Tajawal"/>
                <a:sym typeface="Tajawal"/>
              </a:rPr>
              <a:t>الحديث</a:t>
            </a:r>
            <a:r>
              <a:rPr lang="en-US" sz="2100" b="0" i="0" u="none" strike="noStrike" cap="none" dirty="0">
                <a:solidFill>
                  <a:srgbClr val="CBD5E1"/>
                </a:solidFill>
                <a:latin typeface="Tajawal"/>
                <a:ea typeface="Tajawal"/>
                <a:cs typeface="Tajawal"/>
                <a:sym typeface="Tajawal"/>
              </a:rPr>
              <a:t>.</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Shape 435"/>
        <p:cNvGrpSpPr/>
        <p:nvPr/>
      </p:nvGrpSpPr>
      <p:grpSpPr>
        <a:xfrm>
          <a:off x="0" y="0"/>
          <a:ext cx="0" cy="0"/>
          <a:chOff x="0" y="0"/>
          <a:chExt cx="0" cy="0"/>
        </a:xfrm>
      </p:grpSpPr>
      <p:pic>
        <p:nvPicPr>
          <p:cNvPr id="436" name="Google Shape;436;p33"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437" name="Google Shape;437;p33" descr="image.png"/>
          <p:cNvPicPr preferRelativeResize="0"/>
          <p:nvPr/>
        </p:nvPicPr>
        <p:blipFill rotWithShape="1">
          <a:blip r:embed="rId4">
            <a:alphaModFix/>
          </a:blip>
          <a:srcRect/>
          <a:stretch/>
        </p:blipFill>
        <p:spPr>
          <a:xfrm>
            <a:off x="762000" y="1819275"/>
            <a:ext cx="10572750" cy="3731418"/>
          </a:xfrm>
          <a:prstGeom prst="rect">
            <a:avLst/>
          </a:prstGeom>
          <a:noFill/>
          <a:ln>
            <a:noFill/>
          </a:ln>
        </p:spPr>
      </p:pic>
      <p:sp>
        <p:nvSpPr>
          <p:cNvPr id="438" name="Google Shape;438;p33"/>
          <p:cNvSpPr/>
          <p:nvPr/>
        </p:nvSpPr>
        <p:spPr>
          <a:xfrm>
            <a:off x="12096750" y="0"/>
            <a:ext cx="95250" cy="6858000"/>
          </a:xfrm>
          <a:prstGeom prst="rect">
            <a:avLst/>
          </a:prstGeom>
          <a:solidFill>
            <a:srgbClr val="38BD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aphicFrame>
        <p:nvGraphicFramePr>
          <p:cNvPr id="439" name="Google Shape;439;p33"/>
          <p:cNvGraphicFramePr/>
          <p:nvPr/>
        </p:nvGraphicFramePr>
        <p:xfrm>
          <a:off x="771525" y="1828800"/>
          <a:ext cx="10553700" cy="3712375"/>
        </p:xfrm>
        <a:graphic>
          <a:graphicData uri="http://schemas.openxmlformats.org/drawingml/2006/table">
            <a:tbl>
              <a:tblPr firstRow="1" bandRow="1">
                <a:noFill/>
                <a:tableStyleId>{AD026BA2-4788-40DE-8383-6D45C73AEAC4}</a:tableStyleId>
              </a:tblPr>
              <a:tblGrid>
                <a:gridCol w="2388400">
                  <a:extLst>
                    <a:ext uri="{9D8B030D-6E8A-4147-A177-3AD203B41FA5}">
                      <a16:colId xmlns:a16="http://schemas.microsoft.com/office/drawing/2014/main" val="20000"/>
                    </a:ext>
                  </a:extLst>
                </a:gridCol>
                <a:gridCol w="4152000">
                  <a:extLst>
                    <a:ext uri="{9D8B030D-6E8A-4147-A177-3AD203B41FA5}">
                      <a16:colId xmlns:a16="http://schemas.microsoft.com/office/drawing/2014/main" val="20001"/>
                    </a:ext>
                  </a:extLst>
                </a:gridCol>
                <a:gridCol w="4013300">
                  <a:extLst>
                    <a:ext uri="{9D8B030D-6E8A-4147-A177-3AD203B41FA5}">
                      <a16:colId xmlns:a16="http://schemas.microsoft.com/office/drawing/2014/main" val="20002"/>
                    </a:ext>
                  </a:extLst>
                </a:gridCol>
              </a:tblGrid>
              <a:tr h="742475">
                <a:tc>
                  <a:txBody>
                    <a:bodyPr/>
                    <a:lstStyle/>
                    <a:p>
                      <a:pPr marL="0" marR="0" lvl="0" indent="0" algn="r" rtl="0">
                        <a:spcBef>
                          <a:spcPts val="0"/>
                        </a:spcBef>
                        <a:spcAft>
                          <a:spcPts val="0"/>
                        </a:spcAft>
                        <a:buNone/>
                      </a:pPr>
                      <a:r>
                        <a:rPr lang="en-US" sz="1800" b="1" i="0" u="none" strike="noStrike" cap="none">
                          <a:solidFill>
                            <a:srgbClr val="0F172A"/>
                          </a:solidFill>
                          <a:latin typeface="Cairo"/>
                          <a:ea typeface="Cairo"/>
                          <a:cs typeface="Cairo"/>
                          <a:sym typeface="Cairo"/>
                        </a:rPr>
                        <a:t>العنصر</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38BDF8"/>
                    </a:solidFill>
                  </a:tcPr>
                </a:tc>
                <a:tc>
                  <a:txBody>
                    <a:bodyPr/>
                    <a:lstStyle/>
                    <a:p>
                      <a:pPr marL="0" marR="0" lvl="0" indent="0" algn="r" rtl="0">
                        <a:spcBef>
                          <a:spcPts val="0"/>
                        </a:spcBef>
                        <a:spcAft>
                          <a:spcPts val="0"/>
                        </a:spcAft>
                        <a:buNone/>
                      </a:pPr>
                      <a:r>
                        <a:rPr lang="en-US" sz="1800" b="1" i="0" u="none" strike="noStrike" cap="none">
                          <a:solidFill>
                            <a:srgbClr val="0F172A"/>
                          </a:solidFill>
                          <a:latin typeface="Cairo"/>
                          <a:ea typeface="Cairo"/>
                          <a:cs typeface="Cairo"/>
                          <a:sym typeface="Cairo"/>
                        </a:rPr>
                        <a:t>المرحلة المنهجية</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38BDF8"/>
                    </a:solidFill>
                  </a:tcPr>
                </a:tc>
                <a:tc>
                  <a:txBody>
                    <a:bodyPr/>
                    <a:lstStyle/>
                    <a:p>
                      <a:pPr marL="0" marR="0" lvl="0" indent="0" algn="r" rtl="0">
                        <a:spcBef>
                          <a:spcPts val="0"/>
                        </a:spcBef>
                        <a:spcAft>
                          <a:spcPts val="0"/>
                        </a:spcAft>
                        <a:buNone/>
                      </a:pPr>
                      <a:r>
                        <a:rPr lang="en-US" sz="1800" b="1" i="0" u="none" strike="noStrike" cap="none">
                          <a:solidFill>
                            <a:srgbClr val="0F172A"/>
                          </a:solidFill>
                          <a:latin typeface="Cairo"/>
                          <a:ea typeface="Cairo"/>
                          <a:cs typeface="Cairo"/>
                          <a:sym typeface="Cairo"/>
                        </a:rPr>
                        <a:t>المرحلة الميتافيزيقية</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38BDF8"/>
                    </a:solidFill>
                  </a:tcPr>
                </a:tc>
                <a:extLst>
                  <a:ext uri="{0D108BD9-81ED-4DB2-BD59-A6C34878D82A}">
                    <a16:rowId xmlns:a16="http://schemas.microsoft.com/office/drawing/2014/main" val="10000"/>
                  </a:ext>
                </a:extLst>
              </a:tr>
              <a:tr h="742475">
                <a:tc>
                  <a:txBody>
                    <a:bodyPr/>
                    <a:lstStyle/>
                    <a:p>
                      <a:pPr marL="0" marR="0" lvl="0" indent="0" algn="r" rtl="0">
                        <a:spcBef>
                          <a:spcPts val="0"/>
                        </a:spcBef>
                        <a:spcAft>
                          <a:spcPts val="0"/>
                        </a:spcAft>
                        <a:buNone/>
                      </a:pPr>
                      <a:r>
                        <a:rPr lang="en-US" sz="1650" b="1" i="0" u="none" strike="noStrike" cap="none">
                          <a:solidFill>
                            <a:srgbClr val="334155"/>
                          </a:solidFill>
                          <a:latin typeface="Tajawal"/>
                          <a:ea typeface="Tajawal"/>
                          <a:cs typeface="Tajawal"/>
                          <a:sym typeface="Tajawal"/>
                        </a:rPr>
                        <a:t>المؤلفات</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r" rtl="0">
                        <a:spcBef>
                          <a:spcPts val="0"/>
                        </a:spcBef>
                        <a:spcAft>
                          <a:spcPts val="0"/>
                        </a:spcAft>
                        <a:buNone/>
                      </a:pPr>
                      <a:r>
                        <a:rPr lang="en-US" sz="1650" b="0" i="0" u="none" strike="noStrike" cap="none">
                          <a:solidFill>
                            <a:srgbClr val="334155"/>
                          </a:solidFill>
                          <a:latin typeface="Tajawal"/>
                          <a:ea typeface="Tajawal"/>
                          <a:cs typeface="Tajawal"/>
                          <a:sym typeface="Tajawal"/>
                        </a:rPr>
                        <a:t>قواعد لتوجيه الفكر</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r" rtl="0">
                        <a:spcBef>
                          <a:spcPts val="0"/>
                        </a:spcBef>
                        <a:spcAft>
                          <a:spcPts val="0"/>
                        </a:spcAft>
                        <a:buNone/>
                      </a:pPr>
                      <a:r>
                        <a:rPr lang="en-US" sz="1650" b="0" i="0" u="none" strike="noStrike" cap="none">
                          <a:solidFill>
                            <a:srgbClr val="334155"/>
                          </a:solidFill>
                          <a:latin typeface="Tajawal"/>
                          <a:ea typeface="Tajawal"/>
                          <a:cs typeface="Tajawal"/>
                          <a:sym typeface="Tajawal"/>
                        </a:rPr>
                        <a:t>تأملات ميتافيزيقية</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742475">
                <a:tc>
                  <a:txBody>
                    <a:bodyPr/>
                    <a:lstStyle/>
                    <a:p>
                      <a:pPr marL="0" marR="0" lvl="0" indent="0" algn="r" rtl="0">
                        <a:spcBef>
                          <a:spcPts val="0"/>
                        </a:spcBef>
                        <a:spcAft>
                          <a:spcPts val="0"/>
                        </a:spcAft>
                        <a:buNone/>
                      </a:pPr>
                      <a:r>
                        <a:rPr lang="en-US" sz="1650" b="1" i="0" u="none" strike="noStrike" cap="none">
                          <a:solidFill>
                            <a:srgbClr val="334155"/>
                          </a:solidFill>
                          <a:latin typeface="Tajawal"/>
                          <a:ea typeface="Tajawal"/>
                          <a:cs typeface="Tajawal"/>
                          <a:sym typeface="Tajawal"/>
                        </a:rPr>
                        <a:t>السؤال</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0F172A"/>
                    </a:solidFill>
                  </a:tcPr>
                </a:tc>
                <a:tc>
                  <a:txBody>
                    <a:bodyPr/>
                    <a:lstStyle/>
                    <a:p>
                      <a:pPr marL="0" marR="0" lvl="0" indent="0" algn="r" rtl="0">
                        <a:spcBef>
                          <a:spcPts val="0"/>
                        </a:spcBef>
                        <a:spcAft>
                          <a:spcPts val="0"/>
                        </a:spcAft>
                        <a:buNone/>
                      </a:pPr>
                      <a:r>
                        <a:rPr lang="en-US" sz="1650" b="0" i="0" u="none" strike="noStrike" cap="none">
                          <a:solidFill>
                            <a:srgbClr val="334155"/>
                          </a:solidFill>
                          <a:latin typeface="Tajawal"/>
                          <a:ea typeface="Tajawal"/>
                          <a:cs typeface="Tajawal"/>
                          <a:sym typeface="Tajawal"/>
                        </a:rPr>
                        <a:t>طريقة المعرفة والمنهج</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0F172A"/>
                    </a:solidFill>
                  </a:tcPr>
                </a:tc>
                <a:tc>
                  <a:txBody>
                    <a:bodyPr/>
                    <a:lstStyle/>
                    <a:p>
                      <a:pPr marL="0" marR="0" lvl="0" indent="0" algn="r" rtl="0">
                        <a:spcBef>
                          <a:spcPts val="0"/>
                        </a:spcBef>
                        <a:spcAft>
                          <a:spcPts val="0"/>
                        </a:spcAft>
                        <a:buNone/>
                      </a:pPr>
                      <a:r>
                        <a:rPr lang="en-US" sz="1650" b="0" i="0" u="none" strike="noStrike" cap="none">
                          <a:solidFill>
                            <a:srgbClr val="334155"/>
                          </a:solidFill>
                          <a:latin typeface="Tajawal"/>
                          <a:ea typeface="Tajawal"/>
                          <a:cs typeface="Tajawal"/>
                          <a:sym typeface="Tajawal"/>
                        </a:rPr>
                        <a:t>ضمان صدق المعرفة</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0F172A"/>
                    </a:solidFill>
                  </a:tcPr>
                </a:tc>
                <a:extLst>
                  <a:ext uri="{0D108BD9-81ED-4DB2-BD59-A6C34878D82A}">
                    <a16:rowId xmlns:a16="http://schemas.microsoft.com/office/drawing/2014/main" val="10002"/>
                  </a:ext>
                </a:extLst>
              </a:tr>
              <a:tr h="742475">
                <a:tc>
                  <a:txBody>
                    <a:bodyPr/>
                    <a:lstStyle/>
                    <a:p>
                      <a:pPr marL="0" marR="0" lvl="0" indent="0" algn="r" rtl="0">
                        <a:spcBef>
                          <a:spcPts val="0"/>
                        </a:spcBef>
                        <a:spcAft>
                          <a:spcPts val="0"/>
                        </a:spcAft>
                        <a:buNone/>
                      </a:pPr>
                      <a:r>
                        <a:rPr lang="en-US" sz="1650" b="1" i="0" u="none" strike="noStrike" cap="none">
                          <a:solidFill>
                            <a:srgbClr val="334155"/>
                          </a:solidFill>
                          <a:latin typeface="Tajawal"/>
                          <a:ea typeface="Tajawal"/>
                          <a:cs typeface="Tajawal"/>
                          <a:sym typeface="Tajawal"/>
                        </a:rPr>
                        <a:t>دور المنهج</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r" rtl="0">
                        <a:spcBef>
                          <a:spcPts val="0"/>
                        </a:spcBef>
                        <a:spcAft>
                          <a:spcPts val="0"/>
                        </a:spcAft>
                        <a:buNone/>
                      </a:pPr>
                      <a:r>
                        <a:rPr lang="en-US" sz="1650" b="0" i="0" u="none" strike="noStrike" cap="none">
                          <a:solidFill>
                            <a:srgbClr val="334155"/>
                          </a:solidFill>
                          <a:latin typeface="Tajawal"/>
                          <a:ea typeface="Tajawal"/>
                          <a:cs typeface="Tajawal"/>
                          <a:sym typeface="Tajawal"/>
                        </a:rPr>
                        <a:t>أساسي ومركزي لبلوغ الحقيقة</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r" rtl="0">
                        <a:spcBef>
                          <a:spcPts val="0"/>
                        </a:spcBef>
                        <a:spcAft>
                          <a:spcPts val="0"/>
                        </a:spcAft>
                        <a:buNone/>
                      </a:pPr>
                      <a:r>
                        <a:rPr lang="en-US" sz="1650" b="0" i="0" u="none" strike="noStrike" cap="none">
                          <a:solidFill>
                            <a:srgbClr val="334155"/>
                          </a:solidFill>
                          <a:latin typeface="Tajawal"/>
                          <a:ea typeface="Tajawal"/>
                          <a:cs typeface="Tajawal"/>
                          <a:sym typeface="Tajawal"/>
                        </a:rPr>
                        <a:t>أداة للوصول إلى اليقين الأولي</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742475">
                <a:tc>
                  <a:txBody>
                    <a:bodyPr/>
                    <a:lstStyle/>
                    <a:p>
                      <a:pPr marL="0" marR="0" lvl="0" indent="0" algn="r" rtl="0">
                        <a:spcBef>
                          <a:spcPts val="0"/>
                        </a:spcBef>
                        <a:spcAft>
                          <a:spcPts val="0"/>
                        </a:spcAft>
                        <a:buNone/>
                      </a:pPr>
                      <a:r>
                        <a:rPr lang="en-US" sz="1650" b="1" i="0" u="none" strike="noStrike" cap="none">
                          <a:solidFill>
                            <a:srgbClr val="334155"/>
                          </a:solidFill>
                          <a:latin typeface="Tajawal"/>
                          <a:ea typeface="Tajawal"/>
                          <a:cs typeface="Tajawal"/>
                          <a:sym typeface="Tajawal"/>
                        </a:rPr>
                        <a:t>مفهوم اليقين</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0F172A"/>
                    </a:solidFill>
                  </a:tcPr>
                </a:tc>
                <a:tc>
                  <a:txBody>
                    <a:bodyPr/>
                    <a:lstStyle/>
                    <a:p>
                      <a:pPr marL="0" marR="0" lvl="0" indent="0" algn="r" rtl="0">
                        <a:spcBef>
                          <a:spcPts val="0"/>
                        </a:spcBef>
                        <a:spcAft>
                          <a:spcPts val="0"/>
                        </a:spcAft>
                        <a:buNone/>
                      </a:pPr>
                      <a:r>
                        <a:rPr lang="en-US" sz="1650" b="0" i="0" u="none" strike="noStrike" cap="none">
                          <a:solidFill>
                            <a:srgbClr val="334155"/>
                          </a:solidFill>
                          <a:latin typeface="Tajawal"/>
                          <a:ea typeface="Tajawal"/>
                          <a:cs typeface="Tajawal"/>
                          <a:sym typeface="Tajawal"/>
                        </a:rPr>
                        <a:t>يقين رياضي ومنهجي</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0F172A"/>
                    </a:solidFill>
                  </a:tcPr>
                </a:tc>
                <a:tc>
                  <a:txBody>
                    <a:bodyPr/>
                    <a:lstStyle/>
                    <a:p>
                      <a:pPr marL="0" marR="0" lvl="0" indent="0" algn="r" rtl="0">
                        <a:spcBef>
                          <a:spcPts val="0"/>
                        </a:spcBef>
                        <a:spcAft>
                          <a:spcPts val="0"/>
                        </a:spcAft>
                        <a:buNone/>
                      </a:pPr>
                      <a:r>
                        <a:rPr lang="en-US" sz="1650" b="0" i="0" u="none" strike="noStrike" cap="none">
                          <a:solidFill>
                            <a:srgbClr val="334155"/>
                          </a:solidFill>
                          <a:latin typeface="Tajawal"/>
                          <a:ea typeface="Tajawal"/>
                          <a:cs typeface="Tajawal"/>
                          <a:sym typeface="Tajawal"/>
                        </a:rPr>
                        <a:t>يقين أنطولوجي (بالله)</a:t>
                      </a:r>
                      <a:endParaRPr/>
                    </a:p>
                  </a:txBody>
                  <a:tcPr marL="63500" marR="63500" marT="25400" marB="2540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0F172A"/>
                    </a:solidFill>
                  </a:tcPr>
                </a:tc>
                <a:extLst>
                  <a:ext uri="{0D108BD9-81ED-4DB2-BD59-A6C34878D82A}">
                    <a16:rowId xmlns:a16="http://schemas.microsoft.com/office/drawing/2014/main" val="10004"/>
                  </a:ext>
                </a:extLst>
              </a:tr>
            </a:tbl>
          </a:graphicData>
        </a:graphic>
      </p:graphicFrame>
      <p:sp>
        <p:nvSpPr>
          <p:cNvPr id="440" name="Google Shape;440;p33"/>
          <p:cNvSpPr/>
          <p:nvPr/>
        </p:nvSpPr>
        <p:spPr>
          <a:xfrm>
            <a:off x="8936831" y="2633662"/>
            <a:ext cx="2388393" cy="9525"/>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41" name="Google Shape;441;p33"/>
          <p:cNvSpPr/>
          <p:nvPr/>
        </p:nvSpPr>
        <p:spPr>
          <a:xfrm>
            <a:off x="4784824" y="2633662"/>
            <a:ext cx="4152007" cy="9525"/>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42" name="Google Shape;442;p33"/>
          <p:cNvSpPr/>
          <p:nvPr/>
        </p:nvSpPr>
        <p:spPr>
          <a:xfrm>
            <a:off x="771525" y="2633662"/>
            <a:ext cx="4013299" cy="9525"/>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43" name="Google Shape;443;p33"/>
          <p:cNvSpPr/>
          <p:nvPr/>
        </p:nvSpPr>
        <p:spPr>
          <a:xfrm>
            <a:off x="8936831" y="3359348"/>
            <a:ext cx="2388393" cy="9525"/>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44" name="Google Shape;444;p33"/>
          <p:cNvSpPr/>
          <p:nvPr/>
        </p:nvSpPr>
        <p:spPr>
          <a:xfrm>
            <a:off x="4784824" y="3359348"/>
            <a:ext cx="4152007" cy="9525"/>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45" name="Google Shape;445;p33"/>
          <p:cNvSpPr/>
          <p:nvPr/>
        </p:nvSpPr>
        <p:spPr>
          <a:xfrm>
            <a:off x="771525" y="3359348"/>
            <a:ext cx="4013299" cy="9525"/>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46" name="Google Shape;446;p33"/>
          <p:cNvSpPr/>
          <p:nvPr/>
        </p:nvSpPr>
        <p:spPr>
          <a:xfrm>
            <a:off x="8936831" y="4085034"/>
            <a:ext cx="2388393" cy="9525"/>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47" name="Google Shape;447;p33"/>
          <p:cNvSpPr/>
          <p:nvPr/>
        </p:nvSpPr>
        <p:spPr>
          <a:xfrm>
            <a:off x="4784824" y="4085034"/>
            <a:ext cx="4152007" cy="9525"/>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48" name="Google Shape;448;p33"/>
          <p:cNvSpPr/>
          <p:nvPr/>
        </p:nvSpPr>
        <p:spPr>
          <a:xfrm>
            <a:off x="771525" y="4085034"/>
            <a:ext cx="4013299" cy="9525"/>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49" name="Google Shape;449;p33"/>
          <p:cNvSpPr/>
          <p:nvPr/>
        </p:nvSpPr>
        <p:spPr>
          <a:xfrm>
            <a:off x="8936831" y="4810720"/>
            <a:ext cx="2388393" cy="9525"/>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50" name="Google Shape;450;p33"/>
          <p:cNvSpPr/>
          <p:nvPr/>
        </p:nvSpPr>
        <p:spPr>
          <a:xfrm>
            <a:off x="4784824" y="4810720"/>
            <a:ext cx="4152007" cy="9525"/>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51" name="Google Shape;451;p33"/>
          <p:cNvSpPr/>
          <p:nvPr/>
        </p:nvSpPr>
        <p:spPr>
          <a:xfrm>
            <a:off x="771525" y="4810720"/>
            <a:ext cx="4013299" cy="9525"/>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52" name="Google Shape;452;p33"/>
          <p:cNvSpPr txBox="1"/>
          <p:nvPr/>
        </p:nvSpPr>
        <p:spPr>
          <a:xfrm>
            <a:off x="233362" y="571500"/>
            <a:ext cx="11101387" cy="771525"/>
          </a:xfrm>
          <a:prstGeom prst="rect">
            <a:avLst/>
          </a:prstGeom>
          <a:noFill/>
          <a:ln>
            <a:noFill/>
          </a:ln>
        </p:spPr>
        <p:txBody>
          <a:bodyPr spcFirstLastPara="1" wrap="square" lIns="0" tIns="0" rIns="0" bIns="0" anchor="t" anchorCtr="0">
            <a:spAutoFit/>
          </a:bodyPr>
          <a:lstStyle/>
          <a:p>
            <a:pPr marL="0" marR="0" lvl="0" indent="0" algn="r" rtl="0">
              <a:spcBef>
                <a:spcPts val="0"/>
              </a:spcBef>
              <a:spcAft>
                <a:spcPts val="0"/>
              </a:spcAft>
              <a:buNone/>
            </a:pPr>
            <a:r>
              <a:rPr lang="en-US" sz="3150" b="0" i="0" u="none" strike="noStrike" cap="none">
                <a:solidFill>
                  <a:srgbClr val="38BDF8"/>
                </a:solidFill>
                <a:latin typeface="Cairo ExtraBold"/>
                <a:ea typeface="Cairo ExtraBold"/>
                <a:cs typeface="Cairo ExtraBold"/>
                <a:sym typeface="Cairo ExtraBold"/>
              </a:rPr>
              <a:t>مقارنة المرحلة المنهجية والميتافيزيقية</a:t>
            </a:r>
            <a:endParaRPr/>
          </a:p>
        </p:txBody>
      </p:sp>
      <p:sp>
        <p:nvSpPr>
          <p:cNvPr id="453" name="Google Shape;453;p33"/>
          <p:cNvSpPr/>
          <p:nvPr/>
        </p:nvSpPr>
        <p:spPr>
          <a:xfrm>
            <a:off x="762000" y="1466850"/>
            <a:ext cx="10572750" cy="19050"/>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457"/>
        <p:cNvGrpSpPr/>
        <p:nvPr/>
      </p:nvGrpSpPr>
      <p:grpSpPr>
        <a:xfrm>
          <a:off x="0" y="0"/>
          <a:ext cx="0" cy="0"/>
          <a:chOff x="0" y="0"/>
          <a:chExt cx="0" cy="0"/>
        </a:xfrm>
      </p:grpSpPr>
      <p:pic>
        <p:nvPicPr>
          <p:cNvPr id="458" name="Google Shape;458;p34"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459" name="Google Shape;459;p34" descr="image.png"/>
          <p:cNvPicPr preferRelativeResize="0"/>
          <p:nvPr/>
        </p:nvPicPr>
        <p:blipFill rotWithShape="1">
          <a:blip r:embed="rId4">
            <a:alphaModFix/>
          </a:blip>
          <a:srcRect/>
          <a:stretch/>
        </p:blipFill>
        <p:spPr>
          <a:xfrm>
            <a:off x="6238875" y="1819275"/>
            <a:ext cx="5095875" cy="4467225"/>
          </a:xfrm>
          <a:prstGeom prst="rect">
            <a:avLst/>
          </a:prstGeom>
          <a:noFill/>
          <a:ln>
            <a:noFill/>
          </a:ln>
        </p:spPr>
      </p:pic>
      <p:pic>
        <p:nvPicPr>
          <p:cNvPr id="460" name="Google Shape;460;p34" descr="image.png"/>
          <p:cNvPicPr preferRelativeResize="0"/>
          <p:nvPr/>
        </p:nvPicPr>
        <p:blipFill rotWithShape="1">
          <a:blip r:embed="rId5">
            <a:alphaModFix/>
          </a:blip>
          <a:srcRect/>
          <a:stretch/>
        </p:blipFill>
        <p:spPr>
          <a:xfrm>
            <a:off x="762000" y="1819275"/>
            <a:ext cx="5095875" cy="4467225"/>
          </a:xfrm>
          <a:prstGeom prst="rect">
            <a:avLst/>
          </a:prstGeom>
          <a:noFill/>
          <a:ln>
            <a:noFill/>
          </a:ln>
        </p:spPr>
      </p:pic>
      <p:sp>
        <p:nvSpPr>
          <p:cNvPr id="461" name="Google Shape;461;p34"/>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62" name="Google Shape;462;p34"/>
          <p:cNvSpPr txBox="1"/>
          <p:nvPr/>
        </p:nvSpPr>
        <p:spPr>
          <a:xfrm>
            <a:off x="6581775"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أنشطة مقترحة</a:t>
            </a:r>
            <a:endParaRPr/>
          </a:p>
        </p:txBody>
      </p:sp>
      <p:sp>
        <p:nvSpPr>
          <p:cNvPr id="463" name="Google Shape;463;p34"/>
          <p:cNvSpPr txBox="1"/>
          <p:nvPr/>
        </p:nvSpPr>
        <p:spPr>
          <a:xfrm>
            <a:off x="1104900"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تقويم ذاتي سريع</a:t>
            </a:r>
            <a:endParaRPr/>
          </a:p>
        </p:txBody>
      </p:sp>
      <p:sp>
        <p:nvSpPr>
          <p:cNvPr id="464" name="Google Shape;464;p34"/>
          <p:cNvSpPr txBox="1"/>
          <p:nvPr/>
        </p:nvSpPr>
        <p:spPr>
          <a:xfrm>
            <a:off x="1104900" y="2771775"/>
            <a:ext cx="4410075" cy="670321"/>
          </a:xfrm>
          <a:prstGeom prst="rect">
            <a:avLst/>
          </a:prstGeom>
          <a:noFill/>
          <a:ln>
            <a:noFill/>
          </a:ln>
        </p:spPr>
        <p:txBody>
          <a:bodyPr spcFirstLastPara="1" wrap="square" lIns="0" tIns="0" rIns="0" bIns="0" anchor="t" anchorCtr="0">
            <a:spAutoFit/>
          </a:bodyPr>
          <a:lstStyle/>
          <a:p>
            <a:pPr marL="0" marR="0" lvl="0" indent="0" algn="r" rtl="0">
              <a:lnSpc>
                <a:spcPct val="146666"/>
              </a:lnSpc>
              <a:spcBef>
                <a:spcPts val="0"/>
              </a:spcBef>
              <a:spcAft>
                <a:spcPts val="0"/>
              </a:spcAft>
              <a:buNone/>
            </a:pPr>
            <a:r>
              <a:rPr lang="en-US" sz="1650" b="1" i="0" u="none" strike="noStrike" cap="none">
                <a:solidFill>
                  <a:srgbClr val="0F172A"/>
                </a:solidFill>
                <a:latin typeface="Tajawal"/>
                <a:ea typeface="Tajawal"/>
                <a:cs typeface="Tajawal"/>
                <a:sym typeface="Tajawal"/>
              </a:rPr>
              <a:t>س: أساس وحدة العلم؟</a:t>
            </a:r>
            <a:r>
              <a:rPr lang="en-US" sz="1650" b="0" i="0" u="none" strike="noStrike" cap="none">
                <a:solidFill>
                  <a:srgbClr val="334155"/>
                </a:solidFill>
                <a:latin typeface="Tajawal"/>
                <a:ea typeface="Tajawal"/>
                <a:cs typeface="Tajawal"/>
                <a:sym typeface="Tajawal"/>
              </a:rPr>
              <a:t> </a:t>
            </a:r>
            <a:br>
              <a:rPr lang="en-US" sz="1800" b="0" i="0" u="none" strike="noStrike" cap="none">
                <a:solidFill>
                  <a:schemeClr val="dk1"/>
                </a:solidFill>
                <a:latin typeface="Calibri"/>
                <a:ea typeface="Calibri"/>
                <a:cs typeface="Calibri"/>
                <a:sym typeface="Calibri"/>
              </a:rPr>
            </a:br>
            <a:r>
              <a:rPr lang="en-US" sz="1650" b="0" i="0" u="none" strike="noStrike" cap="none">
                <a:solidFill>
                  <a:srgbClr val="334155"/>
                </a:solidFill>
                <a:latin typeface="Tajawal"/>
                <a:ea typeface="Tajawal"/>
                <a:cs typeface="Tajawal"/>
                <a:sym typeface="Tajawal"/>
              </a:rPr>
              <a:t> ج: وحدة الفكر الإنساني.</a:t>
            </a:r>
            <a:endParaRPr/>
          </a:p>
        </p:txBody>
      </p:sp>
      <p:sp>
        <p:nvSpPr>
          <p:cNvPr id="465" name="Google Shape;465;p34"/>
          <p:cNvSpPr txBox="1"/>
          <p:nvPr/>
        </p:nvSpPr>
        <p:spPr>
          <a:xfrm>
            <a:off x="1104900" y="3584971"/>
            <a:ext cx="4410075" cy="670321"/>
          </a:xfrm>
          <a:prstGeom prst="rect">
            <a:avLst/>
          </a:prstGeom>
          <a:noFill/>
          <a:ln>
            <a:noFill/>
          </a:ln>
        </p:spPr>
        <p:txBody>
          <a:bodyPr spcFirstLastPara="1" wrap="square" lIns="0" tIns="0" rIns="0" bIns="0" anchor="t" anchorCtr="0">
            <a:spAutoFit/>
          </a:bodyPr>
          <a:lstStyle/>
          <a:p>
            <a:pPr marL="0" marR="0" lvl="0" indent="0" algn="r" rtl="0">
              <a:lnSpc>
                <a:spcPct val="146666"/>
              </a:lnSpc>
              <a:spcBef>
                <a:spcPts val="0"/>
              </a:spcBef>
              <a:spcAft>
                <a:spcPts val="0"/>
              </a:spcAft>
              <a:buNone/>
            </a:pPr>
            <a:r>
              <a:rPr lang="en-US" sz="1650" b="1" i="0" u="none" strike="noStrike" cap="none">
                <a:solidFill>
                  <a:srgbClr val="0F172A"/>
                </a:solidFill>
                <a:latin typeface="Tajawal"/>
                <a:ea typeface="Tajawal"/>
                <a:cs typeface="Tajawal"/>
                <a:sym typeface="Tajawal"/>
              </a:rPr>
              <a:t>س: وظيفة الشك المنهجي؟</a:t>
            </a:r>
            <a:r>
              <a:rPr lang="en-US" sz="1650" b="0" i="0" u="none" strike="noStrike" cap="none">
                <a:solidFill>
                  <a:srgbClr val="334155"/>
                </a:solidFill>
                <a:latin typeface="Tajawal"/>
                <a:ea typeface="Tajawal"/>
                <a:cs typeface="Tajawal"/>
                <a:sym typeface="Tajawal"/>
              </a:rPr>
              <a:t> </a:t>
            </a:r>
            <a:br>
              <a:rPr lang="en-US" sz="1800" b="0" i="0" u="none" strike="noStrike" cap="none">
                <a:solidFill>
                  <a:schemeClr val="dk1"/>
                </a:solidFill>
                <a:latin typeface="Calibri"/>
                <a:ea typeface="Calibri"/>
                <a:cs typeface="Calibri"/>
                <a:sym typeface="Calibri"/>
              </a:rPr>
            </a:br>
            <a:r>
              <a:rPr lang="en-US" sz="1650" b="0" i="0" u="none" strike="noStrike" cap="none">
                <a:solidFill>
                  <a:srgbClr val="334155"/>
                </a:solidFill>
                <a:latin typeface="Tajawal"/>
                <a:ea typeface="Tajawal"/>
                <a:cs typeface="Tajawal"/>
                <a:sym typeface="Tajawal"/>
              </a:rPr>
              <a:t> ج: الوصول ליقين لا يمكن الشك فيه.</a:t>
            </a:r>
            <a:endParaRPr/>
          </a:p>
        </p:txBody>
      </p:sp>
      <p:sp>
        <p:nvSpPr>
          <p:cNvPr id="466" name="Google Shape;466;p34"/>
          <p:cNvSpPr txBox="1"/>
          <p:nvPr/>
        </p:nvSpPr>
        <p:spPr>
          <a:xfrm>
            <a:off x="1104900" y="4398168"/>
            <a:ext cx="4410075" cy="670321"/>
          </a:xfrm>
          <a:prstGeom prst="rect">
            <a:avLst/>
          </a:prstGeom>
          <a:noFill/>
          <a:ln>
            <a:noFill/>
          </a:ln>
        </p:spPr>
        <p:txBody>
          <a:bodyPr spcFirstLastPara="1" wrap="square" lIns="0" tIns="0" rIns="0" bIns="0" anchor="t" anchorCtr="0">
            <a:spAutoFit/>
          </a:bodyPr>
          <a:lstStyle/>
          <a:p>
            <a:pPr marL="0" marR="0" lvl="0" indent="0" algn="r" rtl="0">
              <a:lnSpc>
                <a:spcPct val="146666"/>
              </a:lnSpc>
              <a:spcBef>
                <a:spcPts val="0"/>
              </a:spcBef>
              <a:spcAft>
                <a:spcPts val="0"/>
              </a:spcAft>
              <a:buNone/>
            </a:pPr>
            <a:r>
              <a:rPr lang="en-US" sz="1650" b="1" i="0" u="none" strike="noStrike" cap="none">
                <a:solidFill>
                  <a:srgbClr val="0F172A"/>
                </a:solidFill>
                <a:latin typeface="Tajawal"/>
                <a:ea typeface="Tajawal"/>
                <a:cs typeface="Tajawal"/>
                <a:sym typeface="Tajawal"/>
              </a:rPr>
              <a:t>س: الدور الديكارتي؟</a:t>
            </a:r>
            <a:r>
              <a:rPr lang="en-US" sz="1650" b="0" i="0" u="none" strike="noStrike" cap="none">
                <a:solidFill>
                  <a:srgbClr val="334155"/>
                </a:solidFill>
                <a:latin typeface="Tajawal"/>
                <a:ea typeface="Tajawal"/>
                <a:cs typeface="Tajawal"/>
                <a:sym typeface="Tajawal"/>
              </a:rPr>
              <a:t> </a:t>
            </a:r>
            <a:br>
              <a:rPr lang="en-US" sz="1800" b="0" i="0" u="none" strike="noStrike" cap="none">
                <a:solidFill>
                  <a:schemeClr val="dk1"/>
                </a:solidFill>
                <a:latin typeface="Calibri"/>
                <a:ea typeface="Calibri"/>
                <a:cs typeface="Calibri"/>
                <a:sym typeface="Calibri"/>
              </a:rPr>
            </a:br>
            <a:r>
              <a:rPr lang="en-US" sz="1650" b="0" i="0" u="none" strike="noStrike" cap="none">
                <a:solidFill>
                  <a:srgbClr val="334155"/>
                </a:solidFill>
                <a:latin typeface="Tajawal"/>
                <a:ea typeface="Tajawal"/>
                <a:cs typeface="Tajawal"/>
                <a:sym typeface="Tajawal"/>
              </a:rPr>
              <a:t> ج: إثبات الله بالأفكار ثم جعله ضامناً لها.</a:t>
            </a:r>
            <a:endParaRPr/>
          </a:p>
        </p:txBody>
      </p:sp>
      <p:sp>
        <p:nvSpPr>
          <p:cNvPr id="467" name="Google Shape;467;p34"/>
          <p:cNvSpPr txBox="1"/>
          <p:nvPr/>
        </p:nvSpPr>
        <p:spPr>
          <a:xfrm>
            <a:off x="6581775" y="2771775"/>
            <a:ext cx="4076700" cy="670321"/>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سؤال منتدى: هل يحتاج العلم إلى أساس فلسفي؟</a:t>
            </a:r>
            <a:endParaRPr/>
          </a:p>
        </p:txBody>
      </p:sp>
      <p:sp>
        <p:nvSpPr>
          <p:cNvPr id="468" name="Google Shape;468;p34"/>
          <p:cNvSpPr txBox="1"/>
          <p:nvPr/>
        </p:nvSpPr>
        <p:spPr>
          <a:xfrm>
            <a:off x="6581775" y="3584971"/>
            <a:ext cx="4076700" cy="335160"/>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تحليل مفهوم: الرياضيات الكلية.</a:t>
            </a:r>
            <a:endParaRPr/>
          </a:p>
        </p:txBody>
      </p:sp>
      <p:sp>
        <p:nvSpPr>
          <p:cNvPr id="469" name="Google Shape;469;p34"/>
          <p:cNvSpPr txBox="1"/>
          <p:nvPr/>
        </p:nvSpPr>
        <p:spPr>
          <a:xfrm>
            <a:off x="6581775" y="4063007"/>
            <a:ext cx="4076700" cy="335160"/>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تحليل نص: «أنا أفكر، إذن أنا موجود».</a:t>
            </a:r>
            <a:endParaRPr/>
          </a:p>
        </p:txBody>
      </p:sp>
      <p:sp>
        <p:nvSpPr>
          <p:cNvPr id="470" name="Google Shape;470;p34"/>
          <p:cNvSpPr txBox="1"/>
          <p:nvPr/>
        </p:nvSpPr>
        <p:spPr>
          <a:xfrm>
            <a:off x="233362" y="571500"/>
            <a:ext cx="11101387" cy="484748"/>
          </a:xfrm>
          <a:prstGeom prst="rect">
            <a:avLst/>
          </a:prstGeom>
          <a:noFill/>
          <a:ln>
            <a:noFill/>
          </a:ln>
        </p:spPr>
        <p:txBody>
          <a:bodyPr spcFirstLastPara="1" wrap="square" lIns="0" tIns="0" rIns="0" bIns="0" anchor="t" anchorCtr="0">
            <a:spAutoFit/>
          </a:bodyPr>
          <a:lstStyle/>
          <a:p>
            <a:pPr marL="0" marR="0" lvl="0" indent="0" algn="r" rtl="1">
              <a:spcBef>
                <a:spcPts val="0"/>
              </a:spcBef>
              <a:spcAft>
                <a:spcPts val="0"/>
              </a:spcAft>
              <a:buNone/>
            </a:pPr>
            <a:r>
              <a:rPr lang="en-US" sz="3150" b="0" i="0" u="none" strike="noStrike" cap="none" dirty="0" err="1">
                <a:solidFill>
                  <a:srgbClr val="0F172A"/>
                </a:solidFill>
                <a:latin typeface="Cairo ExtraBold"/>
                <a:ea typeface="Cairo ExtraBold"/>
                <a:cs typeface="Cairo ExtraBold"/>
                <a:sym typeface="Cairo ExtraBold"/>
              </a:rPr>
              <a:t>أنشطة</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التعلم</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والتقويم</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الذاتي</a:t>
            </a:r>
            <a:endParaRPr dirty="0"/>
          </a:p>
        </p:txBody>
      </p:sp>
      <p:sp>
        <p:nvSpPr>
          <p:cNvPr id="471" name="Google Shape;471;p34"/>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pic>
        <p:nvPicPr>
          <p:cNvPr id="472" name="Google Shape;472;p34" descr="image.png"/>
          <p:cNvPicPr preferRelativeResize="0"/>
          <p:nvPr/>
        </p:nvPicPr>
        <p:blipFill rotWithShape="1">
          <a:blip r:embed="rId6">
            <a:alphaModFix/>
          </a:blip>
          <a:srcRect/>
          <a:stretch/>
        </p:blipFill>
        <p:spPr>
          <a:xfrm>
            <a:off x="10801350" y="2819400"/>
            <a:ext cx="190500" cy="200025"/>
          </a:xfrm>
          <a:prstGeom prst="rect">
            <a:avLst/>
          </a:prstGeom>
          <a:noFill/>
          <a:ln>
            <a:noFill/>
          </a:ln>
        </p:spPr>
      </p:pic>
      <p:pic>
        <p:nvPicPr>
          <p:cNvPr id="473" name="Google Shape;473;p34" descr="image.png"/>
          <p:cNvPicPr preferRelativeResize="0"/>
          <p:nvPr/>
        </p:nvPicPr>
        <p:blipFill rotWithShape="1">
          <a:blip r:embed="rId6">
            <a:alphaModFix/>
          </a:blip>
          <a:srcRect/>
          <a:stretch/>
        </p:blipFill>
        <p:spPr>
          <a:xfrm>
            <a:off x="10801350" y="3632596"/>
            <a:ext cx="190500" cy="200025"/>
          </a:xfrm>
          <a:prstGeom prst="rect">
            <a:avLst/>
          </a:prstGeom>
          <a:noFill/>
          <a:ln>
            <a:noFill/>
          </a:ln>
        </p:spPr>
      </p:pic>
      <p:pic>
        <p:nvPicPr>
          <p:cNvPr id="474" name="Google Shape;474;p34" descr="image.png"/>
          <p:cNvPicPr preferRelativeResize="0"/>
          <p:nvPr/>
        </p:nvPicPr>
        <p:blipFill rotWithShape="1">
          <a:blip r:embed="rId6">
            <a:alphaModFix/>
          </a:blip>
          <a:srcRect/>
          <a:stretch/>
        </p:blipFill>
        <p:spPr>
          <a:xfrm>
            <a:off x="10801350" y="4110632"/>
            <a:ext cx="190500" cy="2000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125"/>
        <p:cNvGrpSpPr/>
        <p:nvPr/>
      </p:nvGrpSpPr>
      <p:grpSpPr>
        <a:xfrm>
          <a:off x="0" y="0"/>
          <a:ext cx="0" cy="0"/>
          <a:chOff x="0" y="0"/>
          <a:chExt cx="0" cy="0"/>
        </a:xfrm>
      </p:grpSpPr>
      <p:pic>
        <p:nvPicPr>
          <p:cNvPr id="126" name="Google Shape;126;p16"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127" name="Google Shape;127;p16" descr="image.png"/>
          <p:cNvPicPr preferRelativeResize="0"/>
          <p:nvPr/>
        </p:nvPicPr>
        <p:blipFill rotWithShape="1">
          <a:blip r:embed="rId4">
            <a:alphaModFix/>
          </a:blip>
          <a:srcRect/>
          <a:stretch/>
        </p:blipFill>
        <p:spPr>
          <a:xfrm>
            <a:off x="762000" y="1819275"/>
            <a:ext cx="2128093" cy="4000500"/>
          </a:xfrm>
          <a:prstGeom prst="rect">
            <a:avLst/>
          </a:prstGeom>
          <a:noFill/>
          <a:ln>
            <a:noFill/>
          </a:ln>
        </p:spPr>
      </p:pic>
      <p:sp>
        <p:nvSpPr>
          <p:cNvPr id="128" name="Google Shape;128;p16"/>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29" name="Google Shape;129;p16"/>
          <p:cNvSpPr txBox="1"/>
          <p:nvPr/>
        </p:nvSpPr>
        <p:spPr>
          <a:xfrm>
            <a:off x="3271093" y="1819275"/>
            <a:ext cx="8063656" cy="812530"/>
          </a:xfrm>
          <a:prstGeom prst="rect">
            <a:avLst/>
          </a:prstGeom>
          <a:noFill/>
          <a:ln>
            <a:noFill/>
          </a:ln>
        </p:spPr>
        <p:txBody>
          <a:bodyPr spcFirstLastPara="1" wrap="square" lIns="0" tIns="0" rIns="0" bIns="0" anchor="t" anchorCtr="0">
            <a:spAutoFit/>
          </a:bodyPr>
          <a:lstStyle/>
          <a:p>
            <a:pPr marL="0" marR="0" lvl="0" indent="0" algn="r" rtl="1">
              <a:lnSpc>
                <a:spcPct val="160000"/>
              </a:lnSpc>
              <a:spcBef>
                <a:spcPts val="0"/>
              </a:spcBef>
              <a:spcAft>
                <a:spcPts val="0"/>
              </a:spcAft>
              <a:buNone/>
            </a:pPr>
            <a:r>
              <a:rPr lang="en-US" sz="1650" b="0" i="0" u="none" strike="noStrike" cap="none" dirty="0" err="1">
                <a:solidFill>
                  <a:srgbClr val="334155"/>
                </a:solidFill>
                <a:latin typeface="Tajawal"/>
                <a:ea typeface="Tajawal"/>
                <a:cs typeface="Tajawal"/>
                <a:sym typeface="Tajawal"/>
              </a:rPr>
              <a:t>لا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يحضر</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ديكارت</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في</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تاريخ</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الفلسفة</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بوصفه</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صاحب</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الكوجيطو</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والشك</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المنهجي</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فقط</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بل</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بوصفه</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كذلك</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أحد</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الفلاسفة</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الذين</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حاولوا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تأسيس</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العلم</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الطبيعي</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على</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مبادئ</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عقلية</a:t>
            </a:r>
            <a:r>
              <a:rPr lang="en-US" sz="1650" b="0" i="0" u="none" strike="noStrike" cap="none" dirty="0">
                <a:solidFill>
                  <a:srgbClr val="334155"/>
                </a:solidFill>
                <a:latin typeface="Tajawal"/>
                <a:ea typeface="Tajawal"/>
                <a:cs typeface="Tajawal"/>
                <a:sym typeface="Tajawal"/>
              </a:rPr>
              <a:t>.</a:t>
            </a:r>
            <a:endParaRPr dirty="0"/>
          </a:p>
        </p:txBody>
      </p:sp>
      <p:sp>
        <p:nvSpPr>
          <p:cNvPr id="130" name="Google Shape;130;p16"/>
          <p:cNvSpPr txBox="1"/>
          <p:nvPr/>
        </p:nvSpPr>
        <p:spPr>
          <a:xfrm>
            <a:off x="3271093" y="2632471"/>
            <a:ext cx="8063656" cy="812530"/>
          </a:xfrm>
          <a:prstGeom prst="rect">
            <a:avLst/>
          </a:prstGeom>
          <a:noFill/>
          <a:ln>
            <a:noFill/>
          </a:ln>
        </p:spPr>
        <p:txBody>
          <a:bodyPr spcFirstLastPara="1" wrap="square" lIns="0" tIns="0" rIns="0" bIns="0" anchor="t" anchorCtr="0">
            <a:spAutoFit/>
          </a:bodyPr>
          <a:lstStyle/>
          <a:p>
            <a:pPr marL="0" marR="0" lvl="0" indent="0" algn="r" rtl="1">
              <a:lnSpc>
                <a:spcPct val="160000"/>
              </a:lnSpc>
              <a:spcBef>
                <a:spcPts val="0"/>
              </a:spcBef>
              <a:spcAft>
                <a:spcPts val="0"/>
              </a:spcAft>
              <a:buNone/>
            </a:pPr>
            <a:r>
              <a:rPr lang="en-US" sz="1650" b="0" i="0" u="none" strike="noStrike" cap="none" dirty="0" err="1">
                <a:solidFill>
                  <a:srgbClr val="334155"/>
                </a:solidFill>
                <a:latin typeface="Tajawal"/>
                <a:ea typeface="Tajawal"/>
                <a:cs typeface="Tajawal"/>
                <a:sym typeface="Tajawal"/>
              </a:rPr>
              <a:t>أعطى</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للفيزياء</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إطارًا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عامًا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نموذج</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ميكانيكي</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لكن</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هذا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التصور</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لا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يُفهم</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بمعزل</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عن</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خلفيته</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الميتافيزيقية</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النفس</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الفكر</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الله</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اليقين</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والصدق</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الإلهي</a:t>
            </a:r>
            <a:r>
              <a:rPr lang="en-US" sz="1650" b="0" i="0" u="none" strike="noStrike" cap="none" dirty="0">
                <a:solidFill>
                  <a:srgbClr val="334155"/>
                </a:solidFill>
                <a:latin typeface="Tajawal"/>
                <a:ea typeface="Tajawal"/>
                <a:cs typeface="Tajawal"/>
                <a:sym typeface="Tajawal"/>
              </a:rPr>
              <a:t>).</a:t>
            </a:r>
            <a:endParaRPr dirty="0"/>
          </a:p>
        </p:txBody>
      </p:sp>
      <p:sp>
        <p:nvSpPr>
          <p:cNvPr id="131" name="Google Shape;131;p16"/>
          <p:cNvSpPr txBox="1"/>
          <p:nvPr/>
        </p:nvSpPr>
        <p:spPr>
          <a:xfrm>
            <a:off x="3271093" y="3445668"/>
            <a:ext cx="8063656" cy="812530"/>
          </a:xfrm>
          <a:prstGeom prst="rect">
            <a:avLst/>
          </a:prstGeom>
          <a:noFill/>
          <a:ln>
            <a:noFill/>
          </a:ln>
        </p:spPr>
        <p:txBody>
          <a:bodyPr spcFirstLastPara="1" wrap="square" lIns="0" tIns="0" rIns="0" bIns="0" anchor="t" anchorCtr="0">
            <a:spAutoFit/>
          </a:bodyPr>
          <a:lstStyle/>
          <a:p>
            <a:pPr marL="0" marR="0" lvl="0" indent="0" algn="r" rtl="1">
              <a:lnSpc>
                <a:spcPct val="160000"/>
              </a:lnSpc>
              <a:spcBef>
                <a:spcPts val="0"/>
              </a:spcBef>
              <a:spcAft>
                <a:spcPts val="0"/>
              </a:spcAft>
              <a:buNone/>
            </a:pPr>
            <a:r>
              <a:rPr lang="en-US" sz="1650" b="1" i="0" u="none" strike="noStrike" cap="none" dirty="0" err="1">
                <a:solidFill>
                  <a:srgbClr val="0F172A"/>
                </a:solidFill>
                <a:latin typeface="Tajawal"/>
                <a:ea typeface="Tajawal"/>
                <a:cs typeface="Tajawal"/>
                <a:sym typeface="Tajawal"/>
              </a:rPr>
              <a:t>جدل</a:t>
            </a:r>
            <a:r>
              <a:rPr lang="en-US" sz="1650" b="1" i="0" u="none" strike="noStrike" cap="none" dirty="0">
                <a:solidFill>
                  <a:srgbClr val="0F172A"/>
                </a:solidFill>
                <a:latin typeface="Tajawal"/>
                <a:ea typeface="Tajawal"/>
                <a:cs typeface="Tajawal"/>
                <a:sym typeface="Tajawal"/>
              </a:rPr>
              <a:t> </a:t>
            </a:r>
            <a:r>
              <a:rPr lang="en-US" sz="1650" b="1" i="0" u="none" strike="noStrike" cap="none" dirty="0" err="1">
                <a:solidFill>
                  <a:srgbClr val="0F172A"/>
                </a:solidFill>
                <a:latin typeface="Tajawal"/>
                <a:ea typeface="Tajawal"/>
                <a:cs typeface="Tajawal"/>
                <a:sym typeface="Tajawal"/>
              </a:rPr>
              <a:t>فلسفي</a:t>
            </a:r>
            <a:r>
              <a:rPr lang="en-US" sz="1650" b="1" i="0" u="none" strike="noStrike" cap="none" dirty="0">
                <a:solidFill>
                  <a:srgbClr val="0F172A"/>
                </a:solidFill>
                <a:latin typeface="Tajawal"/>
                <a:ea typeface="Tajawal"/>
                <a:cs typeface="Tajawal"/>
                <a:sym typeface="Tajawal"/>
              </a:rPr>
              <a:t>:</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هل</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كان</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ديكارت</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فيزيائيًا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اضطر</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للميتافيزيقا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لتبرير</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علمه</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أم</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أن</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الميتافيزيقا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كانت</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الأساس</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الحقيقي</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والضروري</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لمشروعه</a:t>
            </a:r>
            <a:r>
              <a:rPr lang="en-US" sz="1650" b="0" i="0" u="none" strike="noStrike" cap="none" dirty="0">
                <a:solidFill>
                  <a:srgbClr val="334155"/>
                </a:solidFill>
                <a:latin typeface="Tajawal"/>
                <a:ea typeface="Tajawal"/>
                <a:cs typeface="Tajawal"/>
                <a:sym typeface="Tajawal"/>
              </a:rPr>
              <a:t>؟</a:t>
            </a:r>
            <a:endParaRPr dirty="0"/>
          </a:p>
        </p:txBody>
      </p:sp>
      <p:pic>
        <p:nvPicPr>
          <p:cNvPr id="132" name="Google Shape;132;p16" descr="image.png"/>
          <p:cNvPicPr preferRelativeResize="0"/>
          <p:nvPr/>
        </p:nvPicPr>
        <p:blipFill rotWithShape="1">
          <a:blip r:embed="rId5">
            <a:alphaModFix/>
          </a:blip>
          <a:srcRect/>
          <a:stretch/>
        </p:blipFill>
        <p:spPr>
          <a:xfrm>
            <a:off x="800100" y="1857375"/>
            <a:ext cx="2051893" cy="3924300"/>
          </a:xfrm>
          <a:prstGeom prst="rect">
            <a:avLst/>
          </a:prstGeom>
          <a:noFill/>
          <a:ln>
            <a:noFill/>
          </a:ln>
        </p:spPr>
      </p:pic>
      <p:sp>
        <p:nvSpPr>
          <p:cNvPr id="133" name="Google Shape;133;p16"/>
          <p:cNvSpPr txBox="1"/>
          <p:nvPr/>
        </p:nvSpPr>
        <p:spPr>
          <a:xfrm>
            <a:off x="233362" y="571500"/>
            <a:ext cx="11101387" cy="771525"/>
          </a:xfrm>
          <a:prstGeom prst="rect">
            <a:avLst/>
          </a:prstGeom>
          <a:noFill/>
          <a:ln>
            <a:noFill/>
          </a:ln>
        </p:spPr>
        <p:txBody>
          <a:bodyPr spcFirstLastPara="1" wrap="square" lIns="0" tIns="0" rIns="0" bIns="0" anchor="t" anchorCtr="0">
            <a:spAutoFit/>
          </a:bodyPr>
          <a:lstStyle/>
          <a:p>
            <a:pPr marL="0" marR="0" lvl="0" indent="0" algn="r" rtl="0">
              <a:spcBef>
                <a:spcPts val="0"/>
              </a:spcBef>
              <a:spcAft>
                <a:spcPts val="0"/>
              </a:spcAft>
              <a:buNone/>
            </a:pPr>
            <a:r>
              <a:rPr lang="en-US" sz="3150" b="0" i="0" u="none" strike="noStrike" cap="none">
                <a:solidFill>
                  <a:srgbClr val="0F172A"/>
                </a:solidFill>
                <a:latin typeface="Cairo ExtraBold"/>
                <a:ea typeface="Cairo ExtraBold"/>
                <a:cs typeface="Cairo ExtraBold"/>
                <a:sym typeface="Cairo ExtraBold"/>
              </a:rPr>
              <a:t>الرؤية الديكارتية: بين العلم والميتافيزيقا</a:t>
            </a:r>
            <a:endParaRPr/>
          </a:p>
        </p:txBody>
      </p:sp>
      <p:sp>
        <p:nvSpPr>
          <p:cNvPr id="134" name="Google Shape;134;p16"/>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138"/>
        <p:cNvGrpSpPr/>
        <p:nvPr/>
      </p:nvGrpSpPr>
      <p:grpSpPr>
        <a:xfrm>
          <a:off x="0" y="0"/>
          <a:ext cx="0" cy="0"/>
          <a:chOff x="0" y="0"/>
          <a:chExt cx="0" cy="0"/>
        </a:xfrm>
      </p:grpSpPr>
      <p:pic>
        <p:nvPicPr>
          <p:cNvPr id="139" name="Google Shape;139;p17"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140" name="Google Shape;140;p17" descr="image.png"/>
          <p:cNvPicPr preferRelativeResize="0"/>
          <p:nvPr/>
        </p:nvPicPr>
        <p:blipFill rotWithShape="1">
          <a:blip r:embed="rId4">
            <a:alphaModFix/>
          </a:blip>
          <a:srcRect/>
          <a:stretch/>
        </p:blipFill>
        <p:spPr>
          <a:xfrm>
            <a:off x="6238875" y="1819275"/>
            <a:ext cx="5095875" cy="4467225"/>
          </a:xfrm>
          <a:prstGeom prst="rect">
            <a:avLst/>
          </a:prstGeom>
          <a:noFill/>
          <a:ln>
            <a:noFill/>
          </a:ln>
        </p:spPr>
      </p:pic>
      <p:pic>
        <p:nvPicPr>
          <p:cNvPr id="141" name="Google Shape;141;p17" descr="image.png"/>
          <p:cNvPicPr preferRelativeResize="0"/>
          <p:nvPr/>
        </p:nvPicPr>
        <p:blipFill rotWithShape="1">
          <a:blip r:embed="rId5">
            <a:alphaModFix/>
          </a:blip>
          <a:srcRect/>
          <a:stretch/>
        </p:blipFill>
        <p:spPr>
          <a:xfrm>
            <a:off x="762000" y="1819275"/>
            <a:ext cx="5095875" cy="4467225"/>
          </a:xfrm>
          <a:prstGeom prst="rect">
            <a:avLst/>
          </a:prstGeom>
          <a:noFill/>
          <a:ln>
            <a:noFill/>
          </a:ln>
        </p:spPr>
      </p:pic>
      <p:sp>
        <p:nvSpPr>
          <p:cNvPr id="142" name="Google Shape;142;p17"/>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r" rtl="1">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43" name="Google Shape;143;p17"/>
          <p:cNvSpPr txBox="1"/>
          <p:nvPr/>
        </p:nvSpPr>
        <p:spPr>
          <a:xfrm>
            <a:off x="6581775" y="2162175"/>
            <a:ext cx="4630578" cy="300082"/>
          </a:xfrm>
          <a:prstGeom prst="rect">
            <a:avLst/>
          </a:prstGeom>
          <a:noFill/>
          <a:ln>
            <a:noFill/>
          </a:ln>
        </p:spPr>
        <p:txBody>
          <a:bodyPr spcFirstLastPara="1" wrap="square" lIns="0" tIns="0" rIns="0" bIns="0" anchor="t" anchorCtr="0">
            <a:spAutoFit/>
          </a:bodyPr>
          <a:lstStyle/>
          <a:p>
            <a:pPr marL="0" marR="0" lvl="0" indent="0" algn="r" rtl="1">
              <a:spcBef>
                <a:spcPts val="0"/>
              </a:spcBef>
              <a:spcAft>
                <a:spcPts val="0"/>
              </a:spcAft>
              <a:buNone/>
            </a:pPr>
            <a:r>
              <a:rPr lang="en-US" sz="1950" b="1" i="0" u="none" strike="noStrike" cap="none">
                <a:solidFill>
                  <a:srgbClr val="005088"/>
                </a:solidFill>
                <a:latin typeface="Cairo"/>
                <a:ea typeface="Cairo"/>
                <a:cs typeface="Cairo"/>
                <a:sym typeface="Cairo"/>
              </a:rPr>
              <a:t>الكفاية المستهدفة</a:t>
            </a:r>
            <a:endParaRPr/>
          </a:p>
        </p:txBody>
      </p:sp>
      <p:sp>
        <p:nvSpPr>
          <p:cNvPr id="144" name="Google Shape;144;p17"/>
          <p:cNvSpPr txBox="1"/>
          <p:nvPr/>
        </p:nvSpPr>
        <p:spPr>
          <a:xfrm>
            <a:off x="6581775" y="2771775"/>
            <a:ext cx="4410075" cy="2031325"/>
          </a:xfrm>
          <a:prstGeom prst="rect">
            <a:avLst/>
          </a:prstGeom>
          <a:noFill/>
          <a:ln>
            <a:noFill/>
          </a:ln>
        </p:spPr>
        <p:txBody>
          <a:bodyPr spcFirstLastPara="1" wrap="square" lIns="0" tIns="0" rIns="0" bIns="0" anchor="t" anchorCtr="0">
            <a:spAutoFit/>
          </a:bodyPr>
          <a:lstStyle/>
          <a:p>
            <a:pPr marL="0" marR="0" lvl="0" indent="0" algn="r" rtl="1">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تمكين الطالب من تحليل العلاقة بين العلم والميتافيزيقا في فلسفة ديكارت، وفهم كيف انتقل المشروع الديكارتي من البحث عن منهج رياضي يقيني إلى تأسيس ميتافيزيقي للعلم الطبيعي عبر الكوجيطو والصدق الإلهي.</a:t>
            </a:r>
            <a:endParaRPr/>
          </a:p>
        </p:txBody>
      </p:sp>
      <p:sp>
        <p:nvSpPr>
          <p:cNvPr id="145" name="Google Shape;145;p17"/>
          <p:cNvSpPr txBox="1"/>
          <p:nvPr/>
        </p:nvSpPr>
        <p:spPr>
          <a:xfrm>
            <a:off x="1104900" y="2162175"/>
            <a:ext cx="4630578" cy="300082"/>
          </a:xfrm>
          <a:prstGeom prst="rect">
            <a:avLst/>
          </a:prstGeom>
          <a:noFill/>
          <a:ln>
            <a:noFill/>
          </a:ln>
        </p:spPr>
        <p:txBody>
          <a:bodyPr spcFirstLastPara="1" wrap="square" lIns="0" tIns="0" rIns="0" bIns="0" anchor="t" anchorCtr="0">
            <a:spAutoFit/>
          </a:bodyPr>
          <a:lstStyle/>
          <a:p>
            <a:pPr marL="0" marR="0" lvl="0" indent="0" algn="r">
              <a:spcBef>
                <a:spcPts val="0"/>
              </a:spcBef>
              <a:spcAft>
                <a:spcPts val="0"/>
              </a:spcAft>
              <a:buNone/>
            </a:pPr>
            <a:r>
              <a:rPr lang="en-US" sz="1950" b="1" i="0" u="none" strike="noStrike" cap="none" dirty="0" err="1">
                <a:solidFill>
                  <a:srgbClr val="005088"/>
                </a:solidFill>
                <a:latin typeface="Cairo"/>
                <a:ea typeface="Cairo"/>
                <a:cs typeface="Cairo"/>
                <a:sym typeface="Cairo"/>
              </a:rPr>
              <a:t>أهداف</a:t>
            </a:r>
            <a:r>
              <a:rPr lang="en-US" sz="1950" b="1" i="0" u="none" strike="noStrike" cap="none" dirty="0">
                <a:solidFill>
                  <a:srgbClr val="005088"/>
                </a:solidFill>
                <a:latin typeface="Cairo"/>
                <a:ea typeface="Cairo"/>
                <a:cs typeface="Cairo"/>
                <a:sym typeface="Cairo"/>
              </a:rPr>
              <a:t> </a:t>
            </a:r>
            <a:r>
              <a:rPr lang="en-US" sz="1950" b="1" i="0" u="none" strike="noStrike" cap="none" dirty="0" err="1">
                <a:solidFill>
                  <a:srgbClr val="005088"/>
                </a:solidFill>
                <a:latin typeface="Cairo"/>
                <a:ea typeface="Cairo"/>
                <a:cs typeface="Cairo"/>
                <a:sym typeface="Cairo"/>
              </a:rPr>
              <a:t>التعلم</a:t>
            </a:r>
            <a:r>
              <a:rPr lang="en-US" sz="1950" b="1" i="0" u="none" strike="noStrike" cap="none" dirty="0">
                <a:solidFill>
                  <a:srgbClr val="005088"/>
                </a:solidFill>
                <a:latin typeface="Cairo"/>
                <a:ea typeface="Cairo"/>
                <a:cs typeface="Cairo"/>
                <a:sym typeface="Cairo"/>
              </a:rPr>
              <a:t> (</a:t>
            </a:r>
            <a:r>
              <a:rPr lang="en-US" sz="1950" b="1" i="0" u="none" strike="noStrike" cap="none" dirty="0" err="1">
                <a:solidFill>
                  <a:srgbClr val="005088"/>
                </a:solidFill>
                <a:latin typeface="Cairo"/>
                <a:ea typeface="Cairo"/>
                <a:cs typeface="Cairo"/>
                <a:sym typeface="Cairo"/>
              </a:rPr>
              <a:t>الجزء</a:t>
            </a:r>
            <a:r>
              <a:rPr lang="en-US" sz="1950" b="1" i="0" u="none" strike="noStrike" cap="none" dirty="0">
                <a:solidFill>
                  <a:srgbClr val="005088"/>
                </a:solidFill>
                <a:latin typeface="Cairo"/>
                <a:ea typeface="Cairo"/>
                <a:cs typeface="Cairo"/>
                <a:sym typeface="Cairo"/>
              </a:rPr>
              <a:t> </a:t>
            </a:r>
            <a:r>
              <a:rPr lang="en-US" sz="1950" b="1" i="0" u="none" strike="noStrike" cap="none" dirty="0" err="1">
                <a:solidFill>
                  <a:srgbClr val="005088"/>
                </a:solidFill>
                <a:latin typeface="Cairo"/>
                <a:ea typeface="Cairo"/>
                <a:cs typeface="Cairo"/>
                <a:sym typeface="Cairo"/>
              </a:rPr>
              <a:t>الأول</a:t>
            </a:r>
            <a:r>
              <a:rPr lang="en-US" sz="1950" b="1" i="0" u="none" strike="noStrike" cap="none" dirty="0">
                <a:solidFill>
                  <a:srgbClr val="005088"/>
                </a:solidFill>
                <a:latin typeface="Cairo"/>
                <a:ea typeface="Cairo"/>
                <a:cs typeface="Cairo"/>
                <a:sym typeface="Cairo"/>
              </a:rPr>
              <a:t>)</a:t>
            </a:r>
            <a:endParaRPr dirty="0"/>
          </a:p>
        </p:txBody>
      </p:sp>
      <p:sp>
        <p:nvSpPr>
          <p:cNvPr id="146" name="Google Shape;146;p17"/>
          <p:cNvSpPr txBox="1"/>
          <p:nvPr/>
        </p:nvSpPr>
        <p:spPr>
          <a:xfrm>
            <a:off x="1104900" y="2751455"/>
            <a:ext cx="4076700" cy="507831"/>
          </a:xfrm>
          <a:prstGeom prst="rect">
            <a:avLst/>
          </a:prstGeom>
          <a:noFill/>
          <a:ln>
            <a:noFill/>
          </a:ln>
        </p:spPr>
        <p:txBody>
          <a:bodyPr spcFirstLastPara="1" wrap="square" lIns="0" tIns="0" rIns="0" bIns="0" anchor="t" anchorCtr="0">
            <a:spAutoFit/>
          </a:bodyPr>
          <a:lstStyle/>
          <a:p>
            <a:pPr marL="0" marR="0" lvl="0" indent="0" algn="r" rtl="1">
              <a:spcBef>
                <a:spcPts val="0"/>
              </a:spcBef>
              <a:spcAft>
                <a:spcPts val="0"/>
              </a:spcAft>
              <a:buNone/>
            </a:pPr>
            <a:r>
              <a:rPr lang="en-US" sz="1650" b="0" i="0" u="none" strike="noStrike" cap="none" dirty="0" err="1">
                <a:solidFill>
                  <a:srgbClr val="334155"/>
                </a:solidFill>
                <a:latin typeface="Tajawal"/>
                <a:ea typeface="Tajawal"/>
                <a:cs typeface="Tajawal"/>
                <a:sym typeface="Tajawal"/>
              </a:rPr>
              <a:t>تحديد</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السياق</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الفلسفي</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والعلمي</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لمشروع</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ديكارت</a:t>
            </a:r>
            <a:r>
              <a:rPr lang="en-US" sz="1650" b="0" i="0" u="none" strike="noStrike" cap="none" dirty="0">
                <a:solidFill>
                  <a:srgbClr val="334155"/>
                </a:solidFill>
                <a:latin typeface="Tajawal"/>
                <a:ea typeface="Tajawal"/>
                <a:cs typeface="Tajawal"/>
                <a:sym typeface="Tajawal"/>
              </a:rPr>
              <a:t>.</a:t>
            </a:r>
            <a:endParaRPr dirty="0"/>
          </a:p>
        </p:txBody>
      </p:sp>
      <p:sp>
        <p:nvSpPr>
          <p:cNvPr id="147" name="Google Shape;147;p17"/>
          <p:cNvSpPr txBox="1"/>
          <p:nvPr/>
        </p:nvSpPr>
        <p:spPr>
          <a:xfrm>
            <a:off x="1104900" y="3249810"/>
            <a:ext cx="4076700" cy="406265"/>
          </a:xfrm>
          <a:prstGeom prst="rect">
            <a:avLst/>
          </a:prstGeom>
          <a:noFill/>
          <a:ln>
            <a:noFill/>
          </a:ln>
        </p:spPr>
        <p:txBody>
          <a:bodyPr spcFirstLastPara="1" wrap="square" lIns="0" tIns="0" rIns="0" bIns="0" anchor="t" anchorCtr="0">
            <a:spAutoFit/>
          </a:bodyPr>
          <a:lstStyle/>
          <a:p>
            <a:pPr marL="0" marR="0" lvl="0" indent="0" algn="r" rtl="1">
              <a:lnSpc>
                <a:spcPct val="160000"/>
              </a:lnSpc>
              <a:spcBef>
                <a:spcPts val="0"/>
              </a:spcBef>
              <a:spcAft>
                <a:spcPts val="0"/>
              </a:spcAft>
              <a:buNone/>
            </a:pPr>
            <a:r>
              <a:rPr lang="en-US" sz="1650" b="0" i="0" u="none" strike="noStrike" cap="none" dirty="0" err="1">
                <a:solidFill>
                  <a:srgbClr val="334155"/>
                </a:solidFill>
                <a:latin typeface="Tajawal"/>
                <a:ea typeface="Tajawal"/>
                <a:cs typeface="Tajawal"/>
                <a:sym typeface="Tajawal"/>
              </a:rPr>
              <a:t>فهم</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معنى</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المنهج</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الرياضي</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والرياضيات</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الكلية</a:t>
            </a:r>
            <a:r>
              <a:rPr lang="en-US" sz="1650" b="0" i="0" u="none" strike="noStrike" cap="none" dirty="0">
                <a:solidFill>
                  <a:srgbClr val="334155"/>
                </a:solidFill>
                <a:latin typeface="Tajawal"/>
                <a:ea typeface="Tajawal"/>
                <a:cs typeface="Tajawal"/>
                <a:sym typeface="Tajawal"/>
              </a:rPr>
              <a:t>.</a:t>
            </a:r>
            <a:endParaRPr dirty="0"/>
          </a:p>
        </p:txBody>
      </p:sp>
      <p:sp>
        <p:nvSpPr>
          <p:cNvPr id="148" name="Google Shape;148;p17"/>
          <p:cNvSpPr txBox="1"/>
          <p:nvPr/>
        </p:nvSpPr>
        <p:spPr>
          <a:xfrm>
            <a:off x="1104900" y="3727846"/>
            <a:ext cx="4076700" cy="406265"/>
          </a:xfrm>
          <a:prstGeom prst="rect">
            <a:avLst/>
          </a:prstGeom>
          <a:noFill/>
          <a:ln>
            <a:noFill/>
          </a:ln>
        </p:spPr>
        <p:txBody>
          <a:bodyPr spcFirstLastPara="1" wrap="square" lIns="0" tIns="0" rIns="0" bIns="0" anchor="t" anchorCtr="0">
            <a:spAutoFit/>
          </a:bodyPr>
          <a:lstStyle/>
          <a:p>
            <a:pPr marL="0" marR="0" lvl="0" indent="0" algn="r" rtl="1">
              <a:lnSpc>
                <a:spcPct val="160000"/>
              </a:lnSpc>
              <a:spcBef>
                <a:spcPts val="0"/>
              </a:spcBef>
              <a:spcAft>
                <a:spcPts val="0"/>
              </a:spcAft>
              <a:buNone/>
            </a:pPr>
            <a:r>
              <a:rPr lang="en-US" sz="1650" b="0" i="0" u="none" strike="noStrike" cap="none" dirty="0" err="1">
                <a:solidFill>
                  <a:srgbClr val="334155"/>
                </a:solidFill>
                <a:latin typeface="Tajawal"/>
                <a:ea typeface="Tajawal"/>
                <a:cs typeface="Tajawal"/>
                <a:sym typeface="Tajawal"/>
              </a:rPr>
              <a:t>تفسير</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وحدة</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العلم</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على</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أساس</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وحدة</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الفكر</a:t>
            </a:r>
            <a:r>
              <a:rPr lang="en-US" sz="1650" b="0" i="0" u="none" strike="noStrike" cap="none" dirty="0">
                <a:solidFill>
                  <a:srgbClr val="334155"/>
                </a:solidFill>
                <a:latin typeface="Tajawal"/>
                <a:ea typeface="Tajawal"/>
                <a:cs typeface="Tajawal"/>
                <a:sym typeface="Tajawal"/>
              </a:rPr>
              <a:t>.</a:t>
            </a:r>
            <a:endParaRPr dirty="0"/>
          </a:p>
        </p:txBody>
      </p:sp>
      <p:sp>
        <p:nvSpPr>
          <p:cNvPr id="149" name="Google Shape;149;p17"/>
          <p:cNvSpPr txBox="1"/>
          <p:nvPr/>
        </p:nvSpPr>
        <p:spPr>
          <a:xfrm>
            <a:off x="1104900" y="4205882"/>
            <a:ext cx="4076700" cy="406265"/>
          </a:xfrm>
          <a:prstGeom prst="rect">
            <a:avLst/>
          </a:prstGeom>
          <a:noFill/>
          <a:ln>
            <a:noFill/>
          </a:ln>
        </p:spPr>
        <p:txBody>
          <a:bodyPr spcFirstLastPara="1" wrap="square" lIns="0" tIns="0" rIns="0" bIns="0" anchor="t" anchorCtr="0">
            <a:spAutoFit/>
          </a:bodyPr>
          <a:lstStyle/>
          <a:p>
            <a:pPr marL="0" marR="0" lvl="0" indent="0" algn="r" rtl="1">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التمييز بين المرحلة المنهجية والميتافيزيقية.</a:t>
            </a:r>
            <a:endParaRPr/>
          </a:p>
        </p:txBody>
      </p:sp>
      <p:sp>
        <p:nvSpPr>
          <p:cNvPr id="150" name="Google Shape;150;p17"/>
          <p:cNvSpPr txBox="1"/>
          <p:nvPr/>
        </p:nvSpPr>
        <p:spPr>
          <a:xfrm>
            <a:off x="1104900" y="4683918"/>
            <a:ext cx="4076700" cy="406265"/>
          </a:xfrm>
          <a:prstGeom prst="rect">
            <a:avLst/>
          </a:prstGeom>
          <a:noFill/>
          <a:ln>
            <a:noFill/>
          </a:ln>
        </p:spPr>
        <p:txBody>
          <a:bodyPr spcFirstLastPara="1" wrap="square" lIns="0" tIns="0" rIns="0" bIns="0" anchor="t" anchorCtr="0">
            <a:spAutoFit/>
          </a:bodyPr>
          <a:lstStyle/>
          <a:p>
            <a:pPr marL="0" marR="0" lvl="0" indent="0" algn="r" rtl="1">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شرح وظيفة الشك والكوجيطو في بناء اليقين.</a:t>
            </a:r>
            <a:endParaRPr/>
          </a:p>
        </p:txBody>
      </p:sp>
      <p:sp>
        <p:nvSpPr>
          <p:cNvPr id="151" name="Google Shape;151;p17"/>
          <p:cNvSpPr txBox="1"/>
          <p:nvPr/>
        </p:nvSpPr>
        <p:spPr>
          <a:xfrm>
            <a:off x="233362" y="571500"/>
            <a:ext cx="11101387" cy="484748"/>
          </a:xfrm>
          <a:prstGeom prst="rect">
            <a:avLst/>
          </a:prstGeom>
          <a:noFill/>
          <a:ln>
            <a:noFill/>
          </a:ln>
        </p:spPr>
        <p:txBody>
          <a:bodyPr spcFirstLastPara="1" wrap="square" lIns="0" tIns="0" rIns="0" bIns="0" anchor="t" anchorCtr="0">
            <a:spAutoFit/>
          </a:bodyPr>
          <a:lstStyle/>
          <a:p>
            <a:pPr marL="0" marR="0" lvl="0" indent="0" algn="r" rtl="1">
              <a:spcBef>
                <a:spcPts val="0"/>
              </a:spcBef>
              <a:spcAft>
                <a:spcPts val="0"/>
              </a:spcAft>
              <a:buNone/>
            </a:pPr>
            <a:r>
              <a:rPr lang="en-US" sz="3150" dirty="0">
                <a:solidFill>
                  <a:srgbClr val="0F172A"/>
                </a:solidFill>
                <a:latin typeface="Cairo ExtraBold"/>
                <a:ea typeface="Cairo ExtraBold"/>
                <a:cs typeface="Cairo ExtraBold"/>
                <a:sym typeface="Cairo ExtraBold"/>
              </a:rPr>
              <a:t> .</a:t>
            </a:r>
            <a:r>
              <a:rPr lang="en-US" sz="3150" b="0" i="0" u="none" strike="noStrike" cap="none" dirty="0">
                <a:solidFill>
                  <a:srgbClr val="0F172A"/>
                </a:solidFill>
                <a:latin typeface="Cairo ExtraBold"/>
                <a:ea typeface="Cairo ExtraBold"/>
                <a:cs typeface="Cairo ExtraBold"/>
                <a:sym typeface="Cairo ExtraBold"/>
              </a:rPr>
              <a:t>3 </a:t>
            </a:r>
            <a:r>
              <a:rPr lang="en-US" sz="3150" b="0" i="0" u="none" strike="noStrike" cap="none" dirty="0" err="1">
                <a:solidFill>
                  <a:srgbClr val="0F172A"/>
                </a:solidFill>
                <a:latin typeface="Cairo ExtraBold"/>
                <a:ea typeface="Cairo ExtraBold"/>
                <a:cs typeface="Cairo ExtraBold"/>
                <a:sym typeface="Cairo ExtraBold"/>
              </a:rPr>
              <a:t>الكفاية</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المستهدفة</a:t>
            </a:r>
            <a:r>
              <a:rPr lang="en-US" sz="3150" b="0" i="0" u="none" strike="noStrike" cap="none" dirty="0">
                <a:solidFill>
                  <a:srgbClr val="0F172A"/>
                </a:solidFill>
                <a:latin typeface="Cairo ExtraBold"/>
                <a:ea typeface="Cairo ExtraBold"/>
                <a:cs typeface="Cairo ExtraBold"/>
                <a:sym typeface="Cairo ExtraBold"/>
              </a:rPr>
              <a:t> و </a:t>
            </a:r>
            <a:r>
              <a:rPr lang="en-US" sz="3150" b="0" i="0" u="none" strike="noStrike" cap="none" dirty="0" err="1">
                <a:solidFill>
                  <a:srgbClr val="0F172A"/>
                </a:solidFill>
                <a:latin typeface="Cairo ExtraBold"/>
                <a:ea typeface="Cairo ExtraBold"/>
                <a:cs typeface="Cairo ExtraBold"/>
                <a:sym typeface="Cairo ExtraBold"/>
              </a:rPr>
              <a:t>أهداف</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التعلم</a:t>
            </a:r>
            <a:endParaRPr dirty="0"/>
          </a:p>
        </p:txBody>
      </p:sp>
      <p:sp>
        <p:nvSpPr>
          <p:cNvPr id="152" name="Google Shape;152;p17"/>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r" rtl="1">
              <a:spcBef>
                <a:spcPts val="0"/>
              </a:spcBef>
              <a:spcAft>
                <a:spcPts val="0"/>
              </a:spcAft>
              <a:buNone/>
            </a:pPr>
            <a:endParaRPr sz="1800" b="0" i="0" u="none" strike="noStrike" cap="none">
              <a:solidFill>
                <a:schemeClr val="dk1"/>
              </a:solidFill>
              <a:latin typeface="Calibri"/>
              <a:ea typeface="Calibri"/>
              <a:cs typeface="Calibri"/>
              <a:sym typeface="Calibri"/>
            </a:endParaRPr>
          </a:p>
        </p:txBody>
      </p:sp>
      <p:pic>
        <p:nvPicPr>
          <p:cNvPr id="153" name="Google Shape;153;p17" descr="image.png"/>
          <p:cNvPicPr preferRelativeResize="0"/>
          <p:nvPr/>
        </p:nvPicPr>
        <p:blipFill rotWithShape="1">
          <a:blip r:embed="rId6">
            <a:alphaModFix/>
          </a:blip>
          <a:srcRect/>
          <a:stretch/>
        </p:blipFill>
        <p:spPr>
          <a:xfrm>
            <a:off x="5324475" y="2819400"/>
            <a:ext cx="190500" cy="200025"/>
          </a:xfrm>
          <a:prstGeom prst="rect">
            <a:avLst/>
          </a:prstGeom>
          <a:noFill/>
          <a:ln>
            <a:noFill/>
          </a:ln>
        </p:spPr>
      </p:pic>
      <p:pic>
        <p:nvPicPr>
          <p:cNvPr id="154" name="Google Shape;154;p17" descr="image.png"/>
          <p:cNvPicPr preferRelativeResize="0"/>
          <p:nvPr/>
        </p:nvPicPr>
        <p:blipFill rotWithShape="1">
          <a:blip r:embed="rId6">
            <a:alphaModFix/>
          </a:blip>
          <a:srcRect/>
          <a:stretch/>
        </p:blipFill>
        <p:spPr>
          <a:xfrm>
            <a:off x="5324475" y="3297435"/>
            <a:ext cx="190500" cy="200025"/>
          </a:xfrm>
          <a:prstGeom prst="rect">
            <a:avLst/>
          </a:prstGeom>
          <a:noFill/>
          <a:ln>
            <a:noFill/>
          </a:ln>
        </p:spPr>
      </p:pic>
      <p:pic>
        <p:nvPicPr>
          <p:cNvPr id="155" name="Google Shape;155;p17" descr="image.png"/>
          <p:cNvPicPr preferRelativeResize="0"/>
          <p:nvPr/>
        </p:nvPicPr>
        <p:blipFill rotWithShape="1">
          <a:blip r:embed="rId6">
            <a:alphaModFix/>
          </a:blip>
          <a:srcRect/>
          <a:stretch/>
        </p:blipFill>
        <p:spPr>
          <a:xfrm>
            <a:off x="5324475" y="3775471"/>
            <a:ext cx="190500" cy="200025"/>
          </a:xfrm>
          <a:prstGeom prst="rect">
            <a:avLst/>
          </a:prstGeom>
          <a:noFill/>
          <a:ln>
            <a:noFill/>
          </a:ln>
        </p:spPr>
      </p:pic>
      <p:pic>
        <p:nvPicPr>
          <p:cNvPr id="156" name="Google Shape;156;p17" descr="image.png"/>
          <p:cNvPicPr preferRelativeResize="0"/>
          <p:nvPr/>
        </p:nvPicPr>
        <p:blipFill rotWithShape="1">
          <a:blip r:embed="rId6">
            <a:alphaModFix/>
          </a:blip>
          <a:srcRect/>
          <a:stretch/>
        </p:blipFill>
        <p:spPr>
          <a:xfrm>
            <a:off x="5324475" y="4253507"/>
            <a:ext cx="190500" cy="200025"/>
          </a:xfrm>
          <a:prstGeom prst="rect">
            <a:avLst/>
          </a:prstGeom>
          <a:noFill/>
          <a:ln>
            <a:noFill/>
          </a:ln>
        </p:spPr>
      </p:pic>
      <p:pic>
        <p:nvPicPr>
          <p:cNvPr id="157" name="Google Shape;157;p17" descr="image.png"/>
          <p:cNvPicPr preferRelativeResize="0"/>
          <p:nvPr/>
        </p:nvPicPr>
        <p:blipFill rotWithShape="1">
          <a:blip r:embed="rId6">
            <a:alphaModFix/>
          </a:blip>
          <a:srcRect/>
          <a:stretch/>
        </p:blipFill>
        <p:spPr>
          <a:xfrm>
            <a:off x="5324475" y="4731543"/>
            <a:ext cx="190500" cy="2000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Shape 161"/>
        <p:cNvGrpSpPr/>
        <p:nvPr/>
      </p:nvGrpSpPr>
      <p:grpSpPr>
        <a:xfrm>
          <a:off x="0" y="0"/>
          <a:ext cx="0" cy="0"/>
          <a:chOff x="0" y="0"/>
          <a:chExt cx="0" cy="0"/>
        </a:xfrm>
      </p:grpSpPr>
      <p:pic>
        <p:nvPicPr>
          <p:cNvPr id="162" name="Google Shape;162;p18"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163" name="Google Shape;163;p18" descr="image.png"/>
          <p:cNvPicPr preferRelativeResize="0"/>
          <p:nvPr/>
        </p:nvPicPr>
        <p:blipFill rotWithShape="1">
          <a:blip r:embed="rId4">
            <a:alphaModFix/>
          </a:blip>
          <a:srcRect/>
          <a:stretch/>
        </p:blipFill>
        <p:spPr>
          <a:xfrm>
            <a:off x="762000" y="1819275"/>
            <a:ext cx="10572750" cy="3689449"/>
          </a:xfrm>
          <a:prstGeom prst="rect">
            <a:avLst/>
          </a:prstGeom>
          <a:noFill/>
          <a:ln>
            <a:noFill/>
          </a:ln>
        </p:spPr>
      </p:pic>
      <p:sp>
        <p:nvSpPr>
          <p:cNvPr id="164" name="Google Shape;164;p18"/>
          <p:cNvSpPr/>
          <p:nvPr/>
        </p:nvSpPr>
        <p:spPr>
          <a:xfrm>
            <a:off x="12096750" y="0"/>
            <a:ext cx="95250" cy="6858000"/>
          </a:xfrm>
          <a:prstGeom prst="rect">
            <a:avLst/>
          </a:prstGeom>
          <a:solidFill>
            <a:srgbClr val="38BD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65" name="Google Shape;165;p18"/>
          <p:cNvSpPr txBox="1"/>
          <p:nvPr/>
        </p:nvSpPr>
        <p:spPr>
          <a:xfrm>
            <a:off x="1152525" y="2209800"/>
            <a:ext cx="9363075" cy="731341"/>
          </a:xfrm>
          <a:prstGeom prst="rect">
            <a:avLst/>
          </a:prstGeom>
          <a:noFill/>
          <a:ln>
            <a:noFill/>
          </a:ln>
        </p:spPr>
        <p:txBody>
          <a:bodyPr spcFirstLastPara="1" wrap="square" lIns="0" tIns="0" rIns="0" bIns="0" anchor="t" anchorCtr="0">
            <a:spAutoFit/>
          </a:bodyPr>
          <a:lstStyle/>
          <a:p>
            <a:pPr marL="0" marR="0" lvl="0" indent="0" algn="r" rtl="0">
              <a:lnSpc>
                <a:spcPct val="159944"/>
              </a:lnSpc>
              <a:spcBef>
                <a:spcPts val="0"/>
              </a:spcBef>
              <a:spcAft>
                <a:spcPts val="0"/>
              </a:spcAft>
              <a:buNone/>
            </a:pPr>
            <a:r>
              <a:rPr lang="en-US" sz="1800" b="1" i="0" u="none" strike="noStrike" cap="none">
                <a:solidFill>
                  <a:srgbClr val="F8FAFC"/>
                </a:solidFill>
                <a:latin typeface="Tajawal"/>
                <a:ea typeface="Tajawal"/>
                <a:cs typeface="Tajawal"/>
                <a:sym typeface="Tajawal"/>
              </a:rPr>
              <a:t>المكتسبات المطلوبة:</a:t>
            </a:r>
            <a:r>
              <a:rPr lang="en-US" sz="1800" b="0" i="0" u="none" strike="noStrike" cap="none">
                <a:solidFill>
                  <a:srgbClr val="CBD5E1"/>
                </a:solidFill>
                <a:latin typeface="Tajawal"/>
                <a:ea typeface="Tajawal"/>
                <a:cs typeface="Tajawal"/>
                <a:sym typeface="Tajawal"/>
              </a:rPr>
              <a:t> معرفة أولية بالفلسفة الحديثة، الشك المنهجي، الكوجيطو، معنى الميتافيزيقا، التحولات العلمية في القرن 17 وأعلامها.</a:t>
            </a:r>
            <a:endParaRPr/>
          </a:p>
        </p:txBody>
      </p:sp>
      <p:sp>
        <p:nvSpPr>
          <p:cNvPr id="166" name="Google Shape;166;p18"/>
          <p:cNvSpPr txBox="1"/>
          <p:nvPr/>
        </p:nvSpPr>
        <p:spPr>
          <a:xfrm>
            <a:off x="1152525" y="3179266"/>
            <a:ext cx="9363075" cy="731341"/>
          </a:xfrm>
          <a:prstGeom prst="rect">
            <a:avLst/>
          </a:prstGeom>
          <a:noFill/>
          <a:ln>
            <a:noFill/>
          </a:ln>
        </p:spPr>
        <p:txBody>
          <a:bodyPr spcFirstLastPara="1" wrap="square" lIns="0" tIns="0" rIns="0" bIns="0" anchor="t" anchorCtr="0">
            <a:spAutoFit/>
          </a:bodyPr>
          <a:lstStyle/>
          <a:p>
            <a:pPr marL="0" marR="0" lvl="0" indent="0" algn="r" rtl="0">
              <a:lnSpc>
                <a:spcPct val="159944"/>
              </a:lnSpc>
              <a:spcBef>
                <a:spcPts val="0"/>
              </a:spcBef>
              <a:spcAft>
                <a:spcPts val="0"/>
              </a:spcAft>
              <a:buNone/>
            </a:pPr>
            <a:r>
              <a:rPr lang="en-US" sz="1800" b="1" i="0" u="none" strike="noStrike" cap="none">
                <a:solidFill>
                  <a:srgbClr val="F8FAFC"/>
                </a:solidFill>
                <a:latin typeface="Tajawal"/>
                <a:ea typeface="Tajawal"/>
                <a:cs typeface="Tajawal"/>
                <a:sym typeface="Tajawal"/>
              </a:rPr>
              <a:t>الإشكالية العامة:</a:t>
            </a:r>
            <a:r>
              <a:rPr lang="en-US" sz="1800" b="0" i="0" u="none" strike="noStrike" cap="none">
                <a:solidFill>
                  <a:srgbClr val="CBD5E1"/>
                </a:solidFill>
                <a:latin typeface="Tajawal"/>
                <a:ea typeface="Tajawal"/>
                <a:cs typeface="Tajawal"/>
                <a:sym typeface="Tajawal"/>
              </a:rPr>
              <a:t> هل كانت الميتافيزيقا في فلسفة ديكارت مجرد وسيلة خارجية لتبرير العلم الطبيعي في سياق القرن 17، أم أنها تشكل أساسًا ضروريًا لا يقوم العلم بدونه؟</a:t>
            </a:r>
            <a:endParaRPr/>
          </a:p>
        </p:txBody>
      </p:sp>
      <p:sp>
        <p:nvSpPr>
          <p:cNvPr id="167" name="Google Shape;167;p18"/>
          <p:cNvSpPr txBox="1"/>
          <p:nvPr/>
        </p:nvSpPr>
        <p:spPr>
          <a:xfrm>
            <a:off x="1152525" y="4148732"/>
            <a:ext cx="9363075" cy="731341"/>
          </a:xfrm>
          <a:prstGeom prst="rect">
            <a:avLst/>
          </a:prstGeom>
          <a:noFill/>
          <a:ln>
            <a:noFill/>
          </a:ln>
        </p:spPr>
        <p:txBody>
          <a:bodyPr spcFirstLastPara="1" wrap="square" lIns="0" tIns="0" rIns="0" bIns="0" anchor="t" anchorCtr="0">
            <a:spAutoFit/>
          </a:bodyPr>
          <a:lstStyle/>
          <a:p>
            <a:pPr marL="0" marR="0" lvl="0" indent="0" algn="r" rtl="0">
              <a:lnSpc>
                <a:spcPct val="159944"/>
              </a:lnSpc>
              <a:spcBef>
                <a:spcPts val="0"/>
              </a:spcBef>
              <a:spcAft>
                <a:spcPts val="0"/>
              </a:spcAft>
              <a:buNone/>
            </a:pPr>
            <a:r>
              <a:rPr lang="en-US" sz="1800" b="1" i="0" u="none" strike="noStrike" cap="none">
                <a:solidFill>
                  <a:srgbClr val="F8FAFC"/>
                </a:solidFill>
                <a:latin typeface="Tajawal"/>
                <a:ea typeface="Tajawal"/>
                <a:cs typeface="Tajawal"/>
                <a:sym typeface="Tajawal"/>
              </a:rPr>
              <a:t>أسئلة فرعية:</a:t>
            </a:r>
            <a:r>
              <a:rPr lang="en-US" sz="1800" b="0" i="0" u="none" strike="noStrike" cap="none">
                <a:solidFill>
                  <a:srgbClr val="CBD5E1"/>
                </a:solidFill>
                <a:latin typeface="Tajawal"/>
                <a:ea typeface="Tajawal"/>
                <a:cs typeface="Tajawal"/>
                <a:sym typeface="Tajawal"/>
              </a:rPr>
              <a:t> ما موقع المنهج الرياضي؟ كيف انتقل من المنهج للميتافيزيقا؟ لماذا يبدأ البناء بالشك؟ لماذا يحتاج العلم إلى الله وإلى نظرية الصدق الإلهي؟</a:t>
            </a:r>
            <a:endParaRPr/>
          </a:p>
        </p:txBody>
      </p:sp>
      <p:sp>
        <p:nvSpPr>
          <p:cNvPr id="168" name="Google Shape;168;p18"/>
          <p:cNvSpPr txBox="1"/>
          <p:nvPr/>
        </p:nvSpPr>
        <p:spPr>
          <a:xfrm>
            <a:off x="233362" y="571500"/>
            <a:ext cx="11101387" cy="771525"/>
          </a:xfrm>
          <a:prstGeom prst="rect">
            <a:avLst/>
          </a:prstGeom>
          <a:noFill/>
          <a:ln>
            <a:noFill/>
          </a:ln>
        </p:spPr>
        <p:txBody>
          <a:bodyPr spcFirstLastPara="1" wrap="square" lIns="0" tIns="0" rIns="0" bIns="0" anchor="t" anchorCtr="0">
            <a:spAutoFit/>
          </a:bodyPr>
          <a:lstStyle/>
          <a:p>
            <a:pPr marL="0" marR="0" lvl="0" indent="0" algn="r" rtl="0">
              <a:spcBef>
                <a:spcPts val="0"/>
              </a:spcBef>
              <a:spcAft>
                <a:spcPts val="0"/>
              </a:spcAft>
              <a:buNone/>
            </a:pPr>
            <a:r>
              <a:rPr lang="en-US" sz="3150" b="0" i="0" u="none" strike="noStrike" cap="none">
                <a:solidFill>
                  <a:srgbClr val="38BDF8"/>
                </a:solidFill>
                <a:latin typeface="Cairo ExtraBold"/>
                <a:ea typeface="Cairo ExtraBold"/>
                <a:cs typeface="Cairo ExtraBold"/>
                <a:sym typeface="Cairo ExtraBold"/>
              </a:rPr>
              <a:t>5. المكتسبات القبلية و 6. الإشكالية العامة</a:t>
            </a:r>
            <a:endParaRPr/>
          </a:p>
        </p:txBody>
      </p:sp>
      <p:sp>
        <p:nvSpPr>
          <p:cNvPr id="169" name="Google Shape;169;p18"/>
          <p:cNvSpPr/>
          <p:nvPr/>
        </p:nvSpPr>
        <p:spPr>
          <a:xfrm>
            <a:off x="762000" y="1466850"/>
            <a:ext cx="10572750" cy="19050"/>
          </a:xfrm>
          <a:prstGeom prst="rect">
            <a:avLst/>
          </a:prstGeom>
          <a:solidFill>
            <a:srgbClr val="33415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pic>
        <p:nvPicPr>
          <p:cNvPr id="170" name="Google Shape;170;p18" descr="image.png"/>
          <p:cNvPicPr preferRelativeResize="0"/>
          <p:nvPr/>
        </p:nvPicPr>
        <p:blipFill rotWithShape="1">
          <a:blip r:embed="rId5">
            <a:alphaModFix/>
          </a:blip>
          <a:srcRect/>
          <a:stretch/>
        </p:blipFill>
        <p:spPr>
          <a:xfrm>
            <a:off x="10820400" y="2286000"/>
            <a:ext cx="123825" cy="219075"/>
          </a:xfrm>
          <a:prstGeom prst="rect">
            <a:avLst/>
          </a:prstGeom>
          <a:noFill/>
          <a:ln>
            <a:noFill/>
          </a:ln>
        </p:spPr>
      </p:pic>
      <p:pic>
        <p:nvPicPr>
          <p:cNvPr id="171" name="Google Shape;171;p18" descr="image.png"/>
          <p:cNvPicPr preferRelativeResize="0"/>
          <p:nvPr/>
        </p:nvPicPr>
        <p:blipFill rotWithShape="1">
          <a:blip r:embed="rId5">
            <a:alphaModFix/>
          </a:blip>
          <a:srcRect/>
          <a:stretch/>
        </p:blipFill>
        <p:spPr>
          <a:xfrm>
            <a:off x="10820400" y="3255466"/>
            <a:ext cx="123825" cy="219075"/>
          </a:xfrm>
          <a:prstGeom prst="rect">
            <a:avLst/>
          </a:prstGeom>
          <a:noFill/>
          <a:ln>
            <a:noFill/>
          </a:ln>
        </p:spPr>
      </p:pic>
      <p:pic>
        <p:nvPicPr>
          <p:cNvPr id="172" name="Google Shape;172;p18" descr="image.png"/>
          <p:cNvPicPr preferRelativeResize="0"/>
          <p:nvPr/>
        </p:nvPicPr>
        <p:blipFill rotWithShape="1">
          <a:blip r:embed="rId5">
            <a:alphaModFix/>
          </a:blip>
          <a:srcRect/>
          <a:stretch/>
        </p:blipFill>
        <p:spPr>
          <a:xfrm>
            <a:off x="10820400" y="4224932"/>
            <a:ext cx="123825" cy="2190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176"/>
        <p:cNvGrpSpPr/>
        <p:nvPr/>
      </p:nvGrpSpPr>
      <p:grpSpPr>
        <a:xfrm>
          <a:off x="0" y="0"/>
          <a:ext cx="0" cy="0"/>
          <a:chOff x="0" y="0"/>
          <a:chExt cx="0" cy="0"/>
        </a:xfrm>
      </p:grpSpPr>
      <p:pic>
        <p:nvPicPr>
          <p:cNvPr id="177" name="Google Shape;177;p19"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178" name="Google Shape;178;p19" descr="image.png"/>
          <p:cNvPicPr preferRelativeResize="0"/>
          <p:nvPr/>
        </p:nvPicPr>
        <p:blipFill rotWithShape="1">
          <a:blip r:embed="rId4">
            <a:alphaModFix/>
          </a:blip>
          <a:srcRect/>
          <a:stretch/>
        </p:blipFill>
        <p:spPr>
          <a:xfrm>
            <a:off x="8001000" y="1819275"/>
            <a:ext cx="3333750" cy="2775346"/>
          </a:xfrm>
          <a:prstGeom prst="rect">
            <a:avLst/>
          </a:prstGeom>
          <a:noFill/>
          <a:ln>
            <a:noFill/>
          </a:ln>
        </p:spPr>
      </p:pic>
      <p:pic>
        <p:nvPicPr>
          <p:cNvPr id="179" name="Google Shape;179;p19" descr="image.png"/>
          <p:cNvPicPr preferRelativeResize="0"/>
          <p:nvPr/>
        </p:nvPicPr>
        <p:blipFill rotWithShape="1">
          <a:blip r:embed="rId5">
            <a:alphaModFix/>
          </a:blip>
          <a:srcRect/>
          <a:stretch/>
        </p:blipFill>
        <p:spPr>
          <a:xfrm>
            <a:off x="4381500" y="1819275"/>
            <a:ext cx="3333750" cy="2775346"/>
          </a:xfrm>
          <a:prstGeom prst="rect">
            <a:avLst/>
          </a:prstGeom>
          <a:noFill/>
          <a:ln>
            <a:noFill/>
          </a:ln>
        </p:spPr>
      </p:pic>
      <p:pic>
        <p:nvPicPr>
          <p:cNvPr id="180" name="Google Shape;180;p19" descr="image.png"/>
          <p:cNvPicPr preferRelativeResize="0"/>
          <p:nvPr/>
        </p:nvPicPr>
        <p:blipFill rotWithShape="1">
          <a:blip r:embed="rId6">
            <a:alphaModFix/>
          </a:blip>
          <a:srcRect/>
          <a:stretch/>
        </p:blipFill>
        <p:spPr>
          <a:xfrm>
            <a:off x="762000" y="1819275"/>
            <a:ext cx="3333750" cy="2775346"/>
          </a:xfrm>
          <a:prstGeom prst="rect">
            <a:avLst/>
          </a:prstGeom>
          <a:noFill/>
          <a:ln>
            <a:noFill/>
          </a:ln>
        </p:spPr>
      </p:pic>
      <p:sp>
        <p:nvSpPr>
          <p:cNvPr id="181" name="Google Shape;181;p19"/>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82" name="Google Shape;182;p19"/>
          <p:cNvSpPr txBox="1"/>
          <p:nvPr/>
        </p:nvSpPr>
        <p:spPr>
          <a:xfrm>
            <a:off x="8902779" y="2876550"/>
            <a:ext cx="1530191"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005088"/>
                </a:solidFill>
                <a:latin typeface="Cairo"/>
                <a:ea typeface="Cairo"/>
                <a:cs typeface="Cairo"/>
                <a:sym typeface="Cairo"/>
              </a:rPr>
              <a:t>الوحدة الأولى</a:t>
            </a:r>
            <a:endParaRPr/>
          </a:p>
        </p:txBody>
      </p:sp>
      <p:sp>
        <p:nvSpPr>
          <p:cNvPr id="183" name="Google Shape;183;p19"/>
          <p:cNvSpPr txBox="1"/>
          <p:nvPr/>
        </p:nvSpPr>
        <p:spPr>
          <a:xfrm>
            <a:off x="8296275" y="3486150"/>
            <a:ext cx="2743200" cy="670321"/>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مدخل إلى مشروع ديكارت وسياق العلاقة بين العلم والميتافيزيقا.</a:t>
            </a:r>
            <a:endParaRPr/>
          </a:p>
        </p:txBody>
      </p:sp>
      <p:sp>
        <p:nvSpPr>
          <p:cNvPr id="184" name="Google Shape;184;p19"/>
          <p:cNvSpPr txBox="1"/>
          <p:nvPr/>
        </p:nvSpPr>
        <p:spPr>
          <a:xfrm>
            <a:off x="5278278" y="2876550"/>
            <a:ext cx="1540192"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005088"/>
                </a:solidFill>
                <a:latin typeface="Cairo"/>
                <a:ea typeface="Cairo"/>
                <a:cs typeface="Cairo"/>
                <a:sym typeface="Cairo"/>
              </a:rPr>
              <a:t>الوحدة الثانية</a:t>
            </a:r>
            <a:endParaRPr/>
          </a:p>
        </p:txBody>
      </p:sp>
      <p:sp>
        <p:nvSpPr>
          <p:cNvPr id="185" name="Google Shape;185;p19"/>
          <p:cNvSpPr txBox="1"/>
          <p:nvPr/>
        </p:nvSpPr>
        <p:spPr>
          <a:xfrm>
            <a:off x="4676775" y="3486150"/>
            <a:ext cx="2743200" cy="670321"/>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المنهج الرياضي ووحدة العلم على أساس وحدة الفكر الإنساني.</a:t>
            </a:r>
            <a:endParaRPr/>
          </a:p>
        </p:txBody>
      </p:sp>
      <p:sp>
        <p:nvSpPr>
          <p:cNvPr id="186" name="Google Shape;186;p19"/>
          <p:cNvSpPr txBox="1"/>
          <p:nvPr/>
        </p:nvSpPr>
        <p:spPr>
          <a:xfrm>
            <a:off x="1658778" y="2876550"/>
            <a:ext cx="1540192"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005088"/>
                </a:solidFill>
                <a:latin typeface="Cairo"/>
                <a:ea typeface="Cairo"/>
                <a:cs typeface="Cairo"/>
                <a:sym typeface="Cairo"/>
              </a:rPr>
              <a:t>الوحدة الثالثة</a:t>
            </a:r>
            <a:endParaRPr/>
          </a:p>
        </p:txBody>
      </p:sp>
      <p:sp>
        <p:nvSpPr>
          <p:cNvPr id="187" name="Google Shape;187;p19"/>
          <p:cNvSpPr txBox="1"/>
          <p:nvPr/>
        </p:nvSpPr>
        <p:spPr>
          <a:xfrm>
            <a:off x="1057275" y="3486150"/>
            <a:ext cx="2743200" cy="670321"/>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من المرحلة المنهجية إلى الحاجة إلى التأسيس الميتافيزيقي.</a:t>
            </a:r>
            <a:endParaRPr/>
          </a:p>
        </p:txBody>
      </p:sp>
      <p:pic>
        <p:nvPicPr>
          <p:cNvPr id="188" name="Google Shape;188;p19" descr="image.png"/>
          <p:cNvPicPr preferRelativeResize="0"/>
          <p:nvPr/>
        </p:nvPicPr>
        <p:blipFill rotWithShape="1">
          <a:blip r:embed="rId7">
            <a:alphaModFix/>
          </a:blip>
          <a:srcRect/>
          <a:stretch/>
        </p:blipFill>
        <p:spPr>
          <a:xfrm>
            <a:off x="9372600" y="2138362"/>
            <a:ext cx="590550" cy="523875"/>
          </a:xfrm>
          <a:prstGeom prst="rect">
            <a:avLst/>
          </a:prstGeom>
          <a:noFill/>
          <a:ln>
            <a:noFill/>
          </a:ln>
        </p:spPr>
      </p:pic>
      <p:pic>
        <p:nvPicPr>
          <p:cNvPr id="189" name="Google Shape;189;p19" descr="image.png"/>
          <p:cNvPicPr preferRelativeResize="0"/>
          <p:nvPr/>
        </p:nvPicPr>
        <p:blipFill rotWithShape="1">
          <a:blip r:embed="rId8">
            <a:alphaModFix/>
          </a:blip>
          <a:srcRect/>
          <a:stretch/>
        </p:blipFill>
        <p:spPr>
          <a:xfrm>
            <a:off x="5753100" y="2138362"/>
            <a:ext cx="590550" cy="523875"/>
          </a:xfrm>
          <a:prstGeom prst="rect">
            <a:avLst/>
          </a:prstGeom>
          <a:noFill/>
          <a:ln>
            <a:noFill/>
          </a:ln>
        </p:spPr>
      </p:pic>
      <p:pic>
        <p:nvPicPr>
          <p:cNvPr id="190" name="Google Shape;190;p19" descr="image.png"/>
          <p:cNvPicPr preferRelativeResize="0"/>
          <p:nvPr/>
        </p:nvPicPr>
        <p:blipFill rotWithShape="1">
          <a:blip r:embed="rId9">
            <a:alphaModFix/>
          </a:blip>
          <a:srcRect/>
          <a:stretch/>
        </p:blipFill>
        <p:spPr>
          <a:xfrm>
            <a:off x="2200275" y="2138362"/>
            <a:ext cx="457200" cy="523875"/>
          </a:xfrm>
          <a:prstGeom prst="rect">
            <a:avLst/>
          </a:prstGeom>
          <a:noFill/>
          <a:ln>
            <a:noFill/>
          </a:ln>
        </p:spPr>
      </p:pic>
      <p:sp>
        <p:nvSpPr>
          <p:cNvPr id="191" name="Google Shape;191;p19"/>
          <p:cNvSpPr txBox="1"/>
          <p:nvPr/>
        </p:nvSpPr>
        <p:spPr>
          <a:xfrm>
            <a:off x="233362" y="571500"/>
            <a:ext cx="11101387" cy="484748"/>
          </a:xfrm>
          <a:prstGeom prst="rect">
            <a:avLst/>
          </a:prstGeom>
          <a:noFill/>
          <a:ln>
            <a:noFill/>
          </a:ln>
        </p:spPr>
        <p:txBody>
          <a:bodyPr spcFirstLastPara="1" wrap="square" lIns="0" tIns="0" rIns="0" bIns="0" anchor="t" anchorCtr="0">
            <a:spAutoFit/>
          </a:bodyPr>
          <a:lstStyle/>
          <a:p>
            <a:pPr marL="0" marR="0" lvl="0" indent="0" algn="r" rtl="1">
              <a:spcBef>
                <a:spcPts val="0"/>
              </a:spcBef>
              <a:spcAft>
                <a:spcPts val="0"/>
              </a:spcAft>
              <a:buNone/>
            </a:pPr>
            <a:r>
              <a:rPr lang="en-US" sz="3150" b="0" i="0" u="none" strike="noStrike" cap="none" dirty="0" err="1">
                <a:solidFill>
                  <a:srgbClr val="0F172A"/>
                </a:solidFill>
                <a:latin typeface="Cairo ExtraBold"/>
                <a:ea typeface="Cairo ExtraBold"/>
                <a:cs typeface="Cairo ExtraBold"/>
                <a:sym typeface="Cairo ExtraBold"/>
              </a:rPr>
              <a:t>خريطة</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المورد</a:t>
            </a:r>
            <a:endParaRPr dirty="0"/>
          </a:p>
        </p:txBody>
      </p:sp>
      <p:sp>
        <p:nvSpPr>
          <p:cNvPr id="192" name="Google Shape;192;p19"/>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196"/>
        <p:cNvGrpSpPr/>
        <p:nvPr/>
      </p:nvGrpSpPr>
      <p:grpSpPr>
        <a:xfrm>
          <a:off x="0" y="0"/>
          <a:ext cx="0" cy="0"/>
          <a:chOff x="0" y="0"/>
          <a:chExt cx="0" cy="0"/>
        </a:xfrm>
      </p:grpSpPr>
      <p:pic>
        <p:nvPicPr>
          <p:cNvPr id="197" name="Google Shape;197;p20"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198" name="Google Shape;198;p20" descr="image.png"/>
          <p:cNvPicPr preferRelativeResize="0"/>
          <p:nvPr/>
        </p:nvPicPr>
        <p:blipFill rotWithShape="1">
          <a:blip r:embed="rId4">
            <a:alphaModFix/>
          </a:blip>
          <a:srcRect/>
          <a:stretch/>
        </p:blipFill>
        <p:spPr>
          <a:xfrm>
            <a:off x="6191250" y="1134665"/>
            <a:ext cx="5143500" cy="2775346"/>
          </a:xfrm>
          <a:prstGeom prst="rect">
            <a:avLst/>
          </a:prstGeom>
          <a:noFill/>
          <a:ln>
            <a:noFill/>
          </a:ln>
        </p:spPr>
      </p:pic>
      <p:pic>
        <p:nvPicPr>
          <p:cNvPr id="199" name="Google Shape;199;p20" descr="image.png"/>
          <p:cNvPicPr preferRelativeResize="0"/>
          <p:nvPr/>
        </p:nvPicPr>
        <p:blipFill rotWithShape="1">
          <a:blip r:embed="rId5">
            <a:alphaModFix/>
          </a:blip>
          <a:srcRect/>
          <a:stretch/>
        </p:blipFill>
        <p:spPr>
          <a:xfrm>
            <a:off x="762000" y="1134665"/>
            <a:ext cx="5143500" cy="2775346"/>
          </a:xfrm>
          <a:prstGeom prst="rect">
            <a:avLst/>
          </a:prstGeom>
          <a:noFill/>
          <a:ln>
            <a:noFill/>
          </a:ln>
        </p:spPr>
      </p:pic>
      <p:pic>
        <p:nvPicPr>
          <p:cNvPr id="200" name="Google Shape;200;p20" descr="image.png"/>
          <p:cNvPicPr preferRelativeResize="0"/>
          <p:nvPr/>
        </p:nvPicPr>
        <p:blipFill rotWithShape="1">
          <a:blip r:embed="rId6">
            <a:alphaModFix/>
          </a:blip>
          <a:srcRect/>
          <a:stretch/>
        </p:blipFill>
        <p:spPr>
          <a:xfrm>
            <a:off x="6191250" y="4195762"/>
            <a:ext cx="5143500" cy="2775346"/>
          </a:xfrm>
          <a:prstGeom prst="rect">
            <a:avLst/>
          </a:prstGeom>
          <a:noFill/>
          <a:ln>
            <a:noFill/>
          </a:ln>
        </p:spPr>
      </p:pic>
      <p:pic>
        <p:nvPicPr>
          <p:cNvPr id="201" name="Google Shape;201;p20" descr="image.png"/>
          <p:cNvPicPr preferRelativeResize="0"/>
          <p:nvPr/>
        </p:nvPicPr>
        <p:blipFill rotWithShape="1">
          <a:blip r:embed="rId7">
            <a:alphaModFix/>
          </a:blip>
          <a:srcRect/>
          <a:stretch/>
        </p:blipFill>
        <p:spPr>
          <a:xfrm>
            <a:off x="762000" y="4195762"/>
            <a:ext cx="5143500" cy="2775346"/>
          </a:xfrm>
          <a:prstGeom prst="rect">
            <a:avLst/>
          </a:prstGeom>
          <a:noFill/>
          <a:ln>
            <a:noFill/>
          </a:ln>
        </p:spPr>
      </p:pic>
      <p:sp>
        <p:nvSpPr>
          <p:cNvPr id="202" name="Google Shape;202;p20"/>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203" name="Google Shape;203;p20"/>
          <p:cNvSpPr txBox="1"/>
          <p:nvPr/>
        </p:nvSpPr>
        <p:spPr>
          <a:xfrm>
            <a:off x="7977901" y="2191940"/>
            <a:ext cx="1570196"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005088"/>
                </a:solidFill>
                <a:latin typeface="Cairo"/>
                <a:ea typeface="Cairo"/>
                <a:cs typeface="Cairo"/>
                <a:sym typeface="Cairo"/>
              </a:rPr>
              <a:t>الوحدة الرابعة</a:t>
            </a:r>
            <a:endParaRPr/>
          </a:p>
        </p:txBody>
      </p:sp>
      <p:sp>
        <p:nvSpPr>
          <p:cNvPr id="204" name="Google Shape;204;p20"/>
          <p:cNvSpPr txBox="1"/>
          <p:nvPr/>
        </p:nvSpPr>
        <p:spPr>
          <a:xfrm>
            <a:off x="7062787" y="2801540"/>
            <a:ext cx="3400425" cy="335160"/>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الشك والكوجيطو وتأسيس اليقين الذاتي.</a:t>
            </a:r>
            <a:endParaRPr/>
          </a:p>
        </p:txBody>
      </p:sp>
      <p:sp>
        <p:nvSpPr>
          <p:cNvPr id="205" name="Google Shape;205;p20"/>
          <p:cNvSpPr txBox="1"/>
          <p:nvPr/>
        </p:nvSpPr>
        <p:spPr>
          <a:xfrm>
            <a:off x="2423636" y="2191940"/>
            <a:ext cx="1820227"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005088"/>
                </a:solidFill>
                <a:latin typeface="Cairo"/>
                <a:ea typeface="Cairo"/>
                <a:cs typeface="Cairo"/>
                <a:sym typeface="Cairo"/>
              </a:rPr>
              <a:t>الوحدة الخامسة</a:t>
            </a:r>
            <a:endParaRPr/>
          </a:p>
        </p:txBody>
      </p:sp>
      <p:sp>
        <p:nvSpPr>
          <p:cNvPr id="206" name="Google Shape;206;p20"/>
          <p:cNvSpPr txBox="1"/>
          <p:nvPr/>
        </p:nvSpPr>
        <p:spPr>
          <a:xfrm>
            <a:off x="1057275" y="2801540"/>
            <a:ext cx="4552950" cy="670321"/>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الله والصدق الإلهي وتأسيس العلم الطبيعي الموضوعي.</a:t>
            </a:r>
            <a:endParaRPr/>
          </a:p>
        </p:txBody>
      </p:sp>
      <p:sp>
        <p:nvSpPr>
          <p:cNvPr id="207" name="Google Shape;207;p20"/>
          <p:cNvSpPr txBox="1"/>
          <p:nvPr/>
        </p:nvSpPr>
        <p:spPr>
          <a:xfrm>
            <a:off x="7832883" y="5253037"/>
            <a:ext cx="1860232"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005088"/>
                </a:solidFill>
                <a:latin typeface="Cairo"/>
                <a:ea typeface="Cairo"/>
                <a:cs typeface="Cairo"/>
                <a:sym typeface="Cairo"/>
              </a:rPr>
              <a:t>الوحدة السادسة</a:t>
            </a:r>
            <a:endParaRPr/>
          </a:p>
        </p:txBody>
      </p:sp>
      <p:sp>
        <p:nvSpPr>
          <p:cNvPr id="208" name="Google Shape;208;p20"/>
          <p:cNvSpPr txBox="1"/>
          <p:nvPr/>
        </p:nvSpPr>
        <p:spPr>
          <a:xfrm>
            <a:off x="6486525" y="5862637"/>
            <a:ext cx="4552950" cy="670321"/>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الدور الديكارتي وصراع الأسبقية بين المنهج والميتافيزيقا.</a:t>
            </a:r>
            <a:endParaRPr/>
          </a:p>
        </p:txBody>
      </p:sp>
      <p:sp>
        <p:nvSpPr>
          <p:cNvPr id="209" name="Google Shape;209;p20"/>
          <p:cNvSpPr txBox="1"/>
          <p:nvPr/>
        </p:nvSpPr>
        <p:spPr>
          <a:xfrm>
            <a:off x="2463641" y="5253037"/>
            <a:ext cx="1740217" cy="466725"/>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950" b="1" i="0" u="none" strike="noStrike" cap="none">
                <a:solidFill>
                  <a:srgbClr val="005088"/>
                </a:solidFill>
                <a:latin typeface="Cairo"/>
                <a:ea typeface="Cairo"/>
                <a:cs typeface="Cairo"/>
                <a:sym typeface="Cairo"/>
              </a:rPr>
              <a:t>الوحدة السابعة</a:t>
            </a:r>
            <a:endParaRPr/>
          </a:p>
        </p:txBody>
      </p:sp>
      <p:sp>
        <p:nvSpPr>
          <p:cNvPr id="210" name="Google Shape;210;p20"/>
          <p:cNvSpPr txBox="1"/>
          <p:nvPr/>
        </p:nvSpPr>
        <p:spPr>
          <a:xfrm>
            <a:off x="1362075" y="5862637"/>
            <a:ext cx="3943350" cy="335160"/>
          </a:xfrm>
          <a:prstGeom prst="rect">
            <a:avLst/>
          </a:prstGeom>
          <a:noFill/>
          <a:ln>
            <a:noFill/>
          </a:ln>
        </p:spPr>
        <p:txBody>
          <a:bodyPr spcFirstLastPara="1" wrap="square" lIns="0" tIns="0" rIns="0" bIns="0" anchor="t" anchorCtr="0">
            <a:spAutoFit/>
          </a:bodyPr>
          <a:lstStyle/>
          <a:p>
            <a:pPr marL="0" marR="0" lvl="0" indent="0" algn="ct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البعد الديني والتيولوجي في الميتافيزيقا الديكارتية.</a:t>
            </a:r>
            <a:endParaRPr/>
          </a:p>
        </p:txBody>
      </p:sp>
      <p:pic>
        <p:nvPicPr>
          <p:cNvPr id="211" name="Google Shape;211;p20" descr="image.png"/>
          <p:cNvPicPr preferRelativeResize="0"/>
          <p:nvPr/>
        </p:nvPicPr>
        <p:blipFill rotWithShape="1">
          <a:blip r:embed="rId8">
            <a:alphaModFix/>
          </a:blip>
          <a:srcRect/>
          <a:stretch/>
        </p:blipFill>
        <p:spPr>
          <a:xfrm>
            <a:off x="8501062" y="1453753"/>
            <a:ext cx="523875" cy="523875"/>
          </a:xfrm>
          <a:prstGeom prst="rect">
            <a:avLst/>
          </a:prstGeom>
          <a:noFill/>
          <a:ln>
            <a:noFill/>
          </a:ln>
        </p:spPr>
      </p:pic>
      <p:pic>
        <p:nvPicPr>
          <p:cNvPr id="212" name="Google Shape;212;p20" descr="image.png"/>
          <p:cNvPicPr preferRelativeResize="0"/>
          <p:nvPr/>
        </p:nvPicPr>
        <p:blipFill rotWithShape="1">
          <a:blip r:embed="rId9">
            <a:alphaModFix/>
          </a:blip>
          <a:srcRect/>
          <a:stretch/>
        </p:blipFill>
        <p:spPr>
          <a:xfrm>
            <a:off x="3005137" y="1453753"/>
            <a:ext cx="657225" cy="523875"/>
          </a:xfrm>
          <a:prstGeom prst="rect">
            <a:avLst/>
          </a:prstGeom>
          <a:noFill/>
          <a:ln>
            <a:noFill/>
          </a:ln>
        </p:spPr>
      </p:pic>
      <p:pic>
        <p:nvPicPr>
          <p:cNvPr id="213" name="Google Shape;213;p20" descr="image.png"/>
          <p:cNvPicPr preferRelativeResize="0"/>
          <p:nvPr/>
        </p:nvPicPr>
        <p:blipFill rotWithShape="1">
          <a:blip r:embed="rId10">
            <a:alphaModFix/>
          </a:blip>
          <a:srcRect/>
          <a:stretch/>
        </p:blipFill>
        <p:spPr>
          <a:xfrm>
            <a:off x="8501062" y="4514850"/>
            <a:ext cx="523875" cy="523875"/>
          </a:xfrm>
          <a:prstGeom prst="rect">
            <a:avLst/>
          </a:prstGeom>
          <a:noFill/>
          <a:ln>
            <a:noFill/>
          </a:ln>
        </p:spPr>
      </p:pic>
      <p:pic>
        <p:nvPicPr>
          <p:cNvPr id="214" name="Google Shape;214;p20" descr="image.png"/>
          <p:cNvPicPr preferRelativeResize="0"/>
          <p:nvPr/>
        </p:nvPicPr>
        <p:blipFill rotWithShape="1">
          <a:blip r:embed="rId11">
            <a:alphaModFix/>
          </a:blip>
          <a:srcRect/>
          <a:stretch/>
        </p:blipFill>
        <p:spPr>
          <a:xfrm>
            <a:off x="3005137" y="4514850"/>
            <a:ext cx="657225" cy="523875"/>
          </a:xfrm>
          <a:prstGeom prst="rect">
            <a:avLst/>
          </a:prstGeom>
          <a:noFill/>
          <a:ln>
            <a:noFill/>
          </a:ln>
        </p:spPr>
      </p:pic>
      <p:sp>
        <p:nvSpPr>
          <p:cNvPr id="215" name="Google Shape;215;p20"/>
          <p:cNvSpPr txBox="1"/>
          <p:nvPr/>
        </p:nvSpPr>
        <p:spPr>
          <a:xfrm>
            <a:off x="233363" y="244078"/>
            <a:ext cx="11101387" cy="484748"/>
          </a:xfrm>
          <a:prstGeom prst="rect">
            <a:avLst/>
          </a:prstGeom>
          <a:noFill/>
          <a:ln>
            <a:noFill/>
          </a:ln>
        </p:spPr>
        <p:txBody>
          <a:bodyPr spcFirstLastPara="1" wrap="square" lIns="0" tIns="0" rIns="0" bIns="0" anchor="t" anchorCtr="0">
            <a:spAutoFit/>
          </a:bodyPr>
          <a:lstStyle/>
          <a:p>
            <a:pPr marL="0" marR="0" lvl="0" indent="0" algn="r">
              <a:spcBef>
                <a:spcPts val="0"/>
              </a:spcBef>
              <a:spcAft>
                <a:spcPts val="0"/>
              </a:spcAft>
              <a:buNone/>
            </a:pPr>
            <a:r>
              <a:rPr lang="en-US" sz="3150" b="0" i="0" u="none" strike="noStrike" cap="none" dirty="0" err="1">
                <a:solidFill>
                  <a:srgbClr val="0F172A"/>
                </a:solidFill>
                <a:latin typeface="Cairo ExtraBold"/>
                <a:ea typeface="Cairo ExtraBold"/>
                <a:cs typeface="Cairo ExtraBold"/>
                <a:sym typeface="Cairo ExtraBold"/>
              </a:rPr>
              <a:t>تتمة</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خريطة</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المورد</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الوحدات</a:t>
            </a:r>
            <a:r>
              <a:rPr lang="en-US" sz="3150" b="0" i="0" u="none" strike="noStrike" cap="none" dirty="0">
                <a:solidFill>
                  <a:srgbClr val="0F172A"/>
                </a:solidFill>
                <a:latin typeface="Cairo ExtraBold"/>
                <a:ea typeface="Cairo ExtraBold"/>
                <a:cs typeface="Cairo ExtraBold"/>
                <a:sym typeface="Cairo ExtraBold"/>
              </a:rPr>
              <a:t> 4 - 7)</a:t>
            </a:r>
            <a:endParaRPr dirty="0"/>
          </a:p>
        </p:txBody>
      </p:sp>
      <p:sp>
        <p:nvSpPr>
          <p:cNvPr id="216" name="Google Shape;216;p20"/>
          <p:cNvSpPr/>
          <p:nvPr/>
        </p:nvSpPr>
        <p:spPr>
          <a:xfrm>
            <a:off x="762000" y="78224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220"/>
        <p:cNvGrpSpPr/>
        <p:nvPr/>
      </p:nvGrpSpPr>
      <p:grpSpPr>
        <a:xfrm>
          <a:off x="0" y="0"/>
          <a:ext cx="0" cy="0"/>
          <a:chOff x="0" y="0"/>
          <a:chExt cx="0" cy="0"/>
        </a:xfrm>
      </p:grpSpPr>
      <p:pic>
        <p:nvPicPr>
          <p:cNvPr id="221" name="Google Shape;221;p21"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222" name="Google Shape;222;p21" descr="image.png"/>
          <p:cNvPicPr preferRelativeResize="0"/>
          <p:nvPr/>
        </p:nvPicPr>
        <p:blipFill rotWithShape="1">
          <a:blip r:embed="rId4">
            <a:alphaModFix/>
          </a:blip>
          <a:srcRect/>
          <a:stretch/>
        </p:blipFill>
        <p:spPr>
          <a:xfrm>
            <a:off x="6238875" y="1819275"/>
            <a:ext cx="5095875" cy="4467225"/>
          </a:xfrm>
          <a:prstGeom prst="rect">
            <a:avLst/>
          </a:prstGeom>
          <a:noFill/>
          <a:ln>
            <a:noFill/>
          </a:ln>
        </p:spPr>
      </p:pic>
      <p:pic>
        <p:nvPicPr>
          <p:cNvPr id="223" name="Google Shape;223;p21" descr="image.png"/>
          <p:cNvPicPr preferRelativeResize="0"/>
          <p:nvPr/>
        </p:nvPicPr>
        <p:blipFill rotWithShape="1">
          <a:blip r:embed="rId5">
            <a:alphaModFix/>
          </a:blip>
          <a:srcRect/>
          <a:stretch/>
        </p:blipFill>
        <p:spPr>
          <a:xfrm>
            <a:off x="762000" y="1819275"/>
            <a:ext cx="5095875" cy="4467225"/>
          </a:xfrm>
          <a:prstGeom prst="rect">
            <a:avLst/>
          </a:prstGeom>
          <a:noFill/>
          <a:ln>
            <a:noFill/>
          </a:ln>
        </p:spPr>
      </p:pic>
      <p:sp>
        <p:nvSpPr>
          <p:cNvPr id="224" name="Google Shape;224;p21"/>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225" name="Google Shape;225;p21"/>
          <p:cNvSpPr txBox="1"/>
          <p:nvPr/>
        </p:nvSpPr>
        <p:spPr>
          <a:xfrm>
            <a:off x="6581775"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إشكال القراءات المختلفة</a:t>
            </a:r>
            <a:endParaRPr/>
          </a:p>
        </p:txBody>
      </p:sp>
      <p:sp>
        <p:nvSpPr>
          <p:cNvPr id="226" name="Google Shape;226;p21"/>
          <p:cNvSpPr txBox="1"/>
          <p:nvPr/>
        </p:nvSpPr>
        <p:spPr>
          <a:xfrm>
            <a:off x="6581775" y="2771775"/>
            <a:ext cx="4410075" cy="1005482"/>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هناك من يرى ديكارت فيزيائيًا وظّف الميتافيزيقا كغطاء. وهناك من يرى الميتافيزيقا أساسًا ضروريًا لعلمه.</a:t>
            </a:r>
            <a:endParaRPr/>
          </a:p>
        </p:txBody>
      </p:sp>
      <p:sp>
        <p:nvSpPr>
          <p:cNvPr id="227" name="Google Shape;227;p21"/>
          <p:cNvSpPr txBox="1"/>
          <p:nvPr/>
        </p:nvSpPr>
        <p:spPr>
          <a:xfrm>
            <a:off x="6581775" y="3920132"/>
            <a:ext cx="4410075" cy="670321"/>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1" i="0" u="none" strike="noStrike" cap="none">
                <a:solidFill>
                  <a:srgbClr val="0F172A"/>
                </a:solidFill>
                <a:latin typeface="Tajawal"/>
                <a:ea typeface="Tajawal"/>
                <a:cs typeface="Tajawal"/>
                <a:sym typeface="Tajawal"/>
              </a:rPr>
              <a:t>السؤال:</a:t>
            </a:r>
            <a:r>
              <a:rPr lang="en-US" sz="1650" b="0" i="0" u="none" strike="noStrike" cap="none">
                <a:solidFill>
                  <a:srgbClr val="334155"/>
                </a:solidFill>
                <a:latin typeface="Tajawal"/>
                <a:ea typeface="Tajawal"/>
                <a:cs typeface="Tajawal"/>
                <a:sym typeface="Tajawal"/>
              </a:rPr>
              <a:t> هل العلم الديكارتي مستقل أم يحتاج لأساس ميتافيزيقي؟</a:t>
            </a:r>
            <a:endParaRPr/>
          </a:p>
        </p:txBody>
      </p:sp>
      <p:sp>
        <p:nvSpPr>
          <p:cNvPr id="228" name="Google Shape;228;p21"/>
          <p:cNvSpPr txBox="1"/>
          <p:nvPr/>
        </p:nvSpPr>
        <p:spPr>
          <a:xfrm>
            <a:off x="1104900" y="2162175"/>
            <a:ext cx="4630578" cy="46672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1950" b="1" i="0" u="none" strike="noStrike" cap="none">
                <a:solidFill>
                  <a:srgbClr val="005088"/>
                </a:solidFill>
                <a:latin typeface="Cairo"/>
                <a:ea typeface="Cairo"/>
                <a:cs typeface="Cairo"/>
                <a:sym typeface="Cairo"/>
              </a:rPr>
              <a:t>الفكرة المركزية والمفاهيم</a:t>
            </a:r>
            <a:endParaRPr/>
          </a:p>
        </p:txBody>
      </p:sp>
      <p:sp>
        <p:nvSpPr>
          <p:cNvPr id="229" name="Google Shape;229;p21"/>
          <p:cNvSpPr txBox="1"/>
          <p:nvPr/>
        </p:nvSpPr>
        <p:spPr>
          <a:xfrm>
            <a:off x="1104900" y="2771775"/>
            <a:ext cx="4410075" cy="1005482"/>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لا يمكن فهم الفيزياء دون المشروع الميتافيزيقي. (المنهج، الشك، الكوجيطو، الله) أجزاء مترابطة لبلوغ اليقين.</a:t>
            </a:r>
            <a:endParaRPr/>
          </a:p>
        </p:txBody>
      </p:sp>
      <p:sp>
        <p:nvSpPr>
          <p:cNvPr id="230" name="Google Shape;230;p21"/>
          <p:cNvSpPr txBox="1"/>
          <p:nvPr/>
        </p:nvSpPr>
        <p:spPr>
          <a:xfrm>
            <a:off x="1104900" y="3920132"/>
            <a:ext cx="4076700" cy="335160"/>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الميتافيزيقا: مبادئ المعرفة والوجود.</a:t>
            </a:r>
            <a:endParaRPr/>
          </a:p>
        </p:txBody>
      </p:sp>
      <p:sp>
        <p:nvSpPr>
          <p:cNvPr id="231" name="Google Shape;231;p21"/>
          <p:cNvSpPr txBox="1"/>
          <p:nvPr/>
        </p:nvSpPr>
        <p:spPr>
          <a:xfrm>
            <a:off x="1104900" y="4398168"/>
            <a:ext cx="4076700" cy="335160"/>
          </a:xfrm>
          <a:prstGeom prst="rect">
            <a:avLst/>
          </a:prstGeom>
          <a:noFill/>
          <a:ln>
            <a:noFill/>
          </a:ln>
        </p:spPr>
        <p:txBody>
          <a:bodyPr spcFirstLastPara="1" wrap="square" lIns="0" tIns="0" rIns="0" bIns="0" anchor="t" anchorCtr="0">
            <a:spAutoFit/>
          </a:bodyPr>
          <a:lstStyle/>
          <a:p>
            <a:pPr marL="0" marR="0" lvl="0" indent="0" algn="r" rtl="0">
              <a:lnSpc>
                <a:spcPct val="160000"/>
              </a:lnSpc>
              <a:spcBef>
                <a:spcPts val="0"/>
              </a:spcBef>
              <a:spcAft>
                <a:spcPts val="0"/>
              </a:spcAft>
              <a:buNone/>
            </a:pPr>
            <a:r>
              <a:rPr lang="en-US" sz="1650" b="0" i="0" u="none" strike="noStrike" cap="none">
                <a:solidFill>
                  <a:srgbClr val="334155"/>
                </a:solidFill>
                <a:latin typeface="Tajawal"/>
                <a:ea typeface="Tajawal"/>
                <a:cs typeface="Tajawal"/>
                <a:sym typeface="Tajawal"/>
              </a:rPr>
              <a:t>النزعة الآلية: تفسير الطبيعة كآلة.</a:t>
            </a:r>
            <a:endParaRPr/>
          </a:p>
        </p:txBody>
      </p:sp>
      <p:sp>
        <p:nvSpPr>
          <p:cNvPr id="232" name="Google Shape;232;p21"/>
          <p:cNvSpPr txBox="1"/>
          <p:nvPr/>
        </p:nvSpPr>
        <p:spPr>
          <a:xfrm>
            <a:off x="233362" y="571500"/>
            <a:ext cx="11101387" cy="484748"/>
          </a:xfrm>
          <a:prstGeom prst="rect">
            <a:avLst/>
          </a:prstGeom>
          <a:noFill/>
          <a:ln>
            <a:noFill/>
          </a:ln>
        </p:spPr>
        <p:txBody>
          <a:bodyPr spcFirstLastPara="1" wrap="square" lIns="0" tIns="0" rIns="0" bIns="0" anchor="t" anchorCtr="0">
            <a:spAutoFit/>
          </a:bodyPr>
          <a:lstStyle/>
          <a:p>
            <a:pPr marL="0" marR="0" lvl="0" indent="0" algn="r" rtl="1">
              <a:spcBef>
                <a:spcPts val="0"/>
              </a:spcBef>
              <a:spcAft>
                <a:spcPts val="0"/>
              </a:spcAft>
              <a:buNone/>
            </a:pPr>
            <a:r>
              <a:rPr lang="en-US" sz="3150" b="0" i="0" u="none" strike="noStrike" cap="none" dirty="0" err="1">
                <a:solidFill>
                  <a:srgbClr val="0F172A"/>
                </a:solidFill>
                <a:latin typeface="Cairo ExtraBold"/>
                <a:ea typeface="Cairo ExtraBold"/>
                <a:cs typeface="Cairo ExtraBold"/>
                <a:sym typeface="Cairo ExtraBold"/>
              </a:rPr>
              <a:t>الوحدة</a:t>
            </a:r>
            <a:r>
              <a:rPr lang="en-US" sz="3150" b="0" i="0" u="none" strike="noStrike" cap="none" dirty="0">
                <a:solidFill>
                  <a:srgbClr val="0F172A"/>
                </a:solidFill>
                <a:latin typeface="Cairo ExtraBold"/>
                <a:ea typeface="Cairo ExtraBold"/>
                <a:cs typeface="Cairo ExtraBold"/>
                <a:sym typeface="Cairo ExtraBold"/>
              </a:rPr>
              <a:t> 1: </a:t>
            </a:r>
            <a:r>
              <a:rPr lang="en-US" sz="3150" b="0" i="0" u="none" strike="noStrike" cap="none" dirty="0" err="1">
                <a:solidFill>
                  <a:srgbClr val="0F172A"/>
                </a:solidFill>
                <a:latin typeface="Cairo ExtraBold"/>
                <a:ea typeface="Cairo ExtraBold"/>
                <a:cs typeface="Cairo ExtraBold"/>
                <a:sym typeface="Cairo ExtraBold"/>
              </a:rPr>
              <a:t>مدخل</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إلى</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مشروع</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ديكارت</a:t>
            </a:r>
            <a:endParaRPr dirty="0"/>
          </a:p>
        </p:txBody>
      </p:sp>
      <p:sp>
        <p:nvSpPr>
          <p:cNvPr id="233" name="Google Shape;233;p21"/>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pic>
        <p:nvPicPr>
          <p:cNvPr id="234" name="Google Shape;234;p21" descr="image.png"/>
          <p:cNvPicPr preferRelativeResize="0"/>
          <p:nvPr/>
        </p:nvPicPr>
        <p:blipFill rotWithShape="1">
          <a:blip r:embed="rId6">
            <a:alphaModFix/>
          </a:blip>
          <a:srcRect/>
          <a:stretch/>
        </p:blipFill>
        <p:spPr>
          <a:xfrm>
            <a:off x="5324475" y="3967757"/>
            <a:ext cx="190500" cy="200025"/>
          </a:xfrm>
          <a:prstGeom prst="rect">
            <a:avLst/>
          </a:prstGeom>
          <a:noFill/>
          <a:ln>
            <a:noFill/>
          </a:ln>
        </p:spPr>
      </p:pic>
      <p:pic>
        <p:nvPicPr>
          <p:cNvPr id="235" name="Google Shape;235;p21" descr="image.png"/>
          <p:cNvPicPr preferRelativeResize="0"/>
          <p:nvPr/>
        </p:nvPicPr>
        <p:blipFill rotWithShape="1">
          <a:blip r:embed="rId6">
            <a:alphaModFix/>
          </a:blip>
          <a:srcRect/>
          <a:stretch/>
        </p:blipFill>
        <p:spPr>
          <a:xfrm>
            <a:off x="5324475" y="4445793"/>
            <a:ext cx="190500" cy="2000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Shape 239"/>
        <p:cNvGrpSpPr/>
        <p:nvPr/>
      </p:nvGrpSpPr>
      <p:grpSpPr>
        <a:xfrm>
          <a:off x="0" y="0"/>
          <a:ext cx="0" cy="0"/>
          <a:chOff x="0" y="0"/>
          <a:chExt cx="0" cy="0"/>
        </a:xfrm>
      </p:grpSpPr>
      <p:pic>
        <p:nvPicPr>
          <p:cNvPr id="240" name="Google Shape;240;p22"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241" name="Google Shape;241;p22" descr="image.png"/>
          <p:cNvPicPr preferRelativeResize="0"/>
          <p:nvPr/>
        </p:nvPicPr>
        <p:blipFill rotWithShape="1">
          <a:blip r:embed="rId4">
            <a:alphaModFix/>
          </a:blip>
          <a:srcRect/>
          <a:stretch/>
        </p:blipFill>
        <p:spPr>
          <a:xfrm>
            <a:off x="762000" y="1819275"/>
            <a:ext cx="2476946" cy="4000500"/>
          </a:xfrm>
          <a:prstGeom prst="rect">
            <a:avLst/>
          </a:prstGeom>
          <a:noFill/>
          <a:ln>
            <a:noFill/>
          </a:ln>
        </p:spPr>
      </p:pic>
      <p:sp>
        <p:nvSpPr>
          <p:cNvPr id="242" name="Google Shape;242;p22"/>
          <p:cNvSpPr/>
          <p:nvPr/>
        </p:nvSpPr>
        <p:spPr>
          <a:xfrm>
            <a:off x="12096750" y="0"/>
            <a:ext cx="95250" cy="6858000"/>
          </a:xfrm>
          <a:prstGeom prst="rect">
            <a:avLst/>
          </a:prstGeom>
          <a:solidFill>
            <a:srgbClr val="D4AF3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243" name="Google Shape;243;p22"/>
          <p:cNvSpPr txBox="1"/>
          <p:nvPr/>
        </p:nvSpPr>
        <p:spPr>
          <a:xfrm>
            <a:off x="3619946" y="1819275"/>
            <a:ext cx="8100543" cy="300082"/>
          </a:xfrm>
          <a:prstGeom prst="rect">
            <a:avLst/>
          </a:prstGeom>
          <a:noFill/>
          <a:ln>
            <a:noFill/>
          </a:ln>
        </p:spPr>
        <p:txBody>
          <a:bodyPr spcFirstLastPara="1" wrap="square" lIns="0" tIns="0" rIns="0" bIns="0" anchor="t" anchorCtr="0">
            <a:spAutoFit/>
          </a:bodyPr>
          <a:lstStyle/>
          <a:p>
            <a:pPr marL="0" marR="0" lvl="0" indent="0" algn="r" rtl="1">
              <a:spcBef>
                <a:spcPts val="0"/>
              </a:spcBef>
              <a:spcAft>
                <a:spcPts val="0"/>
              </a:spcAft>
              <a:buNone/>
            </a:pPr>
            <a:r>
              <a:rPr lang="en-US" sz="1950" b="1" i="0" u="none" strike="noStrike" cap="none" dirty="0" err="1">
                <a:solidFill>
                  <a:srgbClr val="005088"/>
                </a:solidFill>
                <a:latin typeface="Cairo"/>
                <a:ea typeface="Cairo"/>
                <a:cs typeface="Cairo"/>
                <a:sym typeface="Cairo"/>
              </a:rPr>
              <a:t>لماذا</a:t>
            </a:r>
            <a:r>
              <a:rPr lang="en-US" sz="1950" b="1" i="0" u="none" strike="noStrike" cap="none" dirty="0">
                <a:solidFill>
                  <a:srgbClr val="005088"/>
                </a:solidFill>
                <a:latin typeface="Cairo"/>
                <a:ea typeface="Cairo"/>
                <a:cs typeface="Cairo"/>
                <a:sym typeface="Cairo"/>
              </a:rPr>
              <a:t> </a:t>
            </a:r>
            <a:r>
              <a:rPr lang="en-US" sz="1950" b="1" i="0" u="none" strike="noStrike" cap="none" dirty="0" err="1">
                <a:solidFill>
                  <a:srgbClr val="005088"/>
                </a:solidFill>
                <a:latin typeface="Cairo"/>
                <a:ea typeface="Cairo"/>
                <a:cs typeface="Cairo"/>
                <a:sym typeface="Cairo"/>
              </a:rPr>
              <a:t>الرياضيات</a:t>
            </a:r>
            <a:r>
              <a:rPr lang="en-US" sz="1950" b="1" i="0" u="none" strike="noStrike" cap="none" dirty="0">
                <a:solidFill>
                  <a:srgbClr val="005088"/>
                </a:solidFill>
                <a:latin typeface="Cairo"/>
                <a:ea typeface="Cairo"/>
                <a:cs typeface="Cairo"/>
                <a:sym typeface="Cairo"/>
              </a:rPr>
              <a:t> </a:t>
            </a:r>
            <a:r>
              <a:rPr lang="en-US" sz="1950" b="1" i="0" u="none" strike="noStrike" cap="none" dirty="0" err="1">
                <a:solidFill>
                  <a:srgbClr val="005088"/>
                </a:solidFill>
                <a:latin typeface="Cairo"/>
                <a:ea typeface="Cairo"/>
                <a:cs typeface="Cairo"/>
                <a:sym typeface="Cairo"/>
              </a:rPr>
              <a:t>نموذجاً</a:t>
            </a:r>
            <a:r>
              <a:rPr lang="en-US" sz="1950" b="1" i="0" u="none" strike="noStrike" cap="none" dirty="0">
                <a:solidFill>
                  <a:srgbClr val="005088"/>
                </a:solidFill>
                <a:latin typeface="Cairo"/>
                <a:ea typeface="Cairo"/>
                <a:cs typeface="Cairo"/>
                <a:sym typeface="Cairo"/>
              </a:rPr>
              <a:t>؟</a:t>
            </a:r>
            <a:endParaRPr dirty="0"/>
          </a:p>
        </p:txBody>
      </p:sp>
      <p:sp>
        <p:nvSpPr>
          <p:cNvPr id="244" name="Google Shape;244;p22"/>
          <p:cNvSpPr txBox="1"/>
          <p:nvPr/>
        </p:nvSpPr>
        <p:spPr>
          <a:xfrm>
            <a:off x="3619946" y="2428875"/>
            <a:ext cx="7714803" cy="812530"/>
          </a:xfrm>
          <a:prstGeom prst="rect">
            <a:avLst/>
          </a:prstGeom>
          <a:noFill/>
          <a:ln>
            <a:noFill/>
          </a:ln>
        </p:spPr>
        <p:txBody>
          <a:bodyPr spcFirstLastPara="1" wrap="square" lIns="0" tIns="0" rIns="0" bIns="0" anchor="t" anchorCtr="0">
            <a:spAutoFit/>
          </a:bodyPr>
          <a:lstStyle/>
          <a:p>
            <a:pPr marL="0" marR="0" lvl="0" indent="0" algn="r" rtl="1">
              <a:lnSpc>
                <a:spcPct val="160000"/>
              </a:lnSpc>
              <a:spcBef>
                <a:spcPts val="0"/>
              </a:spcBef>
              <a:spcAft>
                <a:spcPts val="0"/>
              </a:spcAft>
              <a:buNone/>
            </a:pPr>
            <a:r>
              <a:rPr lang="en-US" sz="1650" b="0" i="0" u="none" strike="noStrike" cap="none" dirty="0" err="1">
                <a:solidFill>
                  <a:srgbClr val="334155"/>
                </a:solidFill>
                <a:latin typeface="Tajawal"/>
                <a:ea typeface="Tajawal"/>
                <a:cs typeface="Tajawal"/>
                <a:sym typeface="Tajawal"/>
              </a:rPr>
              <a:t>بسبب</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يقينها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ووضوح</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استدلالاتها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تساءل</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ديكارت</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لماذا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لا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نطبق</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طريقتها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البرهان</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والبداهة</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على</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كل</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مجالات</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المعرفة</a:t>
            </a:r>
            <a:r>
              <a:rPr lang="en-US" sz="1650" b="0" i="0" u="none" strike="noStrike" cap="none" dirty="0">
                <a:solidFill>
                  <a:srgbClr val="334155"/>
                </a:solidFill>
                <a:latin typeface="Tajawal"/>
                <a:ea typeface="Tajawal"/>
                <a:cs typeface="Tajawal"/>
                <a:sym typeface="Tajawal"/>
              </a:rPr>
              <a:t>؟</a:t>
            </a:r>
            <a:endParaRPr dirty="0"/>
          </a:p>
        </p:txBody>
      </p:sp>
      <p:sp>
        <p:nvSpPr>
          <p:cNvPr id="245" name="Google Shape;245;p22"/>
          <p:cNvSpPr txBox="1"/>
          <p:nvPr/>
        </p:nvSpPr>
        <p:spPr>
          <a:xfrm>
            <a:off x="3619946" y="3242071"/>
            <a:ext cx="7714803" cy="812530"/>
          </a:xfrm>
          <a:prstGeom prst="rect">
            <a:avLst/>
          </a:prstGeom>
          <a:noFill/>
          <a:ln>
            <a:noFill/>
          </a:ln>
        </p:spPr>
        <p:txBody>
          <a:bodyPr spcFirstLastPara="1" wrap="square" lIns="0" tIns="0" rIns="0" bIns="0" anchor="t" anchorCtr="0">
            <a:spAutoFit/>
          </a:bodyPr>
          <a:lstStyle/>
          <a:p>
            <a:pPr marL="0" marR="0" lvl="0" indent="0" algn="r" rtl="1">
              <a:lnSpc>
                <a:spcPct val="160000"/>
              </a:lnSpc>
              <a:spcBef>
                <a:spcPts val="0"/>
              </a:spcBef>
              <a:spcAft>
                <a:spcPts val="0"/>
              </a:spcAft>
              <a:buNone/>
            </a:pPr>
            <a:r>
              <a:rPr lang="en-US" sz="1650" b="1" i="0" u="none" strike="noStrike" cap="none" dirty="0" err="1">
                <a:solidFill>
                  <a:srgbClr val="0F172A"/>
                </a:solidFill>
                <a:latin typeface="Tajawal"/>
                <a:ea typeface="Tajawal"/>
                <a:cs typeface="Tajawal"/>
                <a:sym typeface="Tajawal"/>
              </a:rPr>
              <a:t>الرياضيات</a:t>
            </a:r>
            <a:r>
              <a:rPr lang="en-US" sz="1650" b="1" i="0" u="none" strike="noStrike" cap="none" dirty="0">
                <a:solidFill>
                  <a:srgbClr val="0F172A"/>
                </a:solidFill>
                <a:latin typeface="Tajawal"/>
                <a:ea typeface="Tajawal"/>
                <a:cs typeface="Tajawal"/>
                <a:sym typeface="Tajawal"/>
              </a:rPr>
              <a:t> </a:t>
            </a:r>
            <a:r>
              <a:rPr lang="en-US" sz="1650" b="1" i="0" u="none" strike="noStrike" cap="none" dirty="0" err="1">
                <a:solidFill>
                  <a:srgbClr val="0F172A"/>
                </a:solidFill>
                <a:latin typeface="Tajawal"/>
                <a:ea typeface="Tajawal"/>
                <a:cs typeface="Tajawal"/>
                <a:sym typeface="Tajawal"/>
              </a:rPr>
              <a:t>الكلية</a:t>
            </a:r>
            <a:r>
              <a:rPr lang="en-US" sz="1650" b="1" i="0" u="none" strike="noStrike" cap="none" dirty="0">
                <a:solidFill>
                  <a:srgbClr val="0F172A"/>
                </a:solidFill>
                <a:latin typeface="Tajawal"/>
                <a:ea typeface="Tajawal"/>
                <a:cs typeface="Tajawal"/>
                <a:sym typeface="Tajawal"/>
              </a:rPr>
              <a:t>:</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طريقة</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عامة</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في</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التفكير</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قواعد</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منهجية</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تُستعمل</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في</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كل</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موضوع</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وليست</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علماً</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للأعداد</a:t>
            </a:r>
            <a:r>
              <a:rPr lang="en-US" sz="1650" b="0" i="0" u="none" strike="noStrike" cap="none" dirty="0">
                <a:solidFill>
                  <a:srgbClr val="334155"/>
                </a:solidFill>
                <a:latin typeface="Tajawal"/>
                <a:ea typeface="Tajawal"/>
                <a:cs typeface="Tajawal"/>
                <a:sym typeface="Tajawal"/>
              </a:rPr>
              <a:t> </a:t>
            </a:r>
            <a:r>
              <a:rPr lang="en-US" sz="1650" b="0" i="0" u="none" strike="noStrike" cap="none" dirty="0" err="1">
                <a:solidFill>
                  <a:srgbClr val="334155"/>
                </a:solidFill>
                <a:latin typeface="Tajawal"/>
                <a:ea typeface="Tajawal"/>
                <a:cs typeface="Tajawal"/>
                <a:sym typeface="Tajawal"/>
              </a:rPr>
              <a:t>فقط</a:t>
            </a:r>
            <a:r>
              <a:rPr lang="en-US" sz="1650" b="0" i="0" u="none" strike="noStrike" cap="none" dirty="0">
                <a:solidFill>
                  <a:srgbClr val="334155"/>
                </a:solidFill>
                <a:latin typeface="Tajawal"/>
                <a:ea typeface="Tajawal"/>
                <a:cs typeface="Tajawal"/>
                <a:sym typeface="Tajawal"/>
              </a:rPr>
              <a:t>.</a:t>
            </a:r>
            <a:endParaRPr dirty="0"/>
          </a:p>
        </p:txBody>
      </p:sp>
      <p:sp>
        <p:nvSpPr>
          <p:cNvPr id="247" name="Google Shape;247;p22"/>
          <p:cNvSpPr txBox="1"/>
          <p:nvPr/>
        </p:nvSpPr>
        <p:spPr>
          <a:xfrm>
            <a:off x="233362" y="571500"/>
            <a:ext cx="11101387" cy="484748"/>
          </a:xfrm>
          <a:prstGeom prst="rect">
            <a:avLst/>
          </a:prstGeom>
          <a:noFill/>
          <a:ln>
            <a:noFill/>
          </a:ln>
        </p:spPr>
        <p:txBody>
          <a:bodyPr spcFirstLastPara="1" wrap="square" lIns="0" tIns="0" rIns="0" bIns="0" anchor="t" anchorCtr="0">
            <a:spAutoFit/>
          </a:bodyPr>
          <a:lstStyle/>
          <a:p>
            <a:pPr marL="0" marR="0" lvl="0" indent="0" algn="r" rtl="1">
              <a:spcBef>
                <a:spcPts val="0"/>
              </a:spcBef>
              <a:spcAft>
                <a:spcPts val="0"/>
              </a:spcAft>
              <a:buNone/>
            </a:pPr>
            <a:r>
              <a:rPr lang="en-US" sz="3150" b="0" i="0" u="none" strike="noStrike" cap="none" dirty="0" err="1">
                <a:solidFill>
                  <a:srgbClr val="0F172A"/>
                </a:solidFill>
                <a:latin typeface="Cairo ExtraBold"/>
                <a:ea typeface="Cairo ExtraBold"/>
                <a:cs typeface="Cairo ExtraBold"/>
                <a:sym typeface="Cairo ExtraBold"/>
              </a:rPr>
              <a:t>الوحدة</a:t>
            </a:r>
            <a:r>
              <a:rPr lang="en-US" sz="3150" b="0" i="0" u="none" strike="noStrike" cap="none" dirty="0">
                <a:solidFill>
                  <a:srgbClr val="0F172A"/>
                </a:solidFill>
                <a:latin typeface="Cairo ExtraBold"/>
                <a:ea typeface="Cairo ExtraBold"/>
                <a:cs typeface="Cairo ExtraBold"/>
                <a:sym typeface="Cairo ExtraBold"/>
              </a:rPr>
              <a:t> 2: </a:t>
            </a:r>
            <a:r>
              <a:rPr lang="en-US" sz="3150" b="0" i="0" u="none" strike="noStrike" cap="none" dirty="0" err="1">
                <a:solidFill>
                  <a:srgbClr val="0F172A"/>
                </a:solidFill>
                <a:latin typeface="Cairo ExtraBold"/>
                <a:ea typeface="Cairo ExtraBold"/>
                <a:cs typeface="Cairo ExtraBold"/>
                <a:sym typeface="Cairo ExtraBold"/>
              </a:rPr>
              <a:t>المنهج</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الرياضي</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ووحدة</a:t>
            </a:r>
            <a:r>
              <a:rPr lang="en-US" sz="3150" b="0" i="0" u="none" strike="noStrike" cap="none" dirty="0">
                <a:solidFill>
                  <a:srgbClr val="0F172A"/>
                </a:solidFill>
                <a:latin typeface="Cairo ExtraBold"/>
                <a:ea typeface="Cairo ExtraBold"/>
                <a:cs typeface="Cairo ExtraBold"/>
                <a:sym typeface="Cairo ExtraBold"/>
              </a:rPr>
              <a:t> </a:t>
            </a:r>
            <a:r>
              <a:rPr lang="en-US" sz="3150" b="0" i="0" u="none" strike="noStrike" cap="none" dirty="0" err="1">
                <a:solidFill>
                  <a:srgbClr val="0F172A"/>
                </a:solidFill>
                <a:latin typeface="Cairo ExtraBold"/>
                <a:ea typeface="Cairo ExtraBold"/>
                <a:cs typeface="Cairo ExtraBold"/>
                <a:sym typeface="Cairo ExtraBold"/>
              </a:rPr>
              <a:t>العلم</a:t>
            </a:r>
            <a:endParaRPr dirty="0"/>
          </a:p>
        </p:txBody>
      </p:sp>
      <p:sp>
        <p:nvSpPr>
          <p:cNvPr id="248" name="Google Shape;248;p22"/>
          <p:cNvSpPr/>
          <p:nvPr/>
        </p:nvSpPr>
        <p:spPr>
          <a:xfrm>
            <a:off x="762000" y="1466850"/>
            <a:ext cx="10572750" cy="1905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1297</Words>
  <Application>Microsoft Office PowerPoint</Application>
  <PresentationFormat>Widescreen</PresentationFormat>
  <Paragraphs>146</Paragraphs>
  <Slides>21</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Calibri</vt:lpstr>
      <vt:lpstr>Tajawal</vt:lpstr>
      <vt:lpstr>Cairo</vt:lpstr>
      <vt:lpstr>Cairo ExtraBold</vt:lpstr>
      <vt:lpstr>Tajawal Medium</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mouhssine akasbi</cp:lastModifiedBy>
  <cp:revision>25</cp:revision>
  <dcterms:modified xsi:type="dcterms:W3CDTF">2026-05-28T22:12:45Z</dcterms:modified>
</cp:coreProperties>
</file>