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99" r:id="rId2"/>
    <p:sldId id="356" r:id="rId3"/>
    <p:sldId id="360" r:id="rId4"/>
    <p:sldId id="361" r:id="rId5"/>
    <p:sldId id="411" r:id="rId6"/>
    <p:sldId id="363" r:id="rId7"/>
    <p:sldId id="365" r:id="rId8"/>
    <p:sldId id="367" r:id="rId9"/>
    <p:sldId id="368" r:id="rId10"/>
    <p:sldId id="369" r:id="rId11"/>
    <p:sldId id="370" r:id="rId12"/>
    <p:sldId id="377" r:id="rId13"/>
    <p:sldId id="378" r:id="rId14"/>
    <p:sldId id="379" r:id="rId15"/>
    <p:sldId id="380" r:id="rId16"/>
    <p:sldId id="381" r:id="rId17"/>
    <p:sldId id="391" r:id="rId18"/>
    <p:sldId id="382" r:id="rId19"/>
    <p:sldId id="383" r:id="rId20"/>
    <p:sldId id="412" r:id="rId21"/>
    <p:sldId id="384" r:id="rId22"/>
    <p:sldId id="385" r:id="rId23"/>
    <p:sldId id="386" r:id="rId24"/>
    <p:sldId id="387" r:id="rId25"/>
    <p:sldId id="388" r:id="rId26"/>
    <p:sldId id="389" r:id="rId27"/>
    <p:sldId id="390" r:id="rId28"/>
    <p:sldId id="392" r:id="rId29"/>
    <p:sldId id="393" r:id="rId30"/>
    <p:sldId id="394" r:id="rId31"/>
    <p:sldId id="396" r:id="rId32"/>
    <p:sldId id="397" r:id="rId33"/>
    <p:sldId id="398" r:id="rId34"/>
    <p:sldId id="399" r:id="rId35"/>
    <p:sldId id="401" r:id="rId36"/>
    <p:sldId id="402" r:id="rId37"/>
    <p:sldId id="403" r:id="rId38"/>
    <p:sldId id="405" r:id="rId39"/>
    <p:sldId id="407" r:id="rId40"/>
    <p:sldId id="408" r:id="rId41"/>
    <p:sldId id="409" r:id="rId42"/>
    <p:sldId id="41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94675" autoAdjust="0"/>
  </p:normalViewPr>
  <p:slideViewPr>
    <p:cSldViewPr>
      <p:cViewPr varScale="1">
        <p:scale>
          <a:sx n="65" d="100"/>
          <a:sy n="65"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FFE4C-251B-430B-A211-D5750C24FBD4}" type="datetimeFigureOut">
              <a:rPr lang="fr-FR" smtClean="0"/>
              <a:pPr/>
              <a:t>22/04/2019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2E378-CE19-44FD-8A4D-57533D09422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40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41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42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9C2E378-CE19-44FD-8A4D-57533D094222}" type="slidenum">
              <a:rPr lang="fr-FR" smtClean="0"/>
              <a:pPr/>
              <a:t>36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FBCD4951-B9FD-40D4-A967-B1E4FD418CFB}"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4951-B9FD-40D4-A967-B1E4FD418CF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4951-B9FD-40D4-A967-B1E4FD418CF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CD4951-B9FD-40D4-A967-B1E4FD418CFB}"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FBCD4951-B9FD-40D4-A967-B1E4FD418CF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CD4951-B9FD-40D4-A967-B1E4FD418CFB}"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CD4951-B9FD-40D4-A967-B1E4FD418CFB}"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CD4951-B9FD-40D4-A967-B1E4FD418CF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CD4951-B9FD-40D4-A967-B1E4FD418CF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CD4951-B9FD-40D4-A967-B1E4FD418CFB}"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BA91773-21BE-40D3-9884-A0DCE0A6C71A}" type="datetimeFigureOut">
              <a:rPr lang="fr-FR" smtClean="0"/>
              <a:pPr/>
              <a:t>22/04/2019</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FBCD4951-B9FD-40D4-A967-B1E4FD418CFB}"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A91773-21BE-40D3-9884-A0DCE0A6C71A}" type="datetimeFigureOut">
              <a:rPr lang="fr-FR" smtClean="0"/>
              <a:pPr/>
              <a:t>22/04/2019</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CD4951-B9FD-40D4-A967-B1E4FD418CF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j0g4eK5rTMAhVIkCwKHcMAB9IQjRwIBw&amp;url=http://forum.momes.net/momes/le-coin-des-filles/question-puberte-sujet_26971_1.htm&amp;psig=AFQjCNHqeQRQ3EsLGM38mjcGUyYc0TySkQ&amp;ust=1462047800392676"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CAcQjRw&amp;url=http://www.maxisciences.com/foetus/des-foetus-d-039-animaux-photographies-in-vivo_art194.html&amp;ei=OI84VcSbE9LKaKbZgHA&amp;bvm=bv.91427555,d.d2s&amp;psig=AFQjCNF6frCb6CFDku_QFsqT555_g-L43Q&amp;ust=1429856384655029"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frm=1&amp;source=images&amp;cd=&amp;cad=rja&amp;uact=8&amp;ved=0CAcQjRw&amp;url=https://catholicmoxie.wordpress.com/2012/12/17/president-obama-youre-right-our-first-job-is-to-protect-all-our-children/human-foetus-in-the-womb-artwork/&amp;ei=VJE4VYjgMsXbaObpgZAN&amp;bvm=bv.91427555,d.d2s&amp;psig=AFQjCNH-aIMc2GEWGnaJ_ICbqLHqhJsjlA&amp;ust=1429856822535159" TargetMode="Externa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cad=rja&amp;uact=8&amp;ved=0CAcQjRw&amp;url=http://www.maxisciences.com/foetus/d-039-extraordinaires-images-de-bebes-animaux-observes-dans-le-ventre-de-leur-mere_art32654.html&amp;ei=OI84VcSbE9LKaKbZgHA&amp;bvm=bv.91427555,d.d2s&amp;psig=AFQjCNF6frCb6CFDku_QFsqT555_g-L43Q&amp;ust=14298563846550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ved=0ahUKEwi1lNuE0bTMAhWB1iwKHbwID1cQjRwIBw&amp;url=http://www.futura-sciences.com/magazines/sante/infos/dossiers/d/biologie-poil-sous-tous-angles-775/page/7/&amp;psig=AFQjCNG0XeP3I2BhANjmCZBDwLYfI8lFvA&amp;ust=146204629810466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3" name="Rectangle 2"/>
          <p:cNvSpPr/>
          <p:nvPr/>
        </p:nvSpPr>
        <p:spPr>
          <a:xfrm>
            <a:off x="214314" y="1835056"/>
            <a:ext cx="8786842" cy="2308324"/>
          </a:xfrm>
          <a:prstGeom prst="rect">
            <a:avLst/>
          </a:prstGeom>
        </p:spPr>
        <p:txBody>
          <a:bodyPr wrap="square">
            <a:spAutoFit/>
          </a:bodyPr>
          <a:lstStyle/>
          <a:p>
            <a:pPr algn="ctr"/>
            <a:r>
              <a:rPr lang="fr-FR" sz="7200" b="1" dirty="0" smtClean="0">
                <a:solidFill>
                  <a:schemeClr val="tx2">
                    <a:lumMod val="75000"/>
                  </a:schemeClr>
                </a:solidFill>
                <a:effectLst>
                  <a:outerShdw blurRad="38100" dist="38100" dir="2700000" algn="tl">
                    <a:srgbClr val="000000">
                      <a:alpha val="43137"/>
                    </a:srgbClr>
                  </a:outerShdw>
                </a:effectLst>
                <a:latin typeface="Lucida Calligraphy" pitchFamily="66" charset="0"/>
                <a:cs typeface="Aharoni" pitchFamily="2" charset="-79"/>
              </a:rPr>
              <a:t>LES MAMMIFERES</a:t>
            </a:r>
            <a:endParaRPr lang="fr-FR" sz="7200" b="1" dirty="0">
              <a:solidFill>
                <a:schemeClr val="tx2">
                  <a:lumMod val="75000"/>
                </a:schemeClr>
              </a:solidFill>
              <a:effectLst>
                <a:outerShdw blurRad="38100" dist="38100" dir="2700000" algn="tl">
                  <a:srgbClr val="000000">
                    <a:alpha val="43137"/>
                  </a:srgbClr>
                </a:outerShdw>
              </a:effectLst>
              <a:latin typeface="Lucida Calligraphy" pitchFamily="66" charset="0"/>
              <a:cs typeface="Aharoni" pitchFamily="2" charset="-79"/>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4546" y="5286388"/>
            <a:ext cx="4315605" cy="707886"/>
          </a:xfrm>
          <a:prstGeom prst="rect">
            <a:avLst/>
          </a:prstGeom>
        </p:spPr>
        <p:txBody>
          <a:bodyPr wrap="none">
            <a:spAutoFit/>
          </a:bodyPr>
          <a:lstStyle/>
          <a:p>
            <a:r>
              <a:rPr lang="fr-FR" sz="4000" dirty="0" smtClean="0">
                <a:solidFill>
                  <a:srgbClr val="0070C0"/>
                </a:solidFill>
              </a:rPr>
              <a:t>Cycle de vie du poil</a:t>
            </a:r>
            <a:endParaRPr lang="fr-FR" sz="4000" dirty="0">
              <a:solidFill>
                <a:srgbClr val="0070C0"/>
              </a:solidFill>
            </a:endParaRPr>
          </a:p>
        </p:txBody>
      </p:sp>
      <p:pic>
        <p:nvPicPr>
          <p:cNvPr id="132100" name="Picture 4"/>
          <p:cNvPicPr>
            <a:picLocks noChangeAspect="1" noChangeArrowheads="1"/>
          </p:cNvPicPr>
          <p:nvPr/>
        </p:nvPicPr>
        <p:blipFill>
          <a:blip r:embed="rId2"/>
          <a:srcRect/>
          <a:stretch>
            <a:fillRect/>
          </a:stretch>
        </p:blipFill>
        <p:spPr bwMode="auto">
          <a:xfrm>
            <a:off x="500034" y="900124"/>
            <a:ext cx="7924800" cy="417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0" y="0"/>
            <a:ext cx="7715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2060"/>
                </a:solidFill>
                <a:effectLst/>
                <a:latin typeface="Arial Unicode MS" pitchFamily="34" charset="-128"/>
                <a:ea typeface="Arial Unicode MS" pitchFamily="34" charset="-128"/>
                <a:cs typeface="Arial Unicode MS" pitchFamily="34" charset="-128"/>
                <a:sym typeface="Wingdings"/>
              </a:rPr>
              <a:t></a:t>
            </a:r>
            <a:r>
              <a:rPr kumimoji="0" lang="fr-FR" sz="2800" i="0" u="none" strike="noStrike" cap="none" normalizeH="0" baseline="0" dirty="0" smtClean="0">
                <a:ln>
                  <a:noFill/>
                </a:ln>
                <a:solidFill>
                  <a:srgbClr val="002060"/>
                </a:solidFill>
                <a:effectLst/>
                <a:latin typeface="Arial Unicode MS" pitchFamily="34" charset="-128"/>
                <a:ea typeface="Arial Unicode MS" pitchFamily="34" charset="-128"/>
                <a:cs typeface="Arial Unicode MS" pitchFamily="34" charset="-128"/>
                <a:sym typeface="Wingdings"/>
              </a:rPr>
              <a:t> </a:t>
            </a:r>
            <a:r>
              <a:rPr kumimoji="0" lang="fr-FR" sz="2800"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Les mamelles ou glandes mammaires</a:t>
            </a:r>
            <a:endParaRPr kumimoji="0" lang="fr-FR" sz="2800" i="0" u="none" strike="noStrike" cap="none" normalizeH="0" baseline="0" dirty="0" smtClean="0">
              <a:ln>
                <a:noFill/>
              </a:ln>
              <a:solidFill>
                <a:srgbClr val="002060"/>
              </a:solidFill>
              <a:effectLst/>
              <a:latin typeface="Calibri" pitchFamily="34" charset="0"/>
              <a:cs typeface="Calibri" pitchFamily="34" charset="0"/>
            </a:endParaRPr>
          </a:p>
        </p:txBody>
      </p:sp>
      <p:sp>
        <p:nvSpPr>
          <p:cNvPr id="3" name="Rectangle 2"/>
          <p:cNvSpPr/>
          <p:nvPr/>
        </p:nvSpPr>
        <p:spPr>
          <a:xfrm>
            <a:off x="0" y="571480"/>
            <a:ext cx="8715404" cy="2308324"/>
          </a:xfrm>
          <a:prstGeom prst="rect">
            <a:avLst/>
          </a:prstGeom>
        </p:spPr>
        <p:txBody>
          <a:bodyPr wrap="square">
            <a:spAutoFit/>
          </a:bodyPr>
          <a:lstStyle/>
          <a:p>
            <a:r>
              <a:rPr lang="fr-FR" sz="2400" dirty="0" smtClean="0">
                <a:latin typeface="Calibri" pitchFamily="34" charset="0"/>
                <a:cs typeface="Calibri" pitchFamily="34" charset="0"/>
              </a:rPr>
              <a:t>Glandes tubuleuses ou tubulo-acineuses qui ne font défaut chez aucun Mammifère ,  elles sont c</a:t>
            </a:r>
            <a:r>
              <a:rPr lang="fr-FR" sz="2400" dirty="0" smtClean="0"/>
              <a:t>onstituées  </a:t>
            </a:r>
            <a:r>
              <a:rPr lang="fr-FR" sz="2400" b="1" dirty="0" smtClean="0"/>
              <a:t>:</a:t>
            </a:r>
            <a:endParaRPr lang="fr-FR" sz="2400" b="1" dirty="0" smtClean="0">
              <a:latin typeface="Calibri" pitchFamily="34" charset="0"/>
              <a:cs typeface="Calibri" pitchFamily="34" charset="0"/>
            </a:endParaRPr>
          </a:p>
          <a:p>
            <a:r>
              <a:rPr lang="fr-FR" sz="2400" b="1" dirty="0" smtClean="0">
                <a:sym typeface="Wingdings"/>
              </a:rPr>
              <a:t></a:t>
            </a:r>
            <a:r>
              <a:rPr lang="fr-FR" sz="2400" dirty="0" smtClean="0">
                <a:sym typeface="Wingdings"/>
              </a:rPr>
              <a:t> </a:t>
            </a:r>
            <a:r>
              <a:rPr lang="fr-FR" sz="2400" dirty="0" smtClean="0"/>
              <a:t>d’un tissu épithélial tubulo-alvéolaire</a:t>
            </a:r>
          </a:p>
          <a:p>
            <a:r>
              <a:rPr lang="fr-FR" sz="2400" b="1" dirty="0" smtClean="0">
                <a:sym typeface="Wingdings"/>
              </a:rPr>
              <a:t></a:t>
            </a:r>
            <a:r>
              <a:rPr lang="fr-FR" sz="2400" dirty="0" smtClean="0">
                <a:sym typeface="Wingdings"/>
              </a:rPr>
              <a:t> </a:t>
            </a:r>
            <a:r>
              <a:rPr lang="fr-FR" sz="2400" dirty="0" smtClean="0"/>
              <a:t>d’un stroma comprenant des tissus annexes (</a:t>
            </a:r>
            <a:r>
              <a:rPr lang="fr-FR" sz="2400" dirty="0" smtClean="0">
                <a:effectLst>
                  <a:outerShdw blurRad="38100" dist="38100" dir="2700000" algn="tl">
                    <a:srgbClr val="000000">
                      <a:alpha val="43137"/>
                    </a:srgbClr>
                  </a:outerShdw>
                </a:effectLst>
              </a:rPr>
              <a:t>adipocytes</a:t>
            </a:r>
            <a:r>
              <a:rPr lang="fr-FR" sz="2400" dirty="0" smtClean="0"/>
              <a:t>, tissu conjonctif, muscles, vaisseaux sanguins et lymphatiques, terminaisons nerveuses)</a:t>
            </a:r>
            <a:endParaRPr lang="fr-FR" sz="2400" dirty="0">
              <a:latin typeface="Calibri" pitchFamily="34" charset="0"/>
              <a:cs typeface="Calibri" pitchFamily="34" charset="0"/>
            </a:endParaRPr>
          </a:p>
        </p:txBody>
      </p:sp>
      <p:pic>
        <p:nvPicPr>
          <p:cNvPr id="4" name="Image 3"/>
          <p:cNvPicPr/>
          <p:nvPr/>
        </p:nvPicPr>
        <p:blipFill>
          <a:blip r:embed="rId2" cstate="print"/>
          <a:srcRect/>
          <a:stretch>
            <a:fillRect/>
          </a:stretch>
        </p:blipFill>
        <p:spPr bwMode="auto">
          <a:xfrm>
            <a:off x="4000496" y="2571744"/>
            <a:ext cx="4572032" cy="3500462"/>
          </a:xfrm>
          <a:prstGeom prst="rect">
            <a:avLst/>
          </a:prstGeom>
          <a:noFill/>
          <a:ln w="9525">
            <a:noFill/>
            <a:miter lim="800000"/>
            <a:headEnd/>
            <a:tailEnd/>
          </a:ln>
        </p:spPr>
      </p:pic>
      <p:sp>
        <p:nvSpPr>
          <p:cNvPr id="6" name="Rectangle 5"/>
          <p:cNvSpPr/>
          <p:nvPr/>
        </p:nvSpPr>
        <p:spPr>
          <a:xfrm>
            <a:off x="71406" y="3143248"/>
            <a:ext cx="3429024" cy="1938992"/>
          </a:xfrm>
          <a:prstGeom prst="rect">
            <a:avLst/>
          </a:prstGeom>
        </p:spPr>
        <p:txBody>
          <a:bodyPr wrap="square">
            <a:spAutoFit/>
          </a:bodyPr>
          <a:lstStyle/>
          <a:p>
            <a:r>
              <a:rPr lang="fr-FR" sz="2400" dirty="0" smtClean="0"/>
              <a:t>Elles sont distribuées sous la forme de </a:t>
            </a:r>
            <a:r>
              <a:rPr lang="fr-FR" sz="2400" u="sng" dirty="0" smtClean="0"/>
              <a:t>paires</a:t>
            </a:r>
            <a:r>
              <a:rPr lang="fr-FR" sz="2400" dirty="0" smtClean="0"/>
              <a:t> isolées ou bien en </a:t>
            </a:r>
            <a:r>
              <a:rPr lang="fr-FR" sz="2400" u="sng" dirty="0" smtClean="0"/>
              <a:t>nombre variable</a:t>
            </a:r>
            <a:r>
              <a:rPr lang="fr-FR" sz="2400" dirty="0" smtClean="0"/>
              <a:t> sur la partie ventrale du corps</a:t>
            </a:r>
            <a:endParaRPr lang="fr-FR" sz="2400" dirty="0"/>
          </a:p>
        </p:txBody>
      </p:sp>
      <p:sp>
        <p:nvSpPr>
          <p:cNvPr id="7" name="Rectangle 6"/>
          <p:cNvSpPr/>
          <p:nvPr/>
        </p:nvSpPr>
        <p:spPr>
          <a:xfrm>
            <a:off x="4500562" y="6072206"/>
            <a:ext cx="4290470" cy="461665"/>
          </a:xfrm>
          <a:prstGeom prst="rect">
            <a:avLst/>
          </a:prstGeom>
        </p:spPr>
        <p:txBody>
          <a:bodyPr wrap="none">
            <a:spAutoFit/>
          </a:bodyPr>
          <a:lstStyle/>
          <a:p>
            <a:r>
              <a:rPr lang="fr-FR" sz="2400" i="1" dirty="0" smtClean="0">
                <a:solidFill>
                  <a:srgbClr val="0070C0"/>
                </a:solidFill>
              </a:rPr>
              <a:t>Acinus mammaire ou alvéolaire</a:t>
            </a:r>
            <a:endParaRPr lang="fr-FR" sz="24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0"/>
            <a:ext cx="73581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sym typeface="Wingdings"/>
              </a:rPr>
              <a:t></a:t>
            </a:r>
            <a:r>
              <a:rPr kumimoji="0" lang="fr-FR" sz="28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sym typeface="Wingdings"/>
              </a:rPr>
              <a:t> </a:t>
            </a:r>
            <a:r>
              <a:rPr kumimoji="0" lang="fr-FR" sz="28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Deux types de mamelles d’après leur structure.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39267" name="Rectangle 3"/>
          <p:cNvSpPr>
            <a:spLocks noChangeArrowheads="1"/>
          </p:cNvSpPr>
          <p:nvPr/>
        </p:nvSpPr>
        <p:spPr bwMode="auto">
          <a:xfrm>
            <a:off x="0" y="500042"/>
            <a:ext cx="9097747"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u="none" strike="noStrike" cap="none" normalizeH="0" baseline="0" dirty="0" smtClean="0">
              <a:ln>
                <a:noFill/>
              </a:ln>
              <a:effectLst/>
              <a:latin typeface="Calibri" pitchFamily="34" charset="0"/>
              <a:ea typeface="Arial Unicode MS" pitchFamily="34" charset="-128"/>
              <a:cs typeface="Calibri" pitchFamily="34" charset="0"/>
              <a:sym typeface="Wingding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u="none" strike="noStrike" cap="none" normalizeH="0" baseline="0" dirty="0" smtClean="0">
                <a:ln>
                  <a:noFill/>
                </a:ln>
                <a:effectLst/>
                <a:latin typeface="Calibri" pitchFamily="34" charset="0"/>
                <a:ea typeface="Arial Unicode MS" pitchFamily="34" charset="-128"/>
                <a:cs typeface="Calibri" pitchFamily="34" charset="0"/>
                <a:sym typeface="Wingdings"/>
              </a:rPr>
              <a:t>      </a:t>
            </a:r>
            <a:r>
              <a:rPr kumimoji="0" lang="fr-FR" sz="2400" b="1" u="none" strike="noStrike" cap="none" normalizeH="0" baseline="0" dirty="0" smtClean="0">
                <a:ln>
                  <a:noFill/>
                </a:ln>
                <a:effectLst/>
                <a:latin typeface="Calibri" pitchFamily="34" charset="0"/>
                <a:ea typeface="Arial Unicode MS" pitchFamily="34" charset="-128"/>
                <a:cs typeface="Calibri" pitchFamily="34" charset="0"/>
                <a:sym typeface="Wingdings"/>
              </a:rPr>
              <a:t></a:t>
            </a:r>
            <a:r>
              <a:rPr kumimoji="0" lang="fr-FR" sz="2400" u="none" strike="noStrike" cap="none" normalizeH="0" baseline="0" dirty="0" smtClean="0">
                <a:ln>
                  <a:noFill/>
                </a:ln>
                <a:effectLst/>
                <a:latin typeface="Calibri" pitchFamily="34" charset="0"/>
                <a:ea typeface="Arial Unicode MS" pitchFamily="34" charset="-128"/>
                <a:cs typeface="Calibri" pitchFamily="34" charset="0"/>
                <a:sym typeface="Wingdings"/>
              </a:rPr>
              <a:t> </a:t>
            </a:r>
            <a:r>
              <a:rPr kumimoji="0" lang="fr-FR" sz="2400" u="none" strike="noStrike" cap="none" normalizeH="0" baseline="0" dirty="0" smtClean="0">
                <a:ln>
                  <a:noFill/>
                </a:ln>
                <a:effectLst/>
                <a:latin typeface="Calibri" pitchFamily="34" charset="0"/>
                <a:ea typeface="Arial Unicode MS" pitchFamily="34" charset="-128"/>
                <a:cs typeface="Calibri" pitchFamily="34" charset="0"/>
              </a:rPr>
              <a:t>Mamelles simples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Calibri" pitchFamily="34" charset="0"/>
                <a:ea typeface="Arial Unicode MS" pitchFamily="34" charset="-128"/>
                <a:cs typeface="Calibri" pitchFamily="34" charset="0"/>
              </a:rPr>
              <a:t>Sont faites d’une seule glande mammaire </a:t>
            </a:r>
            <a:r>
              <a:rPr kumimoji="0" lang="fr-FR" sz="2400" b="0" i="0" u="none" strike="noStrike" cap="none" normalizeH="0" baseline="0" dirty="0" smtClean="0">
                <a:ln>
                  <a:noFill/>
                </a:ln>
                <a:effectLst/>
                <a:latin typeface="Calibri" pitchFamily="34" charset="0"/>
                <a:ea typeface="Calibri" pitchFamily="34" charset="0"/>
                <a:cs typeface="Calibri" pitchFamily="34" charset="0"/>
              </a:rPr>
              <a:t>tubulo-acineuse dont le canal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Calibri" pitchFamily="34" charset="0"/>
                <a:ea typeface="Calibri" pitchFamily="34" charset="0"/>
                <a:cs typeface="Calibri" pitchFamily="34" charset="0"/>
              </a:rPr>
              <a:t> excréteur débouche au sommet d’un mamelon exemple des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Calibri" pitchFamily="34" charset="0"/>
                <a:ea typeface="Calibri" pitchFamily="34" charset="0"/>
                <a:cs typeface="Calibri" pitchFamily="34" charset="0"/>
              </a:rPr>
              <a:t> Ruminants (Vache, Brebis, Chèvre…)</a:t>
            </a:r>
            <a:r>
              <a:rPr kumimoji="0" lang="fr-FR" sz="2400" b="0" i="0" u="none" strike="noStrike" cap="none" normalizeH="0" baseline="0" dirty="0" smtClean="0">
                <a:ln>
                  <a:noFill/>
                </a:ln>
                <a:effectLst/>
                <a:latin typeface="Calibri" pitchFamily="34" charset="0"/>
                <a:cs typeface="Calibri" pitchFamily="34" charset="0"/>
              </a:rPr>
              <a:t> </a:t>
            </a:r>
          </a:p>
        </p:txBody>
      </p:sp>
      <p:pic>
        <p:nvPicPr>
          <p:cNvPr id="6" name="Image 5"/>
          <p:cNvPicPr/>
          <p:nvPr/>
        </p:nvPicPr>
        <p:blipFill>
          <a:blip r:embed="rId2" cstate="print">
            <a:lum bright="19000" contrast="74000"/>
          </a:blip>
          <a:srcRect/>
          <a:stretch>
            <a:fillRect/>
          </a:stretch>
        </p:blipFill>
        <p:spPr bwMode="auto">
          <a:xfrm>
            <a:off x="3643306" y="2571744"/>
            <a:ext cx="3357586" cy="2786082"/>
          </a:xfrm>
          <a:prstGeom prst="rect">
            <a:avLst/>
          </a:prstGeom>
          <a:noFill/>
          <a:ln w="9525">
            <a:noFill/>
            <a:miter lim="800000"/>
            <a:headEnd/>
            <a:tailEnd/>
          </a:ln>
        </p:spPr>
      </p:pic>
      <p:sp>
        <p:nvSpPr>
          <p:cNvPr id="7" name="Rectangle 6"/>
          <p:cNvSpPr/>
          <p:nvPr/>
        </p:nvSpPr>
        <p:spPr>
          <a:xfrm>
            <a:off x="3357554" y="5429264"/>
            <a:ext cx="3929090" cy="830997"/>
          </a:xfrm>
          <a:prstGeom prst="rect">
            <a:avLst/>
          </a:prstGeom>
        </p:spPr>
        <p:txBody>
          <a:bodyPr wrap="square">
            <a:spAutoFit/>
          </a:bodyPr>
          <a:lstStyle/>
          <a:p>
            <a:pPr algn="ctr"/>
            <a:r>
              <a:rPr lang="fr-FR" sz="2400" dirty="0" smtClean="0">
                <a:solidFill>
                  <a:srgbClr val="0070C0"/>
                </a:solidFill>
                <a:latin typeface="Times New Roman" pitchFamily="18" charset="0"/>
                <a:cs typeface="Times New Roman" pitchFamily="18" charset="0"/>
              </a:rPr>
              <a:t>Deux des 4 mamelles simples </a:t>
            </a:r>
          </a:p>
          <a:p>
            <a:pPr algn="ctr"/>
            <a:r>
              <a:rPr lang="fr-FR" sz="2400" dirty="0" smtClean="0">
                <a:solidFill>
                  <a:srgbClr val="0070C0"/>
                </a:solidFill>
                <a:latin typeface="Times New Roman" pitchFamily="18" charset="0"/>
                <a:cs typeface="Times New Roman" pitchFamily="18" charset="0"/>
              </a:rPr>
              <a:t>   d’un pis d’une vache</a:t>
            </a:r>
            <a:endParaRPr lang="fr-FR" sz="2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9815"/>
            <a:ext cx="8001056" cy="2308324"/>
          </a:xfrm>
          <a:prstGeom prst="rect">
            <a:avLst/>
          </a:prstGeom>
        </p:spPr>
        <p:txBody>
          <a:bodyPr wrap="square">
            <a:spAutoFit/>
          </a:bodyPr>
          <a:lstStyle/>
          <a:p>
            <a:r>
              <a:rPr lang="fr-FR" sz="2400" dirty="0" smtClean="0"/>
              <a:t>.</a:t>
            </a:r>
            <a:r>
              <a:rPr lang="fr-FR" sz="2400" b="1" dirty="0" smtClean="0">
                <a:latin typeface="Calibri" pitchFamily="34" charset="0"/>
                <a:cs typeface="Calibri" pitchFamily="34" charset="0"/>
                <a:sym typeface="Wingdings"/>
              </a:rPr>
              <a:t></a:t>
            </a:r>
            <a:r>
              <a:rPr lang="fr-FR" sz="2400" dirty="0" smtClean="0">
                <a:latin typeface="Calibri" pitchFamily="34" charset="0"/>
                <a:cs typeface="Calibri" pitchFamily="34" charset="0"/>
              </a:rPr>
              <a:t> Mamelles composées sont de deux types </a:t>
            </a:r>
            <a:r>
              <a:rPr lang="fr-FR" sz="2400" b="1" dirty="0" smtClean="0">
                <a:latin typeface="Calibri" pitchFamily="34" charset="0"/>
                <a:cs typeface="Calibri" pitchFamily="34" charset="0"/>
              </a:rPr>
              <a:t>:</a:t>
            </a:r>
          </a:p>
          <a:p>
            <a:r>
              <a:rPr lang="fr-FR" sz="2400" b="1" dirty="0" smtClean="0">
                <a:latin typeface="Calibri" pitchFamily="34" charset="0"/>
                <a:cs typeface="Calibri" pitchFamily="34" charset="0"/>
                <a:sym typeface="Wingdings"/>
              </a:rPr>
              <a:t></a:t>
            </a:r>
            <a:r>
              <a:rPr lang="fr-FR" sz="2400" dirty="0" smtClean="0"/>
              <a:t> Les mamelles des </a:t>
            </a:r>
            <a:r>
              <a:rPr lang="fr-FR" sz="2400" u="sng" dirty="0" smtClean="0"/>
              <a:t>monotrèmes</a:t>
            </a:r>
            <a:r>
              <a:rPr lang="fr-FR" sz="2400" dirty="0" smtClean="0"/>
              <a:t> composées de 50 à 200 glandes </a:t>
            </a:r>
            <a:r>
              <a:rPr lang="fr-FR" sz="2400" u="sng" dirty="0" smtClean="0"/>
              <a:t>mammaires</a:t>
            </a:r>
            <a:r>
              <a:rPr lang="fr-FR" sz="2400" dirty="0" smtClean="0"/>
              <a:t> </a:t>
            </a:r>
            <a:r>
              <a:rPr lang="fr-FR" sz="2400" u="sng" dirty="0" smtClean="0"/>
              <a:t>tubuleuses</a:t>
            </a:r>
            <a:r>
              <a:rPr lang="fr-FR" sz="2400" dirty="0" smtClean="0"/>
              <a:t> débouchant individuellement à la base d’un poil de la peau abdominale c’est le champ lactéal le jeune suce le poil le long duquel s’écoule le lait.</a:t>
            </a:r>
          </a:p>
        </p:txBody>
      </p:sp>
      <p:pic>
        <p:nvPicPr>
          <p:cNvPr id="3" name="Image 2"/>
          <p:cNvPicPr/>
          <p:nvPr/>
        </p:nvPicPr>
        <p:blipFill>
          <a:blip r:embed="rId2" cstate="print">
            <a:lum bright="24000" contrast="63000"/>
          </a:blip>
          <a:srcRect/>
          <a:stretch>
            <a:fillRect/>
          </a:stretch>
        </p:blipFill>
        <p:spPr bwMode="auto">
          <a:xfrm>
            <a:off x="2857488" y="2071678"/>
            <a:ext cx="3143272" cy="3929090"/>
          </a:xfrm>
          <a:prstGeom prst="rect">
            <a:avLst/>
          </a:prstGeom>
          <a:noFill/>
          <a:ln w="9525">
            <a:noFill/>
            <a:miter lim="800000"/>
            <a:headEnd/>
            <a:tailEnd/>
          </a:ln>
        </p:spPr>
      </p:pic>
      <p:sp>
        <p:nvSpPr>
          <p:cNvPr id="4" name="Rectangle 3"/>
          <p:cNvSpPr/>
          <p:nvPr/>
        </p:nvSpPr>
        <p:spPr>
          <a:xfrm>
            <a:off x="1714480" y="6007262"/>
            <a:ext cx="5072082" cy="707886"/>
          </a:xfrm>
          <a:prstGeom prst="rect">
            <a:avLst/>
          </a:prstGeom>
        </p:spPr>
        <p:txBody>
          <a:bodyPr wrap="square">
            <a:spAutoFit/>
          </a:bodyPr>
          <a:lstStyle/>
          <a:p>
            <a:pPr algn="ctr"/>
            <a:r>
              <a:rPr lang="fr-FR" sz="2000" dirty="0" smtClean="0">
                <a:solidFill>
                  <a:srgbClr val="0070C0"/>
                </a:solidFill>
                <a:latin typeface="Times New Roman" pitchFamily="18" charset="0"/>
                <a:cs typeface="Times New Roman" pitchFamily="18" charset="0"/>
              </a:rPr>
              <a:t>Glande mammaire des Monotrèmes         associée à un poil</a:t>
            </a:r>
            <a:endParaRPr lang="fr-FR"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r>
              <a:rPr lang="fr-FR" sz="2400" b="1" dirty="0" smtClean="0">
                <a:latin typeface="Calibri" pitchFamily="34" charset="0"/>
                <a:cs typeface="Calibri" pitchFamily="34" charset="0"/>
                <a:sym typeface="Wingdings"/>
              </a:rPr>
              <a:t></a:t>
            </a:r>
            <a:r>
              <a:rPr lang="fr-FR" sz="2400" dirty="0" smtClean="0"/>
              <a:t> </a:t>
            </a:r>
            <a:r>
              <a:rPr lang="fr-FR" sz="2400" dirty="0" smtClean="0">
                <a:latin typeface="Calibri" pitchFamily="34" charset="0"/>
                <a:cs typeface="Calibri" pitchFamily="34" charset="0"/>
              </a:rPr>
              <a:t>Les mamelles des Marsupiaux et de la plus part des Euthériens sont </a:t>
            </a:r>
            <a:r>
              <a:rPr lang="fr-FR" sz="2400" u="sng" dirty="0" smtClean="0">
                <a:latin typeface="Calibri" pitchFamily="34" charset="0"/>
                <a:cs typeface="Calibri" pitchFamily="34" charset="0"/>
              </a:rPr>
              <a:t>composées</a:t>
            </a:r>
            <a:r>
              <a:rPr lang="fr-FR" sz="2400" dirty="0" smtClean="0">
                <a:latin typeface="Calibri" pitchFamily="34" charset="0"/>
                <a:cs typeface="Calibri" pitchFamily="34" charset="0"/>
              </a:rPr>
              <a:t> d’un grand nombre de glandes mammaires tubulo‑acineuses dont les canaux débouchent individuellement au sommet d’un mamelon.</a:t>
            </a:r>
          </a:p>
          <a:p>
            <a:endParaRPr lang="fr-FR" sz="2000" dirty="0" smtClean="0">
              <a:latin typeface="Calibri" pitchFamily="34" charset="0"/>
              <a:cs typeface="Calibri" pitchFamily="34" charset="0"/>
            </a:endParaRPr>
          </a:p>
          <a:p>
            <a:r>
              <a:rPr lang="fr-FR" sz="2400" dirty="0" smtClean="0">
                <a:latin typeface="Calibri" pitchFamily="34" charset="0"/>
                <a:cs typeface="Calibri" pitchFamily="34" charset="0"/>
              </a:rPr>
              <a:t> Chez les Marsupiaux les mamelons sont situés au fond d’une poche cutanée abdominale (la marsupie) le nouveau né prématuré achève son développement dans cette poche. Alors que chez les </a:t>
            </a:r>
            <a:r>
              <a:rPr lang="fr-FR" sz="2400" u="sng" dirty="0" smtClean="0">
                <a:latin typeface="Calibri" pitchFamily="34" charset="0"/>
                <a:cs typeface="Calibri" pitchFamily="34" charset="0"/>
              </a:rPr>
              <a:t>Euthériens</a:t>
            </a:r>
            <a:r>
              <a:rPr lang="fr-FR" sz="2400" dirty="0" smtClean="0">
                <a:latin typeface="Calibri" pitchFamily="34" charset="0"/>
                <a:cs typeface="Calibri" pitchFamily="34" charset="0"/>
              </a:rPr>
              <a:t> les mamelons sont disposés selon </a:t>
            </a:r>
            <a:r>
              <a:rPr lang="fr-FR" sz="2400" u="sng" dirty="0" smtClean="0">
                <a:latin typeface="Calibri" pitchFamily="34" charset="0"/>
                <a:cs typeface="Calibri" pitchFamily="34" charset="0"/>
              </a:rPr>
              <a:t>deux lignes ventrales</a:t>
            </a:r>
            <a:r>
              <a:rPr lang="fr-FR" sz="2400" dirty="0" smtClean="0">
                <a:latin typeface="Calibri" pitchFamily="34" charset="0"/>
                <a:cs typeface="Calibri" pitchFamily="34" charset="0"/>
              </a:rPr>
              <a:t> dont le nombre est variable selon les espèces.</a:t>
            </a:r>
            <a:endParaRPr lang="fr-FR" sz="2400" b="1" dirty="0">
              <a:latin typeface="Calibri" pitchFamily="34" charset="0"/>
              <a:cs typeface="Calibri" pitchFamily="34" charset="0"/>
            </a:endParaRPr>
          </a:p>
        </p:txBody>
      </p:sp>
      <p:pic>
        <p:nvPicPr>
          <p:cNvPr id="3" name="Image 2"/>
          <p:cNvPicPr/>
          <p:nvPr/>
        </p:nvPicPr>
        <p:blipFill>
          <a:blip r:embed="rId2" cstate="print">
            <a:lum bright="25000" contrast="36000"/>
          </a:blip>
          <a:srcRect/>
          <a:stretch>
            <a:fillRect/>
          </a:stretch>
        </p:blipFill>
        <p:spPr bwMode="auto">
          <a:xfrm>
            <a:off x="3571868" y="3571876"/>
            <a:ext cx="3071834" cy="3214710"/>
          </a:xfrm>
          <a:prstGeom prst="rect">
            <a:avLst/>
          </a:prstGeom>
          <a:noFill/>
          <a:ln w="9525">
            <a:noFill/>
            <a:miter lim="800000"/>
            <a:headEnd/>
            <a:tailEnd/>
          </a:ln>
        </p:spPr>
      </p:pic>
      <p:sp>
        <p:nvSpPr>
          <p:cNvPr id="4" name="Rectangle 3"/>
          <p:cNvSpPr/>
          <p:nvPr/>
        </p:nvSpPr>
        <p:spPr>
          <a:xfrm>
            <a:off x="6429420" y="4792816"/>
            <a:ext cx="2714612" cy="707886"/>
          </a:xfrm>
          <a:prstGeom prst="rect">
            <a:avLst/>
          </a:prstGeom>
        </p:spPr>
        <p:txBody>
          <a:bodyPr wrap="square">
            <a:spAutoFit/>
          </a:bodyPr>
          <a:lstStyle/>
          <a:p>
            <a:pPr algn="ctr"/>
            <a:r>
              <a:rPr lang="fr-FR" sz="2000" dirty="0" smtClean="0">
                <a:solidFill>
                  <a:srgbClr val="0070C0"/>
                </a:solidFill>
                <a:latin typeface="Times New Roman" pitchFamily="18" charset="0"/>
                <a:cs typeface="Times New Roman" pitchFamily="18" charset="0"/>
              </a:rPr>
              <a:t>Mamelle composée de Femme</a:t>
            </a:r>
            <a:endParaRPr lang="fr-FR" sz="2000" dirty="0">
              <a:solidFill>
                <a:srgbClr val="0070C0"/>
              </a:solidFill>
              <a:latin typeface="Times New Roman" pitchFamily="18" charset="0"/>
              <a:cs typeface="Times New Roman" pitchFamily="18" charset="0"/>
            </a:endParaRPr>
          </a:p>
        </p:txBody>
      </p:sp>
      <p:pic>
        <p:nvPicPr>
          <p:cNvPr id="66564" name="Picture 4" descr="http://imagesforum.momes.net/mesimages/128382/physio_coupesein1.png">
            <a:hlinkClick r:id="rId3"/>
          </p:cNvPr>
          <p:cNvPicPr>
            <a:picLocks noChangeAspect="1" noChangeArrowheads="1"/>
          </p:cNvPicPr>
          <p:nvPr/>
        </p:nvPicPr>
        <p:blipFill>
          <a:blip r:embed="rId4"/>
          <a:srcRect t="4651"/>
          <a:stretch>
            <a:fillRect/>
          </a:stretch>
        </p:blipFill>
        <p:spPr bwMode="auto">
          <a:xfrm>
            <a:off x="391521" y="3714752"/>
            <a:ext cx="3262460" cy="307183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572560" cy="6924973"/>
          </a:xfrm>
          <a:prstGeom prst="rect">
            <a:avLst/>
          </a:prstGeom>
        </p:spPr>
        <p:txBody>
          <a:bodyPr wrap="square">
            <a:spAutoFit/>
          </a:bodyPr>
          <a:lstStyle/>
          <a:p>
            <a:r>
              <a:rPr lang="fr-FR" sz="2800" b="1" dirty="0" smtClean="0">
                <a:solidFill>
                  <a:srgbClr val="C00000"/>
                </a:solidFill>
                <a:sym typeface="Wingdings"/>
              </a:rPr>
              <a:t></a:t>
            </a:r>
            <a:r>
              <a:rPr lang="fr-FR" sz="2800" b="1" dirty="0" smtClean="0">
                <a:solidFill>
                  <a:srgbClr val="C00000"/>
                </a:solidFill>
              </a:rPr>
              <a:t> </a:t>
            </a:r>
            <a:r>
              <a:rPr lang="fr-FR" sz="2800" dirty="0" smtClean="0">
                <a:solidFill>
                  <a:schemeClr val="tx2">
                    <a:lumMod val="75000"/>
                  </a:schemeClr>
                </a:solidFill>
              </a:rPr>
              <a:t>Développement des glandes mammaires</a:t>
            </a:r>
          </a:p>
          <a:p>
            <a:pPr>
              <a:buFont typeface="Wingdings" pitchFamily="2" charset="2"/>
              <a:buChar char="¦"/>
            </a:pPr>
            <a:endParaRPr lang="fr-FR" sz="2800" dirty="0" smtClean="0">
              <a:solidFill>
                <a:schemeClr val="tx2">
                  <a:lumMod val="75000"/>
                </a:schemeClr>
              </a:solidFill>
            </a:endParaRPr>
          </a:p>
          <a:p>
            <a:r>
              <a:rPr lang="fr-FR" sz="2400" dirty="0" smtClean="0">
                <a:solidFill>
                  <a:schemeClr val="tx2">
                    <a:lumMod val="75000"/>
                  </a:schemeClr>
                </a:solidFill>
              </a:rPr>
              <a:t>Le développement des glandes mammaires est très lent, débute dans la vie fœtale et se termine avec la première gestation. Il se passe selon trois étapes :</a:t>
            </a:r>
          </a:p>
          <a:p>
            <a:endParaRPr lang="fr-FR" sz="2400" dirty="0" smtClean="0">
              <a:solidFill>
                <a:schemeClr val="tx2">
                  <a:lumMod val="75000"/>
                </a:schemeClr>
              </a:solidFill>
            </a:endParaRPr>
          </a:p>
          <a:p>
            <a:r>
              <a:rPr lang="fr-FR" sz="2400" b="1" dirty="0" smtClean="0">
                <a:solidFill>
                  <a:srgbClr val="C00000"/>
                </a:solidFill>
                <a:sym typeface="Wingdings"/>
              </a:rPr>
              <a:t>   </a:t>
            </a:r>
            <a:r>
              <a:rPr lang="fr-FR" sz="2400" dirty="0" smtClean="0"/>
              <a:t> </a:t>
            </a:r>
            <a:r>
              <a:rPr lang="fr-FR" sz="2400" dirty="0" smtClean="0">
                <a:solidFill>
                  <a:schemeClr val="tx2">
                    <a:lumMod val="75000"/>
                  </a:schemeClr>
                </a:solidFill>
              </a:rPr>
              <a:t>Etape prénatale : correspond à la mise en place dans les deux sexes de glandes mammaires réduites à un court système de tubules</a:t>
            </a:r>
            <a:r>
              <a:rPr lang="fr-FR" sz="2400" dirty="0" smtClean="0"/>
              <a:t>.</a:t>
            </a:r>
          </a:p>
          <a:p>
            <a:endParaRPr lang="fr-FR" sz="2400" dirty="0" smtClean="0"/>
          </a:p>
          <a:p>
            <a:r>
              <a:rPr lang="fr-FR" sz="2400" b="1" dirty="0" smtClean="0">
                <a:solidFill>
                  <a:srgbClr val="C00000"/>
                </a:solidFill>
                <a:sym typeface="Wingdings"/>
              </a:rPr>
              <a:t>    </a:t>
            </a:r>
            <a:r>
              <a:rPr lang="fr-FR" sz="2400" dirty="0" smtClean="0">
                <a:solidFill>
                  <a:schemeClr val="tx2">
                    <a:lumMod val="75000"/>
                  </a:schemeClr>
                </a:solidFill>
              </a:rPr>
              <a:t>Etape prépubertaire : les glandes du mâle subissent un développement très limité alors que chez la femelle s’accroissent plus rapidement sous l’influence des hormones ovariennes. </a:t>
            </a:r>
          </a:p>
          <a:p>
            <a:endParaRPr lang="fr-FR" sz="2400" dirty="0" smtClean="0">
              <a:solidFill>
                <a:schemeClr val="tx2">
                  <a:lumMod val="75000"/>
                </a:schemeClr>
              </a:solidFill>
            </a:endParaRPr>
          </a:p>
          <a:p>
            <a:r>
              <a:rPr lang="fr-FR" sz="2400" b="1" dirty="0" smtClean="0">
                <a:solidFill>
                  <a:srgbClr val="C00000"/>
                </a:solidFill>
                <a:sym typeface="Wingdings"/>
              </a:rPr>
              <a:t>   </a:t>
            </a:r>
            <a:r>
              <a:rPr lang="fr-FR" sz="2400" dirty="0" smtClean="0">
                <a:solidFill>
                  <a:srgbClr val="C00000"/>
                </a:solidFill>
                <a:sym typeface="Wingdings"/>
              </a:rPr>
              <a:t> </a:t>
            </a:r>
            <a:r>
              <a:rPr lang="fr-FR" sz="2400" dirty="0" smtClean="0">
                <a:solidFill>
                  <a:schemeClr val="tx2">
                    <a:lumMod val="75000"/>
                  </a:schemeClr>
                </a:solidFill>
                <a:sym typeface="Wingdings"/>
              </a:rPr>
              <a:t>Etape</a:t>
            </a:r>
            <a:r>
              <a:rPr lang="fr-FR" sz="2400" dirty="0" smtClean="0">
                <a:solidFill>
                  <a:srgbClr val="C00000"/>
                </a:solidFill>
                <a:sym typeface="Wingdings"/>
              </a:rPr>
              <a:t> </a:t>
            </a:r>
            <a:r>
              <a:rPr lang="fr-FR" sz="2400" dirty="0" smtClean="0">
                <a:solidFill>
                  <a:schemeClr val="tx2">
                    <a:lumMod val="75000"/>
                  </a:schemeClr>
                </a:solidFill>
              </a:rPr>
              <a:t>gestation : Avec la gestation les glandes atteignent leur plein développement, elles s’hypertrophient sous l’influence de la prolactine hypophysaire.</a:t>
            </a:r>
          </a:p>
          <a:p>
            <a:r>
              <a:rPr lang="fr-FR" sz="2400" dirty="0" smtClean="0">
                <a:solidFill>
                  <a:schemeClr val="tx2">
                    <a:lumMod val="75000"/>
                  </a:schemeClr>
                </a:solidFill>
              </a:rPr>
              <a:t> </a:t>
            </a:r>
          </a:p>
          <a:p>
            <a:endParaRPr lang="fr-FR" sz="2800"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314" y="1772371"/>
            <a:ext cx="878684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INTRODUCTION À L’ANATOMIE COMPARÉE DES VERTÉBRÉS </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42910" y="2577108"/>
            <a:ext cx="80724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L’APPAREIL DIGESTIF</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34444"/>
            <a:ext cx="8572560" cy="6247864"/>
          </a:xfrm>
          <a:prstGeom prst="rect">
            <a:avLst/>
          </a:prstGeom>
        </p:spPr>
        <p:txBody>
          <a:bodyPr wrap="square">
            <a:spAutoFit/>
          </a:bodyPr>
          <a:lstStyle/>
          <a:p>
            <a:pPr algn="just"/>
            <a:r>
              <a:rPr lang="fr-FR" sz="2800" b="1" dirty="0" smtClean="0">
                <a:solidFill>
                  <a:srgbClr val="C00000"/>
                </a:solidFill>
                <a:sym typeface="Wingdings"/>
              </a:rPr>
              <a:t> </a:t>
            </a:r>
            <a:r>
              <a:rPr lang="fr-FR" sz="2800" dirty="0" smtClean="0"/>
              <a:t>L’appareil digestif </a:t>
            </a:r>
            <a:r>
              <a:rPr lang="fr-FR" sz="2800" b="1" dirty="0" smtClean="0"/>
              <a:t>=</a:t>
            </a:r>
            <a:r>
              <a:rPr lang="fr-FR" sz="2800" dirty="0" smtClean="0"/>
              <a:t> tube digestif </a:t>
            </a:r>
            <a:r>
              <a:rPr lang="fr-FR" sz="2800" b="1" dirty="0" smtClean="0"/>
              <a:t>+ </a:t>
            </a:r>
            <a:r>
              <a:rPr lang="fr-FR" sz="2800" dirty="0" smtClean="0"/>
              <a:t>les glandes annexes (foie + pancréas).</a:t>
            </a:r>
            <a:endParaRPr lang="fr-FR" sz="2800" dirty="0" smtClean="0">
              <a:solidFill>
                <a:schemeClr val="tx2">
                  <a:lumMod val="75000"/>
                </a:schemeClr>
              </a:solidFill>
            </a:endParaRPr>
          </a:p>
          <a:p>
            <a:pPr algn="just"/>
            <a:r>
              <a:rPr lang="fr-FR" sz="2800" dirty="0" smtClean="0"/>
              <a:t>La digestion met en œuvre </a:t>
            </a:r>
            <a:r>
              <a:rPr lang="fr-FR" sz="2800" b="1" dirty="0" smtClean="0"/>
              <a:t>3</a:t>
            </a:r>
            <a:r>
              <a:rPr lang="fr-FR" sz="2800" dirty="0" smtClean="0"/>
              <a:t> phénomènes </a:t>
            </a:r>
            <a:endParaRPr lang="fr-FR" sz="2800" dirty="0" smtClean="0">
              <a:solidFill>
                <a:schemeClr val="tx2">
                  <a:lumMod val="75000"/>
                </a:schemeClr>
              </a:solidFill>
            </a:endParaRPr>
          </a:p>
          <a:p>
            <a:pPr algn="just"/>
            <a:endParaRPr lang="fr-FR" sz="2400" dirty="0" smtClean="0">
              <a:solidFill>
                <a:schemeClr val="tx2">
                  <a:lumMod val="75000"/>
                </a:schemeClr>
              </a:solidFill>
            </a:endParaRPr>
          </a:p>
          <a:p>
            <a:pPr algn="just"/>
            <a:r>
              <a:rPr lang="fr-FR" sz="2400" b="1" dirty="0" smtClean="0">
                <a:solidFill>
                  <a:srgbClr val="C00000"/>
                </a:solidFill>
                <a:sym typeface="Wingdings"/>
              </a:rPr>
              <a:t>   </a:t>
            </a:r>
            <a:r>
              <a:rPr lang="fr-FR" sz="2400" dirty="0" smtClean="0"/>
              <a:t>  phénomènes mécaniques </a:t>
            </a:r>
            <a:r>
              <a:rPr lang="fr-FR" sz="2400" dirty="0" smtClean="0">
                <a:solidFill>
                  <a:schemeClr val="tx2">
                    <a:lumMod val="75000"/>
                  </a:schemeClr>
                </a:solidFill>
              </a:rPr>
              <a:t> :  </a:t>
            </a:r>
            <a:r>
              <a:rPr lang="fr-FR" sz="2400" dirty="0" smtClean="0"/>
              <a:t>fragmentation et le transport des aliments</a:t>
            </a:r>
          </a:p>
          <a:p>
            <a:pPr algn="just"/>
            <a:endParaRPr lang="fr-FR" sz="2400" dirty="0" smtClean="0"/>
          </a:p>
          <a:p>
            <a:pPr algn="just"/>
            <a:r>
              <a:rPr lang="fr-FR" sz="2400" b="1" dirty="0" smtClean="0">
                <a:solidFill>
                  <a:srgbClr val="C00000"/>
                </a:solidFill>
                <a:sym typeface="Wingdings"/>
              </a:rPr>
              <a:t>    </a:t>
            </a:r>
            <a:r>
              <a:rPr lang="fr-FR" sz="2400" dirty="0" smtClean="0"/>
              <a:t>phénomènes chimiques </a:t>
            </a:r>
            <a:r>
              <a:rPr lang="fr-FR" sz="2400" dirty="0" smtClean="0">
                <a:solidFill>
                  <a:schemeClr val="tx2">
                    <a:lumMod val="75000"/>
                  </a:schemeClr>
                </a:solidFill>
              </a:rPr>
              <a:t> :  </a:t>
            </a:r>
            <a:r>
              <a:rPr lang="fr-FR" sz="2400" dirty="0" smtClean="0"/>
              <a:t>dégradation enzymatique des molécules complexes contenues dans les aliments </a:t>
            </a:r>
          </a:p>
          <a:p>
            <a:pPr algn="just"/>
            <a:endParaRPr lang="fr-FR" sz="2400" dirty="0" smtClean="0">
              <a:solidFill>
                <a:schemeClr val="tx2">
                  <a:lumMod val="75000"/>
                </a:schemeClr>
              </a:solidFill>
            </a:endParaRPr>
          </a:p>
          <a:p>
            <a:pPr algn="just"/>
            <a:r>
              <a:rPr lang="fr-FR" sz="2400" b="1" dirty="0" smtClean="0">
                <a:solidFill>
                  <a:srgbClr val="C00000"/>
                </a:solidFill>
                <a:sym typeface="Wingdings"/>
              </a:rPr>
              <a:t>   </a:t>
            </a:r>
            <a:r>
              <a:rPr lang="fr-FR" sz="2400" dirty="0" smtClean="0">
                <a:solidFill>
                  <a:srgbClr val="C00000"/>
                </a:solidFill>
                <a:sym typeface="Wingdings"/>
              </a:rPr>
              <a:t> </a:t>
            </a:r>
            <a:r>
              <a:rPr lang="fr-FR" sz="2400" dirty="0" smtClean="0"/>
              <a:t>phénomènes physiologiques </a:t>
            </a:r>
            <a:r>
              <a:rPr lang="fr-FR" sz="2400" dirty="0" smtClean="0">
                <a:solidFill>
                  <a:schemeClr val="tx2">
                    <a:lumMod val="75000"/>
                  </a:schemeClr>
                </a:solidFill>
              </a:rPr>
              <a:t> :  </a:t>
            </a:r>
            <a:r>
              <a:rPr lang="fr-FR" sz="2400" dirty="0" smtClean="0"/>
              <a:t>l’absorption des petites molécules et leur pénétration dans le sang </a:t>
            </a:r>
          </a:p>
          <a:p>
            <a:pPr algn="just"/>
            <a:endParaRPr lang="fr-FR" sz="2400" dirty="0" smtClean="0">
              <a:solidFill>
                <a:schemeClr val="tx2">
                  <a:lumMod val="75000"/>
                </a:schemeClr>
              </a:solidFill>
            </a:endParaRPr>
          </a:p>
          <a:p>
            <a:pPr algn="just"/>
            <a:r>
              <a:rPr lang="fr-FR" sz="2400" dirty="0" smtClean="0"/>
              <a:t>Le tube digestif se divise en 5 segments :</a:t>
            </a:r>
            <a:endParaRPr lang="fr-FR" sz="2400" dirty="0" smtClean="0">
              <a:solidFill>
                <a:schemeClr val="tx2">
                  <a:lumMod val="75000"/>
                </a:schemeClr>
              </a:solidFill>
            </a:endParaRPr>
          </a:p>
          <a:p>
            <a:pPr algn="just"/>
            <a:r>
              <a:rPr lang="fr-FR" sz="2400" dirty="0" smtClean="0">
                <a:solidFill>
                  <a:schemeClr val="tx2">
                    <a:lumMod val="75000"/>
                  </a:schemeClr>
                </a:solidFill>
              </a:rPr>
              <a:t> </a:t>
            </a:r>
          </a:p>
          <a:p>
            <a:pPr algn="just"/>
            <a:endParaRPr lang="fr-FR"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2852"/>
            <a:ext cx="8572560" cy="6924973"/>
          </a:xfrm>
          <a:prstGeom prst="rect">
            <a:avLst/>
          </a:prstGeom>
        </p:spPr>
        <p:txBody>
          <a:bodyPr wrap="square">
            <a:spAutoFit/>
          </a:bodyPr>
          <a:lstStyle/>
          <a:p>
            <a:pPr algn="just"/>
            <a:r>
              <a:rPr lang="fr-FR" sz="2800" b="1" dirty="0" smtClean="0">
                <a:solidFill>
                  <a:srgbClr val="C00000"/>
                </a:solidFill>
                <a:sym typeface="Wingdings"/>
              </a:rPr>
              <a:t> </a:t>
            </a:r>
            <a:r>
              <a:rPr lang="fr-FR" sz="2800" dirty="0" smtClean="0"/>
              <a:t>LA BOUCHE :  La bouche</a:t>
            </a:r>
            <a:r>
              <a:rPr lang="fr-FR" sz="2800" b="1" dirty="0" smtClean="0"/>
              <a:t> </a:t>
            </a:r>
            <a:r>
              <a:rPr lang="fr-FR" sz="2800" dirty="0" smtClean="0"/>
              <a:t>est un organe de préhension et de fragmentation des aliments</a:t>
            </a:r>
          </a:p>
          <a:p>
            <a:pPr algn="just"/>
            <a:endParaRPr lang="fr-FR" sz="2400" dirty="0" smtClean="0">
              <a:solidFill>
                <a:schemeClr val="tx2">
                  <a:lumMod val="75000"/>
                </a:schemeClr>
              </a:solidFill>
            </a:endParaRPr>
          </a:p>
          <a:p>
            <a:pPr algn="just"/>
            <a:r>
              <a:rPr lang="fr-FR" sz="2400" b="1" dirty="0" smtClean="0">
                <a:solidFill>
                  <a:srgbClr val="C00000"/>
                </a:solidFill>
                <a:sym typeface="Wingdings"/>
              </a:rPr>
              <a:t>   </a:t>
            </a:r>
            <a:r>
              <a:rPr lang="fr-FR" sz="2400" dirty="0" smtClean="0"/>
              <a:t>  </a:t>
            </a:r>
            <a:r>
              <a:rPr lang="fr-FR" sz="2400" b="1" dirty="0" smtClean="0"/>
              <a:t>Chez les Poissons, Amphibiens et les Reptiles </a:t>
            </a:r>
            <a:r>
              <a:rPr lang="fr-FR" sz="2400" dirty="0" smtClean="0">
                <a:solidFill>
                  <a:schemeClr val="tx2">
                    <a:lumMod val="75000"/>
                  </a:schemeClr>
                </a:solidFill>
              </a:rPr>
              <a:t> :  </a:t>
            </a:r>
            <a:r>
              <a:rPr lang="fr-FR" sz="2400" dirty="0" smtClean="0"/>
              <a:t>Les mâchoires sont garnies de dents caduques disposées en rangées. Une rangée fonctionnelle suivie de quelques rangées de dents de remplacement. (existence courte et  remplacées de façon continue</a:t>
            </a:r>
            <a:r>
              <a:rPr lang="fr-FR" sz="2400" b="1" dirty="0" smtClean="0"/>
              <a:t> = polyphyodentie</a:t>
            </a:r>
            <a:r>
              <a:rPr lang="fr-FR" sz="2400" b="1" dirty="0" smtClean="0"/>
              <a:t>).</a:t>
            </a:r>
            <a:endParaRPr lang="fr-FR" sz="2400" b="1" dirty="0" smtClean="0"/>
          </a:p>
          <a:p>
            <a:pPr algn="just"/>
            <a:r>
              <a:rPr lang="fr-FR" sz="2400" dirty="0" smtClean="0"/>
              <a:t>Elles peuvent être identiques</a:t>
            </a:r>
            <a:r>
              <a:rPr lang="fr-FR" sz="2400" b="1" dirty="0" smtClean="0"/>
              <a:t> = Homodentie.</a:t>
            </a:r>
            <a:endParaRPr lang="fr-FR" sz="2400" b="1" dirty="0" smtClean="0"/>
          </a:p>
          <a:p>
            <a:pPr algn="just"/>
            <a:r>
              <a:rPr lang="fr-FR" sz="2400" b="1" dirty="0" smtClean="0">
                <a:solidFill>
                  <a:srgbClr val="C00000"/>
                </a:solidFill>
                <a:sym typeface="Wingdings"/>
              </a:rPr>
              <a:t>   </a:t>
            </a:r>
            <a:endParaRPr lang="fr-FR" sz="2400" b="1" dirty="0" smtClean="0">
              <a:solidFill>
                <a:srgbClr val="C00000"/>
              </a:solidFill>
              <a:sym typeface="Wingdings"/>
            </a:endParaRPr>
          </a:p>
          <a:p>
            <a:pPr algn="just"/>
            <a:r>
              <a:rPr lang="fr-FR" sz="2400" b="1" dirty="0" smtClean="0">
                <a:solidFill>
                  <a:srgbClr val="C00000"/>
                </a:solidFill>
                <a:sym typeface="Wingdings"/>
              </a:rPr>
              <a:t></a:t>
            </a:r>
            <a:r>
              <a:rPr lang="fr-FR" sz="2400" dirty="0" smtClean="0"/>
              <a:t> </a:t>
            </a:r>
            <a:r>
              <a:rPr lang="fr-FR" sz="2400" b="1" dirty="0" smtClean="0"/>
              <a:t> Chez les Oiseaux : </a:t>
            </a:r>
            <a:r>
              <a:rPr lang="fr-FR" sz="2400" dirty="0" smtClean="0"/>
              <a:t>absence de dents, un bec corné enveloppe les mâchoires </a:t>
            </a:r>
          </a:p>
          <a:p>
            <a:pPr algn="just"/>
            <a:endParaRPr lang="fr-FR" sz="2400" dirty="0" smtClean="0">
              <a:solidFill>
                <a:schemeClr val="tx2">
                  <a:lumMod val="75000"/>
                </a:schemeClr>
              </a:solidFill>
            </a:endParaRPr>
          </a:p>
          <a:p>
            <a:pPr algn="just"/>
            <a:r>
              <a:rPr lang="fr-FR" sz="2400" b="1" dirty="0" smtClean="0">
                <a:solidFill>
                  <a:srgbClr val="C00000"/>
                </a:solidFill>
                <a:sym typeface="Wingdings"/>
              </a:rPr>
              <a:t>   </a:t>
            </a:r>
            <a:r>
              <a:rPr lang="fr-FR" sz="2400" dirty="0" smtClean="0">
                <a:solidFill>
                  <a:srgbClr val="C00000"/>
                </a:solidFill>
                <a:sym typeface="Wingdings"/>
              </a:rPr>
              <a:t> </a:t>
            </a:r>
            <a:r>
              <a:rPr lang="fr-FR" sz="2400" b="1" dirty="0" smtClean="0"/>
              <a:t>Chez les Mammifères :</a:t>
            </a:r>
            <a:r>
              <a:rPr lang="fr-FR" sz="2400" dirty="0" smtClean="0"/>
              <a:t> les dents ne sont pas identiques (</a:t>
            </a:r>
            <a:r>
              <a:rPr lang="fr-FR" sz="2400" b="1" dirty="0" smtClean="0"/>
              <a:t>hétérodontie</a:t>
            </a:r>
            <a:r>
              <a:rPr lang="fr-FR" sz="2400" dirty="0" smtClean="0"/>
              <a:t>). (Incisives, canines, prémolaires et molaires). Le remplacement de la denture n’est réalisé qu’une seule fois on parle </a:t>
            </a:r>
            <a:r>
              <a:rPr lang="fr-FR" sz="2400" b="1" dirty="0" smtClean="0"/>
              <a:t>de diphyodontie</a:t>
            </a:r>
            <a:r>
              <a:rPr lang="fr-FR" sz="2400" dirty="0" smtClean="0"/>
              <a:t>.</a:t>
            </a:r>
            <a:endParaRPr lang="fr-FR" sz="2400" dirty="0" smtClean="0">
              <a:solidFill>
                <a:schemeClr val="tx2">
                  <a:lumMod val="75000"/>
                </a:schemeClr>
              </a:solidFill>
            </a:endParaRPr>
          </a:p>
          <a:p>
            <a:pPr algn="just"/>
            <a:r>
              <a:rPr lang="fr-FR" sz="2400" dirty="0" smtClean="0">
                <a:solidFill>
                  <a:schemeClr val="tx2">
                    <a:lumMod val="75000"/>
                  </a:schemeClr>
                </a:solidFill>
              </a:rPr>
              <a:t> </a:t>
            </a:r>
          </a:p>
          <a:p>
            <a:pPr algn="just"/>
            <a:endParaRPr lang="fr-FR"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7620" y="-71462"/>
            <a:ext cx="4483535" cy="584775"/>
          </a:xfrm>
          <a:prstGeom prst="rect">
            <a:avLst/>
          </a:prstGeom>
        </p:spPr>
        <p:txBody>
          <a:bodyPr wrap="none">
            <a:spAutoFit/>
          </a:bodyPr>
          <a:lstStyle/>
          <a:p>
            <a:r>
              <a:rPr lang="fr-FR" sz="3200" dirty="0" smtClean="0">
                <a:solidFill>
                  <a:srgbClr val="0070C0"/>
                </a:solidFill>
              </a:rPr>
              <a:t>CARACTERES GENERAUX</a:t>
            </a:r>
            <a:endParaRPr lang="fr-FR" sz="3200" dirty="0">
              <a:solidFill>
                <a:srgbClr val="0070C0"/>
              </a:solidFill>
            </a:endParaRPr>
          </a:p>
        </p:txBody>
      </p:sp>
      <p:sp>
        <p:nvSpPr>
          <p:cNvPr id="4" name="Rectangle 3"/>
          <p:cNvSpPr/>
          <p:nvPr/>
        </p:nvSpPr>
        <p:spPr>
          <a:xfrm>
            <a:off x="0" y="500042"/>
            <a:ext cx="9144000" cy="6001643"/>
          </a:xfrm>
          <a:prstGeom prst="rect">
            <a:avLst/>
          </a:prstGeom>
        </p:spPr>
        <p:txBody>
          <a:bodyPr wrap="square">
            <a:spAutoFit/>
          </a:bodyPr>
          <a:lstStyle/>
          <a:p>
            <a:r>
              <a:rPr lang="fr-FR" sz="2400" b="1" dirty="0" smtClean="0">
                <a:sym typeface="Wingdings"/>
              </a:rPr>
              <a:t></a:t>
            </a:r>
            <a:r>
              <a:rPr lang="fr-FR" sz="2400" dirty="0" smtClean="0">
                <a:sym typeface="Wingdings"/>
              </a:rPr>
              <a:t> </a:t>
            </a:r>
            <a:r>
              <a:rPr lang="fr-FR" sz="2400" dirty="0" smtClean="0"/>
              <a:t>Vertébrés Amniotes, homéotherme, vivipares (à l’exception des Protothériens), </a:t>
            </a:r>
          </a:p>
          <a:p>
            <a:endParaRPr lang="fr-FR" sz="2400" dirty="0" smtClean="0"/>
          </a:p>
          <a:p>
            <a:r>
              <a:rPr lang="fr-FR" sz="2400" b="1" dirty="0" smtClean="0">
                <a:sym typeface="Wingdings"/>
              </a:rPr>
              <a:t></a:t>
            </a:r>
            <a:r>
              <a:rPr lang="fr-FR" sz="2400" dirty="0" smtClean="0">
                <a:sym typeface="Wingdings"/>
              </a:rPr>
              <a:t> C</a:t>
            </a:r>
            <a:r>
              <a:rPr lang="fr-FR" sz="2400" dirty="0" smtClean="0"/>
              <a:t>orps couvert de poils (réduits ou absents chez certaines espèces), pourvus de quatre membres (absents chez les Cétacés)</a:t>
            </a:r>
          </a:p>
          <a:p>
            <a:endParaRPr lang="fr-FR" sz="2400" dirty="0" smtClean="0"/>
          </a:p>
          <a:p>
            <a:r>
              <a:rPr lang="fr-FR" sz="2400" b="1" dirty="0" smtClean="0">
                <a:sym typeface="Wingdings"/>
              </a:rPr>
              <a:t> </a:t>
            </a:r>
            <a:r>
              <a:rPr lang="fr-FR" sz="2400" dirty="0" smtClean="0">
                <a:sym typeface="Wingdings"/>
              </a:rPr>
              <a:t>Cerveau hautement spécialisé</a:t>
            </a:r>
            <a:endParaRPr lang="fr-FR" sz="2400" dirty="0" smtClean="0"/>
          </a:p>
          <a:p>
            <a:endParaRPr lang="fr-FR" sz="2400" dirty="0" smtClean="0"/>
          </a:p>
          <a:p>
            <a:r>
              <a:rPr lang="fr-FR" sz="2400" b="1" dirty="0" smtClean="0">
                <a:sym typeface="Wingdings"/>
              </a:rPr>
              <a:t></a:t>
            </a:r>
            <a:r>
              <a:rPr lang="fr-FR" sz="2400" dirty="0" smtClean="0">
                <a:sym typeface="Wingdings"/>
              </a:rPr>
              <a:t> </a:t>
            </a:r>
            <a:r>
              <a:rPr lang="fr-FR" sz="2400" dirty="0" smtClean="0"/>
              <a:t>Cœur  cloisonné constitué de 2 oreillettes et de 2 ventricules, dans lequel les deux type de sont </a:t>
            </a:r>
            <a:r>
              <a:rPr lang="fr-FR" sz="2400" dirty="0" err="1" smtClean="0"/>
              <a:t>sont</a:t>
            </a:r>
            <a:r>
              <a:rPr lang="fr-FR" sz="2400" dirty="0" smtClean="0"/>
              <a:t> totalement séparés sang artériel  et sang veineux, la crosse aortique est à la gauche</a:t>
            </a:r>
          </a:p>
          <a:p>
            <a:r>
              <a:rPr lang="fr-FR" sz="2400" dirty="0" smtClean="0"/>
              <a:t> </a:t>
            </a:r>
          </a:p>
          <a:p>
            <a:r>
              <a:rPr lang="fr-FR" sz="2400" b="1" dirty="0" smtClean="0">
                <a:sym typeface="Wingdings"/>
              </a:rPr>
              <a:t></a:t>
            </a:r>
            <a:r>
              <a:rPr lang="fr-FR" sz="2400" dirty="0" smtClean="0">
                <a:sym typeface="Wingdings"/>
              </a:rPr>
              <a:t> </a:t>
            </a:r>
            <a:r>
              <a:rPr lang="fr-FR" sz="2400" dirty="0" smtClean="0"/>
              <a:t>L’appareil respiratoire est plus efficace . Avec un diaphragme (cloison musculaire séparant la cavité thoracique de la cavité abdominale), la ramification considérable des alvéoles pulmonaires permet de très importants échanges gazeux entre le sang et l’air</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a:srcRect/>
          <a:stretch>
            <a:fillRect/>
          </a:stretch>
        </p:blipFill>
        <p:spPr bwMode="auto">
          <a:xfrm>
            <a:off x="71406" y="71415"/>
            <a:ext cx="3218112" cy="3071834"/>
          </a:xfrm>
          <a:prstGeom prst="rect">
            <a:avLst/>
          </a:prstGeom>
          <a:noFill/>
        </p:spPr>
      </p:pic>
      <p:pic>
        <p:nvPicPr>
          <p:cNvPr id="1028" name="Picture 4" descr="Image associÃ©e"/>
          <p:cNvPicPr>
            <a:picLocks noChangeAspect="1" noChangeArrowheads="1"/>
          </p:cNvPicPr>
          <p:nvPr/>
        </p:nvPicPr>
        <p:blipFill>
          <a:blip r:embed="rId3"/>
          <a:srcRect t="7848" b="15919"/>
          <a:stretch>
            <a:fillRect/>
          </a:stretch>
        </p:blipFill>
        <p:spPr bwMode="auto">
          <a:xfrm>
            <a:off x="3414990" y="71414"/>
            <a:ext cx="5644962" cy="2214578"/>
          </a:xfrm>
          <a:prstGeom prst="rect">
            <a:avLst/>
          </a:prstGeom>
          <a:noFill/>
        </p:spPr>
      </p:pic>
      <p:pic>
        <p:nvPicPr>
          <p:cNvPr id="1030" name="Picture 6" descr="Image associÃ©e"/>
          <p:cNvPicPr>
            <a:picLocks noChangeAspect="1" noChangeArrowheads="1"/>
          </p:cNvPicPr>
          <p:nvPr/>
        </p:nvPicPr>
        <p:blipFill>
          <a:blip r:embed="rId4"/>
          <a:srcRect/>
          <a:stretch>
            <a:fillRect/>
          </a:stretch>
        </p:blipFill>
        <p:spPr bwMode="auto">
          <a:xfrm>
            <a:off x="4000496" y="2857520"/>
            <a:ext cx="5037263" cy="39290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141287"/>
            <a:ext cx="8572560" cy="4216539"/>
          </a:xfrm>
          <a:prstGeom prst="rect">
            <a:avLst/>
          </a:prstGeom>
        </p:spPr>
        <p:txBody>
          <a:bodyPr wrap="square">
            <a:spAutoFit/>
          </a:bodyPr>
          <a:lstStyle/>
          <a:p>
            <a:pPr algn="just"/>
            <a:r>
              <a:rPr lang="fr-FR" sz="2800" b="1" dirty="0" smtClean="0">
                <a:solidFill>
                  <a:srgbClr val="C00000"/>
                </a:solidFill>
                <a:sym typeface="Wingdings"/>
              </a:rPr>
              <a:t> </a:t>
            </a:r>
            <a:r>
              <a:rPr lang="fr-FR" sz="2800" dirty="0" smtClean="0"/>
              <a:t>LE PHARYNX : L’étude de pharynx se rattache logiquement à celles des fentes branchiales, des branchies, de leurs dérivés ainsi qu’a celles des poumons et des vois respiratoires</a:t>
            </a:r>
          </a:p>
          <a:p>
            <a:pPr algn="just">
              <a:buFont typeface="Wingdings" pitchFamily="2" charset="2"/>
              <a:buChar char="¦"/>
            </a:pPr>
            <a:endParaRPr lang="fr-FR" sz="2800" dirty="0" smtClean="0"/>
          </a:p>
          <a:p>
            <a:pPr algn="just"/>
            <a:r>
              <a:rPr lang="fr-FR" sz="2800" b="1" dirty="0" smtClean="0">
                <a:solidFill>
                  <a:srgbClr val="C00000"/>
                </a:solidFill>
                <a:sym typeface="Wingdings"/>
              </a:rPr>
              <a:t> </a:t>
            </a:r>
            <a:r>
              <a:rPr lang="fr-FR" sz="2800" dirty="0" smtClean="0"/>
              <a:t>L’ŒSOPHAGE : L’œsophage est un conduit qui achemine les aliments vers l’estomac  </a:t>
            </a:r>
          </a:p>
          <a:p>
            <a:pPr algn="just"/>
            <a:endParaRPr lang="fr-FR" sz="2400" dirty="0" smtClean="0">
              <a:solidFill>
                <a:schemeClr val="tx2">
                  <a:lumMod val="75000"/>
                </a:schemeClr>
              </a:solidFill>
            </a:endParaRPr>
          </a:p>
          <a:p>
            <a:pPr algn="just"/>
            <a:r>
              <a:rPr lang="fr-FR" sz="2400" b="1" dirty="0" smtClean="0">
                <a:solidFill>
                  <a:srgbClr val="C00000"/>
                </a:solidFill>
                <a:sym typeface="Wingdings"/>
              </a:rPr>
              <a:t>   </a:t>
            </a:r>
            <a:r>
              <a:rPr lang="fr-FR" sz="2400" dirty="0" smtClean="0"/>
              <a:t>  </a:t>
            </a:r>
            <a:r>
              <a:rPr lang="fr-FR" sz="2400" b="1" dirty="0" smtClean="0"/>
              <a:t>Chez les Poissons osseux</a:t>
            </a:r>
            <a:r>
              <a:rPr lang="fr-FR" sz="2400" dirty="0" smtClean="0"/>
              <a:t> : l’œsophage est cout,  reçoit le canal pneumatique de la vessie natatoire.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71414"/>
            <a:ext cx="8858280" cy="1200329"/>
          </a:xfrm>
          <a:prstGeom prst="rect">
            <a:avLst/>
          </a:prstGeom>
        </p:spPr>
        <p:txBody>
          <a:bodyPr wrap="square">
            <a:spAutoFit/>
          </a:bodyPr>
          <a:lstStyle/>
          <a:p>
            <a:r>
              <a:rPr lang="fr-FR" sz="2400" b="1" dirty="0" smtClean="0">
                <a:solidFill>
                  <a:srgbClr val="C00000"/>
                </a:solidFill>
                <a:sym typeface="Wingdings"/>
              </a:rPr>
              <a:t>   </a:t>
            </a:r>
            <a:r>
              <a:rPr lang="fr-FR" sz="2400" dirty="0" smtClean="0"/>
              <a:t> </a:t>
            </a:r>
            <a:r>
              <a:rPr lang="fr-FR" sz="2400" b="1" dirty="0" smtClean="0"/>
              <a:t>Chez les Oiseaux</a:t>
            </a:r>
            <a:r>
              <a:rPr lang="fr-FR" sz="2400" dirty="0" smtClean="0"/>
              <a:t> l’œsophage présente une dilatation </a:t>
            </a:r>
            <a:r>
              <a:rPr lang="fr-FR" sz="2400" b="1" dirty="0" smtClean="0"/>
              <a:t>: le jabot </a:t>
            </a:r>
            <a:r>
              <a:rPr lang="fr-FR" sz="2400" dirty="0" smtClean="0"/>
              <a:t>(chambre de stockage des aliments).</a:t>
            </a:r>
          </a:p>
          <a:p>
            <a:endParaRPr lang="fr-FR" sz="2400" dirty="0" smtClean="0"/>
          </a:p>
        </p:txBody>
      </p:sp>
      <p:pic>
        <p:nvPicPr>
          <p:cNvPr id="3" name="Image 2"/>
          <p:cNvPicPr/>
          <p:nvPr/>
        </p:nvPicPr>
        <p:blipFill>
          <a:blip r:embed="rId2"/>
          <a:srcRect/>
          <a:stretch>
            <a:fillRect/>
          </a:stretch>
        </p:blipFill>
        <p:spPr bwMode="auto">
          <a:xfrm>
            <a:off x="3002280" y="928670"/>
            <a:ext cx="3139440" cy="2346960"/>
          </a:xfrm>
          <a:prstGeom prst="rect">
            <a:avLst/>
          </a:prstGeom>
          <a:noFill/>
          <a:ln w="9525">
            <a:noFill/>
            <a:miter lim="800000"/>
            <a:headEnd/>
            <a:tailEnd/>
          </a:ln>
        </p:spPr>
      </p:pic>
      <p:sp>
        <p:nvSpPr>
          <p:cNvPr id="4" name="Rectangle 3"/>
          <p:cNvSpPr/>
          <p:nvPr/>
        </p:nvSpPr>
        <p:spPr>
          <a:xfrm>
            <a:off x="214314" y="3500438"/>
            <a:ext cx="8429652" cy="830997"/>
          </a:xfrm>
          <a:prstGeom prst="rect">
            <a:avLst/>
          </a:prstGeom>
        </p:spPr>
        <p:txBody>
          <a:bodyPr wrap="square">
            <a:spAutoFit/>
          </a:bodyPr>
          <a:lstStyle/>
          <a:p>
            <a:r>
              <a:rPr lang="fr-FR" sz="2400" b="1" dirty="0" smtClean="0">
                <a:solidFill>
                  <a:srgbClr val="C00000"/>
                </a:solidFill>
                <a:sym typeface="Wingdings"/>
              </a:rPr>
              <a:t>    </a:t>
            </a:r>
            <a:r>
              <a:rPr lang="fr-FR" sz="2400" b="1" dirty="0" smtClean="0"/>
              <a:t>Chez les Mammifères</a:t>
            </a:r>
            <a:r>
              <a:rPr lang="fr-FR" sz="2400" dirty="0" smtClean="0"/>
              <a:t> l’œsophage est très long et traverse le diaphragme</a:t>
            </a:r>
            <a:endParaRPr lang="fr-FR" sz="2400" dirty="0"/>
          </a:p>
        </p:txBody>
      </p:sp>
      <p:pic>
        <p:nvPicPr>
          <p:cNvPr id="36867" name="Picture 3"/>
          <p:cNvPicPr>
            <a:picLocks noChangeAspect="1" noChangeArrowheads="1"/>
          </p:cNvPicPr>
          <p:nvPr/>
        </p:nvPicPr>
        <p:blipFill>
          <a:blip r:embed="rId3"/>
          <a:srcRect/>
          <a:stretch>
            <a:fillRect/>
          </a:stretch>
        </p:blipFill>
        <p:spPr bwMode="auto">
          <a:xfrm>
            <a:off x="3214677" y="4500570"/>
            <a:ext cx="3021053"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71414"/>
            <a:ext cx="8858280" cy="1569660"/>
          </a:xfrm>
          <a:prstGeom prst="rect">
            <a:avLst/>
          </a:prstGeom>
        </p:spPr>
        <p:txBody>
          <a:bodyPr wrap="square">
            <a:spAutoFit/>
          </a:bodyPr>
          <a:lstStyle/>
          <a:p>
            <a:r>
              <a:rPr lang="fr-FR" sz="2400" b="1" dirty="0" smtClean="0">
                <a:solidFill>
                  <a:srgbClr val="C00000"/>
                </a:solidFill>
                <a:sym typeface="Wingdings"/>
              </a:rPr>
              <a:t> </a:t>
            </a:r>
            <a:r>
              <a:rPr lang="fr-FR" sz="2400" dirty="0" smtClean="0"/>
              <a:t> L’ESTOMAC : Est une dilatation du tube digestif où les aliments sont stockés et subissent une hydrolyse enzymatique dans un milieu acide.</a:t>
            </a:r>
          </a:p>
          <a:p>
            <a:endParaRPr lang="fr-FR" sz="2400" dirty="0" smtClean="0"/>
          </a:p>
        </p:txBody>
      </p:sp>
      <p:sp>
        <p:nvSpPr>
          <p:cNvPr id="4" name="Rectangle 3"/>
          <p:cNvSpPr/>
          <p:nvPr/>
        </p:nvSpPr>
        <p:spPr>
          <a:xfrm>
            <a:off x="214314" y="1357298"/>
            <a:ext cx="8929686" cy="830997"/>
          </a:xfrm>
          <a:prstGeom prst="rect">
            <a:avLst/>
          </a:prstGeom>
        </p:spPr>
        <p:txBody>
          <a:bodyPr wrap="square">
            <a:spAutoFit/>
          </a:bodyPr>
          <a:lstStyle/>
          <a:p>
            <a:r>
              <a:rPr lang="fr-FR" sz="2400" b="1" dirty="0" smtClean="0">
                <a:solidFill>
                  <a:srgbClr val="C00000"/>
                </a:solidFill>
                <a:sym typeface="Wingdings"/>
              </a:rPr>
              <a:t> </a:t>
            </a:r>
            <a:r>
              <a:rPr lang="fr-FR" sz="2400" b="1" dirty="0" smtClean="0"/>
              <a:t> Chez la plus part des Poissons, Amphibiens et reptiles</a:t>
            </a:r>
            <a:r>
              <a:rPr lang="fr-FR" sz="2400" dirty="0" smtClean="0"/>
              <a:t> l’estomac est tubulaire, elle se présente en forme de </a:t>
            </a:r>
            <a:r>
              <a:rPr lang="fr-FR" sz="2400" b="1" dirty="0" smtClean="0"/>
              <a:t>J</a:t>
            </a:r>
            <a:r>
              <a:rPr lang="fr-FR" sz="2400" dirty="0" smtClean="0"/>
              <a:t>, de </a:t>
            </a:r>
            <a:r>
              <a:rPr lang="fr-FR" sz="2400" b="1" dirty="0" smtClean="0"/>
              <a:t>U</a:t>
            </a:r>
            <a:r>
              <a:rPr lang="fr-FR" sz="2400" dirty="0" smtClean="0"/>
              <a:t> ou de </a:t>
            </a:r>
            <a:r>
              <a:rPr lang="fr-FR" sz="2400" b="1" dirty="0" smtClean="0"/>
              <a:t>Y</a:t>
            </a:r>
            <a:r>
              <a:rPr lang="fr-FR" sz="2400" dirty="0" smtClean="0"/>
              <a:t>.</a:t>
            </a:r>
            <a:endParaRPr lang="fr-FR" sz="2400" dirty="0"/>
          </a:p>
        </p:txBody>
      </p:sp>
      <p:pic>
        <p:nvPicPr>
          <p:cNvPr id="7" name="Image 6"/>
          <p:cNvPicPr/>
          <p:nvPr/>
        </p:nvPicPr>
        <p:blipFill>
          <a:blip r:embed="rId2"/>
          <a:srcRect/>
          <a:stretch>
            <a:fillRect/>
          </a:stretch>
        </p:blipFill>
        <p:spPr bwMode="auto">
          <a:xfrm>
            <a:off x="142844" y="2304097"/>
            <a:ext cx="5267960" cy="2249805"/>
          </a:xfrm>
          <a:prstGeom prst="rect">
            <a:avLst/>
          </a:prstGeom>
          <a:noFill/>
          <a:ln w="9525">
            <a:noFill/>
            <a:miter lim="800000"/>
            <a:headEnd/>
            <a:tailEnd/>
          </a:ln>
        </p:spPr>
      </p:pic>
      <p:sp>
        <p:nvSpPr>
          <p:cNvPr id="8" name="Rectangle 7"/>
          <p:cNvSpPr/>
          <p:nvPr/>
        </p:nvSpPr>
        <p:spPr>
          <a:xfrm>
            <a:off x="285752" y="4871877"/>
            <a:ext cx="8501090" cy="1938992"/>
          </a:xfrm>
          <a:prstGeom prst="rect">
            <a:avLst/>
          </a:prstGeom>
        </p:spPr>
        <p:txBody>
          <a:bodyPr wrap="square">
            <a:spAutoFit/>
          </a:bodyPr>
          <a:lstStyle/>
          <a:p>
            <a:r>
              <a:rPr lang="fr-FR" sz="2400" b="1" dirty="0" smtClean="0">
                <a:solidFill>
                  <a:srgbClr val="C00000"/>
                </a:solidFill>
                <a:sym typeface="Wingdings"/>
              </a:rPr>
              <a:t> </a:t>
            </a:r>
            <a:r>
              <a:rPr lang="fr-FR" sz="2400" b="1" dirty="0" smtClean="0"/>
              <a:t> Chez les Oiseaux  </a:t>
            </a:r>
            <a:r>
              <a:rPr lang="fr-FR" sz="2400" dirty="0" smtClean="0"/>
              <a:t>l’estomac</a:t>
            </a:r>
            <a:r>
              <a:rPr lang="fr-FR" sz="2400" b="1" dirty="0" smtClean="0"/>
              <a:t>  </a:t>
            </a:r>
            <a:r>
              <a:rPr lang="fr-FR" sz="2400" dirty="0" smtClean="0"/>
              <a:t>est divisé en deux poches :</a:t>
            </a:r>
          </a:p>
          <a:p>
            <a:r>
              <a:rPr lang="fr-FR" sz="2400" dirty="0" smtClean="0"/>
              <a:t> </a:t>
            </a:r>
          </a:p>
          <a:p>
            <a:pPr lvl="2"/>
            <a:r>
              <a:rPr lang="fr-FR" sz="2400" dirty="0" smtClean="0">
                <a:solidFill>
                  <a:srgbClr val="C00000"/>
                </a:solidFill>
                <a:sym typeface="Wingdings"/>
              </a:rPr>
              <a:t> </a:t>
            </a:r>
            <a:r>
              <a:rPr lang="fr-FR" sz="2400" dirty="0" smtClean="0"/>
              <a:t>Le ventricule succenturié (digestion chimique)</a:t>
            </a:r>
          </a:p>
          <a:p>
            <a:pPr lvl="2">
              <a:buFont typeface="Wingdings" pitchFamily="2" charset="2"/>
              <a:buChar char="Ø"/>
            </a:pPr>
            <a:endParaRPr lang="fr-FR" sz="2400" dirty="0" smtClean="0"/>
          </a:p>
          <a:p>
            <a:pPr lvl="2"/>
            <a:r>
              <a:rPr lang="fr-FR" sz="2400" dirty="0" smtClean="0">
                <a:solidFill>
                  <a:srgbClr val="C00000"/>
                </a:solidFill>
                <a:sym typeface="Wingdings"/>
              </a:rPr>
              <a:t></a:t>
            </a:r>
            <a:r>
              <a:rPr lang="fr-FR" sz="2400" dirty="0" smtClean="0">
                <a:sym typeface="Wingdings"/>
              </a:rPr>
              <a:t> </a:t>
            </a:r>
            <a:r>
              <a:rPr lang="fr-FR" sz="2400" dirty="0" smtClean="0"/>
              <a:t>le gésier (digestion mécanique)</a:t>
            </a:r>
            <a:endParaRPr lang="fr-FR" sz="2400" dirty="0"/>
          </a:p>
        </p:txBody>
      </p:sp>
      <p:pic>
        <p:nvPicPr>
          <p:cNvPr id="9" name="Image 8"/>
          <p:cNvPicPr/>
          <p:nvPr/>
        </p:nvPicPr>
        <p:blipFill>
          <a:blip r:embed="rId3"/>
          <a:srcRect/>
          <a:stretch>
            <a:fillRect/>
          </a:stretch>
        </p:blipFill>
        <p:spPr bwMode="auto">
          <a:xfrm>
            <a:off x="5857884" y="2357431"/>
            <a:ext cx="2786082"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142852"/>
            <a:ext cx="8929686" cy="830997"/>
          </a:xfrm>
          <a:prstGeom prst="rect">
            <a:avLst/>
          </a:prstGeom>
        </p:spPr>
        <p:txBody>
          <a:bodyPr wrap="square">
            <a:spAutoFit/>
          </a:bodyPr>
          <a:lstStyle/>
          <a:p>
            <a:r>
              <a:rPr lang="fr-FR" sz="2400" b="1" dirty="0" smtClean="0">
                <a:solidFill>
                  <a:srgbClr val="C00000"/>
                </a:solidFill>
                <a:sym typeface="Wingdings"/>
              </a:rPr>
              <a:t> </a:t>
            </a:r>
            <a:r>
              <a:rPr lang="fr-FR" sz="2400" b="1" dirty="0" smtClean="0"/>
              <a:t> Chez les Mammifères </a:t>
            </a:r>
            <a:r>
              <a:rPr lang="fr-FR" sz="2400" dirty="0" smtClean="0"/>
              <a:t>l’estomac des Mammifères se présente sous des formes variées, parfois divisées en plusieurs poches s</a:t>
            </a:r>
            <a:endParaRPr lang="fr-FR" sz="2400" dirty="0"/>
          </a:p>
        </p:txBody>
      </p:sp>
      <p:pic>
        <p:nvPicPr>
          <p:cNvPr id="11" name="Image 10"/>
          <p:cNvPicPr/>
          <p:nvPr/>
        </p:nvPicPr>
        <p:blipFill>
          <a:blip r:embed="rId2"/>
          <a:srcRect/>
          <a:stretch>
            <a:fillRect/>
          </a:stretch>
        </p:blipFill>
        <p:spPr bwMode="auto">
          <a:xfrm>
            <a:off x="2071670" y="928670"/>
            <a:ext cx="3633470" cy="1812925"/>
          </a:xfrm>
          <a:prstGeom prst="rect">
            <a:avLst/>
          </a:prstGeom>
          <a:noFill/>
          <a:ln w="9525">
            <a:noFill/>
            <a:miter lim="800000"/>
            <a:headEnd/>
            <a:tailEnd/>
          </a:ln>
        </p:spPr>
      </p:pic>
      <p:sp>
        <p:nvSpPr>
          <p:cNvPr id="12" name="Rectangle 11"/>
          <p:cNvSpPr/>
          <p:nvPr/>
        </p:nvSpPr>
        <p:spPr>
          <a:xfrm>
            <a:off x="214282" y="2714620"/>
            <a:ext cx="8355172" cy="2308324"/>
          </a:xfrm>
          <a:prstGeom prst="rect">
            <a:avLst/>
          </a:prstGeom>
        </p:spPr>
        <p:txBody>
          <a:bodyPr wrap="none">
            <a:spAutoFit/>
          </a:bodyPr>
          <a:lstStyle/>
          <a:p>
            <a:r>
              <a:rPr lang="fr-FR" sz="2400" b="1" dirty="0" smtClean="0">
                <a:solidFill>
                  <a:srgbClr val="C00000"/>
                </a:solidFill>
                <a:sym typeface="Wingdings"/>
              </a:rPr>
              <a:t> </a:t>
            </a:r>
            <a:r>
              <a:rPr lang="fr-FR" sz="2400" dirty="0" smtClean="0"/>
              <a:t>  L’INTESTIN :  le plus long  segment du tube digestif qui</a:t>
            </a:r>
          </a:p>
          <a:p>
            <a:r>
              <a:rPr lang="fr-FR" sz="2400" dirty="0" smtClean="0"/>
              <a:t>termine la digestion par ses propres sécrétions ainsi que par celles </a:t>
            </a:r>
          </a:p>
          <a:p>
            <a:r>
              <a:rPr lang="fr-FR" sz="2400" dirty="0" smtClean="0"/>
              <a:t>des deux glandes qui lui sont associées (pancréas et le foie). </a:t>
            </a:r>
          </a:p>
          <a:p>
            <a:r>
              <a:rPr lang="fr-FR" sz="2400" dirty="0" smtClean="0"/>
              <a:t>Il assure également Les processus d’absorption. Il présente des </a:t>
            </a:r>
          </a:p>
          <a:p>
            <a:r>
              <a:rPr lang="fr-FR" sz="2400" dirty="0" smtClean="0"/>
              <a:t>dispositifs augmentant la surface absorbante.</a:t>
            </a:r>
          </a:p>
          <a:p>
            <a:endParaRPr lang="fr-FR" sz="2400" dirty="0"/>
          </a:p>
        </p:txBody>
      </p:sp>
      <p:sp>
        <p:nvSpPr>
          <p:cNvPr id="14" name="Rectangle 13"/>
          <p:cNvSpPr/>
          <p:nvPr/>
        </p:nvSpPr>
        <p:spPr>
          <a:xfrm>
            <a:off x="142876" y="4919032"/>
            <a:ext cx="9001124" cy="1938992"/>
          </a:xfrm>
          <a:prstGeom prst="rect">
            <a:avLst/>
          </a:prstGeom>
        </p:spPr>
        <p:txBody>
          <a:bodyPr wrap="square">
            <a:spAutoFit/>
          </a:bodyPr>
          <a:lstStyle/>
          <a:p>
            <a:r>
              <a:rPr lang="fr-FR" sz="2400" b="1" dirty="0" smtClean="0">
                <a:solidFill>
                  <a:srgbClr val="C00000"/>
                </a:solidFill>
                <a:sym typeface="Wingdings"/>
              </a:rPr>
              <a:t></a:t>
            </a:r>
            <a:r>
              <a:rPr lang="fr-FR" sz="2400" b="1" dirty="0" smtClean="0"/>
              <a:t> Chez  les Poissons Téléostéens  </a:t>
            </a:r>
            <a:r>
              <a:rPr lang="fr-FR" sz="2400" dirty="0" smtClean="0"/>
              <a:t>l’intestin est gros et court possédant à l’intérieur des replis longitudinaux à disposition spiralée (valvule spirale) ralentissant le cheminement du bol alimentaire en augmentant son trajet.</a:t>
            </a:r>
          </a:p>
          <a:p>
            <a:endParaRPr lang="fr-FR" sz="2400" dirty="0"/>
          </a:p>
        </p:txBody>
      </p:sp>
      <p:pic>
        <p:nvPicPr>
          <p:cNvPr id="6" name="Picture 2" descr="Figure 5-18"/>
          <p:cNvPicPr>
            <a:picLocks noChangeAspect="1" noChangeArrowheads="1"/>
          </p:cNvPicPr>
          <p:nvPr/>
        </p:nvPicPr>
        <p:blipFill>
          <a:blip r:embed="rId3">
            <a:lum contrast="40000"/>
          </a:blip>
          <a:srcRect l="61558" t="79192" b="2173"/>
          <a:stretch>
            <a:fillRect/>
          </a:stretch>
        </p:blipFill>
        <p:spPr bwMode="auto">
          <a:xfrm>
            <a:off x="6286512" y="1142984"/>
            <a:ext cx="2185963" cy="14287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876" y="2216530"/>
            <a:ext cx="9001124" cy="1569660"/>
          </a:xfrm>
          <a:prstGeom prst="rect">
            <a:avLst/>
          </a:prstGeom>
        </p:spPr>
        <p:txBody>
          <a:bodyPr wrap="square">
            <a:spAutoFit/>
          </a:bodyPr>
          <a:lstStyle/>
          <a:p>
            <a:r>
              <a:rPr lang="fr-FR" sz="2400" b="1" dirty="0" smtClean="0">
                <a:solidFill>
                  <a:srgbClr val="C00000"/>
                </a:solidFill>
                <a:sym typeface="Wingdings"/>
              </a:rPr>
              <a:t> </a:t>
            </a:r>
            <a:r>
              <a:rPr lang="fr-FR" sz="2400" b="1" dirty="0" smtClean="0"/>
              <a:t>  Chez les tétrapodes </a:t>
            </a:r>
            <a:r>
              <a:rPr lang="fr-FR" sz="2400" dirty="0" smtClean="0"/>
              <a:t>L’augmentation de la surface absorbante est réalisée par un allongement de l’intestin (grêle) avec de nombreuses circonvolutions qui occupe l’essentiel de la cavité abdominal. L’allongement est accentué chez les herbivores que chez les carnivores</a:t>
            </a:r>
            <a:endParaRPr lang="fr-FR" sz="2400" dirty="0"/>
          </a:p>
        </p:txBody>
      </p:sp>
      <p:pic>
        <p:nvPicPr>
          <p:cNvPr id="6" name="Image 5"/>
          <p:cNvPicPr/>
          <p:nvPr/>
        </p:nvPicPr>
        <p:blipFill>
          <a:blip r:embed="rId2"/>
          <a:srcRect/>
          <a:stretch>
            <a:fillRect/>
          </a:stretch>
        </p:blipFill>
        <p:spPr bwMode="auto">
          <a:xfrm>
            <a:off x="2928926" y="104131"/>
            <a:ext cx="2969895" cy="2038985"/>
          </a:xfrm>
          <a:prstGeom prst="rect">
            <a:avLst/>
          </a:prstGeom>
          <a:noFill/>
          <a:ln w="9525">
            <a:noFill/>
            <a:miter lim="800000"/>
            <a:headEnd/>
            <a:tailEnd/>
          </a:ln>
        </p:spPr>
      </p:pic>
      <p:pic>
        <p:nvPicPr>
          <p:cNvPr id="8" name="Image 7"/>
          <p:cNvPicPr/>
          <p:nvPr/>
        </p:nvPicPr>
        <p:blipFill>
          <a:blip r:embed="rId3"/>
          <a:srcRect/>
          <a:stretch>
            <a:fillRect/>
          </a:stretch>
        </p:blipFill>
        <p:spPr bwMode="auto">
          <a:xfrm>
            <a:off x="1428728" y="4000504"/>
            <a:ext cx="6000792"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428604"/>
            <a:ext cx="8207696" cy="1200329"/>
          </a:xfrm>
          <a:prstGeom prst="rect">
            <a:avLst/>
          </a:prstGeom>
        </p:spPr>
        <p:txBody>
          <a:bodyPr wrap="none">
            <a:spAutoFit/>
          </a:bodyPr>
          <a:lstStyle/>
          <a:p>
            <a:r>
              <a:rPr lang="fr-FR" sz="2400" b="1" dirty="0" smtClean="0">
                <a:solidFill>
                  <a:srgbClr val="C00000"/>
                </a:solidFill>
                <a:sym typeface="Wingdings"/>
              </a:rPr>
              <a:t> </a:t>
            </a:r>
            <a:r>
              <a:rPr lang="fr-FR" sz="2400" b="1" dirty="0" smtClean="0"/>
              <a:t> Chez les Oiseaux et les Mammifères  </a:t>
            </a:r>
          </a:p>
          <a:p>
            <a:r>
              <a:rPr lang="fr-FR" sz="2400" b="1" dirty="0" smtClean="0"/>
              <a:t>  </a:t>
            </a:r>
            <a:r>
              <a:rPr lang="fr-FR" sz="2400" dirty="0" smtClean="0"/>
              <a:t>l’épithélium intestinal présente de très nombreuses évaginations</a:t>
            </a:r>
          </a:p>
          <a:p>
            <a:r>
              <a:rPr lang="fr-FR" sz="2400" dirty="0" smtClean="0"/>
              <a:t> microscopiques  (les villosités intestinales).</a:t>
            </a:r>
            <a:r>
              <a:rPr lang="fr-FR" sz="2400" b="1" dirty="0" smtClean="0"/>
              <a:t>         </a:t>
            </a:r>
            <a:endParaRPr lang="fr-FR" sz="2400" dirty="0"/>
          </a:p>
        </p:txBody>
      </p:sp>
      <p:pic>
        <p:nvPicPr>
          <p:cNvPr id="7" name="irc_mi" descr="http://e.maxicours.com/img/1/7/2/7/17274.gif"/>
          <p:cNvPicPr/>
          <p:nvPr/>
        </p:nvPicPr>
        <p:blipFill>
          <a:blip r:embed="rId2">
            <a:lum bright="20000"/>
          </a:blip>
          <a:srcRect l="1942" t="3043" r="1698" b="3043"/>
          <a:stretch>
            <a:fillRect/>
          </a:stretch>
        </p:blipFill>
        <p:spPr bwMode="auto">
          <a:xfrm>
            <a:off x="2500298" y="1730695"/>
            <a:ext cx="3778885" cy="2055495"/>
          </a:xfrm>
          <a:prstGeom prst="rect">
            <a:avLst/>
          </a:prstGeom>
          <a:noFill/>
          <a:ln w="9525">
            <a:noFill/>
            <a:miter lim="800000"/>
            <a:headEnd/>
            <a:tailEnd/>
          </a:ln>
        </p:spPr>
      </p:pic>
      <p:sp>
        <p:nvSpPr>
          <p:cNvPr id="9" name="Rectangle 8"/>
          <p:cNvSpPr/>
          <p:nvPr/>
        </p:nvSpPr>
        <p:spPr>
          <a:xfrm>
            <a:off x="571472" y="4357694"/>
            <a:ext cx="7973658" cy="1569660"/>
          </a:xfrm>
          <a:prstGeom prst="rect">
            <a:avLst/>
          </a:prstGeom>
        </p:spPr>
        <p:txBody>
          <a:bodyPr wrap="none">
            <a:spAutoFit/>
          </a:bodyPr>
          <a:lstStyle/>
          <a:p>
            <a:r>
              <a:rPr lang="fr-FR" sz="2400" b="1" dirty="0" smtClean="0">
                <a:solidFill>
                  <a:srgbClr val="C00000"/>
                </a:solidFill>
                <a:sym typeface="Wingdings"/>
              </a:rPr>
              <a:t> </a:t>
            </a:r>
            <a:r>
              <a:rPr lang="fr-FR" sz="2400" dirty="0" smtClean="0">
                <a:solidFill>
                  <a:srgbClr val="C00000"/>
                </a:solidFill>
              </a:rPr>
              <a:t> </a:t>
            </a:r>
            <a:r>
              <a:rPr lang="fr-FR" sz="2400" dirty="0" smtClean="0"/>
              <a:t>LES GLANDES ANNEXES :</a:t>
            </a:r>
          </a:p>
          <a:p>
            <a:r>
              <a:rPr lang="fr-FR" sz="2400" dirty="0" smtClean="0"/>
              <a:t>jouent un rôle essentiel dans le processus digestif. On distingue</a:t>
            </a:r>
          </a:p>
          <a:p>
            <a:r>
              <a:rPr lang="fr-FR" sz="2400" dirty="0" smtClean="0"/>
              <a:t> deux structures : le </a:t>
            </a:r>
            <a:r>
              <a:rPr lang="fr-FR" sz="2400" b="1" dirty="0" smtClean="0"/>
              <a:t>foie </a:t>
            </a:r>
            <a:r>
              <a:rPr lang="fr-FR" sz="2400" dirty="0" smtClean="0"/>
              <a:t>et le</a:t>
            </a:r>
            <a:r>
              <a:rPr lang="fr-FR" sz="2400" b="1" dirty="0" smtClean="0"/>
              <a:t> pancréas</a:t>
            </a:r>
            <a:endParaRPr lang="fr-FR" sz="2400" dirty="0" smtClean="0"/>
          </a:p>
          <a:p>
            <a:r>
              <a:rPr lang="fr-FR" sz="2400" dirty="0" smtClean="0"/>
              <a:t> </a:t>
            </a:r>
            <a:endParaRPr lang="fr-F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309161"/>
            <a:ext cx="8715436" cy="5262979"/>
          </a:xfrm>
          <a:prstGeom prst="rect">
            <a:avLst/>
          </a:prstGeom>
        </p:spPr>
        <p:txBody>
          <a:bodyPr wrap="square">
            <a:spAutoFit/>
          </a:bodyPr>
          <a:lstStyle/>
          <a:p>
            <a:endParaRPr lang="fr-FR" sz="2400" dirty="0" smtClean="0"/>
          </a:p>
          <a:p>
            <a:r>
              <a:rPr lang="fr-FR" sz="2400" b="1" dirty="0" smtClean="0">
                <a:solidFill>
                  <a:srgbClr val="C00000"/>
                </a:solidFill>
                <a:sym typeface="Wingdings"/>
              </a:rPr>
              <a:t> </a:t>
            </a:r>
            <a:r>
              <a:rPr lang="fr-FR" sz="2400" dirty="0" smtClean="0"/>
              <a:t> </a:t>
            </a:r>
            <a:r>
              <a:rPr lang="fr-FR" sz="2400" b="1" dirty="0" smtClean="0"/>
              <a:t>Le foie : </a:t>
            </a:r>
            <a:r>
              <a:rPr lang="fr-FR" sz="2400" dirty="0" smtClean="0"/>
              <a:t> Dans sa fonction digestive, produit la bile qui joue un rôle dans la digestion des lipides.</a:t>
            </a:r>
          </a:p>
          <a:p>
            <a:r>
              <a:rPr lang="fr-FR" sz="2400" dirty="0" smtClean="0"/>
              <a:t>Il exerce aussi plusieurs fonctions dont certaines sont liées   au métabolisme ou à la détoxification de l’organisme comme il joue un rôle important dans l’assimilation des lipides et la gestion des  réserves de glycogène et de graisse.</a:t>
            </a:r>
            <a:r>
              <a:rPr lang="fr-FR" sz="2400" b="1" dirty="0" smtClean="0">
                <a:solidFill>
                  <a:srgbClr val="C00000"/>
                </a:solidFill>
                <a:sym typeface="Wingdings"/>
              </a:rPr>
              <a:t> </a:t>
            </a:r>
          </a:p>
          <a:p>
            <a:endParaRPr lang="fr-FR" sz="2400" b="1" dirty="0" smtClean="0">
              <a:solidFill>
                <a:srgbClr val="C00000"/>
              </a:solidFill>
              <a:sym typeface="Wingdings"/>
            </a:endParaRPr>
          </a:p>
          <a:p>
            <a:r>
              <a:rPr lang="fr-FR" sz="2400" b="1" dirty="0" smtClean="0">
                <a:solidFill>
                  <a:srgbClr val="C00000"/>
                </a:solidFill>
                <a:sym typeface="Wingdings"/>
              </a:rPr>
              <a:t></a:t>
            </a:r>
            <a:r>
              <a:rPr lang="fr-FR" sz="2400" dirty="0" smtClean="0"/>
              <a:t> </a:t>
            </a:r>
            <a:r>
              <a:rPr lang="fr-FR" sz="2400" b="1" dirty="0" smtClean="0">
                <a:solidFill>
                  <a:srgbClr val="C00000"/>
                </a:solidFill>
                <a:sym typeface="Wingdings"/>
              </a:rPr>
              <a:t> </a:t>
            </a:r>
            <a:r>
              <a:rPr lang="fr-FR" sz="2400" b="1" dirty="0" smtClean="0"/>
              <a:t>Le pancréas</a:t>
            </a:r>
            <a:r>
              <a:rPr lang="fr-FR" sz="2400" dirty="0" smtClean="0"/>
              <a:t> </a:t>
            </a:r>
          </a:p>
          <a:p>
            <a:r>
              <a:rPr lang="fr-FR" sz="2400" dirty="0" smtClean="0"/>
              <a:t>Déverse un suc relativement riche en enzyme digestives dans la partie haute de l’intestin. A côté de ses fonctions digestives, le pancréas sécrète 2 hormones : l’insuline et le glucagon.</a:t>
            </a:r>
          </a:p>
          <a:p>
            <a:r>
              <a:rPr lang="fr-FR" sz="2400" dirty="0" smtClean="0"/>
              <a:t> Ces deux hormones sont impliquées dans la régulation de la glycémie et du métabolisme du glucose</a:t>
            </a:r>
            <a:endParaRPr lang="fr-F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2455127"/>
            <a:ext cx="8858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L’APPAREIL CIRCULATOIRE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285728"/>
            <a:ext cx="8715436" cy="6432530"/>
          </a:xfrm>
          <a:prstGeom prst="rect">
            <a:avLst/>
          </a:prstGeom>
        </p:spPr>
        <p:txBody>
          <a:bodyPr wrap="square">
            <a:spAutoFit/>
          </a:bodyPr>
          <a:lstStyle/>
          <a:p>
            <a:r>
              <a:rPr lang="fr-FR" sz="2400" dirty="0" smtClean="0"/>
              <a:t>L’appareil circulatoire est constitué d’un :</a:t>
            </a:r>
          </a:p>
          <a:p>
            <a:endParaRPr lang="fr-FR" sz="2400" dirty="0" smtClean="0"/>
          </a:p>
          <a:p>
            <a:r>
              <a:rPr lang="fr-FR" sz="2400" b="1" dirty="0" smtClean="0">
                <a:solidFill>
                  <a:srgbClr val="C00000"/>
                </a:solidFill>
                <a:sym typeface="Wingdings"/>
              </a:rPr>
              <a:t>    </a:t>
            </a:r>
            <a:r>
              <a:rPr lang="fr-FR" sz="2400" dirty="0" smtClean="0"/>
              <a:t> Système artériel dans le quel circule un sang riche en O</a:t>
            </a:r>
            <a:r>
              <a:rPr lang="fr-FR" sz="2000" dirty="0" smtClean="0"/>
              <a:t>2</a:t>
            </a:r>
            <a:endParaRPr lang="fr-FR" sz="2400" dirty="0" smtClean="0"/>
          </a:p>
          <a:p>
            <a:r>
              <a:rPr lang="fr-FR" sz="2400" b="1" dirty="0" smtClean="0">
                <a:solidFill>
                  <a:srgbClr val="C00000"/>
                </a:solidFill>
                <a:sym typeface="Wingdings"/>
              </a:rPr>
              <a:t>    </a:t>
            </a:r>
            <a:r>
              <a:rPr lang="fr-FR" sz="2400" dirty="0" smtClean="0"/>
              <a:t> Système veineux dans le quel circule un sang riche en CO</a:t>
            </a:r>
            <a:r>
              <a:rPr lang="fr-FR" sz="2400" baseline="-25000" dirty="0" smtClean="0"/>
              <a:t>2</a:t>
            </a:r>
            <a:endParaRPr lang="fr-FR" sz="2400" dirty="0" smtClean="0"/>
          </a:p>
          <a:p>
            <a:r>
              <a:rPr lang="fr-FR" sz="2400" b="1" dirty="0" smtClean="0">
                <a:solidFill>
                  <a:srgbClr val="C00000"/>
                </a:solidFill>
                <a:sym typeface="Wingdings"/>
              </a:rPr>
              <a:t>    </a:t>
            </a:r>
            <a:r>
              <a:rPr lang="fr-FR" sz="2400" dirty="0" smtClean="0"/>
              <a:t> Cœur qui est un organe de propulsion.</a:t>
            </a:r>
          </a:p>
          <a:p>
            <a:r>
              <a:rPr lang="fr-FR" sz="2400" b="1" dirty="0" smtClean="0">
                <a:solidFill>
                  <a:srgbClr val="C00000"/>
                </a:solidFill>
                <a:sym typeface="Wingdings"/>
              </a:rPr>
              <a:t>    </a:t>
            </a:r>
            <a:r>
              <a:rPr lang="fr-FR" sz="2400" dirty="0" smtClean="0"/>
              <a:t> Système capillaire dans lequel circule la lymphe.</a:t>
            </a:r>
          </a:p>
          <a:p>
            <a:endParaRPr lang="fr-FR" sz="2400" dirty="0" smtClean="0"/>
          </a:p>
          <a:p>
            <a:r>
              <a:rPr lang="fr-FR" sz="2400" b="1" dirty="0" smtClean="0">
                <a:solidFill>
                  <a:srgbClr val="C00000"/>
                </a:solidFill>
                <a:sym typeface="Wingdings"/>
              </a:rPr>
              <a:t> </a:t>
            </a:r>
            <a:r>
              <a:rPr lang="fr-FR" sz="2800" b="1" dirty="0" smtClean="0">
                <a:solidFill>
                  <a:srgbClr val="C00000"/>
                </a:solidFill>
              </a:rPr>
              <a:t> </a:t>
            </a:r>
            <a:r>
              <a:rPr lang="fr-FR" sz="2800" b="1" dirty="0" smtClean="0"/>
              <a:t>LE CŒUR</a:t>
            </a:r>
          </a:p>
          <a:p>
            <a:endParaRPr lang="fr-FR" sz="2000" b="1" dirty="0" smtClean="0">
              <a:solidFill>
                <a:srgbClr val="C00000"/>
              </a:solidFill>
              <a:sym typeface="Wingdings"/>
            </a:endParaRPr>
          </a:p>
          <a:p>
            <a:r>
              <a:rPr lang="fr-FR" sz="2400" b="1" dirty="0" smtClean="0">
                <a:solidFill>
                  <a:srgbClr val="C00000"/>
                </a:solidFill>
                <a:sym typeface="Wingdings"/>
              </a:rPr>
              <a:t></a:t>
            </a:r>
            <a:r>
              <a:rPr lang="fr-FR" sz="2400" dirty="0" smtClean="0"/>
              <a:t> </a:t>
            </a:r>
            <a:r>
              <a:rPr lang="fr-FR" sz="2400" b="1" dirty="0" smtClean="0">
                <a:solidFill>
                  <a:srgbClr val="C00000"/>
                </a:solidFill>
                <a:sym typeface="Wingdings"/>
              </a:rPr>
              <a:t> </a:t>
            </a:r>
            <a:r>
              <a:rPr lang="fr-FR" sz="2400" b="1" dirty="0" smtClean="0"/>
              <a:t>Chez les Poissons</a:t>
            </a:r>
          </a:p>
          <a:p>
            <a:r>
              <a:rPr lang="fr-FR" sz="2400" b="1" dirty="0" smtClean="0"/>
              <a:t> </a:t>
            </a:r>
            <a:r>
              <a:rPr lang="fr-FR" sz="2400" dirty="0" smtClean="0"/>
              <a:t> le cœur comporte  :</a:t>
            </a:r>
          </a:p>
          <a:p>
            <a:r>
              <a:rPr lang="fr-FR" sz="2400" b="1" dirty="0" smtClean="0">
                <a:solidFill>
                  <a:srgbClr val="C00000"/>
                </a:solidFill>
                <a:sym typeface="Wingdings"/>
              </a:rPr>
              <a:t>    </a:t>
            </a:r>
            <a:r>
              <a:rPr lang="fr-FR" sz="2400" dirty="0" smtClean="0"/>
              <a:t> un sinus veineux</a:t>
            </a:r>
          </a:p>
          <a:p>
            <a:r>
              <a:rPr lang="fr-FR" sz="2400" b="1" dirty="0" smtClean="0">
                <a:solidFill>
                  <a:srgbClr val="C00000"/>
                </a:solidFill>
                <a:sym typeface="Wingdings"/>
              </a:rPr>
              <a:t>    </a:t>
            </a:r>
            <a:r>
              <a:rPr lang="fr-FR" sz="2400" dirty="0" smtClean="0"/>
              <a:t> une oreillette (atrium)</a:t>
            </a:r>
          </a:p>
          <a:p>
            <a:r>
              <a:rPr lang="fr-FR" sz="2400" b="1" dirty="0" smtClean="0">
                <a:solidFill>
                  <a:srgbClr val="C00000"/>
                </a:solidFill>
                <a:sym typeface="Wingdings"/>
              </a:rPr>
              <a:t>    </a:t>
            </a:r>
            <a:r>
              <a:rPr lang="fr-FR" sz="2400" dirty="0" smtClean="0"/>
              <a:t> un ventricule</a:t>
            </a:r>
          </a:p>
          <a:p>
            <a:r>
              <a:rPr lang="fr-FR" sz="2400" b="1" dirty="0" smtClean="0">
                <a:solidFill>
                  <a:srgbClr val="C00000"/>
                </a:solidFill>
                <a:sym typeface="Wingdings"/>
              </a:rPr>
              <a:t>    </a:t>
            </a:r>
            <a:r>
              <a:rPr lang="fr-FR" sz="2400" dirty="0" smtClean="0"/>
              <a:t> un bulbe cardiaque qui se prolonge vers l’avant par une aorte ventrale, de cette aorte partent les arcs aortiques qui vont vers les branchies.  </a:t>
            </a:r>
          </a:p>
        </p:txBody>
      </p:sp>
      <p:pic>
        <p:nvPicPr>
          <p:cNvPr id="3" name="Image 2"/>
          <p:cNvPicPr/>
          <p:nvPr/>
        </p:nvPicPr>
        <p:blipFill>
          <a:blip r:embed="rId2"/>
          <a:srcRect/>
          <a:stretch>
            <a:fillRect/>
          </a:stretch>
        </p:blipFill>
        <p:spPr bwMode="auto">
          <a:xfrm>
            <a:off x="3786182" y="2571744"/>
            <a:ext cx="5143536"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6370975"/>
          </a:xfrm>
          <a:prstGeom prst="rect">
            <a:avLst/>
          </a:prstGeom>
        </p:spPr>
        <p:txBody>
          <a:bodyPr wrap="square">
            <a:spAutoFit/>
          </a:bodyPr>
          <a:lstStyle/>
          <a:p>
            <a:r>
              <a:rPr lang="fr-FR" sz="2400" b="1" dirty="0" smtClean="0">
                <a:sym typeface="Wingdings"/>
              </a:rPr>
              <a:t>  </a:t>
            </a:r>
            <a:r>
              <a:rPr lang="fr-FR" sz="2400" dirty="0" smtClean="0"/>
              <a:t> Les Mammifères sont gonochoriques (Sexes séparés) la  fécondation  est interne avec un développement embryonnaire dans l’utérus en présence d’un placenta,  rudimentaire chez Marsupiaux et absent chez Monotrèmes, le jeune est nourri par le lait secrété par les glandes mammaires (Mammifères)</a:t>
            </a:r>
          </a:p>
          <a:p>
            <a:endParaRPr lang="fr-FR" sz="2400" dirty="0" smtClean="0"/>
          </a:p>
          <a:p>
            <a:endParaRPr lang="fr-FR" sz="2400" dirty="0" smtClean="0"/>
          </a:p>
          <a:p>
            <a:r>
              <a:rPr lang="fr-FR" sz="2400" b="1" dirty="0" smtClean="0">
                <a:sym typeface="Wingdings"/>
              </a:rPr>
              <a:t>  </a:t>
            </a:r>
            <a:r>
              <a:rPr lang="fr-FR" sz="2400" dirty="0" smtClean="0">
                <a:sym typeface="Wingdings"/>
              </a:rPr>
              <a:t> </a:t>
            </a:r>
            <a:r>
              <a:rPr lang="fr-FR" sz="2400" dirty="0" smtClean="0"/>
              <a:t>Les Mammifères forment une petite classe ne comprenant, parmi les 44000 espèces de Vertébrés, qu’environ 4 500 espèces se répartissant en trois sous-classes très inégales </a:t>
            </a:r>
            <a:r>
              <a:rPr lang="fr-FR" sz="2400" b="1" dirty="0" smtClean="0"/>
              <a:t>:</a:t>
            </a:r>
            <a:r>
              <a:rPr lang="fr-FR" sz="2400" dirty="0" smtClean="0"/>
              <a:t> </a:t>
            </a:r>
          </a:p>
          <a:p>
            <a:endParaRPr lang="fr-FR" sz="2400" b="1" dirty="0" smtClean="0"/>
          </a:p>
          <a:p>
            <a:r>
              <a:rPr lang="fr-FR" sz="2400" b="1" dirty="0" smtClean="0"/>
              <a:t>        </a:t>
            </a:r>
            <a:r>
              <a:rPr lang="fr-FR" sz="2400" b="1" dirty="0" smtClean="0">
                <a:sym typeface="Wingdings"/>
              </a:rPr>
              <a:t> </a:t>
            </a:r>
            <a:r>
              <a:rPr lang="fr-FR" sz="2400" b="1" dirty="0" smtClean="0"/>
              <a:t>La sous classe des</a:t>
            </a:r>
            <a:r>
              <a:rPr lang="fr-FR" sz="2400" dirty="0" smtClean="0"/>
              <a:t> </a:t>
            </a:r>
            <a:r>
              <a:rPr lang="fr-FR" sz="2400" b="1" dirty="0" smtClean="0"/>
              <a:t>protothériens ou</a:t>
            </a:r>
            <a:r>
              <a:rPr lang="fr-FR" sz="2400" dirty="0" smtClean="0"/>
              <a:t> </a:t>
            </a:r>
            <a:r>
              <a:rPr lang="fr-FR" sz="2400" b="1" dirty="0" smtClean="0"/>
              <a:t>monotrèmes</a:t>
            </a:r>
            <a:r>
              <a:rPr lang="fr-FR" sz="2400" dirty="0" smtClean="0"/>
              <a:t> </a:t>
            </a:r>
          </a:p>
          <a:p>
            <a:endParaRPr lang="fr-FR" sz="2400" b="1" dirty="0" smtClean="0">
              <a:sym typeface="Wingdings"/>
            </a:endParaRPr>
          </a:p>
          <a:p>
            <a:r>
              <a:rPr lang="fr-FR" sz="2400" b="1" dirty="0" smtClean="0"/>
              <a:t>        </a:t>
            </a:r>
            <a:r>
              <a:rPr lang="fr-FR" sz="2400" b="1" dirty="0" smtClean="0">
                <a:sym typeface="Wingdings"/>
              </a:rPr>
              <a:t> </a:t>
            </a:r>
            <a:r>
              <a:rPr lang="fr-FR" sz="2400" b="1" dirty="0" smtClean="0"/>
              <a:t>La sous classe des</a:t>
            </a:r>
            <a:r>
              <a:rPr lang="fr-FR" sz="2400" dirty="0" smtClean="0"/>
              <a:t> </a:t>
            </a:r>
            <a:r>
              <a:rPr lang="fr-FR" sz="2400" b="1" dirty="0" smtClean="0"/>
              <a:t>métathériens ou</a:t>
            </a:r>
            <a:r>
              <a:rPr lang="fr-FR" sz="2400" dirty="0" smtClean="0"/>
              <a:t> </a:t>
            </a:r>
            <a:r>
              <a:rPr lang="fr-FR" sz="2400" b="1" dirty="0" smtClean="0"/>
              <a:t>marsupiaux</a:t>
            </a:r>
          </a:p>
          <a:p>
            <a:endParaRPr lang="fr-FR" sz="2400" b="1" dirty="0" smtClean="0">
              <a:sym typeface="Wingdings"/>
            </a:endParaRPr>
          </a:p>
          <a:p>
            <a:r>
              <a:rPr lang="fr-FR" sz="2400" b="1" dirty="0" smtClean="0"/>
              <a:t>        </a:t>
            </a:r>
            <a:r>
              <a:rPr lang="fr-FR" sz="2400" b="1" dirty="0" smtClean="0">
                <a:sym typeface="Wingdings"/>
              </a:rPr>
              <a:t> </a:t>
            </a:r>
            <a:r>
              <a:rPr lang="fr-FR" sz="2400" b="1" dirty="0" smtClean="0"/>
              <a:t>La sous classe des</a:t>
            </a:r>
            <a:r>
              <a:rPr lang="fr-FR" sz="2400" dirty="0" smtClean="0"/>
              <a:t> </a:t>
            </a:r>
            <a:r>
              <a:rPr lang="fr-FR" sz="2400" b="1" dirty="0" smtClean="0"/>
              <a:t>euthériens ou placentaires</a:t>
            </a:r>
            <a:endParaRPr lang="fr-FR" sz="2400" b="1" dirty="0" smtClean="0">
              <a:sym typeface="Wingdings"/>
            </a:endParaRPr>
          </a:p>
          <a:p>
            <a:endParaRPr lang="fr-FR" sz="24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a:srcRect/>
          <a:stretch>
            <a:fillRect/>
          </a:stretch>
        </p:blipFill>
        <p:spPr bwMode="auto">
          <a:xfrm>
            <a:off x="5929322" y="3429000"/>
            <a:ext cx="3143272" cy="3357586"/>
          </a:xfrm>
          <a:prstGeom prst="rect">
            <a:avLst/>
          </a:prstGeom>
          <a:noFill/>
          <a:ln w="9525">
            <a:noFill/>
            <a:miter lim="800000"/>
            <a:headEnd/>
            <a:tailEnd/>
          </a:ln>
        </p:spPr>
      </p:pic>
      <p:sp>
        <p:nvSpPr>
          <p:cNvPr id="5" name="Rectangle 4"/>
          <p:cNvSpPr/>
          <p:nvPr/>
        </p:nvSpPr>
        <p:spPr>
          <a:xfrm>
            <a:off x="-32" y="142852"/>
            <a:ext cx="6429420" cy="2554545"/>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Chez les Amphibiens</a:t>
            </a:r>
            <a:r>
              <a:rPr lang="fr-FR" sz="2000" dirty="0" smtClean="0"/>
              <a:t> </a:t>
            </a:r>
            <a:r>
              <a:rPr lang="fr-FR" sz="2000" b="1" dirty="0" smtClean="0"/>
              <a:t>:</a:t>
            </a:r>
            <a:r>
              <a:rPr lang="fr-FR" sz="2000" dirty="0" smtClean="0"/>
              <a:t> Le cœur des Amphibiens est </a:t>
            </a:r>
          </a:p>
          <a:p>
            <a:r>
              <a:rPr lang="fr-FR" sz="2000" dirty="0" smtClean="0"/>
              <a:t>plus complexe composé par </a:t>
            </a:r>
            <a:r>
              <a:rPr lang="fr-FR" sz="2000" b="1" dirty="0" smtClean="0"/>
              <a:t>:</a:t>
            </a:r>
          </a:p>
          <a:p>
            <a:pPr lvl="1"/>
            <a:r>
              <a:rPr lang="fr-FR" sz="2000" b="1" dirty="0" smtClean="0">
                <a:solidFill>
                  <a:srgbClr val="C00000"/>
                </a:solidFill>
                <a:sym typeface="Wingdings"/>
              </a:rPr>
              <a:t></a:t>
            </a:r>
            <a:r>
              <a:rPr lang="fr-FR" sz="2000" dirty="0" smtClean="0"/>
              <a:t> Un Atrium qui  est divisé en deux oreillettes</a:t>
            </a:r>
          </a:p>
          <a:p>
            <a:pPr lvl="1"/>
            <a:r>
              <a:rPr lang="fr-FR" sz="2000" b="1" dirty="0" smtClean="0">
                <a:solidFill>
                  <a:srgbClr val="C00000"/>
                </a:solidFill>
                <a:sym typeface="Wingdings"/>
              </a:rPr>
              <a:t> </a:t>
            </a:r>
            <a:r>
              <a:rPr lang="fr-FR" sz="2000" dirty="0" smtClean="0"/>
              <a:t>Un  sinus qui s’ouvre dans l’oreillette droite</a:t>
            </a:r>
            <a:endParaRPr lang="fr-FR" sz="2000" b="1" dirty="0" smtClean="0">
              <a:solidFill>
                <a:srgbClr val="C00000"/>
              </a:solidFill>
              <a:sym typeface="Wingdings"/>
            </a:endParaRPr>
          </a:p>
          <a:p>
            <a:pPr lvl="1"/>
            <a:r>
              <a:rPr lang="fr-FR" sz="2000" b="1" dirty="0" smtClean="0">
                <a:solidFill>
                  <a:srgbClr val="C00000"/>
                </a:solidFill>
                <a:sym typeface="Wingdings"/>
              </a:rPr>
              <a:t> </a:t>
            </a:r>
            <a:r>
              <a:rPr lang="fr-FR" sz="2000" dirty="0" smtClean="0"/>
              <a:t>Un ventricule qui n’est pas divisé</a:t>
            </a:r>
            <a:endParaRPr lang="fr-FR" sz="2000" b="1" dirty="0" smtClean="0">
              <a:solidFill>
                <a:srgbClr val="C00000"/>
              </a:solidFill>
              <a:sym typeface="Wingdings"/>
            </a:endParaRPr>
          </a:p>
          <a:p>
            <a:pPr lvl="1"/>
            <a:r>
              <a:rPr lang="fr-FR" sz="2000" b="1" dirty="0" smtClean="0">
                <a:solidFill>
                  <a:srgbClr val="C00000"/>
                </a:solidFill>
                <a:sym typeface="Wingdings"/>
              </a:rPr>
              <a:t> </a:t>
            </a:r>
            <a:r>
              <a:rPr lang="fr-FR" sz="2000" dirty="0" smtClean="0"/>
              <a:t>Un  bulbe artériel qu’est divisé en deux par une cloison (division imparfaite).</a:t>
            </a:r>
            <a:r>
              <a:rPr lang="fr-FR" sz="2000" b="1" dirty="0" smtClean="0">
                <a:solidFill>
                  <a:srgbClr val="C00000"/>
                </a:solidFill>
                <a:sym typeface="Wingdings"/>
              </a:rPr>
              <a:t> </a:t>
            </a:r>
            <a:r>
              <a:rPr lang="fr-FR" sz="2000" dirty="0" smtClean="0"/>
              <a:t>Du bulbe partent des artères carotidiennes,  pulmocutanées et aortique  </a:t>
            </a:r>
          </a:p>
        </p:txBody>
      </p:sp>
      <p:sp>
        <p:nvSpPr>
          <p:cNvPr id="4" name="Rectangle 3"/>
          <p:cNvSpPr/>
          <p:nvPr/>
        </p:nvSpPr>
        <p:spPr>
          <a:xfrm>
            <a:off x="142844" y="3714752"/>
            <a:ext cx="5786478" cy="2246769"/>
          </a:xfrm>
          <a:prstGeom prst="rect">
            <a:avLst/>
          </a:prstGeom>
        </p:spPr>
        <p:txBody>
          <a:bodyPr wrap="square">
            <a:spAutoFit/>
          </a:bodyPr>
          <a:lstStyle/>
          <a:p>
            <a:pPr>
              <a:buClr>
                <a:srgbClr val="002060"/>
              </a:buClr>
              <a:buFont typeface="Wingdings" pitchFamily="2" charset="2"/>
              <a:buChar char="ü"/>
            </a:pPr>
            <a:r>
              <a:rPr lang="fr-FR" sz="2000" dirty="0" smtClean="0"/>
              <a:t> Par les veines caves Le sang non Hématosé </a:t>
            </a:r>
            <a:r>
              <a:rPr lang="fr-FR" sz="2000" b="1" dirty="0" smtClean="0">
                <a:solidFill>
                  <a:srgbClr val="C00000"/>
                </a:solidFill>
                <a:sym typeface="Symbol"/>
              </a:rPr>
              <a:t></a:t>
            </a:r>
            <a:r>
              <a:rPr lang="fr-FR" sz="2000" dirty="0" smtClean="0"/>
              <a:t> sinus </a:t>
            </a:r>
            <a:r>
              <a:rPr lang="fr-FR" sz="2000" b="1" dirty="0" smtClean="0">
                <a:solidFill>
                  <a:srgbClr val="C00000"/>
                </a:solidFill>
                <a:sym typeface="Symbol"/>
              </a:rPr>
              <a:t></a:t>
            </a:r>
            <a:r>
              <a:rPr lang="fr-FR" sz="2000" dirty="0" smtClean="0">
                <a:sym typeface="Wingdings"/>
              </a:rPr>
              <a:t> </a:t>
            </a:r>
            <a:r>
              <a:rPr lang="fr-FR" sz="2000" dirty="0" smtClean="0"/>
              <a:t>oreillette droite </a:t>
            </a:r>
            <a:r>
              <a:rPr lang="fr-FR" sz="2000" b="1" dirty="0" smtClean="0">
                <a:solidFill>
                  <a:srgbClr val="C00000"/>
                </a:solidFill>
                <a:sym typeface="Symbol"/>
              </a:rPr>
              <a:t></a:t>
            </a:r>
            <a:r>
              <a:rPr lang="fr-FR" sz="2000" b="1" dirty="0" smtClean="0">
                <a:solidFill>
                  <a:schemeClr val="tx2"/>
                </a:solidFill>
                <a:sym typeface="Symbol"/>
              </a:rPr>
              <a:t> </a:t>
            </a:r>
            <a:r>
              <a:rPr lang="fr-FR" sz="2000" dirty="0" smtClean="0"/>
              <a:t>ventricule</a:t>
            </a:r>
            <a:r>
              <a:rPr lang="fr-FR" sz="2000" dirty="0" smtClean="0">
                <a:sym typeface="Wingdings"/>
              </a:rPr>
              <a:t> </a:t>
            </a:r>
            <a:r>
              <a:rPr lang="fr-FR" sz="2000" b="1" dirty="0" smtClean="0">
                <a:solidFill>
                  <a:srgbClr val="C00000"/>
                </a:solidFill>
                <a:sym typeface="Symbol"/>
              </a:rPr>
              <a:t></a:t>
            </a:r>
            <a:r>
              <a:rPr lang="fr-FR" sz="2000" b="1" dirty="0" smtClean="0">
                <a:solidFill>
                  <a:schemeClr val="tx2"/>
                </a:solidFill>
                <a:sym typeface="Symbol"/>
              </a:rPr>
              <a:t> </a:t>
            </a:r>
            <a:r>
              <a:rPr lang="fr-FR" sz="2000" dirty="0" smtClean="0"/>
              <a:t>le bulbe gauche</a:t>
            </a:r>
            <a:r>
              <a:rPr lang="fr-FR" sz="2000" dirty="0" smtClean="0">
                <a:solidFill>
                  <a:srgbClr val="C00000"/>
                </a:solidFill>
                <a:sym typeface="Wingdings"/>
              </a:rPr>
              <a:t> </a:t>
            </a:r>
            <a:r>
              <a:rPr lang="fr-FR" sz="2000" b="1" dirty="0" smtClean="0">
                <a:solidFill>
                  <a:srgbClr val="C00000"/>
                </a:solidFill>
                <a:sym typeface="Symbol"/>
              </a:rPr>
              <a:t></a:t>
            </a:r>
            <a:r>
              <a:rPr lang="fr-FR" sz="2000" dirty="0" smtClean="0">
                <a:solidFill>
                  <a:srgbClr val="C00000"/>
                </a:solidFill>
              </a:rPr>
              <a:t> </a:t>
            </a:r>
            <a:r>
              <a:rPr lang="fr-FR" sz="2000" b="1" dirty="0" smtClean="0"/>
              <a:t>la peau </a:t>
            </a:r>
            <a:r>
              <a:rPr lang="fr-FR" sz="2000" dirty="0" smtClean="0"/>
              <a:t>et les</a:t>
            </a:r>
            <a:r>
              <a:rPr lang="fr-FR" sz="2000" b="1" dirty="0" smtClean="0"/>
              <a:t> poumons</a:t>
            </a:r>
          </a:p>
          <a:p>
            <a:pPr>
              <a:buClr>
                <a:srgbClr val="002060"/>
              </a:buClr>
              <a:buFont typeface="Wingdings" pitchFamily="2" charset="2"/>
              <a:buChar char="ü"/>
            </a:pPr>
            <a:endParaRPr lang="fr-FR" sz="2000" b="1" dirty="0" smtClean="0"/>
          </a:p>
          <a:p>
            <a:pPr>
              <a:buClr>
                <a:srgbClr val="002060"/>
              </a:buClr>
              <a:buFont typeface="Wingdings" pitchFamily="2" charset="2"/>
              <a:buChar char="ü"/>
            </a:pPr>
            <a:r>
              <a:rPr lang="fr-FR" sz="2000" dirty="0" smtClean="0"/>
              <a:t> Par les veines pulmonaires Le sang hématosé</a:t>
            </a:r>
            <a:r>
              <a:rPr lang="fr-FR" sz="2000" dirty="0" smtClean="0">
                <a:solidFill>
                  <a:srgbClr val="C00000"/>
                </a:solidFill>
              </a:rPr>
              <a:t> </a:t>
            </a:r>
            <a:r>
              <a:rPr lang="fr-FR" sz="2000" b="1" dirty="0" smtClean="0">
                <a:solidFill>
                  <a:srgbClr val="C00000"/>
                </a:solidFill>
                <a:sym typeface="Symbol"/>
              </a:rPr>
              <a:t></a:t>
            </a:r>
            <a:r>
              <a:rPr lang="fr-FR" sz="2000" b="1" dirty="0" smtClean="0">
                <a:solidFill>
                  <a:srgbClr val="C00000"/>
                </a:solidFill>
                <a:sym typeface="Wingdings"/>
              </a:rPr>
              <a:t> </a:t>
            </a:r>
            <a:r>
              <a:rPr lang="fr-FR" sz="2000" dirty="0" smtClean="0"/>
              <a:t>l’oreillette gauche</a:t>
            </a:r>
            <a:r>
              <a:rPr lang="fr-FR" sz="2000" b="1" dirty="0" smtClean="0">
                <a:solidFill>
                  <a:schemeClr val="tx2"/>
                </a:solidFill>
                <a:sym typeface="Wingdings"/>
              </a:rPr>
              <a:t> </a:t>
            </a:r>
            <a:r>
              <a:rPr lang="fr-FR" sz="2000" b="1" dirty="0" smtClean="0">
                <a:solidFill>
                  <a:srgbClr val="C00000"/>
                </a:solidFill>
                <a:sym typeface="Symbol"/>
              </a:rPr>
              <a:t></a:t>
            </a:r>
            <a:r>
              <a:rPr lang="fr-FR" sz="2000" dirty="0" smtClean="0">
                <a:solidFill>
                  <a:schemeClr val="tx2"/>
                </a:solidFill>
              </a:rPr>
              <a:t> </a:t>
            </a:r>
            <a:r>
              <a:rPr lang="fr-FR" sz="2000" dirty="0" smtClean="0"/>
              <a:t>ventricule</a:t>
            </a:r>
            <a:r>
              <a:rPr lang="fr-FR" sz="2000" dirty="0" smtClean="0">
                <a:solidFill>
                  <a:srgbClr val="C00000"/>
                </a:solidFill>
              </a:rPr>
              <a:t> </a:t>
            </a:r>
            <a:r>
              <a:rPr lang="fr-FR" sz="2000" b="1" dirty="0" smtClean="0">
                <a:solidFill>
                  <a:srgbClr val="C00000"/>
                </a:solidFill>
                <a:sym typeface="Symbol"/>
              </a:rPr>
              <a:t></a:t>
            </a:r>
            <a:r>
              <a:rPr lang="fr-FR" sz="2000" b="1" dirty="0" smtClean="0">
                <a:solidFill>
                  <a:srgbClr val="C00000"/>
                </a:solidFill>
                <a:sym typeface="Wingdings"/>
              </a:rPr>
              <a:t> </a:t>
            </a:r>
            <a:r>
              <a:rPr lang="fr-FR" sz="2000" dirty="0" smtClean="0"/>
              <a:t>le bulbe droit </a:t>
            </a:r>
            <a:r>
              <a:rPr lang="fr-FR" sz="2000" b="1" dirty="0" smtClean="0">
                <a:solidFill>
                  <a:srgbClr val="C00000"/>
                </a:solidFill>
                <a:sym typeface="Symbol"/>
              </a:rPr>
              <a:t></a:t>
            </a:r>
            <a:r>
              <a:rPr lang="fr-FR" sz="2000" b="1" dirty="0" smtClean="0">
                <a:sym typeface="Wingdings"/>
              </a:rPr>
              <a:t> </a:t>
            </a:r>
            <a:r>
              <a:rPr lang="fr-FR" sz="2000" dirty="0" smtClean="0"/>
              <a:t>carotides et les crosses aortique </a:t>
            </a:r>
            <a:r>
              <a:rPr lang="fr-FR" sz="2000" b="1" dirty="0" smtClean="0">
                <a:solidFill>
                  <a:srgbClr val="C00000"/>
                </a:solidFill>
                <a:sym typeface="Symbol"/>
              </a:rPr>
              <a:t></a:t>
            </a:r>
            <a:r>
              <a:rPr lang="fr-FR" sz="2000" b="1" dirty="0" smtClean="0">
                <a:solidFill>
                  <a:schemeClr val="tx2"/>
                </a:solidFill>
                <a:sym typeface="Symbol"/>
              </a:rPr>
              <a:t> </a:t>
            </a:r>
            <a:r>
              <a:rPr lang="fr-FR" sz="2000" dirty="0" smtClean="0"/>
              <a:t>aux </a:t>
            </a:r>
            <a:r>
              <a:rPr lang="fr-FR" sz="2000" b="1" dirty="0" smtClean="0"/>
              <a:t>organes</a:t>
            </a:r>
          </a:p>
        </p:txBody>
      </p:sp>
      <p:pic>
        <p:nvPicPr>
          <p:cNvPr id="6" name="Picture 5" descr="coeuramphib"/>
          <p:cNvPicPr>
            <a:picLocks noChangeAspect="1" noChangeArrowheads="1"/>
          </p:cNvPicPr>
          <p:nvPr/>
        </p:nvPicPr>
        <p:blipFill>
          <a:blip r:embed="rId4"/>
          <a:srcRect/>
          <a:stretch>
            <a:fillRect/>
          </a:stretch>
        </p:blipFill>
        <p:spPr bwMode="auto">
          <a:xfrm>
            <a:off x="5810224" y="214290"/>
            <a:ext cx="3333775" cy="250033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571480"/>
            <a:ext cx="8715436" cy="4031873"/>
          </a:xfrm>
          <a:prstGeom prst="rect">
            <a:avLst/>
          </a:prstGeom>
        </p:spPr>
        <p:txBody>
          <a:bodyPr wrap="square">
            <a:spAutoFit/>
          </a:bodyPr>
          <a:lstStyle/>
          <a:p>
            <a:r>
              <a:rPr lang="fr-FR" sz="3200" dirty="0" smtClean="0"/>
              <a:t>Le ventricule est rempli par un sang O</a:t>
            </a:r>
            <a:r>
              <a:rPr lang="fr-FR" dirty="0" smtClean="0"/>
              <a:t>2</a:t>
            </a:r>
            <a:r>
              <a:rPr lang="fr-FR" sz="3200" dirty="0" smtClean="0"/>
              <a:t> et un sang CO</a:t>
            </a:r>
            <a:r>
              <a:rPr lang="fr-FR" dirty="0" smtClean="0"/>
              <a:t>2</a:t>
            </a:r>
            <a:r>
              <a:rPr lang="fr-FR" sz="3200" dirty="0" smtClean="0"/>
              <a:t> qui ne se mélangent pas totalement car le cœur présent des différences </a:t>
            </a:r>
            <a:r>
              <a:rPr lang="fr-FR" sz="3200" b="1" dirty="0" smtClean="0"/>
              <a:t>: </a:t>
            </a:r>
          </a:p>
          <a:p>
            <a:r>
              <a:rPr lang="fr-FR" sz="3200" b="1" dirty="0" smtClean="0">
                <a:solidFill>
                  <a:srgbClr val="C00000"/>
                </a:solidFill>
                <a:sym typeface="Wingdings"/>
              </a:rPr>
              <a:t>    </a:t>
            </a:r>
            <a:r>
              <a:rPr lang="fr-FR" sz="3200" dirty="0" smtClean="0"/>
              <a:t> anatomiques qui sont des replis de la paroi ventriculaire et la présence d’une cloison spiralé du bulbe </a:t>
            </a:r>
          </a:p>
          <a:p>
            <a:r>
              <a:rPr lang="fr-FR" sz="3200" b="1" dirty="0" smtClean="0">
                <a:solidFill>
                  <a:srgbClr val="C00000"/>
                </a:solidFill>
                <a:sym typeface="Wingdings"/>
              </a:rPr>
              <a:t>    </a:t>
            </a:r>
            <a:r>
              <a:rPr lang="fr-FR" sz="3200" dirty="0" smtClean="0"/>
              <a:t> physiologique  qui est un  décalage de la contraction entre les deux oreillettes</a:t>
            </a:r>
            <a:endParaRPr lang="fr-FR" sz="32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1938992"/>
          </a:xfrm>
          <a:prstGeom prst="rect">
            <a:avLst/>
          </a:prstGeom>
        </p:spPr>
        <p:txBody>
          <a:bodyPr wrap="square">
            <a:spAutoFit/>
          </a:bodyPr>
          <a:lstStyle/>
          <a:p>
            <a:r>
              <a:rPr lang="fr-FR" sz="2400" b="1" dirty="0" smtClean="0">
                <a:solidFill>
                  <a:srgbClr val="C00000"/>
                </a:solidFill>
                <a:sym typeface="Wingdings"/>
              </a:rPr>
              <a:t></a:t>
            </a:r>
            <a:r>
              <a:rPr lang="fr-FR" sz="2400" dirty="0" smtClean="0"/>
              <a:t> </a:t>
            </a:r>
            <a:r>
              <a:rPr lang="fr-FR" sz="2400" b="1" dirty="0" smtClean="0"/>
              <a:t> Chez les Reptiles non Crocodiliens</a:t>
            </a:r>
            <a:r>
              <a:rPr lang="fr-FR" sz="2400" dirty="0" smtClean="0"/>
              <a:t> </a:t>
            </a:r>
          </a:p>
          <a:p>
            <a:endParaRPr lang="fr-FR" sz="2400" dirty="0" smtClean="0"/>
          </a:p>
          <a:p>
            <a:r>
              <a:rPr lang="fr-FR" sz="2400" b="1" dirty="0" smtClean="0">
                <a:solidFill>
                  <a:srgbClr val="C00000"/>
                </a:solidFill>
                <a:sym typeface="Wingdings"/>
              </a:rPr>
              <a:t> </a:t>
            </a:r>
            <a:r>
              <a:rPr lang="fr-FR" sz="2400" dirty="0" smtClean="0"/>
              <a:t> séparation nette entre les deux oreillettes</a:t>
            </a:r>
          </a:p>
          <a:p>
            <a:r>
              <a:rPr lang="fr-FR" sz="2400" dirty="0" smtClean="0"/>
              <a:t> </a:t>
            </a:r>
            <a:r>
              <a:rPr lang="fr-FR" sz="2400" b="1" dirty="0" smtClean="0">
                <a:solidFill>
                  <a:srgbClr val="C00000"/>
                </a:solidFill>
                <a:sym typeface="Wingdings"/>
              </a:rPr>
              <a:t></a:t>
            </a:r>
            <a:r>
              <a:rPr lang="fr-FR" sz="2400" dirty="0" smtClean="0"/>
              <a:t> cloisonnement incomplet du ventricule (cloison inclinée)  </a:t>
            </a:r>
            <a:r>
              <a:rPr lang="fr-FR" sz="2400" dirty="0" smtClean="0">
                <a:solidFill>
                  <a:srgbClr val="C00000"/>
                </a:solidFill>
                <a:sym typeface="Wingdings"/>
              </a:rPr>
              <a:t></a:t>
            </a:r>
            <a:r>
              <a:rPr lang="fr-FR" sz="2400" dirty="0" smtClean="0"/>
              <a:t> Meilleure séparation du sang mais incomplète.</a:t>
            </a:r>
            <a:endParaRPr lang="fr-FR" sz="2400" b="1" dirty="0" smtClean="0">
              <a:solidFill>
                <a:srgbClr val="C00000"/>
              </a:solidFill>
              <a:sym typeface="Wingdings"/>
            </a:endParaRPr>
          </a:p>
        </p:txBody>
      </p:sp>
      <p:pic>
        <p:nvPicPr>
          <p:cNvPr id="3" name="Image 2"/>
          <p:cNvPicPr/>
          <p:nvPr/>
        </p:nvPicPr>
        <p:blipFill>
          <a:blip r:embed="rId3"/>
          <a:srcRect/>
          <a:stretch>
            <a:fillRect/>
          </a:stretch>
        </p:blipFill>
        <p:spPr bwMode="auto">
          <a:xfrm>
            <a:off x="3214678" y="2071678"/>
            <a:ext cx="3214710"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260"/>
            <a:ext cx="8715436" cy="1938992"/>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Chez les Crocodiliens, les Oiseaux et les Mammifères.</a:t>
            </a:r>
          </a:p>
          <a:p>
            <a:endParaRPr lang="fr-FR" sz="2000" dirty="0" smtClean="0"/>
          </a:p>
          <a:p>
            <a:r>
              <a:rPr lang="fr-FR" sz="2000" dirty="0" smtClean="0"/>
              <a:t>Le cœur est composé de 4 cavités </a:t>
            </a:r>
            <a:r>
              <a:rPr lang="fr-FR" sz="2000" b="1" dirty="0" smtClean="0"/>
              <a:t>:</a:t>
            </a:r>
            <a:r>
              <a:rPr lang="fr-FR" sz="2000" dirty="0" smtClean="0"/>
              <a:t> </a:t>
            </a:r>
            <a:endParaRPr lang="fr-FR" sz="2000" b="1" dirty="0" smtClean="0"/>
          </a:p>
          <a:p>
            <a:r>
              <a:rPr lang="fr-FR" sz="2000" dirty="0" smtClean="0"/>
              <a:t> </a:t>
            </a:r>
            <a:r>
              <a:rPr lang="fr-FR" sz="2000" b="1" dirty="0" smtClean="0">
                <a:solidFill>
                  <a:srgbClr val="C00000"/>
                </a:solidFill>
                <a:sym typeface="Wingdings"/>
              </a:rPr>
              <a:t> </a:t>
            </a:r>
            <a:r>
              <a:rPr lang="fr-FR" sz="2000" dirty="0" smtClean="0"/>
              <a:t>2 oreillettes </a:t>
            </a:r>
          </a:p>
          <a:p>
            <a:r>
              <a:rPr lang="fr-FR" sz="2000" b="1" dirty="0" smtClean="0">
                <a:solidFill>
                  <a:srgbClr val="C00000"/>
                </a:solidFill>
                <a:sym typeface="Wingdings"/>
              </a:rPr>
              <a:t>  </a:t>
            </a:r>
            <a:r>
              <a:rPr lang="fr-FR" sz="2000" dirty="0" smtClean="0"/>
              <a:t>2 ventricules</a:t>
            </a:r>
          </a:p>
          <a:p>
            <a:r>
              <a:rPr lang="fr-FR" sz="2000" dirty="0" smtClean="0"/>
              <a:t>le sang hématosé et le sang carbonaté  sont totalement séparés.</a:t>
            </a:r>
            <a:endParaRPr lang="fr-FR" sz="2000" dirty="0"/>
          </a:p>
        </p:txBody>
      </p:sp>
      <p:pic>
        <p:nvPicPr>
          <p:cNvPr id="4" name="Image 3"/>
          <p:cNvPicPr/>
          <p:nvPr/>
        </p:nvPicPr>
        <p:blipFill>
          <a:blip r:embed="rId3"/>
          <a:srcRect/>
          <a:stretch>
            <a:fillRect/>
          </a:stretch>
        </p:blipFill>
        <p:spPr bwMode="auto">
          <a:xfrm>
            <a:off x="2643174" y="2143116"/>
            <a:ext cx="350046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71414"/>
            <a:ext cx="8786842" cy="2000548"/>
          </a:xfrm>
          <a:prstGeom prst="rect">
            <a:avLst/>
          </a:prstGeom>
        </p:spPr>
        <p:txBody>
          <a:bodyPr wrap="square">
            <a:spAutoFit/>
          </a:bodyPr>
          <a:lstStyle/>
          <a:p>
            <a:r>
              <a:rPr lang="fr-FR" sz="3200" dirty="0" smtClean="0"/>
              <a:t> </a:t>
            </a:r>
            <a:r>
              <a:rPr lang="fr-FR" sz="2000" b="1" dirty="0" smtClean="0"/>
              <a:t>APPAREIL CIRCULATOIRE DES VERTEBRES</a:t>
            </a:r>
          </a:p>
          <a:p>
            <a:r>
              <a:rPr lang="fr-FR" sz="3200" dirty="0" smtClean="0"/>
              <a:t>	</a:t>
            </a:r>
            <a:r>
              <a:rPr lang="fr-FR" sz="3200" b="1" dirty="0" smtClean="0"/>
              <a:t> </a:t>
            </a:r>
            <a:r>
              <a:rPr lang="fr-FR" sz="2000" b="1" dirty="0" smtClean="0"/>
              <a:t>CHEZ L’EMBRYON </a:t>
            </a:r>
            <a:endParaRPr lang="fr-FR" sz="2000" dirty="0" smtClean="0"/>
          </a:p>
          <a:p>
            <a:r>
              <a:rPr lang="fr-FR" sz="2000" dirty="0" smtClean="0"/>
              <a:t>Comprend </a:t>
            </a:r>
            <a:r>
              <a:rPr lang="fr-FR" sz="2000" b="1" dirty="0" smtClean="0"/>
              <a:t>: </a:t>
            </a:r>
          </a:p>
          <a:p>
            <a:r>
              <a:rPr lang="fr-FR" sz="2000" b="1" dirty="0" smtClean="0">
                <a:solidFill>
                  <a:srgbClr val="C00000"/>
                </a:solidFill>
                <a:sym typeface="Wingdings"/>
              </a:rPr>
              <a:t>  </a:t>
            </a:r>
            <a:r>
              <a:rPr lang="fr-FR" sz="2000" dirty="0" smtClean="0"/>
              <a:t>un cœur  avec une aorte ventrale impaire.</a:t>
            </a:r>
          </a:p>
          <a:p>
            <a:r>
              <a:rPr lang="fr-FR" sz="2000" b="1" dirty="0" smtClean="0">
                <a:solidFill>
                  <a:srgbClr val="C00000"/>
                </a:solidFill>
                <a:sym typeface="Wingdings"/>
              </a:rPr>
              <a:t>  </a:t>
            </a:r>
            <a:r>
              <a:rPr lang="fr-FR" sz="2000" dirty="0" smtClean="0"/>
              <a:t>Les arcs aortiques en nombre de 6 soutenus par les arcs branchiaux</a:t>
            </a:r>
            <a:endParaRPr lang="fr-FR" sz="2000" dirty="0"/>
          </a:p>
        </p:txBody>
      </p:sp>
      <p:pic>
        <p:nvPicPr>
          <p:cNvPr id="6" name="Image 5"/>
          <p:cNvPicPr/>
          <p:nvPr/>
        </p:nvPicPr>
        <p:blipFill>
          <a:blip r:embed="rId3"/>
          <a:srcRect/>
          <a:stretch>
            <a:fillRect/>
          </a:stretch>
        </p:blipFill>
        <p:spPr bwMode="auto">
          <a:xfrm>
            <a:off x="857224" y="2285992"/>
            <a:ext cx="7143800" cy="4398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3"/>
          <a:srcRect/>
          <a:stretch>
            <a:fillRect/>
          </a:stretch>
        </p:blipFill>
        <p:spPr bwMode="auto">
          <a:xfrm>
            <a:off x="1142976" y="2571744"/>
            <a:ext cx="6643733" cy="4143404"/>
          </a:xfrm>
          <a:prstGeom prst="rect">
            <a:avLst/>
          </a:prstGeom>
          <a:noFill/>
          <a:ln w="9525">
            <a:noFill/>
            <a:miter lim="800000"/>
            <a:headEnd/>
            <a:tailEnd/>
          </a:ln>
        </p:spPr>
      </p:pic>
      <p:sp>
        <p:nvSpPr>
          <p:cNvPr id="6" name="Rectangle 5"/>
          <p:cNvSpPr/>
          <p:nvPr/>
        </p:nvSpPr>
        <p:spPr>
          <a:xfrm>
            <a:off x="285720" y="500042"/>
            <a:ext cx="8715436" cy="1938992"/>
          </a:xfrm>
          <a:prstGeom prst="rect">
            <a:avLst/>
          </a:prstGeom>
        </p:spPr>
        <p:txBody>
          <a:bodyPr wrap="square">
            <a:spAutoFit/>
          </a:bodyPr>
          <a:lstStyle/>
          <a:p>
            <a:r>
              <a:rPr lang="fr-FR" sz="2400" b="1" dirty="0" smtClean="0">
                <a:solidFill>
                  <a:srgbClr val="C00000"/>
                </a:solidFill>
                <a:sym typeface="Wingdings"/>
              </a:rPr>
              <a:t></a:t>
            </a:r>
            <a:r>
              <a:rPr lang="fr-FR" sz="2400" dirty="0" smtClean="0"/>
              <a:t> </a:t>
            </a:r>
            <a:r>
              <a:rPr lang="fr-FR" sz="2400" b="1" dirty="0" smtClean="0"/>
              <a:t> Appareil circulatoire des Sélaciens (Chondrichtyens)</a:t>
            </a:r>
            <a:r>
              <a:rPr lang="fr-FR" sz="2400" dirty="0" smtClean="0"/>
              <a:t> </a:t>
            </a:r>
          </a:p>
          <a:p>
            <a:r>
              <a:rPr lang="fr-FR" sz="2400" dirty="0" smtClean="0"/>
              <a:t> </a:t>
            </a:r>
            <a:r>
              <a:rPr lang="fr-FR" sz="2400" b="1" dirty="0" smtClean="0">
                <a:solidFill>
                  <a:srgbClr val="C00000"/>
                </a:solidFill>
                <a:sym typeface="Wingdings"/>
              </a:rPr>
              <a:t> </a:t>
            </a:r>
            <a:r>
              <a:rPr lang="fr-FR" sz="2400" dirty="0" smtClean="0"/>
              <a:t>disparition du 1</a:t>
            </a:r>
            <a:r>
              <a:rPr lang="fr-FR" sz="2400" baseline="30000" dirty="0" smtClean="0"/>
              <a:t>er </a:t>
            </a:r>
            <a:r>
              <a:rPr lang="fr-FR" sz="2400" dirty="0" smtClean="0"/>
              <a:t>arc aortique. </a:t>
            </a:r>
          </a:p>
          <a:p>
            <a:r>
              <a:rPr lang="fr-FR" sz="2400" dirty="0" smtClean="0"/>
              <a:t> </a:t>
            </a:r>
            <a:r>
              <a:rPr lang="fr-FR" sz="2400" b="1" dirty="0" smtClean="0">
                <a:solidFill>
                  <a:srgbClr val="C00000"/>
                </a:solidFill>
                <a:sym typeface="Wingdings"/>
              </a:rPr>
              <a:t> </a:t>
            </a:r>
            <a:r>
              <a:rPr lang="fr-FR" sz="2400" dirty="0" smtClean="0"/>
              <a:t>Les autres arcs aortiques dorsaux sont reliés entre eux.</a:t>
            </a:r>
          </a:p>
          <a:p>
            <a:r>
              <a:rPr lang="fr-FR" sz="2400" dirty="0" smtClean="0"/>
              <a:t> </a:t>
            </a:r>
            <a:r>
              <a:rPr lang="fr-FR" sz="2400" b="1" dirty="0" smtClean="0">
                <a:solidFill>
                  <a:srgbClr val="C00000"/>
                </a:solidFill>
                <a:sym typeface="Wingdings"/>
              </a:rPr>
              <a:t> </a:t>
            </a:r>
            <a:r>
              <a:rPr lang="fr-FR" sz="2400" dirty="0" smtClean="0"/>
              <a:t>C’est au niveau des  branchies que s’effectue l’oxygénation du sang. </a:t>
            </a:r>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1200329"/>
          </a:xfrm>
          <a:prstGeom prst="rect">
            <a:avLst/>
          </a:prstGeom>
        </p:spPr>
        <p:txBody>
          <a:bodyPr wrap="square">
            <a:spAutoFit/>
          </a:bodyPr>
          <a:lstStyle/>
          <a:p>
            <a:r>
              <a:rPr lang="fr-FR" sz="2400" b="1" dirty="0" smtClean="0">
                <a:solidFill>
                  <a:srgbClr val="C00000"/>
                </a:solidFill>
                <a:sym typeface="Wingdings"/>
              </a:rPr>
              <a:t></a:t>
            </a:r>
            <a:r>
              <a:rPr lang="fr-FR" sz="2400" dirty="0" smtClean="0"/>
              <a:t> </a:t>
            </a:r>
            <a:r>
              <a:rPr lang="fr-FR" sz="2400" b="1" dirty="0" smtClean="0"/>
              <a:t> Appareil circulatoire des téléostéens (Actinoptérygiens)</a:t>
            </a:r>
            <a:endParaRPr lang="fr-FR" sz="2400" dirty="0" smtClean="0"/>
          </a:p>
          <a:p>
            <a:pPr lvl="1"/>
            <a:r>
              <a:rPr lang="fr-FR" sz="2400" b="1" dirty="0" smtClean="0">
                <a:solidFill>
                  <a:srgbClr val="C00000"/>
                </a:solidFill>
                <a:sym typeface="Wingdings"/>
              </a:rPr>
              <a:t>  </a:t>
            </a:r>
            <a:r>
              <a:rPr lang="fr-FR" sz="2400" dirty="0" smtClean="0"/>
              <a:t>Les arcs I et II ont disparus </a:t>
            </a:r>
          </a:p>
          <a:p>
            <a:pPr lvl="1"/>
            <a:r>
              <a:rPr lang="fr-FR" sz="2400" b="1" dirty="0" smtClean="0">
                <a:solidFill>
                  <a:srgbClr val="C00000"/>
                </a:solidFill>
                <a:sym typeface="Wingdings"/>
              </a:rPr>
              <a:t>  </a:t>
            </a:r>
            <a:r>
              <a:rPr lang="fr-FR" sz="2400" dirty="0" smtClean="0"/>
              <a:t>C’est au niveau des branchies que se fait l’hématose.</a:t>
            </a:r>
          </a:p>
        </p:txBody>
      </p:sp>
      <p:pic>
        <p:nvPicPr>
          <p:cNvPr id="4" name="Image 3"/>
          <p:cNvPicPr/>
          <p:nvPr/>
        </p:nvPicPr>
        <p:blipFill>
          <a:blip r:embed="rId3"/>
          <a:srcRect/>
          <a:stretch>
            <a:fillRect/>
          </a:stretch>
        </p:blipFill>
        <p:spPr bwMode="auto">
          <a:xfrm>
            <a:off x="571472" y="1857364"/>
            <a:ext cx="7929618"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1938992"/>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Dipneustes (Ostéichthyens)</a:t>
            </a:r>
            <a:r>
              <a:rPr lang="fr-FR" sz="2000" b="1" dirty="0" smtClean="0">
                <a:solidFill>
                  <a:srgbClr val="C00000"/>
                </a:solidFill>
                <a:sym typeface="Wingdings"/>
              </a:rPr>
              <a:t> </a:t>
            </a:r>
          </a:p>
          <a:p>
            <a:r>
              <a:rPr lang="fr-FR" sz="2000" dirty="0" smtClean="0"/>
              <a:t>Ces Poissons possèdent </a:t>
            </a:r>
            <a:r>
              <a:rPr lang="fr-FR" sz="2000" b="1" dirty="0" smtClean="0"/>
              <a:t>:</a:t>
            </a:r>
            <a:r>
              <a:rPr lang="fr-FR" sz="2000" dirty="0" smtClean="0"/>
              <a:t> </a:t>
            </a:r>
          </a:p>
          <a:p>
            <a:pPr lvl="1"/>
            <a:r>
              <a:rPr lang="fr-FR" sz="2000" b="1" dirty="0" smtClean="0">
                <a:solidFill>
                  <a:srgbClr val="C00000"/>
                </a:solidFill>
                <a:sym typeface="Wingdings"/>
              </a:rPr>
              <a:t>  </a:t>
            </a:r>
            <a:r>
              <a:rPr lang="fr-FR" sz="2000" dirty="0" smtClean="0"/>
              <a:t>des poumons</a:t>
            </a:r>
          </a:p>
          <a:p>
            <a:pPr lvl="1"/>
            <a:r>
              <a:rPr lang="fr-FR" sz="2000" b="1" dirty="0" smtClean="0">
                <a:solidFill>
                  <a:srgbClr val="C00000"/>
                </a:solidFill>
                <a:sym typeface="Wingdings"/>
              </a:rPr>
              <a:t>  </a:t>
            </a:r>
            <a:r>
              <a:rPr lang="fr-FR" sz="2000" dirty="0" smtClean="0"/>
              <a:t>des branchie</a:t>
            </a:r>
          </a:p>
          <a:p>
            <a:r>
              <a:rPr lang="fr-FR" sz="2000" dirty="0" smtClean="0"/>
              <a:t>L’oxygénation du sang se fait soit au niveau des branchies soit au niveau des poumons.</a:t>
            </a:r>
          </a:p>
        </p:txBody>
      </p:sp>
      <p:pic>
        <p:nvPicPr>
          <p:cNvPr id="6" name="Image 5"/>
          <p:cNvPicPr/>
          <p:nvPr/>
        </p:nvPicPr>
        <p:blipFill>
          <a:blip r:embed="rId3"/>
          <a:srcRect/>
          <a:stretch>
            <a:fillRect/>
          </a:stretch>
        </p:blipFill>
        <p:spPr bwMode="auto">
          <a:xfrm>
            <a:off x="5857884" y="2071677"/>
            <a:ext cx="3286148" cy="4643471"/>
          </a:xfrm>
          <a:prstGeom prst="rect">
            <a:avLst/>
          </a:prstGeom>
          <a:noFill/>
          <a:ln w="9525">
            <a:noFill/>
            <a:miter lim="800000"/>
            <a:headEnd/>
            <a:tailEnd/>
          </a:ln>
        </p:spPr>
      </p:pic>
      <p:pic>
        <p:nvPicPr>
          <p:cNvPr id="4" name="irc_mi" descr="http://www.biodeug.com/cours/pamait/pamait1/image007.gif"/>
          <p:cNvPicPr/>
          <p:nvPr/>
        </p:nvPicPr>
        <p:blipFill>
          <a:blip r:embed="rId4"/>
          <a:srcRect l="11848" r="13824" b="23586"/>
          <a:stretch>
            <a:fillRect/>
          </a:stretch>
        </p:blipFill>
        <p:spPr bwMode="auto">
          <a:xfrm>
            <a:off x="-32" y="1785926"/>
            <a:ext cx="5715040" cy="3071834"/>
          </a:xfrm>
          <a:prstGeom prst="rect">
            <a:avLst/>
          </a:prstGeom>
          <a:noFill/>
          <a:ln w="9525">
            <a:noFill/>
            <a:miter lim="800000"/>
            <a:headEnd/>
            <a:tailEnd/>
          </a:ln>
        </p:spPr>
      </p:pic>
      <p:sp>
        <p:nvSpPr>
          <p:cNvPr id="7" name="Rectangle 6"/>
          <p:cNvSpPr/>
          <p:nvPr/>
        </p:nvSpPr>
        <p:spPr>
          <a:xfrm>
            <a:off x="71406" y="4889384"/>
            <a:ext cx="6500858" cy="1754326"/>
          </a:xfrm>
          <a:prstGeom prst="rect">
            <a:avLst/>
          </a:prstGeom>
        </p:spPr>
        <p:txBody>
          <a:bodyPr wrap="square">
            <a:spAutoFit/>
          </a:bodyPr>
          <a:lstStyle/>
          <a:p>
            <a:pPr>
              <a:buClr>
                <a:srgbClr val="FF0000"/>
              </a:buClr>
              <a:buFont typeface="Wingdings" pitchFamily="2" charset="2"/>
              <a:buChar char="Ø"/>
            </a:pPr>
            <a:r>
              <a:rPr lang="fr-FR" dirty="0" smtClean="0">
                <a:sym typeface="Wingdings"/>
              </a:rPr>
              <a:t> </a:t>
            </a:r>
            <a:r>
              <a:rPr lang="fr-FR" dirty="0" smtClean="0"/>
              <a:t>Le sang oxygéné au niveau des branchies s’en va directement dans l’aorte dorsale </a:t>
            </a:r>
          </a:p>
          <a:p>
            <a:pPr>
              <a:buClr>
                <a:srgbClr val="FF0000"/>
              </a:buClr>
              <a:buFont typeface="Wingdings" pitchFamily="2" charset="2"/>
              <a:buChar char="Ø"/>
            </a:pPr>
            <a:r>
              <a:rPr lang="fr-FR" dirty="0" smtClean="0">
                <a:sym typeface="Wingdings"/>
              </a:rPr>
              <a:t> </a:t>
            </a:r>
            <a:r>
              <a:rPr lang="fr-FR" dirty="0" smtClean="0"/>
              <a:t>Le sang oxygéné au niveau des poumons repasse au cœur pour être propulsé  dans un vaisseau ventral impaire et parvient aux arcs aortiques II, III et IV puis rejoint les racines aortiques et l’aorte dorsale.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06" y="47693"/>
            <a:ext cx="8929718" cy="2862322"/>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urodèles.</a:t>
            </a:r>
          </a:p>
          <a:p>
            <a:pPr lvl="1"/>
            <a:r>
              <a:rPr lang="fr-FR" sz="2000" b="1" dirty="0" smtClean="0">
                <a:solidFill>
                  <a:srgbClr val="C00000"/>
                </a:solidFill>
                <a:sym typeface="Wingdings"/>
              </a:rPr>
              <a:t>  </a:t>
            </a:r>
            <a:r>
              <a:rPr lang="fr-FR" sz="2000" dirty="0" smtClean="0"/>
              <a:t>Les arcs aortiques I et II ont disparus</a:t>
            </a:r>
          </a:p>
          <a:p>
            <a:pPr lvl="1"/>
            <a:r>
              <a:rPr lang="fr-FR" sz="2000" b="1" dirty="0" smtClean="0">
                <a:solidFill>
                  <a:srgbClr val="C00000"/>
                </a:solidFill>
                <a:sym typeface="Wingdings"/>
              </a:rPr>
              <a:t>  </a:t>
            </a:r>
            <a:r>
              <a:rPr lang="fr-FR" sz="2000" dirty="0" smtClean="0"/>
              <a:t>L’oxygénation se fait au niveau des arcs III, IV, V et VI</a:t>
            </a:r>
          </a:p>
          <a:p>
            <a:pPr lvl="1"/>
            <a:r>
              <a:rPr lang="fr-FR" sz="2000" b="1" dirty="0" smtClean="0">
                <a:solidFill>
                  <a:srgbClr val="C00000"/>
                </a:solidFill>
                <a:sym typeface="Wingdings"/>
              </a:rPr>
              <a:t>  </a:t>
            </a:r>
            <a:r>
              <a:rPr lang="fr-FR" sz="2000" dirty="0" smtClean="0"/>
              <a:t>le sang hématosé au niveau de l’arc III est propulsé vers la tête</a:t>
            </a:r>
          </a:p>
          <a:p>
            <a:pPr lvl="1"/>
            <a:r>
              <a:rPr lang="fr-FR" sz="2000" b="1" dirty="0" smtClean="0">
                <a:solidFill>
                  <a:srgbClr val="C00000"/>
                </a:solidFill>
                <a:sym typeface="Wingdings"/>
              </a:rPr>
              <a:t>  </a:t>
            </a:r>
            <a:r>
              <a:rPr lang="fr-FR" sz="2000" dirty="0" smtClean="0"/>
              <a:t>Le sang au niveau des Arcs IV et V est dirigé dans l’aorte dorsale (séparation incomplète des deux circulations). </a:t>
            </a:r>
          </a:p>
          <a:p>
            <a:pPr lvl="1"/>
            <a:r>
              <a:rPr lang="fr-FR" sz="2000" b="1" dirty="0" smtClean="0">
                <a:solidFill>
                  <a:srgbClr val="C00000"/>
                </a:solidFill>
                <a:sym typeface="Wingdings"/>
              </a:rPr>
              <a:t>  </a:t>
            </a:r>
            <a:r>
              <a:rPr lang="fr-FR" sz="2000" dirty="0" smtClean="0"/>
              <a:t>Chez l’adulte la respiration est pulmonaire.</a:t>
            </a:r>
          </a:p>
          <a:p>
            <a:r>
              <a:rPr lang="fr-FR" sz="2000" dirty="0" smtClean="0"/>
              <a:t>Le sang oxygéné est propulsé dans les arcs III, IV et V. l’arc  III irrigue essentiellement la région céphalique. Les arcs IV et V irriguent le tronc et l’abdomen.</a:t>
            </a:r>
          </a:p>
        </p:txBody>
      </p:sp>
      <p:pic>
        <p:nvPicPr>
          <p:cNvPr id="3" name="Image 2"/>
          <p:cNvPicPr/>
          <p:nvPr/>
        </p:nvPicPr>
        <p:blipFill>
          <a:blip r:embed="rId3"/>
          <a:srcRect/>
          <a:stretch>
            <a:fillRect/>
          </a:stretch>
        </p:blipFill>
        <p:spPr bwMode="auto">
          <a:xfrm>
            <a:off x="1928794" y="3000372"/>
            <a:ext cx="5429288" cy="3718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4"/>
            <a:ext cx="8715436" cy="1631216"/>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Anoures. </a:t>
            </a:r>
          </a:p>
          <a:p>
            <a:endParaRPr lang="fr-FR" sz="2000" dirty="0" smtClean="0"/>
          </a:p>
          <a:p>
            <a:pPr lvl="1"/>
            <a:r>
              <a:rPr lang="fr-FR" sz="2000" b="1" dirty="0" smtClean="0">
                <a:solidFill>
                  <a:srgbClr val="C00000"/>
                </a:solidFill>
                <a:sym typeface="Wingdings"/>
              </a:rPr>
              <a:t>  </a:t>
            </a:r>
            <a:r>
              <a:rPr lang="fr-FR" sz="2000" dirty="0" smtClean="0"/>
              <a:t>L’arc III reçoit le sang hématosé des poumons et le propulse vers la tête,</a:t>
            </a:r>
          </a:p>
          <a:p>
            <a:pPr lvl="1"/>
            <a:r>
              <a:rPr lang="fr-FR" sz="2000" b="1" dirty="0" smtClean="0">
                <a:solidFill>
                  <a:srgbClr val="C00000"/>
                </a:solidFill>
                <a:sym typeface="Wingdings"/>
              </a:rPr>
              <a:t>  </a:t>
            </a:r>
            <a:r>
              <a:rPr lang="fr-FR" sz="2000" dirty="0" smtClean="0"/>
              <a:t> l’arc V disparait, ce qui reste c’est l’arc IV appelé crosse aortique et l’arc VI appelé artère pulmonaire.</a:t>
            </a:r>
          </a:p>
        </p:txBody>
      </p:sp>
      <p:pic>
        <p:nvPicPr>
          <p:cNvPr id="4" name="Image 3"/>
          <p:cNvPicPr/>
          <p:nvPr/>
        </p:nvPicPr>
        <p:blipFill>
          <a:blip r:embed="rId3">
            <a:lum contrast="20000"/>
          </a:blip>
          <a:srcRect/>
          <a:stretch>
            <a:fillRect/>
          </a:stretch>
        </p:blipFill>
        <p:spPr bwMode="auto">
          <a:xfrm>
            <a:off x="1566223" y="1785927"/>
            <a:ext cx="5434669" cy="2214578"/>
          </a:xfrm>
          <a:prstGeom prst="rect">
            <a:avLst/>
          </a:prstGeom>
          <a:noFill/>
          <a:ln w="9525">
            <a:noFill/>
            <a:miter lim="800000"/>
            <a:headEnd/>
            <a:tailEnd/>
          </a:ln>
        </p:spPr>
      </p:pic>
      <p:pic>
        <p:nvPicPr>
          <p:cNvPr id="7" name="Image 6"/>
          <p:cNvPicPr/>
          <p:nvPr/>
        </p:nvPicPr>
        <p:blipFill>
          <a:blip r:embed="rId4"/>
          <a:srcRect/>
          <a:stretch>
            <a:fillRect/>
          </a:stretch>
        </p:blipFill>
        <p:spPr bwMode="auto">
          <a:xfrm>
            <a:off x="1571604" y="4071943"/>
            <a:ext cx="5214974"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56969"/>
            <a:ext cx="8728672"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rgbClr val="C00000"/>
                </a:solidFill>
                <a:effectLst/>
                <a:latin typeface="Times New Roman" pitchFamily="18" charset="0"/>
                <a:ea typeface="Arial Unicode MS" pitchFamily="34" charset="-128"/>
                <a:cs typeface="Times New Roman" pitchFamily="18" charset="0"/>
                <a:sym typeface="Wingdings"/>
              </a:rPr>
              <a:t></a:t>
            </a:r>
            <a:r>
              <a:rPr kumimoji="0" lang="fr-FR" sz="2400" b="1" i="0" u="none" strike="noStrike" cap="none" normalizeH="0" baseline="0" dirty="0" smtClean="0">
                <a:ln>
                  <a:noFill/>
                </a:ln>
                <a:solidFill>
                  <a:schemeClr val="accent1">
                    <a:lumMod val="75000"/>
                  </a:schemeClr>
                </a:solidFill>
                <a:effectLst/>
                <a:latin typeface="Times New Roman" pitchFamily="18" charset="0"/>
                <a:ea typeface="Arial Unicode MS" pitchFamily="34" charset="-128"/>
                <a:cs typeface="Times New Roman" pitchFamily="18" charset="0"/>
                <a:sym typeface="Wingdings"/>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La sous classe des</a:t>
            </a:r>
            <a:r>
              <a:rPr kumimoji="0" lang="fr-FR" sz="24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protothériens ou</a:t>
            </a:r>
            <a:r>
              <a:rPr kumimoji="0" lang="fr-FR" sz="24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monotrèmes</a:t>
            </a:r>
            <a:r>
              <a:rPr kumimoji="0" lang="fr-FR" sz="24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fr-FR"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Les Mammifères les plus primitifs et qui ont la particularité de pondre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des œufs exemple l’Ornithorynque.</a:t>
            </a:r>
            <a:endParaRPr kumimoji="0" lang="fr-FR" sz="2400" b="0" i="0" u="none" strike="noStrike" cap="none" normalizeH="0" baseline="0" dirty="0" smtClean="0">
              <a:ln>
                <a:noFill/>
              </a:ln>
              <a:effectLst/>
              <a:latin typeface="Arial" pitchFamily="34" charset="0"/>
              <a:cs typeface="Arial" pitchFamily="34" charset="0"/>
            </a:endParaRPr>
          </a:p>
        </p:txBody>
      </p:sp>
      <p:pic>
        <p:nvPicPr>
          <p:cNvPr id="3" name="Image 2"/>
          <p:cNvPicPr/>
          <p:nvPr/>
        </p:nvPicPr>
        <p:blipFill>
          <a:blip r:embed="rId2" cstate="print"/>
          <a:srcRect/>
          <a:stretch>
            <a:fillRect/>
          </a:stretch>
        </p:blipFill>
        <p:spPr bwMode="auto">
          <a:xfrm>
            <a:off x="2143108" y="2000240"/>
            <a:ext cx="1227124" cy="1148655"/>
          </a:xfrm>
          <a:prstGeom prst="rect">
            <a:avLst/>
          </a:prstGeom>
          <a:noFill/>
          <a:ln w="9525">
            <a:noFill/>
            <a:miter lim="800000"/>
            <a:headEnd/>
            <a:tailEnd/>
          </a:ln>
        </p:spPr>
      </p:pic>
      <p:pic>
        <p:nvPicPr>
          <p:cNvPr id="4" name="Image 3"/>
          <p:cNvPicPr/>
          <p:nvPr/>
        </p:nvPicPr>
        <p:blipFill>
          <a:blip r:embed="rId3" cstate="print"/>
          <a:srcRect/>
          <a:stretch>
            <a:fillRect/>
          </a:stretch>
        </p:blipFill>
        <p:spPr bwMode="auto">
          <a:xfrm>
            <a:off x="6208949" y="1428736"/>
            <a:ext cx="1506323" cy="1754117"/>
          </a:xfrm>
          <a:prstGeom prst="rect">
            <a:avLst/>
          </a:prstGeom>
          <a:noFill/>
          <a:ln w="9525">
            <a:noFill/>
            <a:miter lim="800000"/>
            <a:headEnd/>
            <a:tailEnd/>
          </a:ln>
        </p:spPr>
      </p:pic>
      <p:sp>
        <p:nvSpPr>
          <p:cNvPr id="4098" name="Rectangle 2"/>
          <p:cNvSpPr>
            <a:spLocks noChangeArrowheads="1"/>
          </p:cNvSpPr>
          <p:nvPr/>
        </p:nvSpPr>
        <p:spPr bwMode="auto">
          <a:xfrm>
            <a:off x="0" y="3143248"/>
            <a:ext cx="9316974"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C00000"/>
                </a:solidFill>
                <a:effectLst/>
                <a:latin typeface="Times New Roman" pitchFamily="18" charset="0"/>
                <a:ea typeface="Arial Unicode MS" pitchFamily="34" charset="-128"/>
                <a:cs typeface="Times New Roman" pitchFamily="18" charset="0"/>
                <a:sym typeface="Wingdings"/>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La sous classe des</a:t>
            </a:r>
            <a:r>
              <a:rPr kumimoji="0" lang="fr-FR" sz="24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métathériens ou</a:t>
            </a:r>
            <a:r>
              <a:rPr kumimoji="0" lang="fr-FR" sz="2400" b="0"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 </a:t>
            </a:r>
            <a:r>
              <a:rPr kumimoji="0" lang="fr-FR" sz="24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marsupiaux</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accent1">
                  <a:lumMod val="75000"/>
                </a:schemeClr>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Mammifères dont les jeunes naissent à l’état d’embryons et finissent leur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développement dans une poche ventrale de la mère (marsupie), (exemple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typique : les kangourous). </a:t>
            </a:r>
            <a:endParaRPr kumimoji="0" lang="fr-FR" sz="2400" b="0" i="0" u="none" strike="noStrike" cap="none" normalizeH="0" baseline="0" dirty="0" smtClean="0">
              <a:ln>
                <a:noFill/>
              </a:ln>
              <a:effectLst/>
              <a:latin typeface="Arial" pitchFamily="34" charset="0"/>
              <a:cs typeface="Arial" pitchFamily="34" charset="0"/>
            </a:endParaRPr>
          </a:p>
        </p:txBody>
      </p:sp>
      <p:pic>
        <p:nvPicPr>
          <p:cNvPr id="6" name="Image 5"/>
          <p:cNvPicPr/>
          <p:nvPr/>
        </p:nvPicPr>
        <p:blipFill>
          <a:blip r:embed="rId4" cstate="print"/>
          <a:srcRect/>
          <a:stretch>
            <a:fillRect/>
          </a:stretch>
        </p:blipFill>
        <p:spPr bwMode="auto">
          <a:xfrm>
            <a:off x="1928794" y="5046686"/>
            <a:ext cx="2079625" cy="1739900"/>
          </a:xfrm>
          <a:prstGeom prst="rect">
            <a:avLst/>
          </a:prstGeom>
          <a:noFill/>
          <a:ln w="9525">
            <a:noFill/>
            <a:miter lim="800000"/>
            <a:headEnd/>
            <a:tailEnd/>
          </a:ln>
        </p:spPr>
      </p:pic>
      <p:pic>
        <p:nvPicPr>
          <p:cNvPr id="7" name="Image 6"/>
          <p:cNvPicPr/>
          <p:nvPr/>
        </p:nvPicPr>
        <p:blipFill>
          <a:blip r:embed="rId5" cstate="print"/>
          <a:srcRect/>
          <a:stretch>
            <a:fillRect/>
          </a:stretch>
        </p:blipFill>
        <p:spPr bwMode="auto">
          <a:xfrm>
            <a:off x="5715008" y="5063196"/>
            <a:ext cx="2298065" cy="1723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2246769"/>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Reptiles</a:t>
            </a:r>
          </a:p>
          <a:p>
            <a:endParaRPr lang="fr-FR" sz="2000" dirty="0" smtClean="0"/>
          </a:p>
          <a:p>
            <a:pPr lvl="1"/>
            <a:r>
              <a:rPr lang="fr-FR" sz="2000" b="1" dirty="0" smtClean="0">
                <a:solidFill>
                  <a:srgbClr val="C00000"/>
                </a:solidFill>
                <a:sym typeface="Wingdings"/>
              </a:rPr>
              <a:t>  </a:t>
            </a:r>
            <a:r>
              <a:rPr lang="fr-FR" sz="2000" dirty="0" smtClean="0"/>
              <a:t>Les deux crosses aortiques gauches et droites s’isolent au départ du cœur,</a:t>
            </a:r>
          </a:p>
          <a:p>
            <a:pPr lvl="1"/>
            <a:r>
              <a:rPr lang="fr-FR" sz="2000" b="1" dirty="0" smtClean="0">
                <a:solidFill>
                  <a:srgbClr val="C00000"/>
                </a:solidFill>
                <a:sym typeface="Wingdings"/>
              </a:rPr>
              <a:t>  </a:t>
            </a:r>
            <a:r>
              <a:rPr lang="fr-FR" sz="2000" dirty="0" smtClean="0"/>
              <a:t>le tronc 5 arcs carotidiens s’insère sur la crosse droite.</a:t>
            </a:r>
          </a:p>
          <a:p>
            <a:endParaRPr lang="fr-FR" sz="2000" dirty="0" smtClean="0"/>
          </a:p>
          <a:p>
            <a:r>
              <a:rPr lang="fr-FR" sz="2000" dirty="0" smtClean="0"/>
              <a:t>N.B. : La persistance du canal carotidien chez les Lézards et le canal artériel chez les Tortues.</a:t>
            </a:r>
            <a:endParaRPr lang="fr-FR" sz="2000" dirty="0"/>
          </a:p>
        </p:txBody>
      </p:sp>
      <p:pic>
        <p:nvPicPr>
          <p:cNvPr id="6" name="Image 5"/>
          <p:cNvPicPr/>
          <p:nvPr/>
        </p:nvPicPr>
        <p:blipFill>
          <a:blip r:embed="rId3"/>
          <a:srcRect/>
          <a:stretch>
            <a:fillRect/>
          </a:stretch>
        </p:blipFill>
        <p:spPr bwMode="auto">
          <a:xfrm>
            <a:off x="2214546" y="2428868"/>
            <a:ext cx="5072098"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1323439"/>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Oiseaux</a:t>
            </a:r>
          </a:p>
          <a:p>
            <a:endParaRPr lang="fr-FR" sz="2000" dirty="0" smtClean="0"/>
          </a:p>
          <a:p>
            <a:pPr lvl="1"/>
            <a:r>
              <a:rPr lang="fr-FR" sz="2000" b="1" dirty="0" smtClean="0">
                <a:solidFill>
                  <a:srgbClr val="C00000"/>
                </a:solidFill>
                <a:sym typeface="Wingdings"/>
              </a:rPr>
              <a:t>  </a:t>
            </a:r>
            <a:r>
              <a:rPr lang="fr-FR" sz="2000" dirty="0" smtClean="0"/>
              <a:t>L’appareil circulatoire devient dissymétrique, </a:t>
            </a:r>
          </a:p>
          <a:p>
            <a:pPr lvl="1"/>
            <a:r>
              <a:rPr lang="fr-FR" sz="2000" b="1" dirty="0" smtClean="0">
                <a:solidFill>
                  <a:srgbClr val="C00000"/>
                </a:solidFill>
                <a:sym typeface="Wingdings"/>
              </a:rPr>
              <a:t>  </a:t>
            </a:r>
            <a:r>
              <a:rPr lang="fr-FR" sz="2000" dirty="0" smtClean="0"/>
              <a:t>persistance d’une seule crosse aortique (droite) qui porte le tronc carotidien.</a:t>
            </a:r>
            <a:endParaRPr lang="fr-FR" sz="2000" dirty="0"/>
          </a:p>
        </p:txBody>
      </p:sp>
      <p:pic>
        <p:nvPicPr>
          <p:cNvPr id="4" name="Image 3"/>
          <p:cNvPicPr/>
          <p:nvPr/>
        </p:nvPicPr>
        <p:blipFill>
          <a:blip r:embed="rId3"/>
          <a:srcRect/>
          <a:stretch>
            <a:fillRect/>
          </a:stretch>
        </p:blipFill>
        <p:spPr bwMode="auto">
          <a:xfrm>
            <a:off x="1561140" y="1857364"/>
            <a:ext cx="565406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42852"/>
            <a:ext cx="8715436" cy="1323439"/>
          </a:xfrm>
          <a:prstGeom prst="rect">
            <a:avLst/>
          </a:prstGeom>
        </p:spPr>
        <p:txBody>
          <a:bodyPr wrap="square">
            <a:spAutoFit/>
          </a:bodyPr>
          <a:lstStyle/>
          <a:p>
            <a:r>
              <a:rPr lang="fr-FR" sz="2000" b="1" dirty="0" smtClean="0">
                <a:solidFill>
                  <a:srgbClr val="C00000"/>
                </a:solidFill>
                <a:sym typeface="Wingdings"/>
              </a:rPr>
              <a:t></a:t>
            </a:r>
            <a:r>
              <a:rPr lang="fr-FR" sz="2000" dirty="0" smtClean="0"/>
              <a:t> </a:t>
            </a:r>
            <a:r>
              <a:rPr lang="fr-FR" sz="2000" b="1" dirty="0" smtClean="0"/>
              <a:t> Appareil circulatoire des Mammifères</a:t>
            </a:r>
          </a:p>
          <a:p>
            <a:endParaRPr lang="fr-FR" sz="2000" dirty="0" smtClean="0"/>
          </a:p>
          <a:p>
            <a:pPr lvl="1"/>
            <a:r>
              <a:rPr lang="fr-FR" sz="2000" b="1" dirty="0" smtClean="0">
                <a:solidFill>
                  <a:srgbClr val="C00000"/>
                </a:solidFill>
                <a:sym typeface="Wingdings"/>
              </a:rPr>
              <a:t>  </a:t>
            </a:r>
            <a:r>
              <a:rPr lang="fr-FR" sz="2000" dirty="0" smtClean="0"/>
              <a:t>Persistance de la crosse aortique gauche, qui porte le tronc carotidien. </a:t>
            </a:r>
          </a:p>
          <a:p>
            <a:pPr lvl="1"/>
            <a:r>
              <a:rPr lang="fr-FR" sz="2000" b="1" dirty="0" smtClean="0">
                <a:solidFill>
                  <a:srgbClr val="C00000"/>
                </a:solidFill>
                <a:sym typeface="Wingdings"/>
              </a:rPr>
              <a:t>  </a:t>
            </a:r>
            <a:r>
              <a:rPr lang="fr-FR" sz="2000" dirty="0" smtClean="0"/>
              <a:t>Chez l’Homme, le tronc disparaît et les carotides sont séparées.</a:t>
            </a:r>
            <a:endParaRPr lang="fr-FR" sz="2000" dirty="0"/>
          </a:p>
        </p:txBody>
      </p:sp>
      <p:pic>
        <p:nvPicPr>
          <p:cNvPr id="6" name="Image 5"/>
          <p:cNvPicPr/>
          <p:nvPr/>
        </p:nvPicPr>
        <p:blipFill>
          <a:blip r:embed="rId3"/>
          <a:srcRect/>
          <a:stretch>
            <a:fillRect/>
          </a:stretch>
        </p:blipFill>
        <p:spPr bwMode="auto">
          <a:xfrm>
            <a:off x="1214414" y="1571613"/>
            <a:ext cx="621510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571480"/>
            <a:ext cx="8715404" cy="2246769"/>
          </a:xfrm>
          <a:prstGeom prst="rect">
            <a:avLst/>
          </a:prstGeom>
        </p:spPr>
        <p:txBody>
          <a:bodyPr wrap="square">
            <a:spAutoFit/>
          </a:bodyPr>
          <a:lstStyle/>
          <a:p>
            <a:r>
              <a:rPr lang="fr-FR" sz="2000" dirty="0" smtClean="0">
                <a:solidFill>
                  <a:srgbClr val="002060"/>
                </a:solidFill>
              </a:rPr>
              <a:t>Mammifères dont les embryons se développent </a:t>
            </a:r>
          </a:p>
          <a:p>
            <a:r>
              <a:rPr lang="fr-FR" sz="2000" dirty="0" smtClean="0">
                <a:solidFill>
                  <a:srgbClr val="002060"/>
                </a:solidFill>
              </a:rPr>
              <a:t>entièrement dans l’utérus de la mère, </a:t>
            </a:r>
          </a:p>
          <a:p>
            <a:r>
              <a:rPr lang="fr-FR" sz="2000" dirty="0" smtClean="0">
                <a:solidFill>
                  <a:srgbClr val="002060"/>
                </a:solidFill>
              </a:rPr>
              <a:t>où ils sont nourris par l’intermédiaire </a:t>
            </a:r>
          </a:p>
          <a:p>
            <a:r>
              <a:rPr lang="fr-FR" sz="2000" dirty="0" smtClean="0">
                <a:solidFill>
                  <a:srgbClr val="002060"/>
                </a:solidFill>
              </a:rPr>
              <a:t>du placenta, qui est connecté au système </a:t>
            </a:r>
          </a:p>
          <a:p>
            <a:r>
              <a:rPr lang="fr-FR" sz="2000" dirty="0" smtClean="0">
                <a:solidFill>
                  <a:srgbClr val="002060"/>
                </a:solidFill>
              </a:rPr>
              <a:t>circulatoire de la mère. </a:t>
            </a:r>
          </a:p>
          <a:p>
            <a:r>
              <a:rPr lang="fr-FR" sz="2000" dirty="0" smtClean="0">
                <a:solidFill>
                  <a:srgbClr val="002060"/>
                </a:solidFill>
              </a:rPr>
              <a:t>La plupart des Mammifères appartiennent </a:t>
            </a:r>
          </a:p>
          <a:p>
            <a:r>
              <a:rPr lang="fr-FR" sz="2000" dirty="0" smtClean="0">
                <a:solidFill>
                  <a:srgbClr val="002060"/>
                </a:solidFill>
              </a:rPr>
              <a:t>à ce groupe.</a:t>
            </a:r>
            <a:endParaRPr lang="fr-FR" sz="2000" dirty="0">
              <a:solidFill>
                <a:srgbClr val="002060"/>
              </a:solidFill>
            </a:endParaRPr>
          </a:p>
        </p:txBody>
      </p:sp>
      <p:sp>
        <p:nvSpPr>
          <p:cNvPr id="30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076" name="Picture 4" descr="http://img0.mxstatic.com/foetus/foetus-de-chihuahua-une-semaine-avant-la-mise-bas_452_wide.jpg">
            <a:hlinkClick r:id="rId2"/>
          </p:cNvPr>
          <p:cNvPicPr>
            <a:picLocks noChangeAspect="1" noChangeArrowheads="1"/>
          </p:cNvPicPr>
          <p:nvPr/>
        </p:nvPicPr>
        <p:blipFill>
          <a:blip r:embed="rId3"/>
          <a:srcRect/>
          <a:stretch>
            <a:fillRect/>
          </a:stretch>
        </p:blipFill>
        <p:spPr bwMode="auto">
          <a:xfrm>
            <a:off x="5349881" y="500042"/>
            <a:ext cx="3651275" cy="2428892"/>
          </a:xfrm>
          <a:prstGeom prst="rect">
            <a:avLst/>
          </a:prstGeom>
          <a:noFill/>
        </p:spPr>
      </p:pic>
      <p:pic>
        <p:nvPicPr>
          <p:cNvPr id="3078" name="Picture 6" descr="http://img1.mxstatic.com/foetus/un-f-tus-d-elephant-chez-cette-espece-la-gestation-peut-durer-jusqu-a-22-mois_65741_w620.jpg">
            <a:hlinkClick r:id="rId4"/>
          </p:cNvPr>
          <p:cNvPicPr>
            <a:picLocks noChangeAspect="1" noChangeArrowheads="1"/>
          </p:cNvPicPr>
          <p:nvPr/>
        </p:nvPicPr>
        <p:blipFill>
          <a:blip r:embed="rId5"/>
          <a:srcRect/>
          <a:stretch>
            <a:fillRect/>
          </a:stretch>
        </p:blipFill>
        <p:spPr bwMode="auto">
          <a:xfrm>
            <a:off x="4429124" y="3000372"/>
            <a:ext cx="3286148" cy="3711081"/>
          </a:xfrm>
          <a:prstGeom prst="rect">
            <a:avLst/>
          </a:prstGeom>
          <a:noFill/>
        </p:spPr>
      </p:pic>
      <p:pic>
        <p:nvPicPr>
          <p:cNvPr id="3080" name="Picture 8" descr="https://catholicmoxie.files.wordpress.com/2012/12/c0084274-human_foetus_in_the_womb_artwork-spl.jpg">
            <a:hlinkClick r:id="rId6"/>
          </p:cNvPr>
          <p:cNvPicPr>
            <a:picLocks noChangeAspect="1" noChangeArrowheads="1"/>
          </p:cNvPicPr>
          <p:nvPr/>
        </p:nvPicPr>
        <p:blipFill>
          <a:blip r:embed="rId7"/>
          <a:srcRect/>
          <a:stretch>
            <a:fillRect/>
          </a:stretch>
        </p:blipFill>
        <p:spPr bwMode="auto">
          <a:xfrm>
            <a:off x="928662" y="2857496"/>
            <a:ext cx="2920395" cy="3957639"/>
          </a:xfrm>
          <a:prstGeom prst="rect">
            <a:avLst/>
          </a:prstGeom>
          <a:noFill/>
        </p:spPr>
      </p:pic>
      <p:sp>
        <p:nvSpPr>
          <p:cNvPr id="8" name="Rectangle 7"/>
          <p:cNvSpPr/>
          <p:nvPr/>
        </p:nvSpPr>
        <p:spPr>
          <a:xfrm>
            <a:off x="214282" y="71414"/>
            <a:ext cx="6397136" cy="461665"/>
          </a:xfrm>
          <a:prstGeom prst="rect">
            <a:avLst/>
          </a:prstGeom>
        </p:spPr>
        <p:txBody>
          <a:bodyPr wrap="none">
            <a:spAutoFit/>
          </a:bodyPr>
          <a:lstStyle/>
          <a:p>
            <a:r>
              <a:rPr lang="fr-FR" sz="2400" b="1" dirty="0" smtClean="0">
                <a:solidFill>
                  <a:srgbClr val="C00000"/>
                </a:solidFill>
                <a:sym typeface="Wingdings"/>
              </a:rPr>
              <a:t></a:t>
            </a:r>
            <a:r>
              <a:rPr lang="fr-FR" sz="2400" b="1" dirty="0" smtClean="0">
                <a:solidFill>
                  <a:schemeClr val="accent1">
                    <a:lumMod val="75000"/>
                  </a:schemeClr>
                </a:solidFill>
                <a:sym typeface="Wingdings"/>
              </a:rPr>
              <a:t> </a:t>
            </a:r>
            <a:r>
              <a:rPr lang="fr-FR" sz="2400" b="1" dirty="0" smtClean="0">
                <a:solidFill>
                  <a:schemeClr val="accent1">
                    <a:lumMod val="75000"/>
                  </a:schemeClr>
                </a:solidFill>
              </a:rPr>
              <a:t>La sous classe des</a:t>
            </a:r>
            <a:r>
              <a:rPr lang="fr-FR" sz="2400" dirty="0" smtClean="0">
                <a:solidFill>
                  <a:schemeClr val="accent1">
                    <a:lumMod val="75000"/>
                  </a:schemeClr>
                </a:solidFill>
              </a:rPr>
              <a:t> </a:t>
            </a:r>
            <a:r>
              <a:rPr lang="fr-FR" sz="2400" b="1" dirty="0" smtClean="0">
                <a:solidFill>
                  <a:schemeClr val="accent1">
                    <a:lumMod val="75000"/>
                  </a:schemeClr>
                </a:solidFill>
              </a:rPr>
              <a:t>euthériens ou placentaires</a:t>
            </a:r>
            <a:endParaRPr lang="fr-FR"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C00000"/>
                </a:solidFill>
                <a:effectLst/>
                <a:latin typeface="Times New Roman" pitchFamily="18" charset="0"/>
                <a:ea typeface="Arial Unicode MS" pitchFamily="34" charset="-128"/>
                <a:cs typeface="Times New Roman" pitchFamily="18" charset="0"/>
                <a:sym typeface="Wingdings"/>
              </a:rPr>
              <a:t></a:t>
            </a:r>
            <a:r>
              <a:rPr kumimoji="0" lang="fr-FR"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sym typeface="Wingdings"/>
              </a:rPr>
              <a:t> </a:t>
            </a:r>
            <a:r>
              <a:rPr kumimoji="0" lang="fr-FR" sz="2800" b="1" i="0"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le poil</a:t>
            </a:r>
            <a:endParaRPr kumimoji="0" lang="fr-FR" sz="2400" b="0" i="0" u="none" strike="noStrike" cap="none" normalizeH="0" baseline="0" dirty="0" smtClean="0">
              <a:ln>
                <a:noFill/>
              </a:ln>
              <a:solidFill>
                <a:srgbClr val="002060"/>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2"/>
                </a:solidFill>
                <a:effectLst/>
                <a:latin typeface="Times New Roman" pitchFamily="18" charset="0"/>
                <a:ea typeface="Arial Unicode MS" pitchFamily="34" charset="-128"/>
                <a:cs typeface="Times New Roman" pitchFamily="18" charset="0"/>
              </a:rPr>
              <a:t>Les poils sont des phanères caractéristiques des Mammifères (sauf les Cétacés), ils sont des filaments kératinisés leur longueur varie de</a:t>
            </a:r>
            <a:r>
              <a:rPr kumimoji="0" lang="fr-FR" sz="2800" b="0" i="0" u="none" strike="noStrike" cap="none" normalizeH="0" dirty="0" smtClean="0">
                <a:ln>
                  <a:noFill/>
                </a:ln>
                <a:solidFill>
                  <a:schemeClr val="tx2"/>
                </a:solidFill>
                <a:effectLst/>
                <a:latin typeface="Times New Roman" pitchFamily="18" charset="0"/>
                <a:ea typeface="Arial Unicode MS" pitchFamily="34" charset="-128"/>
                <a:cs typeface="Times New Roman" pitchFamily="18" charset="0"/>
              </a:rPr>
              <a:t> </a:t>
            </a:r>
            <a:r>
              <a:rPr kumimoji="0" lang="fr-FR" sz="2800" b="0" i="0" u="none" strike="noStrike" cap="none" normalizeH="0" baseline="0" dirty="0" smtClean="0">
                <a:ln>
                  <a:noFill/>
                </a:ln>
                <a:solidFill>
                  <a:schemeClr val="tx2"/>
                </a:solidFill>
                <a:effectLst/>
                <a:latin typeface="Times New Roman" pitchFamily="18" charset="0"/>
                <a:ea typeface="Arial Unicode MS" pitchFamily="34" charset="-128"/>
                <a:cs typeface="Times New Roman" pitchFamily="18" charset="0"/>
              </a:rPr>
              <a:t>quelques millimètres à plus d’un mètre.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2"/>
              </a:solidFill>
              <a:effectLst/>
              <a:latin typeface="Times New Roman" pitchFamily="18" charset="0"/>
              <a:ea typeface="Arial Unicode MS" pitchFamily="34" charset="-128"/>
              <a:cs typeface="Times New Roman" pitchFamily="18" charset="0"/>
            </a:endParaRPr>
          </a:p>
          <a:p>
            <a:pPr algn="just" eaLnBrk="0" fontAlgn="base" hangingPunct="0">
              <a:spcBef>
                <a:spcPct val="0"/>
              </a:spcBef>
              <a:spcAft>
                <a:spcPct val="0"/>
              </a:spcAft>
            </a:pPr>
            <a:r>
              <a:rPr lang="fr-FR" sz="2800" dirty="0" smtClean="0">
                <a:solidFill>
                  <a:schemeClr val="tx2"/>
                </a:solidFill>
              </a:rPr>
              <a:t>On distingue deux parties dans un poil :</a:t>
            </a:r>
            <a:r>
              <a:rPr lang="fr-FR" sz="2800" dirty="0" smtClean="0">
                <a:solidFill>
                  <a:srgbClr val="002060"/>
                </a:solidFill>
              </a:rPr>
              <a:t> </a:t>
            </a:r>
          </a:p>
          <a:p>
            <a:pPr algn="just" eaLnBrk="0" fontAlgn="base" hangingPunct="0">
              <a:spcBef>
                <a:spcPct val="0"/>
              </a:spcBef>
              <a:spcAft>
                <a:spcPct val="0"/>
              </a:spcAft>
            </a:pPr>
            <a:endParaRPr lang="fr-FR" sz="2800" dirty="0" smtClean="0">
              <a:solidFill>
                <a:schemeClr val="accent1">
                  <a:lumMod val="75000"/>
                </a:schemeClr>
              </a:solidFill>
            </a:endParaRPr>
          </a:p>
          <a:p>
            <a:pPr algn="just" eaLnBrk="0" fontAlgn="base" hangingPunct="0">
              <a:spcBef>
                <a:spcPct val="0"/>
              </a:spcBef>
              <a:spcAft>
                <a:spcPct val="0"/>
              </a:spcAft>
              <a:buFont typeface="Wingdings" pitchFamily="2" charset="2"/>
              <a:buChar char="Ø"/>
            </a:pPr>
            <a:r>
              <a:rPr lang="fr-FR" sz="2800" i="1" dirty="0" smtClean="0">
                <a:solidFill>
                  <a:schemeClr val="tx2"/>
                </a:solidFill>
              </a:rPr>
              <a:t>La tige pilaire </a:t>
            </a:r>
            <a:r>
              <a:rPr lang="fr-FR" sz="2800" dirty="0" smtClean="0">
                <a:solidFill>
                  <a:schemeClr val="tx2"/>
                </a:solidFill>
              </a:rPr>
              <a:t>qui est libre </a:t>
            </a:r>
          </a:p>
          <a:p>
            <a:pPr algn="just" eaLnBrk="0" fontAlgn="base" hangingPunct="0">
              <a:spcBef>
                <a:spcPct val="0"/>
              </a:spcBef>
              <a:spcAft>
                <a:spcPct val="0"/>
              </a:spcAft>
            </a:pPr>
            <a:r>
              <a:rPr lang="fr-FR" sz="2800" dirty="0" smtClean="0">
                <a:solidFill>
                  <a:schemeClr val="tx2"/>
                </a:solidFill>
              </a:rPr>
              <a:t>à la surface du tégument</a:t>
            </a:r>
          </a:p>
          <a:p>
            <a:pPr algn="just" eaLnBrk="0" fontAlgn="base" hangingPunct="0">
              <a:spcBef>
                <a:spcPct val="0"/>
              </a:spcBef>
              <a:spcAft>
                <a:spcPct val="0"/>
              </a:spcAft>
            </a:pPr>
            <a:endParaRPr lang="fr-FR" sz="2800" dirty="0" smtClean="0">
              <a:solidFill>
                <a:schemeClr val="accent1">
                  <a:lumMod val="75000"/>
                </a:schemeClr>
              </a:solidFill>
            </a:endParaRPr>
          </a:p>
          <a:p>
            <a:pPr algn="just" eaLnBrk="0" fontAlgn="base" hangingPunct="0">
              <a:spcBef>
                <a:spcPct val="0"/>
              </a:spcBef>
              <a:spcAft>
                <a:spcPct val="0"/>
              </a:spcAft>
            </a:pPr>
            <a:endParaRPr lang="fr-FR" sz="2800" dirty="0" smtClean="0">
              <a:solidFill>
                <a:schemeClr val="accent1">
                  <a:lumMod val="75000"/>
                </a:schemeClr>
              </a:solidFill>
            </a:endParaRPr>
          </a:p>
          <a:p>
            <a:pPr algn="just" eaLnBrk="0" fontAlgn="base" hangingPunct="0">
              <a:spcBef>
                <a:spcPct val="0"/>
              </a:spcBef>
              <a:spcAft>
                <a:spcPct val="0"/>
              </a:spcAft>
            </a:pPr>
            <a:endParaRPr lang="fr-FR" sz="2800" dirty="0" smtClean="0">
              <a:solidFill>
                <a:schemeClr val="accent1">
                  <a:lumMod val="75000"/>
                </a:schemeClr>
              </a:solidFill>
            </a:endParaRPr>
          </a:p>
          <a:p>
            <a:pPr algn="just" eaLnBrk="0" fontAlgn="base" hangingPunct="0">
              <a:spcBef>
                <a:spcPct val="0"/>
              </a:spcBef>
              <a:spcAft>
                <a:spcPct val="0"/>
              </a:spcAft>
              <a:buFont typeface="Wingdings" pitchFamily="2" charset="2"/>
              <a:buChar char="Ø"/>
            </a:pPr>
            <a:r>
              <a:rPr lang="fr-FR" sz="2800" dirty="0" smtClean="0">
                <a:solidFill>
                  <a:schemeClr val="tx2"/>
                </a:solidFill>
              </a:rPr>
              <a:t>la racine située dans le derme</a:t>
            </a:r>
          </a:p>
          <a:p>
            <a:pPr algn="just" eaLnBrk="0" fontAlgn="base" hangingPunct="0">
              <a:spcBef>
                <a:spcPct val="0"/>
              </a:spcBef>
              <a:spcAft>
                <a:spcPct val="0"/>
              </a:spcAft>
            </a:pPr>
            <a:r>
              <a:rPr lang="fr-FR" sz="2800" dirty="0" smtClean="0">
                <a:solidFill>
                  <a:schemeClr val="tx2"/>
                </a:solidFill>
              </a:rPr>
              <a:t> (la partie basale de la racine est le bulbe pilaire). </a:t>
            </a:r>
          </a:p>
          <a:p>
            <a:pPr algn="just" eaLnBrk="0" fontAlgn="base" hangingPunct="0">
              <a:spcBef>
                <a:spcPct val="0"/>
              </a:spcBef>
              <a:spcAft>
                <a:spcPct val="0"/>
              </a:spcAft>
            </a:pPr>
            <a:r>
              <a:rPr lang="fr-FR" sz="2800" dirty="0" smtClean="0">
                <a:solidFill>
                  <a:schemeClr val="tx2"/>
                </a:solidFill>
              </a:rPr>
              <a:t>On parle de follicule pileux ou pilo-sébacé.</a:t>
            </a:r>
          </a:p>
        </p:txBody>
      </p:sp>
      <p:pic>
        <p:nvPicPr>
          <p:cNvPr id="76802" name="Picture 2" descr="http://fr.cdn.v5.futura-sciences.com/sources/images/dossier/rte/magic/4061_poil_061.jpg">
            <a:hlinkClick r:id="rId2"/>
          </p:cNvPr>
          <p:cNvPicPr>
            <a:picLocks noChangeAspect="1" noChangeArrowheads="1"/>
          </p:cNvPicPr>
          <p:nvPr/>
        </p:nvPicPr>
        <p:blipFill>
          <a:blip r:embed="rId3"/>
          <a:srcRect/>
          <a:stretch>
            <a:fillRect/>
          </a:stretch>
        </p:blipFill>
        <p:spPr bwMode="auto">
          <a:xfrm>
            <a:off x="4857782" y="2643182"/>
            <a:ext cx="4286250" cy="27432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ChangeArrowheads="1"/>
          </p:cNvSpPr>
          <p:nvPr/>
        </p:nvSpPr>
        <p:spPr bwMode="auto">
          <a:xfrm>
            <a:off x="28130" y="142852"/>
            <a:ext cx="7907934" cy="66171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ctr"/>
              </a:tabLst>
            </a:pPr>
            <a:r>
              <a:rPr kumimoji="0" lang="fr-FR" sz="2800" b="1" u="none" strike="noStrike" cap="none" normalizeH="0" baseline="0" dirty="0" smtClean="0">
                <a:ln>
                  <a:noFill/>
                </a:ln>
                <a:solidFill>
                  <a:srgbClr val="C00000"/>
                </a:solidFill>
                <a:effectLst/>
                <a:latin typeface="Times New Roman" pitchFamily="18" charset="0"/>
                <a:ea typeface="Arial Unicode MS" pitchFamily="34" charset="-128"/>
                <a:cs typeface="Times New Roman" pitchFamily="18" charset="0"/>
                <a:sym typeface="Wingdings"/>
              </a:rPr>
              <a:t>    </a:t>
            </a:r>
            <a:r>
              <a:rPr kumimoji="0" lang="fr-FR" sz="3200" b="1" u="none" strike="noStrike" cap="none" normalizeH="0" baseline="0" dirty="0" smtClean="0">
                <a:ln>
                  <a:noFill/>
                </a:ln>
                <a:solidFill>
                  <a:srgbClr val="002060"/>
                </a:solidFill>
                <a:effectLst/>
                <a:latin typeface="Times New Roman" pitchFamily="18" charset="0"/>
                <a:ea typeface="Arial Unicode MS" pitchFamily="34" charset="-128"/>
                <a:cs typeface="Times New Roman" pitchFamily="18" charset="0"/>
              </a:rPr>
              <a:t>Structure du poil</a:t>
            </a:r>
          </a:p>
          <a:p>
            <a:pPr marL="0" marR="0" lvl="0" indent="0" algn="l" defTabSz="914400" rtl="0" eaLnBrk="1" fontAlgn="base" latinLnBrk="0" hangingPunct="1">
              <a:lnSpc>
                <a:spcPct val="100000"/>
              </a:lnSpc>
              <a:spcBef>
                <a:spcPct val="0"/>
              </a:spcBef>
              <a:spcAft>
                <a:spcPct val="0"/>
              </a:spcAft>
              <a:buClrTx/>
              <a:buSzTx/>
              <a:buFontTx/>
              <a:buNone/>
              <a:tabLst>
                <a:tab pos="180975" algn="ctr"/>
              </a:tabLst>
            </a:pPr>
            <a:endParaRPr kumimoji="0" lang="fr-FR" sz="28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tabLst>
                <a:tab pos="180975" algn="ctr"/>
              </a:tabLst>
            </a:pPr>
            <a:r>
              <a:rPr kumimoji="0" lang="fr-FR" sz="28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le poil est c</a:t>
            </a:r>
            <a:r>
              <a:rPr lang="fr-FR" sz="2400" dirty="0" smtClean="0">
                <a:latin typeface="Times New Roman" pitchFamily="18" charset="0"/>
                <a:ea typeface="Arial Unicode MS" pitchFamily="34" charset="-128"/>
                <a:cs typeface="Times New Roman" pitchFamily="18" charset="0"/>
              </a:rPr>
              <a:t>onstitué de  cellules kératinisées  </a:t>
            </a:r>
          </a:p>
          <a:p>
            <a:pPr lvl="0" eaLnBrk="0" fontAlgn="base" hangingPunct="0">
              <a:spcBef>
                <a:spcPct val="0"/>
              </a:spcBef>
              <a:spcAft>
                <a:spcPct val="0"/>
              </a:spcAft>
              <a:tabLst>
                <a:tab pos="180975" algn="ctr"/>
              </a:tabLst>
            </a:pPr>
            <a:r>
              <a:rPr lang="fr-FR" sz="2400" dirty="0" smtClean="0">
                <a:latin typeface="Times New Roman" pitchFamily="18" charset="0"/>
                <a:ea typeface="Arial Unicode MS" pitchFamily="34" charset="-128"/>
                <a:cs typeface="Times New Roman" pitchFamily="18" charset="0"/>
              </a:rPr>
              <a:t>qui s</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ont disposées en couches concentriques </a:t>
            </a:r>
          </a:p>
          <a:p>
            <a:pPr lvl="0" eaLnBrk="0" fontAlgn="base" hangingPunct="0">
              <a:spcBef>
                <a:spcPct val="0"/>
              </a:spcBef>
              <a:spcAft>
                <a:spcPct val="0"/>
              </a:spcAft>
              <a:tabLst>
                <a:tab pos="180975" algn="ctr"/>
              </a:tabLst>
            </a:pP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et sont au  nombre de quatre au maximum :</a:t>
            </a:r>
          </a:p>
          <a:p>
            <a:pPr lvl="0" eaLnBrk="0" fontAlgn="base" hangingPunct="0">
              <a:spcBef>
                <a:spcPct val="0"/>
              </a:spcBef>
              <a:spcAft>
                <a:spcPct val="0"/>
              </a:spcAft>
              <a:tabLst>
                <a:tab pos="180975" algn="ctr"/>
              </a:tabLst>
            </a:pPr>
            <a:endPar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kumimoji="0" lang="fr-FR"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1" i="0" u="none" strike="noStrike" cap="none" normalizeH="0" baseline="0" dirty="0" smtClean="0">
                <a:ln>
                  <a:noFill/>
                </a:ln>
                <a:effectLst/>
                <a:latin typeface="Times New Roman" pitchFamily="18" charset="0"/>
                <a:ea typeface="Arial Unicode MS" pitchFamily="34" charset="-128"/>
                <a:cs typeface="Times New Roman" pitchFamily="18" charset="0"/>
                <a:sym typeface="Wingdings"/>
              </a:rPr>
              <a:t> </a:t>
            </a:r>
            <a:r>
              <a:rPr lang="fr-FR" sz="2400" dirty="0" smtClean="0">
                <a:latin typeface="Times New Roman" pitchFamily="18" charset="0"/>
                <a:ea typeface="Arial Unicode MS" pitchFamily="34" charset="-128"/>
                <a:cs typeface="Times New Roman" pitchFamily="18" charset="0"/>
                <a:sym typeface="Wingdings"/>
              </a:rPr>
              <a:t>L</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a </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médulla</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ou </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moelle</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centrale </a:t>
            </a: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lang="fr-FR" sz="2400" dirty="0" smtClean="0">
                <a:latin typeface="Times New Roman" pitchFamily="18" charset="0"/>
                <a:ea typeface="Arial Unicode MS" pitchFamily="34" charset="-128"/>
                <a:cs typeface="Times New Roman" pitchFamily="18" charset="0"/>
              </a:rPr>
              <a:t>      </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peu kératinisée, </a:t>
            </a:r>
          </a:p>
          <a:p>
            <a:pPr lvl="0" eaLnBrk="0" fontAlgn="base" hangingPunct="0">
              <a:spcBef>
                <a:spcPct val="0"/>
              </a:spcBef>
              <a:spcAft>
                <a:spcPct val="0"/>
              </a:spcAft>
              <a:tabLst>
                <a:tab pos="180975" algn="ctr"/>
              </a:tabLst>
            </a:pPr>
            <a:r>
              <a:rPr lang="fr-FR" sz="2400" dirty="0" smtClean="0">
                <a:latin typeface="Times New Roman" pitchFamily="18" charset="0"/>
                <a:ea typeface="Arial Unicode MS" pitchFamily="34" charset="-128"/>
                <a:cs typeface="Times New Roman" pitchFamily="18" charset="0"/>
              </a:rPr>
              <a:t> 	</a:t>
            </a:r>
            <a:r>
              <a:rPr lang="fr-FR" sz="2400" b="1" dirty="0" smtClean="0">
                <a:latin typeface="Times New Roman" pitchFamily="18" charset="0"/>
                <a:ea typeface="Arial Unicode MS" pitchFamily="34" charset="-128"/>
                <a:cs typeface="Times New Roman" pitchFamily="18" charset="0"/>
                <a:sym typeface="Wingdings"/>
              </a:rPr>
              <a:t> </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L’</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écorce</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cortex</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très kératinisé</a:t>
            </a:r>
            <a:r>
              <a:rPr kumimoji="0" lang="fr-FR" sz="2400" b="1" i="0" u="none" strike="noStrike" cap="none" normalizeH="0" baseline="0" dirty="0" smtClean="0">
                <a:ln>
                  <a:noFill/>
                </a:ln>
                <a:effectLst/>
                <a:latin typeface="Times New Roman" pitchFamily="18" charset="0"/>
                <a:ea typeface="Arial Unicode MS" pitchFamily="34" charset="-128"/>
                <a:cs typeface="Times New Roman" pitchFamily="18" charset="0"/>
              </a:rPr>
              <a:t>,</a:t>
            </a:r>
          </a:p>
          <a:p>
            <a:pPr lvl="0" eaLnBrk="0" fontAlgn="base" hangingPunct="0">
              <a:spcBef>
                <a:spcPct val="0"/>
              </a:spcBef>
              <a:spcAft>
                <a:spcPct val="0"/>
              </a:spcAft>
              <a:tabLst>
                <a:tab pos="180975" algn="ctr"/>
              </a:tabLst>
            </a:pPr>
            <a:r>
              <a:rPr lang="fr-FR" sz="2400" b="1" dirty="0" smtClean="0">
                <a:latin typeface="Times New Roman" pitchFamily="18" charset="0"/>
                <a:ea typeface="Arial Unicode MS" pitchFamily="34" charset="-128"/>
                <a:cs typeface="Times New Roman" pitchFamily="18" charset="0"/>
              </a:rPr>
              <a:t> 	</a:t>
            </a:r>
            <a:r>
              <a:rPr lang="fr-FR" sz="2400" b="1" dirty="0" smtClean="0">
                <a:latin typeface="Times New Roman" pitchFamily="18" charset="0"/>
                <a:ea typeface="Arial Unicode MS" pitchFamily="34" charset="-128"/>
                <a:cs typeface="Times New Roman" pitchFamily="18" charset="0"/>
                <a:sym typeface="Wingdings"/>
              </a:rPr>
              <a:t></a:t>
            </a:r>
            <a:r>
              <a:rPr kumimoji="0" lang="fr-FR" sz="2400" b="1" i="0" u="none" strike="noStrike" cap="none" normalizeH="0" baseline="0" dirty="0" smtClean="0">
                <a:ln>
                  <a:noFill/>
                </a:ln>
                <a:effectLst/>
                <a:latin typeface="Times New Roman" pitchFamily="18" charset="0"/>
                <a:ea typeface="Arial Unicode MS" pitchFamily="34" charset="-128"/>
                <a:cs typeface="Times New Roman" pitchFamily="18" charset="0"/>
              </a:rPr>
              <a:t> </a:t>
            </a:r>
            <a:r>
              <a:rPr kumimoji="0" lang="fr-FR" sz="2400" i="0" u="none" strike="noStrike" cap="none" normalizeH="0" baseline="0" dirty="0" smtClean="0">
                <a:ln>
                  <a:noFill/>
                </a:ln>
                <a:effectLst/>
                <a:latin typeface="Times New Roman" pitchFamily="18" charset="0"/>
                <a:ea typeface="Arial Unicode MS" pitchFamily="34" charset="-128"/>
                <a:cs typeface="Times New Roman" pitchFamily="18" charset="0"/>
              </a:rPr>
              <a:t>La</a:t>
            </a:r>
            <a:r>
              <a:rPr kumimoji="0" lang="fr-FR" sz="2400" b="1" i="0" u="none" strike="noStrike" cap="none" normalizeH="0" baseline="0" dirty="0" smtClean="0">
                <a:ln>
                  <a:noFill/>
                </a:ln>
                <a:effectLst/>
                <a:latin typeface="Times New Roman" pitchFamily="18" charset="0"/>
                <a:ea typeface="Arial Unicode MS" pitchFamily="34" charset="-128"/>
                <a:cs typeface="Times New Roman" pitchFamily="18" charset="0"/>
              </a:rPr>
              <a:t> </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cuticule</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a:t>
            </a:r>
          </a:p>
          <a:p>
            <a:pPr lvl="0" eaLnBrk="0" fontAlgn="base" hangingPunct="0">
              <a:spcBef>
                <a:spcPct val="0"/>
              </a:spcBef>
              <a:spcAft>
                <a:spcPct val="0"/>
              </a:spcAft>
              <a:tabLst>
                <a:tab pos="180975" algn="ctr"/>
              </a:tabLst>
            </a:pPr>
            <a:r>
              <a:rPr lang="fr-FR" sz="2400" dirty="0" smtClean="0">
                <a:latin typeface="Times New Roman" pitchFamily="18" charset="0"/>
                <a:ea typeface="Arial Unicode MS" pitchFamily="34" charset="-128"/>
                <a:cs typeface="Times New Roman" pitchFamily="18" charset="0"/>
              </a:rPr>
              <a:t>	</a:t>
            </a:r>
            <a:r>
              <a:rPr lang="fr-FR" sz="2400" b="1" dirty="0" smtClean="0">
                <a:latin typeface="Times New Roman" pitchFamily="18" charset="0"/>
                <a:ea typeface="Arial Unicode MS" pitchFamily="34" charset="-128"/>
                <a:cs typeface="Times New Roman" pitchFamily="18" charset="0"/>
                <a:sym typeface="Wingdings"/>
              </a:rPr>
              <a:t></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 La </a:t>
            </a:r>
            <a:r>
              <a:rPr kumimoji="0" lang="fr-FR" sz="2400" b="0" i="0" u="sng" strike="noStrike" cap="none" normalizeH="0" baseline="0" dirty="0" smtClean="0">
                <a:ln>
                  <a:noFill/>
                </a:ln>
                <a:effectLst/>
                <a:latin typeface="Times New Roman" pitchFamily="18" charset="0"/>
                <a:ea typeface="Arial Unicode MS" pitchFamily="34" charset="-128"/>
                <a:cs typeface="Times New Roman" pitchFamily="18" charset="0"/>
              </a:rPr>
              <a:t>gaine épithéliale</a:t>
            </a:r>
            <a:r>
              <a:rPr kumimoji="0" lang="fr-FR" sz="2400" b="0" i="0" u="none" strike="noStrike" cap="none" normalizeH="0" baseline="0" dirty="0" smtClean="0">
                <a:ln>
                  <a:noFill/>
                </a:ln>
                <a:effectLst/>
                <a:latin typeface="Times New Roman" pitchFamily="18" charset="0"/>
                <a:ea typeface="Arial Unicode MS" pitchFamily="34" charset="-128"/>
                <a:cs typeface="Times New Roman" pitchFamily="18" charset="0"/>
              </a:rPr>
              <a:t>.</a:t>
            </a:r>
            <a:endPar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endPar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endParaRPr lang="fr-FR" sz="24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Au poil sont annexées </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a:rPr>
              <a:t></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 une glande sébacée dont les sécrétions Lubrifie</a:t>
            </a:r>
            <a:r>
              <a:rPr kumimoji="0" lang="fr-FR" sz="2400" b="0" i="0" u="none" strike="noStrike" cap="none" normalizeH="0" dirty="0" smtClean="0">
                <a:ln>
                  <a:noFill/>
                </a:ln>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sa surface et</a:t>
            </a: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a:rPr>
              <a:t></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 un petit muscle lisse arrecteur(ou horripilateur)</a:t>
            </a:r>
            <a:r>
              <a:rPr kumimoji="0" lang="fr-FR" sz="2400" b="0" i="0" u="none" strike="noStrike" cap="none" normalizeH="0" dirty="0" smtClean="0">
                <a:ln>
                  <a:noFill/>
                </a:ln>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dont la </a:t>
            </a:r>
          </a:p>
          <a:p>
            <a:pPr marL="0" marR="0" lvl="0" indent="0" algn="l" defTabSz="914400" rtl="0" eaLnBrk="0" fontAlgn="base" latinLnBrk="0" hangingPunct="0">
              <a:lnSpc>
                <a:spcPct val="100000"/>
              </a:lnSpc>
              <a:spcBef>
                <a:spcPct val="0"/>
              </a:spcBef>
              <a:spcAft>
                <a:spcPct val="0"/>
              </a:spcAft>
              <a:buClrTx/>
              <a:buSzTx/>
              <a:buFontTx/>
              <a:buNone/>
              <a:tabLst>
                <a:tab pos="180975" algn="ctr"/>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contraction fait saillir le poil et facilite l’excrétion du sébum</a:t>
            </a:r>
            <a:r>
              <a:rPr kumimoji="0" lang="fr-FR" sz="2400" b="0" i="0" u="none" strike="noStrike" cap="none" normalizeH="0" baseline="0" dirty="0" smtClean="0">
                <a:ln>
                  <a:noFill/>
                </a:ln>
                <a:effectLst/>
                <a:latin typeface="Arial" pitchFamily="34" charset="0"/>
                <a:cs typeface="Arial" pitchFamily="34" charset="0"/>
              </a:rPr>
              <a:t> </a:t>
            </a:r>
          </a:p>
        </p:txBody>
      </p:sp>
      <p:pic>
        <p:nvPicPr>
          <p:cNvPr id="3" name="il_fi" descr="poil-structure"/>
          <p:cNvPicPr/>
          <p:nvPr/>
        </p:nvPicPr>
        <p:blipFill>
          <a:blip r:embed="rId2" cstate="print">
            <a:lum bright="-1000" contrast="2000"/>
          </a:blip>
          <a:srcRect/>
          <a:stretch>
            <a:fillRect/>
          </a:stretch>
        </p:blipFill>
        <p:spPr bwMode="auto">
          <a:xfrm>
            <a:off x="5643570" y="71414"/>
            <a:ext cx="3429024"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84733"/>
            <a:ext cx="450056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3200" u="none" strike="noStrike" cap="none" normalizeH="0" baseline="0" dirty="0" smtClean="0">
                <a:ln>
                  <a:noFill/>
                </a:ln>
                <a:solidFill>
                  <a:srgbClr val="C00000"/>
                </a:solidFill>
                <a:effectLst/>
                <a:latin typeface="Arial Unicode MS" pitchFamily="34" charset="-128"/>
                <a:ea typeface="Arial Unicode MS" pitchFamily="34" charset="-128"/>
                <a:cs typeface="Arial Unicode MS" pitchFamily="34" charset="-128"/>
                <a:sym typeface="Wingdings"/>
              </a:rPr>
              <a:t></a:t>
            </a:r>
            <a:r>
              <a:rPr kumimoji="0" lang="fr-FR" sz="3200" u="none" strike="noStrike" cap="none" normalizeH="0" baseline="0" dirty="0" smtClean="0">
                <a:ln>
                  <a:noFill/>
                </a:ln>
                <a:solidFill>
                  <a:srgbClr val="C00000"/>
                </a:solidFill>
                <a:effectLst/>
                <a:latin typeface="Arial Unicode MS" pitchFamily="34" charset="-128"/>
                <a:ea typeface="Arial Unicode MS" pitchFamily="34" charset="-128"/>
                <a:cs typeface="Arial Unicode MS" pitchFamily="34" charset="-128"/>
              </a:rPr>
              <a:t> </a:t>
            </a:r>
            <a:r>
              <a:rPr kumimoji="0" lang="fr-FR" sz="320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Croissance d’un poil</a:t>
            </a:r>
            <a:endParaRPr kumimoji="0" lang="fr-FR" sz="3200" u="none" strike="noStrike" cap="none" normalizeH="0" baseline="0" dirty="0" smtClean="0">
              <a:ln>
                <a:noFill/>
              </a:ln>
              <a:solidFill>
                <a:srgbClr val="002060"/>
              </a:solidFill>
              <a:effectLst/>
              <a:latin typeface="Calibri" pitchFamily="34" charset="0"/>
              <a:cs typeface="Calibri" pitchFamily="34" charset="0"/>
            </a:endParaRPr>
          </a:p>
        </p:txBody>
      </p:sp>
      <p:sp>
        <p:nvSpPr>
          <p:cNvPr id="125954" name="Rectangle 2"/>
          <p:cNvSpPr>
            <a:spLocks noChangeArrowheads="1"/>
          </p:cNvSpPr>
          <p:nvPr/>
        </p:nvSpPr>
        <p:spPr bwMode="auto">
          <a:xfrm>
            <a:off x="0" y="428604"/>
            <a:ext cx="9326849"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Les poils se forment par invagination de la couche germinative </a:t>
            </a:r>
          </a:p>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qui s’enfonce obliquement dans le derme jusqu’à former un </a:t>
            </a:r>
          </a:p>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follicule pileux. </a:t>
            </a:r>
          </a:p>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A la base du follicule pileux vont exister des cellules vivantes, </a:t>
            </a:r>
          </a:p>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qui vont se kératiniser et venir former un cylindre qui va</a:t>
            </a:r>
          </a:p>
          <a:p>
            <a:pPr marL="0" marR="0" lvl="0" indent="0" algn="just" defTabSz="914400" rtl="0" eaLnBrk="1" fontAlgn="base" latinLnBrk="0" hangingPunct="1">
              <a:lnSpc>
                <a:spcPct val="100000"/>
              </a:lnSpc>
              <a:spcBef>
                <a:spcPct val="0"/>
              </a:spcBef>
              <a:spcAft>
                <a:spcPct val="0"/>
              </a:spcAft>
              <a:buClrTx/>
              <a:buSzTx/>
              <a:buFontTx/>
              <a:buNone/>
              <a:tabLst>
                <a:tab pos="180975" algn="ctr"/>
              </a:tabLst>
            </a:pP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 grandir, aller jusqu’à</a:t>
            </a:r>
            <a:r>
              <a:rPr kumimoji="0" lang="fr-FR" sz="2800" b="0" i="0" u="none" strike="noStrike" cap="none" normalizeH="0" dirty="0" smtClean="0">
                <a:ln>
                  <a:noFill/>
                </a:ln>
                <a:effectLst/>
                <a:latin typeface="Calibri" pitchFamily="34" charset="0"/>
                <a:ea typeface="Arial Unicode MS" pitchFamily="34" charset="-128"/>
                <a:cs typeface="Calibri" pitchFamily="34" charset="0"/>
              </a:rPr>
              <a:t> l’épiderme</a:t>
            </a:r>
            <a:r>
              <a:rPr kumimoji="0" lang="fr-FR" sz="2800" b="0" i="0" u="none" strike="noStrike" cap="none" normalizeH="0" baseline="0" dirty="0" smtClean="0">
                <a:ln>
                  <a:noFill/>
                </a:ln>
                <a:effectLst/>
                <a:latin typeface="Calibri" pitchFamily="34" charset="0"/>
                <a:ea typeface="Arial Unicode MS" pitchFamily="34" charset="-128"/>
                <a:cs typeface="Calibri" pitchFamily="34" charset="0"/>
              </a:rPr>
              <a:t>, le percer et former le poil.</a:t>
            </a:r>
            <a:endParaRPr kumimoji="0" lang="fr-FR" sz="2800" b="0" i="0" u="none" strike="noStrike" cap="none" normalizeH="0" baseline="0" dirty="0" smtClean="0">
              <a:ln>
                <a:noFill/>
              </a:ln>
              <a:effectLst/>
              <a:latin typeface="Calibri" pitchFamily="34" charset="0"/>
              <a:cs typeface="Calibri" pitchFamily="34" charset="0"/>
            </a:endParaRPr>
          </a:p>
        </p:txBody>
      </p:sp>
      <p:pic>
        <p:nvPicPr>
          <p:cNvPr id="124930" name="Picture 2"/>
          <p:cNvPicPr>
            <a:picLocks noChangeAspect="1" noChangeArrowheads="1"/>
          </p:cNvPicPr>
          <p:nvPr/>
        </p:nvPicPr>
        <p:blipFill>
          <a:blip r:embed="rId2"/>
          <a:srcRect/>
          <a:stretch>
            <a:fillRect/>
          </a:stretch>
        </p:blipFill>
        <p:spPr bwMode="auto">
          <a:xfrm>
            <a:off x="2000250" y="3009924"/>
            <a:ext cx="514350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4"/>
            <a:ext cx="3985386" cy="584775"/>
          </a:xfrm>
          <a:prstGeom prst="rect">
            <a:avLst/>
          </a:prstGeom>
        </p:spPr>
        <p:txBody>
          <a:bodyPr wrap="none">
            <a:spAutoFit/>
          </a:bodyPr>
          <a:lstStyle/>
          <a:p>
            <a:r>
              <a:rPr lang="fr-FR" sz="3200" dirty="0" smtClean="0">
                <a:solidFill>
                  <a:srgbClr val="002060"/>
                </a:solidFill>
                <a:sym typeface="Wingdings"/>
              </a:rPr>
              <a:t> </a:t>
            </a:r>
            <a:r>
              <a:rPr lang="fr-FR" sz="3200" dirty="0" smtClean="0">
                <a:solidFill>
                  <a:srgbClr val="002060"/>
                </a:solidFill>
              </a:rPr>
              <a:t>Cycle de vie du poil</a:t>
            </a:r>
            <a:endParaRPr lang="fr-FR" sz="3200" dirty="0">
              <a:solidFill>
                <a:srgbClr val="002060"/>
              </a:solidFill>
            </a:endParaRPr>
          </a:p>
        </p:txBody>
      </p:sp>
      <p:sp>
        <p:nvSpPr>
          <p:cNvPr id="131073" name="Rectangle 1"/>
          <p:cNvSpPr>
            <a:spLocks noChangeArrowheads="1"/>
          </p:cNvSpPr>
          <p:nvPr/>
        </p:nvSpPr>
        <p:spPr bwMode="auto">
          <a:xfrm>
            <a:off x="27403" y="642918"/>
            <a:ext cx="91165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Le cycle pilaire chez l’homme c’est une succession de trois phases :</a:t>
            </a:r>
            <a:endParaRPr kumimoji="0" lang="fr-F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sym typeface="Wingdings"/>
              </a:rPr>
              <a:t></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La phase anagène : Phase de croissance du cheveu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(3 à 7ans). </a:t>
            </a:r>
            <a:r>
              <a:rPr kumimoji="0" lang="fr-FR" sz="2400" b="0" i="0" u="none" strike="noStrike" cap="none" normalizeH="0" dirty="0" smtClean="0">
                <a:ln>
                  <a:noFill/>
                </a:ln>
                <a:effectLst/>
                <a:latin typeface="Times New Roman" pitchFamily="18" charset="0"/>
                <a:ea typeface="Calibri" pitchFamily="34" charset="0"/>
                <a:cs typeface="Times New Roman" pitchFamily="18" charset="0"/>
                <a:sym typeface="Wingdings 3" pitchFamily="18" charset="2"/>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Le bulbe est en pleine activité, nourri par la papille richement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vascularisée qui lui apporte les nutriments pour sa croissance.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Les cellules germinatives qui coiffent la papille se multiplient, ainsi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le cheveu pousse.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sym typeface="Wingdings 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sym typeface="Wingdings"/>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La phase catagène : La phase d’inactivité folliculaire,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Caractérisée</a:t>
            </a:r>
            <a:r>
              <a:rPr kumimoji="0" lang="fr-FR" sz="2400" b="0" i="0" u="none" strike="noStrike" cap="none" normalizeH="0" dirty="0" smtClean="0">
                <a:ln>
                  <a:noFill/>
                </a:ln>
                <a:effectLst/>
                <a:latin typeface="Times New Roman" pitchFamily="18" charset="0"/>
                <a:ea typeface="Calibri" pitchFamily="34" charset="0"/>
                <a:cs typeface="Times New Roman" pitchFamily="18" charset="0"/>
                <a:sym typeface="Wingdings 3" pitchFamily="18" charset="2"/>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par l’arrêt de la multiplication des cellules matricielles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(3 semaines). Le follicule se rétracte, le bulbe se détache de la papille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et devient plein, il n’est plus nourri par les vaisseaux sanguins de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la papille.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sym typeface="Wingdings 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sym typeface="Wingdings"/>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La phase télogène : La phase de mort et de chute du cheveu</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(3 à 4 mois). Le cheveu, non alimenté par le sang, meurt. Il est ensuite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Times New Roman" pitchFamily="18" charset="0"/>
                <a:ea typeface="Calibri" pitchFamily="34" charset="0"/>
                <a:cs typeface="Times New Roman" pitchFamily="18" charset="0"/>
                <a:sym typeface="Wingdings 3" pitchFamily="18" charset="2"/>
              </a:rPr>
              <a:t> repoussé par un jeune cheveu en phase anagène.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5244</TotalTime>
  <Words>1154</Words>
  <Application>Microsoft Office PowerPoint</Application>
  <PresentationFormat>Affichage à l'écran (4:3)</PresentationFormat>
  <Paragraphs>279</Paragraphs>
  <Slides>42</Slides>
  <Notes>15</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Capitaux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FATIMA</dc:creator>
  <cp:lastModifiedBy>2016</cp:lastModifiedBy>
  <cp:revision>508</cp:revision>
  <dcterms:created xsi:type="dcterms:W3CDTF">2014-03-03T19:33:30Z</dcterms:created>
  <dcterms:modified xsi:type="dcterms:W3CDTF">2019-04-22T09:40:19Z</dcterms:modified>
</cp:coreProperties>
</file>