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7" r:id="rId5"/>
    <p:sldId id="258" r:id="rId6"/>
    <p:sldId id="267" r:id="rId7"/>
    <p:sldId id="265" r:id="rId8"/>
    <p:sldId id="266" r:id="rId9"/>
    <p:sldId id="261" r:id="rId10"/>
    <p:sldId id="262" r:id="rId11"/>
    <p:sldId id="263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1" r:id="rId23"/>
    <p:sldId id="282" r:id="rId24"/>
    <p:sldId id="283" r:id="rId25"/>
    <p:sldId id="285" r:id="rId26"/>
    <p:sldId id="284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7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70DF-52F4-4D0F-943A-6AFDF04552DA}" type="datetimeFigureOut">
              <a:rPr lang="fr-FR" smtClean="0"/>
              <a:pPr/>
              <a:t>26/04/2015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4367-78DA-412F-A9E0-EBFBBBE39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19698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SQUELETTES CEPHALIQUES DES VERTEBRES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06" y="691202"/>
            <a:ext cx="3840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Calibri" pitchFamily="34" charset="0"/>
                <a:cs typeface="Calibri" pitchFamily="34" charset="0"/>
              </a:rPr>
              <a:t>CARACTERES GENERAUX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1275694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squelette céphalique (crâne) se divise en deux parties 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b="1" dirty="0" smtClean="0">
                <a:sym typeface="Wingdings"/>
              </a:rPr>
              <a:t>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fr-FR" sz="2400" u="sng" dirty="0">
                <a:latin typeface="Calibri" pitchFamily="34" charset="0"/>
                <a:cs typeface="Calibri" pitchFamily="34" charset="0"/>
              </a:rPr>
              <a:t>neurocrâne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qui entoure et protège l’encéphale et les organes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sensoriels</a:t>
            </a:r>
            <a:endParaRPr lang="fr-FR" sz="24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lvl="1"/>
            <a:r>
              <a:rPr lang="fr-FR" sz="2400" b="1" dirty="0" smtClean="0">
                <a:sym typeface="Wingdings"/>
              </a:rPr>
              <a:t></a:t>
            </a:r>
            <a:r>
              <a:rPr lang="fr-FR" sz="2400" dirty="0" smtClean="0"/>
              <a:t> </a:t>
            </a:r>
            <a:r>
              <a:rPr lang="fr-FR" sz="2400" dirty="0"/>
              <a:t>Le</a:t>
            </a:r>
            <a:r>
              <a:rPr lang="fr-FR" sz="2400" b="1" dirty="0"/>
              <a:t> </a:t>
            </a:r>
            <a:r>
              <a:rPr lang="fr-FR" sz="2400" u="sng" dirty="0"/>
              <a:t>splanchnocrâne</a:t>
            </a:r>
            <a:r>
              <a:rPr lang="fr-FR" sz="2400" b="1" dirty="0"/>
              <a:t> </a:t>
            </a:r>
            <a:r>
              <a:rPr lang="fr-FR" sz="2400" dirty="0"/>
              <a:t>qui entoure et soutient la cavité buccale et pharyngienne</a:t>
            </a:r>
            <a:r>
              <a:rPr lang="fr-FR" sz="24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06" y="3286124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composé de 3 types de tissus :</a:t>
            </a:r>
          </a:p>
          <a:p>
            <a:endParaRPr lang="fr-FR" sz="2400" dirty="0" smtClean="0"/>
          </a:p>
          <a:p>
            <a:r>
              <a:rPr lang="fr-FR" sz="2400" dirty="0" smtClean="0">
                <a:sym typeface="Wingdings 3"/>
              </a:rPr>
              <a:t></a:t>
            </a:r>
            <a:r>
              <a:rPr lang="fr-FR" sz="2400" dirty="0" smtClean="0"/>
              <a:t>  Tissus conjonctif (souples et mous)</a:t>
            </a:r>
          </a:p>
          <a:p>
            <a:r>
              <a:rPr lang="fr-FR" sz="2400" dirty="0" smtClean="0">
                <a:sym typeface="Wingdings 3"/>
              </a:rPr>
              <a:t></a:t>
            </a:r>
            <a:r>
              <a:rPr lang="fr-FR" sz="2400" dirty="0" smtClean="0"/>
              <a:t>  Tissus cartilagineux (dur et élastique)</a:t>
            </a:r>
          </a:p>
          <a:p>
            <a:r>
              <a:rPr lang="fr-FR" sz="2400" dirty="0" smtClean="0">
                <a:sym typeface="Wingdings 3"/>
              </a:rPr>
              <a:t> </a:t>
            </a:r>
            <a:r>
              <a:rPr lang="fr-FR" sz="2400" dirty="0" smtClean="0"/>
              <a:t> Tissus osseux (minéralisé, plus dur, rigide et résistant)</a:t>
            </a:r>
            <a:endParaRPr lang="fr-F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" y="71414"/>
            <a:ext cx="9072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lang="fr-FR" sz="2000" dirty="0" smtClean="0">
                <a:latin typeface="Calibri" pitchFamily="34" charset="0"/>
              </a:rPr>
              <a:t>Chez les Chondrichtyens le splanchnocrâne est constitué de 7 paires  d’arcs viscéraux entourant les cavités buccale et pharyngienne.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2000" dirty="0" smtClean="0">
                <a:latin typeface="Calibri" pitchFamily="34" charset="0"/>
              </a:rPr>
              <a:t> Le premier arc viscérale ou arc mandibulaire constitue le squelette buccal pour donner les mâchoires formées de deux pièces cartilagineuses. La pièce supérieure  donne le </a:t>
            </a:r>
            <a:r>
              <a:rPr lang="fr-FR" sz="2000" u="sng" dirty="0" smtClean="0">
                <a:latin typeface="Calibri" pitchFamily="34" charset="0"/>
              </a:rPr>
              <a:t>cartilage </a:t>
            </a:r>
            <a:r>
              <a:rPr lang="fr-FR" sz="2000" u="sng" dirty="0" err="1" smtClean="0">
                <a:latin typeface="Calibri" pitchFamily="34" charset="0"/>
              </a:rPr>
              <a:t>ptérygo</a:t>
            </a:r>
            <a:r>
              <a:rPr lang="fr-FR" sz="2000" u="sng" dirty="0" smtClean="0">
                <a:latin typeface="Calibri" pitchFamily="34" charset="0"/>
              </a:rPr>
              <a:t>-carré</a:t>
            </a:r>
            <a:r>
              <a:rPr lang="fr-FR" sz="2000" dirty="0" smtClean="0">
                <a:latin typeface="Calibri" pitchFamily="34" charset="0"/>
              </a:rPr>
              <a:t> et La pièce inférieure donne le </a:t>
            </a:r>
            <a:r>
              <a:rPr lang="fr-FR" sz="2000" u="sng" dirty="0" smtClean="0">
                <a:latin typeface="Calibri" pitchFamily="34" charset="0"/>
              </a:rPr>
              <a:t>cartilage de Meckel</a:t>
            </a:r>
            <a:r>
              <a:rPr lang="fr-FR" sz="2000" dirty="0" smtClean="0">
                <a:latin typeface="Calibri" pitchFamily="34" charset="0"/>
              </a:rPr>
              <a:t>.</a:t>
            </a:r>
          </a:p>
          <a:p>
            <a:pPr lvl="1" algn="just"/>
            <a:endParaRPr lang="fr-FR" sz="2000" dirty="0" smtClean="0">
              <a:latin typeface="Calibri" pitchFamily="34" charset="0"/>
              <a:sym typeface="Wingdings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2000" dirty="0" smtClean="0">
                <a:latin typeface="Calibri" pitchFamily="34" charset="0"/>
              </a:rPr>
              <a:t>Le deuxième arc viscérale ou l’arc hyoïde, comprend 2  </a:t>
            </a:r>
            <a:r>
              <a:rPr lang="fr-FR" sz="2000" u="sng" dirty="0" smtClean="0">
                <a:latin typeface="Calibri" pitchFamily="34" charset="0"/>
              </a:rPr>
              <a:t>hyomandibulaires</a:t>
            </a:r>
            <a:r>
              <a:rPr lang="fr-FR" sz="2000" dirty="0" smtClean="0">
                <a:latin typeface="Calibri" pitchFamily="34" charset="0"/>
              </a:rPr>
              <a:t> dorsales qui servent à l’attache de la mâchoire  supérieure sur le neurocrâne et 2 </a:t>
            </a:r>
            <a:r>
              <a:rPr lang="fr-FR" sz="2000" u="sng" dirty="0" smtClean="0">
                <a:latin typeface="Calibri" pitchFamily="34" charset="0"/>
              </a:rPr>
              <a:t>cérato-hyals</a:t>
            </a:r>
            <a:r>
              <a:rPr lang="fr-FR" sz="2000" dirty="0" smtClean="0">
                <a:latin typeface="Calibri" pitchFamily="34" charset="0"/>
              </a:rPr>
              <a:t> ventrals unis par un </a:t>
            </a:r>
            <a:r>
              <a:rPr lang="fr-FR" sz="2000" u="sng" dirty="0" err="1" smtClean="0">
                <a:latin typeface="Calibri" pitchFamily="34" charset="0"/>
              </a:rPr>
              <a:t>basi</a:t>
            </a:r>
            <a:r>
              <a:rPr lang="fr-FR" sz="2000" u="sng" dirty="0" smtClean="0">
                <a:latin typeface="Calibri" pitchFamily="34" charset="0"/>
              </a:rPr>
              <a:t>-</a:t>
            </a:r>
            <a:r>
              <a:rPr lang="fr-FR" sz="2000" u="sng" dirty="0" err="1" smtClean="0">
                <a:latin typeface="Calibri" pitchFamily="34" charset="0"/>
              </a:rPr>
              <a:t>hyal</a:t>
            </a:r>
            <a:r>
              <a:rPr lang="fr-FR" sz="2000" dirty="0" smtClean="0">
                <a:latin typeface="Calibri" pitchFamily="34" charset="0"/>
              </a:rPr>
              <a:t> impaire médian.</a:t>
            </a:r>
            <a:endParaRPr lang="fr-FR" sz="2000" dirty="0">
              <a:latin typeface="Calibri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73581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00364" y="6357958"/>
            <a:ext cx="400052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Splanchnocrâne des Sélaciens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06" y="214290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Les 5 arcs viscéraux (3 à 7) ou arcs branchiaux sont situés en arrière des fentes branchiales correspondantes.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Chaque arc comprend 4 paires de pièces disposées dorsoventralement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  <a:sym typeface="Wingdings"/>
              </a:rPr>
              <a:t>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Pharyngobranchiaux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  <a:sym typeface="Wingdings"/>
              </a:rPr>
              <a:t>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épibranchiaux,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  <a:sym typeface="Wingdings"/>
              </a:rPr>
              <a:t>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cératobranchiaux,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  <a:sym typeface="Wingdings"/>
              </a:rPr>
              <a:t>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hypobranchiaux,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  <a:sym typeface="Wingdings"/>
              </a:rPr>
              <a:t>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Basibranchial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impaire qui réuni les hypobranchiaux.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44291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29955" y="6172162"/>
            <a:ext cx="2470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Premier arc branchial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785926"/>
            <a:ext cx="87868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Ä"/>
            </a:pPr>
            <a:r>
              <a:rPr lang="fr-FR" sz="2000" b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Chez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Vertébrés supérieurs, les arcs viscéraux évoluent différemment :</a:t>
            </a:r>
          </a:p>
          <a:p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/>
            <a:r>
              <a:rPr lang="fr-FR" sz="2000" b="1" dirty="0" smtClean="0">
                <a:sym typeface="Wingdings"/>
              </a:rPr>
              <a:t></a:t>
            </a:r>
            <a:r>
              <a:rPr lang="fr-FR" sz="2000" dirty="0" smtClean="0"/>
              <a:t> Le premier arc viscéral constitue l’ébauche des mâchoires.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b="1" dirty="0" smtClean="0">
                <a:sym typeface="Wingdings"/>
              </a:rPr>
              <a:t></a:t>
            </a:r>
            <a:r>
              <a:rPr lang="fr-FR" sz="2000" dirty="0" smtClean="0"/>
              <a:t> L’hyomandibulaire est incorporé à l’oreille moyenne, il devient ainsi la columelle tympanique.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b="1" dirty="0" smtClean="0">
                <a:sym typeface="Wingdings"/>
              </a:rPr>
              <a:t></a:t>
            </a:r>
            <a:r>
              <a:rPr lang="fr-FR" sz="2000" dirty="0" smtClean="0"/>
              <a:t> Le reste de l’arc hyoïde et les autre arcs branchiaux forment l’appareil </a:t>
            </a:r>
          </a:p>
          <a:p>
            <a:pPr lvl="1"/>
            <a:r>
              <a:rPr lang="fr-FR" sz="2000" dirty="0" smtClean="0"/>
              <a:t>hyoïdien qui soutien la langue et le cartilage du larynx.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8579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Le </a:t>
            </a:r>
            <a:r>
              <a:rPr lang="fr-FR" dirty="0" err="1" smtClean="0"/>
              <a:t>chondrocrâne</a:t>
            </a:r>
            <a:r>
              <a:rPr lang="fr-FR" dirty="0" smtClean="0"/>
              <a:t> embryonnaire va être remplacé par un crâne osseux (ossification enchondrale et dermique) : </a:t>
            </a:r>
          </a:p>
          <a:p>
            <a:pPr algn="just"/>
            <a:r>
              <a:rPr lang="fr-FR" b="1" dirty="0" smtClean="0">
                <a:sym typeface="Wingdings"/>
              </a:rPr>
              <a:t> </a:t>
            </a:r>
            <a:r>
              <a:rPr lang="fr-FR" dirty="0" smtClean="0"/>
              <a:t> Ossification enchondrale pour</a:t>
            </a:r>
            <a:r>
              <a:rPr lang="fr-FR" i="1" dirty="0" smtClean="0"/>
              <a:t> </a:t>
            </a:r>
            <a:r>
              <a:rPr lang="fr-FR" dirty="0" smtClean="0"/>
              <a:t>Les os du plancher (</a:t>
            </a:r>
            <a:r>
              <a:rPr lang="fr-FR" u="sng" dirty="0" err="1" smtClean="0"/>
              <a:t>endocrâne</a:t>
            </a:r>
            <a:r>
              <a:rPr lang="fr-FR" dirty="0" smtClean="0"/>
              <a:t>) </a:t>
            </a:r>
          </a:p>
          <a:p>
            <a:pPr algn="just"/>
            <a:r>
              <a:rPr lang="fr-FR" b="1" dirty="0" smtClean="0">
                <a:sym typeface="Wingdings"/>
              </a:rPr>
              <a:t></a:t>
            </a:r>
            <a:r>
              <a:rPr lang="fr-FR" dirty="0" smtClean="0"/>
              <a:t>  Ossification dermique pour les os du toit crânien (toit dermique ou </a:t>
            </a:r>
            <a:r>
              <a:rPr lang="fr-FR" dirty="0" err="1" smtClean="0"/>
              <a:t>dermocrâne</a:t>
            </a:r>
            <a:r>
              <a:rPr lang="fr-FR" dirty="0" smtClean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5021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800" b="1" dirty="0" smtClean="0">
                <a:sym typeface="Wingdings"/>
              </a:rPr>
              <a:t> </a:t>
            </a:r>
            <a:r>
              <a:rPr lang="fr-FR" sz="2800" b="1" dirty="0" smtClean="0"/>
              <a:t>L’OSTEOCRANE(Crâne osseux)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154"/>
          <a:stretch>
            <a:fillRect/>
          </a:stretch>
        </p:blipFill>
        <p:spPr bwMode="auto">
          <a:xfrm>
            <a:off x="1000132" y="2214554"/>
            <a:ext cx="74295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4" y="129581"/>
            <a:ext cx="31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lang="fr-FR" sz="2400" b="1" dirty="0" smtClean="0"/>
              <a:t>L’</a:t>
            </a:r>
            <a:r>
              <a:rPr lang="fr-FR" sz="2400" b="1" dirty="0" err="1" smtClean="0"/>
              <a:t>endocrâne</a:t>
            </a:r>
            <a:endParaRPr lang="fr-FR" sz="2400" b="1" dirty="0" smtClean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314" y="642918"/>
            <a:ext cx="87868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Les principaux os endocrâniens dont on retrouve les homologues chez les Vertébrés sont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 3" pitchFamily="18" charset="2"/>
              </a:rPr>
              <a:t>En région ethmoïdienne, le sphénethmoïde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 3" pitchFamily="18" charset="2"/>
              </a:rPr>
              <a:t>En région orbitaire : le basisphénoïde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 3" pitchFamily="18" charset="2"/>
              </a:rPr>
              <a:t>En région otique : 5 os otiques. Chez les Mammifères, trois de ces os fusionnent pour former le rocher.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 3" pitchFamily="18" charset="2"/>
              </a:rPr>
              <a:t>En région occipitale : 4 os. 1supra-occipital, 1basi-occipital et2 exo-occipitaux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3000372"/>
            <a:ext cx="5143535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748239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Formé d’os dermiques, il recouvre latéralement et dorsalement l’endocrâne. Parmi ses principaux constituants on peut citer : le prémaxillaire, le maxillaire, le nasal, le lacrymal, le frontal, le jugal, le pariétal et le squamosal.</a:t>
            </a:r>
            <a:endParaRPr lang="fr-FR" sz="2000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1802" y="2071678"/>
            <a:ext cx="3357586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71802" y="6386476"/>
            <a:ext cx="450059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complexe palatin (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palais dermique)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78" y="142852"/>
            <a:ext cx="445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lang="fr-FR" sz="2400" b="1" dirty="0" smtClean="0"/>
              <a:t>Le </a:t>
            </a:r>
            <a:r>
              <a:rPr lang="fr-FR" sz="2400" b="1" dirty="0" err="1" smtClean="0"/>
              <a:t>dermocrâne</a:t>
            </a:r>
            <a:r>
              <a:rPr lang="fr-FR" sz="2400" b="1" dirty="0" smtClean="0"/>
              <a:t> (toit dermique)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44653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L’évolution va aller dans le sens d’une :</a:t>
            </a:r>
          </a:p>
          <a:p>
            <a:pPr algn="just"/>
            <a:endParaRPr lang="fr-F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/>
              <a:t>Diminution du nombre d’os</a:t>
            </a:r>
          </a:p>
          <a:p>
            <a:pPr algn="just"/>
            <a:endParaRPr lang="fr-F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/>
              <a:t> Migration du neurocrâne vers l’arrière qui va permettre l’individualisation du museau, différenciation du bec.</a:t>
            </a:r>
          </a:p>
          <a:p>
            <a:pPr algn="just"/>
            <a:r>
              <a:rPr lang="fr-FR" sz="20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ea typeface="Times New Roman" pitchFamily="18" charset="0"/>
                <a:cs typeface="Arial" pitchFamily="34" charset="0"/>
              </a:rPr>
              <a:t> Développement de la partie antérieure chez les Mammifères qui devient de plus en plus importante au détriment du museau qui va avoir tendance à raccourcir. Laisse énormément de place au crâne.</a:t>
            </a:r>
            <a:endParaRPr lang="fr-FR" sz="2000" dirty="0" smtClean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49423" y="71414"/>
            <a:ext cx="407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EVOLUTION DE L’OSTEOCRANE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214290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Formation de fosses ou fenêtres temporales : elles ont le rôle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d’alléger le crâne. On trouve plusieurs types de crâne en fonction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de la présence ou d’absence de ces fosses temporales (anapsides, synapside et diapsides).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ea typeface="Times New Roman" pitchFamily="18" charset="0"/>
                <a:cs typeface="Arial" pitchFamily="34" charset="0"/>
                <a:sym typeface="Wingdings"/>
              </a:rPr>
              <a:t> </a:t>
            </a:r>
            <a:r>
              <a:rPr lang="fr-FR" sz="2000" dirty="0" smtClean="0"/>
              <a:t>Evolution des narines :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000" dirty="0" smtClean="0">
                <a:sym typeface="Symbol"/>
              </a:rPr>
              <a:t>  C</a:t>
            </a:r>
            <a:r>
              <a:rPr lang="fr-FR" sz="2000" dirty="0" smtClean="0"/>
              <a:t>hez les actinoptérygiens narines externes et vont avoir un rôle olfactif 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sz="2000" dirty="0" smtClean="0">
                <a:sym typeface="Symbol"/>
              </a:rPr>
              <a:t>  </a:t>
            </a:r>
            <a:r>
              <a:rPr lang="fr-FR" sz="2000" dirty="0" smtClean="0">
                <a:sym typeface="Wingdings"/>
              </a:rPr>
              <a:t>C</a:t>
            </a:r>
            <a:r>
              <a:rPr lang="fr-FR" sz="2000" dirty="0" smtClean="0"/>
              <a:t>hez les Vertébrés terrestres  narines externes et internes, puisqu’ils sont pulmonés, jouent </a:t>
            </a:r>
            <a:r>
              <a:rPr lang="fr-FR" sz="2000" dirty="0" smtClean="0">
                <a:sym typeface="Symbol"/>
              </a:rPr>
              <a:t> </a:t>
            </a:r>
            <a:r>
              <a:rPr lang="fr-FR" sz="2000" dirty="0" smtClean="0"/>
              <a:t>un rôle dans la respiration, l’air va arriver dans la  cavité buccale.</a:t>
            </a:r>
          </a:p>
          <a:p>
            <a:r>
              <a:rPr lang="fr-FR" sz="2000" b="1" dirty="0" smtClean="0">
                <a:ea typeface="Times New Roman" pitchFamily="18" charset="0"/>
                <a:cs typeface="Arial" pitchFamily="34" charset="0"/>
                <a:sym typeface="Wingdings"/>
              </a:rPr>
              <a:t></a:t>
            </a:r>
            <a:r>
              <a:rPr lang="fr-FR" sz="2000" dirty="0" smtClean="0"/>
              <a:t> Evolution du palais : en relation avec les narines chez les Vertébrés terrestres.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>
                <a:sym typeface="Symbol"/>
              </a:rPr>
              <a:t>  </a:t>
            </a:r>
            <a:r>
              <a:rPr lang="fr-FR" sz="2000" dirty="0" smtClean="0"/>
              <a:t>Chez les Amphibiens, Chéloniens, Squamates, Oiseaux : </a:t>
            </a:r>
            <a:r>
              <a:rPr lang="fr-FR" sz="2000" u="sng" dirty="0" smtClean="0"/>
              <a:t>plais primaire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>
                <a:sym typeface="Symbol"/>
              </a:rPr>
              <a:t>  </a:t>
            </a:r>
            <a:r>
              <a:rPr lang="fr-FR" sz="2000" dirty="0" smtClean="0"/>
              <a:t>Chez les Crocodiliens et les Mammifères, prémaxillaires, maxillaires et le palatin vont fusionner pour former un </a:t>
            </a:r>
            <a:r>
              <a:rPr lang="fr-FR" sz="2000" u="sng" dirty="0" smtClean="0"/>
              <a:t>palais secondaire</a:t>
            </a:r>
            <a:endParaRPr kumimoji="0" lang="fr-FR" sz="2000" b="0" i="0" u="sng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41801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628" y="797652"/>
            <a:ext cx="8143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 plais secondaire va se superposer au premier.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Entre les deux palais s’est formé le canal naso-palatin qui longe la bouche vers l’arrière et qui débouche au fond de celle-ci par les choanes secondaires.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L’air ne va pas arriver directement dans la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cavité buccale. Il permet à l’animal de manger et respirer en même temps.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b="14285"/>
          <a:stretch>
            <a:fillRect/>
          </a:stretch>
        </p:blipFill>
        <p:spPr bwMode="auto">
          <a:xfrm>
            <a:off x="1714480" y="2857497"/>
            <a:ext cx="55007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314" y="571480"/>
            <a:ext cx="828677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Evolution de l’arc mandibulaire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 palato-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ptérygo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-carré donne 3 os: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 palatin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ptérygoïde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(palais primaire) et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carré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(articulation)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os dermiques se forment :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prémaxillaire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maxillaire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(mâchoire supérieur).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 cartilage de Meckel régresse pour donner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L’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articulaire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(articulation).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os dermiques se forment : 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dentaire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angulaire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(mâchoire inférieur).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108" y="109815"/>
            <a:ext cx="3865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ea typeface="Times New Roman" pitchFamily="18" charset="0"/>
                <a:cs typeface="Arial" pitchFamily="34" charset="0"/>
              </a:rPr>
              <a:t>Evolution du splanchnocrâne</a:t>
            </a:r>
            <a:endParaRPr lang="fr-FR" sz="2400" dirty="0" smtClean="0"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42148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0992" y="6417254"/>
            <a:ext cx="360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Le splanchnocrâne des Ostéichtyens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12" r="4043" b="7213"/>
          <a:stretch>
            <a:fillRect/>
          </a:stretch>
        </p:blipFill>
        <p:spPr bwMode="auto">
          <a:xfrm>
            <a:off x="71406" y="32003"/>
            <a:ext cx="4857784" cy="332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545" r="4545"/>
          <a:stretch>
            <a:fillRect/>
          </a:stretch>
        </p:blipFill>
        <p:spPr bwMode="auto">
          <a:xfrm>
            <a:off x="4643438" y="1857364"/>
            <a:ext cx="4286280" cy="21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carabinsnicois.fr/phpbb/download/file.php?id=12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374" y="3486149"/>
            <a:ext cx="3808196" cy="33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583338"/>
            <a:ext cx="8143932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Evolution de l’arc hyoïdien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Elle est constituée de deux étapes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étape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L’os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hyomandibulaire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régresse et forme chez les Amphibiens et les sauropsidés, la columelle tympanique qui va se localiser dans l’oreille moyenne des animaux et va avoir un rôle dans l’audition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71744"/>
            <a:ext cx="60722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lang="fr-FR" sz="20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Evolution de l’arc hyoïdien (suite)</a:t>
            </a:r>
            <a:endParaRPr lang="fr-FR" sz="2000" dirty="0" smtClean="0"/>
          </a:p>
          <a:p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étape : plusieurs os se modifient complètement et l’articulation se transforme en organe auditif (chez les Mammifères).</a:t>
            </a:r>
            <a:endParaRPr lang="fr-FR" sz="2000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3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4282" y="71414"/>
            <a:ext cx="8786874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Evolution de la suspension de la mâchoire</a:t>
            </a: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L’évolution se fait selon la chronologie suivante :</a:t>
            </a:r>
          </a:p>
          <a:p>
            <a:pPr algn="just" fontAlgn="ctr">
              <a:buFont typeface="Wingdings" pitchFamily="2" charset="2"/>
              <a:buChar char="Ø"/>
            </a:pPr>
            <a:r>
              <a:rPr lang="fr-FR" sz="2000" dirty="0" smtClean="0"/>
              <a:t>Suspension </a:t>
            </a:r>
            <a:r>
              <a:rPr lang="fr-FR" sz="2000" dirty="0" err="1" smtClean="0"/>
              <a:t>amphistylique</a:t>
            </a:r>
            <a:r>
              <a:rPr lang="fr-FR" sz="2000" dirty="0" smtClean="0"/>
              <a:t> : le </a:t>
            </a:r>
            <a:r>
              <a:rPr lang="fr-FR" sz="2000" dirty="0" err="1" smtClean="0"/>
              <a:t>ptérygo</a:t>
            </a:r>
            <a:r>
              <a:rPr lang="fr-FR" sz="2000" dirty="0" smtClean="0"/>
              <a:t>-carré s’articule </a:t>
            </a:r>
            <a:r>
              <a:rPr lang="fr-FR" sz="2000" dirty="0" err="1" smtClean="0"/>
              <a:t>ventralement</a:t>
            </a:r>
            <a:r>
              <a:rPr lang="fr-FR" sz="2000" dirty="0" smtClean="0"/>
              <a:t> avec l’</a:t>
            </a:r>
            <a:r>
              <a:rPr lang="fr-FR" sz="2000" dirty="0" err="1" smtClean="0"/>
              <a:t>hyomandibulaire</a:t>
            </a:r>
            <a:r>
              <a:rPr lang="fr-FR" sz="2000" dirty="0" smtClean="0"/>
              <a:t> peu développé et qui a un rôle très faible dans la suspension mandibulaire.</a:t>
            </a:r>
          </a:p>
          <a:p>
            <a:pPr algn="just" fontAlgn="ctr">
              <a:buFont typeface="Wingdings" pitchFamily="2" charset="2"/>
              <a:buChar char="Ø"/>
            </a:pPr>
            <a:r>
              <a:rPr lang="fr-FR" sz="2000" dirty="0" smtClean="0"/>
              <a:t>Suspension </a:t>
            </a:r>
            <a:r>
              <a:rPr lang="fr-FR" sz="2000" dirty="0" err="1" smtClean="0"/>
              <a:t>hyostylique</a:t>
            </a:r>
            <a:r>
              <a:rPr lang="fr-FR" sz="2000" dirty="0" smtClean="0"/>
              <a:t> : </a:t>
            </a:r>
            <a:r>
              <a:rPr lang="fr-FR" sz="2000" dirty="0" err="1" smtClean="0"/>
              <a:t>Hyomandibulaire</a:t>
            </a:r>
            <a:r>
              <a:rPr lang="fr-FR" sz="2000" dirty="0" smtClean="0"/>
              <a:t> joue un rôle majeur dans la suspension et permet l’ouverture de la bouche.</a:t>
            </a:r>
          </a:p>
          <a:p>
            <a:pPr algn="just" fontAlgn="ctr">
              <a:buFont typeface="Wingdings" pitchFamily="2" charset="2"/>
              <a:buChar char="Ø"/>
            </a:pPr>
            <a:r>
              <a:rPr lang="fr-FR" sz="2000" dirty="0" smtClean="0"/>
              <a:t>Suspension </a:t>
            </a:r>
            <a:r>
              <a:rPr lang="fr-FR" sz="2000" dirty="0" err="1" smtClean="0"/>
              <a:t>autostylique</a:t>
            </a:r>
            <a:r>
              <a:rPr lang="fr-FR" sz="2000" dirty="0" smtClean="0"/>
              <a:t> : la mâchoire supérieure soudée totalement au neurocrâne et reste indépendante de l’arc hyoïdien.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1724"/>
          <a:stretch>
            <a:fillRect/>
          </a:stretch>
        </p:blipFill>
        <p:spPr bwMode="auto">
          <a:xfrm>
            <a:off x="1714479" y="2928935"/>
            <a:ext cx="578975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314" y="418438"/>
            <a:ext cx="77867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Evolution de l’articulation des mâchoires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Deux types d’articulations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Siege de l’articulation des mâchoires chez les Reptiles : entre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l’articulaire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Siege de l’articulation des mâchoires chez Mammifères : entre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dentaire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et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squamosal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82868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11173" t="2142" r="12010" b="71380"/>
          <a:stretch>
            <a:fillRect/>
          </a:stretch>
        </p:blipFill>
        <p:spPr bwMode="auto">
          <a:xfrm>
            <a:off x="3786182" y="159737"/>
            <a:ext cx="3929090" cy="205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42844" y="103038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De nouvelles structures sont apparues : </a:t>
            </a:r>
          </a:p>
          <a:p>
            <a:r>
              <a:rPr lang="fr-FR" dirty="0" smtClean="0"/>
              <a:t>Développement des </a:t>
            </a:r>
            <a:r>
              <a:rPr lang="fr-FR" u="sng" dirty="0" smtClean="0"/>
              <a:t>condyles</a:t>
            </a:r>
            <a:r>
              <a:rPr lang="fr-FR" dirty="0" smtClean="0"/>
              <a:t> qui vont </a:t>
            </a:r>
          </a:p>
          <a:p>
            <a:r>
              <a:rPr lang="fr-FR" dirty="0" smtClean="0"/>
              <a:t>permettre l’articulation de la mâchoire </a:t>
            </a:r>
          </a:p>
          <a:p>
            <a:r>
              <a:rPr lang="fr-FR" dirty="0" smtClean="0"/>
              <a:t>inférieure sur la mâchoire supérieur, </a:t>
            </a:r>
          </a:p>
          <a:p>
            <a:r>
              <a:rPr lang="fr-FR" dirty="0" smtClean="0"/>
              <a:t>c’est l’apparition de la mastication </a:t>
            </a:r>
          </a:p>
          <a:p>
            <a:r>
              <a:rPr lang="fr-FR" dirty="0" smtClean="0"/>
              <a:t>chez les Mammifères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929190" y="59272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squamosal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8194444" y="142852"/>
            <a:ext cx="611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carré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8045838" y="1071546"/>
            <a:ext cx="1026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articulaire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8116370" y="1571612"/>
            <a:ext cx="956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angulaire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8189724" y="2071678"/>
            <a:ext cx="882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dentaire</a:t>
            </a:r>
            <a:endParaRPr lang="fr-FR" sz="1600" dirty="0"/>
          </a:p>
        </p:txBody>
      </p:sp>
      <p:cxnSp>
        <p:nvCxnSpPr>
          <p:cNvPr id="10" name="Connecteur droit avec flèche 9"/>
          <p:cNvCxnSpPr>
            <a:stCxn id="6" idx="1"/>
          </p:cNvCxnSpPr>
          <p:nvPr/>
        </p:nvCxnSpPr>
        <p:spPr>
          <a:xfrm rot="10800000">
            <a:off x="6929454" y="1142985"/>
            <a:ext cx="1116384" cy="97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7000892" y="357166"/>
            <a:ext cx="107157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6643702" y="1357298"/>
            <a:ext cx="142876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000760" y="214290"/>
            <a:ext cx="64294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0800000">
            <a:off x="6072198" y="1643050"/>
            <a:ext cx="2157402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29388" y="2786058"/>
            <a:ext cx="1285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Enclume</a:t>
            </a:r>
          </a:p>
          <a:p>
            <a:endParaRPr lang="fr-FR" sz="1600" dirty="0" smtClean="0"/>
          </a:p>
          <a:p>
            <a:r>
              <a:rPr lang="fr-FR" sz="1600" dirty="0" smtClean="0"/>
              <a:t>Marteau</a:t>
            </a:r>
          </a:p>
          <a:p>
            <a:endParaRPr lang="fr-FR" sz="1600" dirty="0" smtClean="0"/>
          </a:p>
          <a:p>
            <a:r>
              <a:rPr lang="fr-FR" sz="1600" dirty="0" smtClean="0"/>
              <a:t>Etrier</a:t>
            </a:r>
            <a:endParaRPr lang="fr-FR" sz="1600" dirty="0"/>
          </a:p>
        </p:txBody>
      </p:sp>
      <p:sp>
        <p:nvSpPr>
          <p:cNvPr id="32" name="Rectangle 31"/>
          <p:cNvSpPr/>
          <p:nvPr/>
        </p:nvSpPr>
        <p:spPr>
          <a:xfrm>
            <a:off x="8071999" y="642918"/>
            <a:ext cx="1000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stapédien</a:t>
            </a:r>
            <a:endParaRPr lang="fr-FR" sz="1600" dirty="0"/>
          </a:p>
        </p:txBody>
      </p:sp>
      <p:cxnSp>
        <p:nvCxnSpPr>
          <p:cNvPr id="34" name="Connecteur droit avec flèche 33"/>
          <p:cNvCxnSpPr/>
          <p:nvPr/>
        </p:nvCxnSpPr>
        <p:spPr>
          <a:xfrm rot="10800000" flipV="1">
            <a:off x="7429520" y="857230"/>
            <a:ext cx="64294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/>
          <a:srcRect l="11173" t="28497" r="12010" b="52171"/>
          <a:stretch>
            <a:fillRect/>
          </a:stretch>
        </p:blipFill>
        <p:spPr bwMode="auto">
          <a:xfrm>
            <a:off x="2000232" y="2928934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/>
          <a:srcRect l="24954" t="54053" r="16386" b="16284"/>
          <a:stretch>
            <a:fillRect/>
          </a:stretch>
        </p:blipFill>
        <p:spPr bwMode="auto">
          <a:xfrm>
            <a:off x="142844" y="4429132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Connecteur droit avec flèche 46"/>
          <p:cNvCxnSpPr/>
          <p:nvPr/>
        </p:nvCxnSpPr>
        <p:spPr>
          <a:xfrm rot="10800000" flipV="1">
            <a:off x="5143504" y="3000372"/>
            <a:ext cx="128588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10800000" flipV="1">
            <a:off x="5429256" y="3429000"/>
            <a:ext cx="100013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10800000" flipV="1">
            <a:off x="5643571" y="3929066"/>
            <a:ext cx="857255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928926" y="5648942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Du reptile à l’homme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Condensation des pièces osseuses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le déploiement du crâne englobe les structures  primitives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6345816"/>
            <a:ext cx="83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condyle</a:t>
            </a:r>
            <a:endParaRPr lang="fr-FR" sz="1600" dirty="0"/>
          </a:p>
        </p:txBody>
      </p:sp>
      <p:cxnSp>
        <p:nvCxnSpPr>
          <p:cNvPr id="61" name="Connecteur droit avec flèche 60"/>
          <p:cNvCxnSpPr/>
          <p:nvPr/>
        </p:nvCxnSpPr>
        <p:spPr>
          <a:xfrm rot="16200000" flipV="1">
            <a:off x="1250133" y="5679297"/>
            <a:ext cx="100013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rot="10800000">
            <a:off x="5000630" y="4286256"/>
            <a:ext cx="928693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919839" y="4304892"/>
            <a:ext cx="2867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Futur tympan  et os tympanique</a:t>
            </a:r>
            <a:endParaRPr lang="fr-FR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628" y="1670155"/>
            <a:ext cx="821533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Evolution des arcs branchiaux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Chez les tétrapodes les arcs branchiaux ont connu une régression en nombre et en taille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 paires chez les anoures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paires chez les Urodèles (salamandre)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paires chez les Squamates, les Chéloniens, les Ophidiens, les Crocodiliens et les Mammifères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paire chez les Oiseaux.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7069" y="142852"/>
            <a:ext cx="881264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appareil hyoïdien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La fonction va se modifier: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Chez les tétrapodes ils vont servir à soutenir la langue et la trachée (pharynx).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latin typeface="Calibri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hez l’homme il va devenir l’appareil hyoïdien, sur l’os hyoïde vont venir s’insérer les os du cou pour soutenir les mouvements du larynx pour la déglutition et pour la parole.</a:t>
            </a:r>
          </a:p>
        </p:txBody>
      </p:sp>
      <p:pic>
        <p:nvPicPr>
          <p:cNvPr id="40966" name="Picture 6" descr="http://ethnomusicologie.revues.org/docannexe/image/71/img-5-small5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606771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357166"/>
            <a:ext cx="7299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200" b="1" dirty="0" smtClean="0">
                <a:sym typeface="Wingdings"/>
              </a:rPr>
              <a:t> </a:t>
            </a:r>
            <a:r>
              <a:rPr lang="fr-FR" sz="3200" b="1" dirty="0" smtClean="0"/>
              <a:t>LES </a:t>
            </a:r>
            <a:r>
              <a:rPr lang="fr-FR" sz="3200" b="1" dirty="0"/>
              <a:t>DIFFERENTS TYPES D’OSSIFICATION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4" y="1999956"/>
            <a:ext cx="87154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ym typeface="Wingdings"/>
              </a:rPr>
              <a:t> </a:t>
            </a:r>
            <a:r>
              <a:rPr lang="fr-FR" sz="2800" b="1" dirty="0" err="1" smtClean="0">
                <a:cs typeface="Calibri" pitchFamily="34" charset="0"/>
              </a:rPr>
              <a:t>Chondrification</a:t>
            </a:r>
            <a:endParaRPr lang="fr-FR" sz="2800" b="1" dirty="0" smtClean="0">
              <a:cs typeface="Calibri" pitchFamily="34" charset="0"/>
            </a:endParaRPr>
          </a:p>
          <a:p>
            <a:pPr algn="just"/>
            <a:r>
              <a:rPr lang="fr-FR" sz="2400" dirty="0" smtClean="0"/>
              <a:t>Chez certains Vertébrés c’est la </a:t>
            </a:r>
            <a:r>
              <a:rPr lang="fr-FR" sz="2400" dirty="0" err="1" smtClean="0"/>
              <a:t>chondrification</a:t>
            </a:r>
            <a:r>
              <a:rPr lang="fr-FR" sz="2400" dirty="0" smtClean="0"/>
              <a:t> qui donne naissance au </a:t>
            </a:r>
            <a:r>
              <a:rPr lang="fr-FR" sz="2400" u="sng" dirty="0" err="1" smtClean="0"/>
              <a:t>chondrocrâne</a:t>
            </a:r>
            <a:r>
              <a:rPr lang="fr-FR" sz="2400" u="sng" dirty="0" smtClean="0"/>
              <a:t> </a:t>
            </a:r>
            <a:r>
              <a:rPr lang="fr-FR" sz="2400" dirty="0" smtClean="0"/>
              <a:t>(Crâne cartilagineux) qui n’est définitif que chez les </a:t>
            </a:r>
            <a:r>
              <a:rPr lang="fr-FR" sz="2400" u="sng" dirty="0" smtClean="0"/>
              <a:t>Cyclostomes</a:t>
            </a:r>
            <a:r>
              <a:rPr lang="fr-FR" sz="2400" dirty="0" smtClean="0"/>
              <a:t> et les Chondrichtyens (observé au stade larvaire chez les autres VERTÉBRÉS)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683" y="334012"/>
            <a:ext cx="7444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800" b="1" dirty="0" smtClean="0">
                <a:sym typeface="Wingdings"/>
              </a:rPr>
              <a:t> </a:t>
            </a:r>
            <a:r>
              <a:rPr lang="fr-FR" sz="2800" b="1" dirty="0" smtClean="0"/>
              <a:t>LES </a:t>
            </a:r>
            <a:r>
              <a:rPr lang="fr-FR" sz="2800" b="1" dirty="0"/>
              <a:t>DIFFERENTS TYPES </a:t>
            </a:r>
            <a:r>
              <a:rPr lang="fr-FR" sz="2800" b="1" dirty="0" smtClean="0"/>
              <a:t>D’OSSIFICATION (suite)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85720" y="1331317"/>
            <a:ext cx="87154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cs typeface="Calibri" pitchFamily="34" charset="0"/>
                <a:sym typeface="Wingdings"/>
              </a:rPr>
              <a:t> </a:t>
            </a:r>
            <a:r>
              <a:rPr lang="fr-FR" sz="2800" b="1" dirty="0" smtClean="0"/>
              <a:t> Ossification</a:t>
            </a:r>
          </a:p>
          <a:p>
            <a:pPr lvl="0" algn="just"/>
            <a:r>
              <a:rPr lang="fr-FR" sz="2400" dirty="0" smtClean="0"/>
              <a:t>Retrouvée </a:t>
            </a:r>
            <a:r>
              <a:rPr lang="fr-FR" sz="2400" dirty="0" smtClean="0"/>
              <a:t>chez tous les autres Vertébrés adultes. </a:t>
            </a:r>
          </a:p>
          <a:p>
            <a:pPr lvl="0" algn="just"/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Les tissus osseux se forment à partir des tissus conjonctifs, et non à partir des tissus cartilagineux. Cette ossification peut se réaliser de 2 façons :</a:t>
            </a:r>
            <a:endParaRPr lang="fr-FR" sz="2400" dirty="0" smtClean="0"/>
          </a:p>
          <a:p>
            <a:pPr algn="just"/>
            <a:r>
              <a:rPr lang="fr-FR" sz="2400" dirty="0" smtClean="0"/>
              <a:t> </a:t>
            </a:r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 </a:t>
            </a:r>
            <a:r>
              <a:rPr lang="fr-FR" sz="2400" b="1" i="1" dirty="0" smtClean="0"/>
              <a:t>Ossification</a:t>
            </a:r>
            <a:r>
              <a:rPr lang="fr-FR" sz="2400" b="1" i="1" dirty="0"/>
              <a:t> </a:t>
            </a:r>
            <a:r>
              <a:rPr lang="fr-FR" sz="2400" b="1" i="1" dirty="0" smtClean="0"/>
              <a:t>enchondrale</a:t>
            </a:r>
            <a:r>
              <a:rPr lang="fr-FR" sz="2400" dirty="0" smtClean="0"/>
              <a:t> : ossification </a:t>
            </a:r>
            <a:r>
              <a:rPr lang="fr-FR" sz="2400" dirty="0"/>
              <a:t>du Crâne </a:t>
            </a:r>
            <a:r>
              <a:rPr lang="fr-FR" sz="2400" dirty="0" smtClean="0"/>
              <a:t>cartilagineux embryonnaire, réalisée </a:t>
            </a:r>
            <a:r>
              <a:rPr lang="fr-FR" sz="2400" dirty="0"/>
              <a:t>par la </a:t>
            </a:r>
            <a:r>
              <a:rPr lang="fr-FR" sz="2400" dirty="0" smtClean="0"/>
              <a:t>destruction des </a:t>
            </a:r>
            <a:r>
              <a:rPr lang="fr-FR" sz="2400" dirty="0"/>
              <a:t>cartilages et </a:t>
            </a:r>
            <a:r>
              <a:rPr lang="fr-FR" sz="2400" dirty="0" smtClean="0"/>
              <a:t>leur </a:t>
            </a:r>
            <a:r>
              <a:rPr lang="fr-FR" sz="2400" dirty="0"/>
              <a:t>remplacement par le </a:t>
            </a:r>
            <a:r>
              <a:rPr lang="fr-FR" sz="2400" u="sng" dirty="0"/>
              <a:t>tissu conjonctif</a:t>
            </a:r>
            <a:r>
              <a:rPr lang="fr-FR" sz="2400" dirty="0"/>
              <a:t> </a:t>
            </a:r>
            <a:r>
              <a:rPr lang="fr-FR" sz="2400" dirty="0" smtClean="0"/>
              <a:t>qui s’ossifie </a:t>
            </a:r>
            <a:r>
              <a:rPr lang="fr-FR" sz="2400" dirty="0"/>
              <a:t>pour </a:t>
            </a:r>
            <a:r>
              <a:rPr lang="fr-FR" sz="2400" dirty="0" smtClean="0"/>
              <a:t>former </a:t>
            </a:r>
            <a:r>
              <a:rPr lang="fr-FR" sz="2400" dirty="0"/>
              <a:t>l’</a:t>
            </a:r>
            <a:r>
              <a:rPr lang="fr-FR" sz="2400" u="sng" dirty="0"/>
              <a:t>endosquelette</a:t>
            </a:r>
            <a:r>
              <a:rPr lang="fr-FR" sz="2400" dirty="0"/>
              <a:t>, </a:t>
            </a:r>
            <a:r>
              <a:rPr lang="fr-FR" sz="2400" dirty="0" smtClean="0"/>
              <a:t> appelé </a:t>
            </a:r>
            <a:r>
              <a:rPr lang="fr-FR" sz="2400" u="sng" dirty="0" smtClean="0"/>
              <a:t>ostéocrâne</a:t>
            </a:r>
            <a:r>
              <a:rPr lang="fr-FR" sz="2400" b="1" dirty="0" smtClean="0"/>
              <a:t>  </a:t>
            </a:r>
            <a:r>
              <a:rPr lang="fr-FR" sz="2400" dirty="0" smtClean="0"/>
              <a:t>(</a:t>
            </a:r>
            <a:r>
              <a:rPr lang="fr-FR" sz="2400" dirty="0"/>
              <a:t>Crâne osseux</a:t>
            </a:r>
            <a:r>
              <a:rPr lang="fr-FR" sz="2400" dirty="0" smtClean="0"/>
              <a:t>).</a:t>
            </a:r>
          </a:p>
          <a:p>
            <a:pPr lvl="1" algn="just"/>
            <a:endParaRPr lang="fr-FR" sz="24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 </a:t>
            </a:r>
            <a:r>
              <a:rPr lang="fr-FR" sz="2400" b="1" i="1" dirty="0" smtClean="0">
                <a:ea typeface="Calibri" pitchFamily="34" charset="0"/>
                <a:cs typeface="Times New Roman" pitchFamily="18" charset="0"/>
              </a:rPr>
              <a:t>Ossification dermique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 : Les os formés proviennent du derme donnant l’</a:t>
            </a:r>
            <a:r>
              <a:rPr lang="fr-FR" sz="2400" u="sng" dirty="0" smtClean="0">
                <a:ea typeface="Calibri" pitchFamily="34" charset="0"/>
                <a:cs typeface="Times New Roman" pitchFamily="18" charset="0"/>
              </a:rPr>
              <a:t>exosquelette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 crânien qui est l’os de revêtement</a:t>
            </a:r>
            <a:endParaRPr lang="fr-F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571480"/>
            <a:ext cx="83527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constitué de deux parties : le neurocrâne et le splanchnocrâne.</a:t>
            </a:r>
          </a:p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Le neurocrâne</a:t>
            </a:r>
          </a:p>
          <a:p>
            <a:pPr algn="just"/>
            <a:r>
              <a:rPr lang="fr-FR" sz="2000" dirty="0" smtClean="0">
                <a:latin typeface="Calibri" pitchFamily="34" charset="0"/>
                <a:cs typeface="Calibri" pitchFamily="34" charset="0"/>
              </a:rPr>
              <a:t>4 pièces cartilagineuses (2 trabécules et 2 cartilages paracordaux) vont fusionner pour former la plaque basilaire située sous le cerveau qui se développe en se retournant sur elle-même  pour englober latéralement 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l’encéphale, en même temps, trois capsules cartilagineuses vont se former  et vont venir protéger les organes sensoriels (les capsules olfactives , les capsules optiques et les capsules otiques)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r="66934"/>
          <a:stretch>
            <a:fillRect/>
          </a:stretch>
        </p:blipFill>
        <p:spPr bwMode="auto">
          <a:xfrm>
            <a:off x="-32" y="4357718"/>
            <a:ext cx="23574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b="5714"/>
          <a:stretch>
            <a:fillRect/>
          </a:stretch>
        </p:blipFill>
        <p:spPr bwMode="auto">
          <a:xfrm>
            <a:off x="6929454" y="4286280"/>
            <a:ext cx="221457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720" y="7141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Calibri" pitchFamily="34" charset="0"/>
                <a:cs typeface="Calibri" pitchFamily="34" charset="0"/>
                <a:sym typeface="Wingdings"/>
              </a:rPr>
              <a:t>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LE CHONDROCRANE (CRANE CARTILAGINEUX)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286124"/>
            <a:ext cx="2381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143248"/>
            <a:ext cx="2447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46" y="142852"/>
            <a:ext cx="8715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Trois capsules vont se former: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ym typeface="Wingdings"/>
              </a:rPr>
              <a:t></a:t>
            </a:r>
            <a:r>
              <a:rPr lang="fr-FR" sz="2400" dirty="0" smtClean="0"/>
              <a:t> les capsules olfactives qui protègent les organes de l’olfaction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ym typeface="Wingdings"/>
              </a:rPr>
              <a:t></a:t>
            </a:r>
            <a:r>
              <a:rPr lang="fr-FR" sz="2400" dirty="0" smtClean="0"/>
              <a:t>les capsules optiques qui protègent les yeux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ym typeface="Wingdings"/>
              </a:rPr>
              <a:t></a:t>
            </a:r>
            <a:r>
              <a:rPr lang="fr-FR" sz="2400" dirty="0" smtClean="0"/>
              <a:t> les capsules otiques qui vont être responsable de la sensation qui permet à l’animal de s’équilibrer dans le milieu.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t="3390"/>
          <a:stretch>
            <a:fillRect/>
          </a:stretch>
        </p:blipFill>
        <p:spPr bwMode="auto">
          <a:xfrm>
            <a:off x="5214942" y="2786058"/>
            <a:ext cx="34290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44" y="214311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Ce stade s’arrête chez les Cyclostomes. On l’appelle le </a:t>
            </a:r>
            <a:r>
              <a:rPr lang="fr-FR" sz="2400" u="sng" dirty="0" smtClean="0"/>
              <a:t>Paléocrâne,</a:t>
            </a:r>
            <a:r>
              <a:rPr lang="fr-FR" sz="2400" dirty="0" smtClean="0"/>
              <a:t> il est constitué de trois régions :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région </a:t>
            </a:r>
            <a:r>
              <a:rPr lang="fr-FR" sz="2400" u="sng" dirty="0" smtClean="0"/>
              <a:t>ethmoïdienne</a:t>
            </a:r>
            <a:r>
              <a:rPr lang="fr-FR" sz="2400" dirty="0" smtClean="0"/>
              <a:t>, </a:t>
            </a:r>
          </a:p>
          <a:p>
            <a:r>
              <a:rPr lang="fr-FR" sz="2400" b="1" dirty="0" smtClean="0">
                <a:sym typeface="Wingdings"/>
              </a:rPr>
              <a:t></a:t>
            </a:r>
            <a:r>
              <a:rPr lang="fr-FR" sz="2400" dirty="0" smtClean="0"/>
              <a:t>région </a:t>
            </a:r>
            <a:r>
              <a:rPr lang="fr-FR" sz="2400" u="sng" dirty="0" smtClean="0"/>
              <a:t>orbito-temporale</a:t>
            </a:r>
            <a:r>
              <a:rPr lang="fr-FR" sz="2400" dirty="0" smtClean="0"/>
              <a:t> et </a:t>
            </a:r>
          </a:p>
          <a:p>
            <a:r>
              <a:rPr lang="fr-FR" sz="2400" b="1" dirty="0" smtClean="0">
                <a:sym typeface="Wingdings"/>
              </a:rPr>
              <a:t></a:t>
            </a:r>
            <a:r>
              <a:rPr lang="fr-FR" sz="2400" dirty="0" smtClean="0">
                <a:sym typeface="Wingdings"/>
              </a:rPr>
              <a:t>r</a:t>
            </a:r>
            <a:r>
              <a:rPr lang="fr-FR" sz="2400" dirty="0" smtClean="0"/>
              <a:t>égion </a:t>
            </a:r>
            <a:r>
              <a:rPr lang="fr-FR" sz="2400" u="sng" dirty="0" smtClean="0"/>
              <a:t>otique</a:t>
            </a:r>
            <a:r>
              <a:rPr lang="fr-F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926" y="0"/>
            <a:ext cx="8792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Chez les Chondrichtyens, une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région occipitale </a:t>
            </a:r>
            <a:r>
              <a:rPr lang="fr-F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apparaît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formée par la soudure des premières vertèbres perforée par le foramen magnum qui laisse passer la moelle épinière.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D’autres foramen sont présents pour laisser le passage les vaisseaux et des nerfs crâniens.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 régions peuvent être définies de l’avant vers l’arrière 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4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Ethmoïdienne,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4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Orbitaire,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4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Otique,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/>
              </a:rPr>
              <a:t>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Occipitale.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5423" t="57561" r="36215"/>
          <a:stretch>
            <a:fillRect/>
          </a:stretch>
        </p:blipFill>
        <p:spPr bwMode="auto">
          <a:xfrm>
            <a:off x="2714612" y="2285992"/>
            <a:ext cx="62865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71802" y="5857892"/>
            <a:ext cx="59376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Neurocrâne des Sélaciens en coupe sagittale 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Toit en vue latérale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0724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643579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Neurocrâne des Sélaciens : Plaque basilaire en vue dorsale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675" y="262574"/>
            <a:ext cx="336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ym typeface="Wingdings"/>
              </a:rPr>
              <a:t></a:t>
            </a:r>
            <a:r>
              <a:rPr lang="fr-FR" sz="2800" b="1" dirty="0" smtClean="0">
                <a:sym typeface="Wingdings"/>
              </a:rPr>
              <a:t> </a:t>
            </a:r>
            <a:r>
              <a:rPr lang="fr-FR" sz="2800" b="1" dirty="0" smtClean="0"/>
              <a:t>Le splanchnocrâne</a:t>
            </a:r>
            <a:endParaRPr lang="fr-FR" sz="28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4" y="977800"/>
            <a:ext cx="84296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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Chez les Cyclostomes (Agnathes), une membrane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perforée 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à l’avant par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bouche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sans mâchoire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fr-FR" sz="2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/>
              </a:rPr>
              <a:t>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latéralement par une série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d’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orifices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branchiaux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Chaque poche branchiale est séparée des autres par un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arc cartilagineux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Les arcs branchiaux qui sont sous le neurocrâne.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00372"/>
            <a:ext cx="72152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804</Words>
  <Application>Microsoft Office PowerPoint</Application>
  <PresentationFormat>Affichage à l'écran (4:3)</PresentationFormat>
  <Paragraphs>149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Ymn</dc:creator>
  <cp:lastModifiedBy>abdel hak</cp:lastModifiedBy>
  <cp:revision>121</cp:revision>
  <dcterms:created xsi:type="dcterms:W3CDTF">2014-04-11T17:43:12Z</dcterms:created>
  <dcterms:modified xsi:type="dcterms:W3CDTF">2015-04-26T21:15:53Z</dcterms:modified>
</cp:coreProperties>
</file>