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281" r:id="rId3"/>
    <p:sldId id="292" r:id="rId4"/>
    <p:sldId id="278" r:id="rId5"/>
    <p:sldId id="301" r:id="rId6"/>
    <p:sldId id="284" r:id="rId7"/>
    <p:sldId id="303" r:id="rId8"/>
    <p:sldId id="291" r:id="rId9"/>
    <p:sldId id="285" r:id="rId10"/>
    <p:sldId id="294" r:id="rId11"/>
    <p:sldId id="295" r:id="rId12"/>
    <p:sldId id="302" r:id="rId13"/>
    <p:sldId id="304" r:id="rId14"/>
    <p:sldId id="282" r:id="rId15"/>
    <p:sldId id="306" r:id="rId16"/>
    <p:sldId id="305" r:id="rId17"/>
    <p:sldId id="307" r:id="rId18"/>
    <p:sldId id="308" r:id="rId19"/>
    <p:sldId id="309" r:id="rId20"/>
    <p:sldId id="310" r:id="rId21"/>
    <p:sldId id="312" r:id="rId22"/>
    <p:sldId id="311" r:id="rId23"/>
    <p:sldId id="300" r:id="rId24"/>
    <p:sldId id="313" r:id="rId25"/>
    <p:sldId id="272" r:id="rId26"/>
    <p:sldId id="319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317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6582" autoAdjust="0"/>
  </p:normalViewPr>
  <p:slideViewPr>
    <p:cSldViewPr>
      <p:cViewPr varScale="1">
        <p:scale>
          <a:sx n="64" d="100"/>
          <a:sy n="64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2850-4230-4B24-84A4-89D19D227F06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DA68-E842-470E-8187-2179CCD365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9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DA68-E842-470E-8187-2179CCD3653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43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ferrédoxine est une petite protéine du stroma</a:t>
            </a:r>
            <a:r>
              <a:rPr lang="fr-FR" baseline="0" dirty="0"/>
              <a:t> très soluble dans l’eau</a:t>
            </a:r>
          </a:p>
          <a:p>
            <a:r>
              <a:rPr lang="fr-FR" baseline="0" dirty="0"/>
              <a:t>La photophosphorylation acyclique </a:t>
            </a:r>
            <a:r>
              <a:rPr lang="fr-FR" dirty="0"/>
              <a:t>couple la synthèse d'</a:t>
            </a:r>
            <a:r>
              <a:rPr lang="fr-FR" b="1" dirty="0"/>
              <a:t>ATP</a:t>
            </a:r>
            <a:r>
              <a:rPr lang="fr-FR" dirty="0"/>
              <a:t> à l'énergie libérée par un flux de protons suivant leur gradient de concentration. </a:t>
            </a:r>
            <a:r>
              <a:rPr lang="fr-FR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de protons </a:t>
            </a:r>
            <a:r>
              <a:rPr lang="fr-FR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trans-membranaire</a:t>
            </a:r>
            <a:r>
              <a:rPr lang="fr-FR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</a:t>
            </a:r>
          </a:p>
          <a:p>
            <a:r>
              <a:rPr lang="fr-FR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synthèse d’ATP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DA68-E842-470E-8187-2179CCD3653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87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ferrédoxine est capable de donner ses électrons à un grand nombre de partenaires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DA68-E842-470E-8187-2179CCD3653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1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catalase n’existe pas dans le chloroplaste (existe dans le peroxysome, la mitochondrie 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DA68-E842-470E-8187-2179CCD3653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72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27B9-6542-4A8D-ACA1-CBD4E9408680}" type="datetimeFigureOut">
              <a:rPr lang="fr-FR" smtClean="0"/>
              <a:pPr/>
              <a:t>17/03/2020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0F40-4826-45B8-B944-49839EFD15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a photosynthès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187" y="764704"/>
            <a:ext cx="4950077" cy="5903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2880320" y="6396335"/>
            <a:ext cx="226774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Par:  N. El Alami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132856"/>
            <a:ext cx="864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S4</a:t>
            </a:r>
          </a:p>
        </p:txBody>
      </p:sp>
      <p:sp>
        <p:nvSpPr>
          <p:cNvPr id="8" name="Rectangle 7"/>
          <p:cNvSpPr/>
          <p:nvPr/>
        </p:nvSpPr>
        <p:spPr>
          <a:xfrm>
            <a:off x="7092280" y="2492896"/>
            <a:ext cx="17892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2019 – 2020 </a:t>
            </a:r>
          </a:p>
        </p:txBody>
      </p: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75656" cy="121629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Résultat de recherche d'images pour &quot;faculté de science mekn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80338" cy="126876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2195736" y="44624"/>
            <a:ext cx="504056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TRAVAUX DIRIGES DE PHYSIOLOGIE VEGETALE « TD 2 »                                         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Phosphorylation pseudo cyclique: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4525963"/>
          </a:xfrm>
        </p:spPr>
        <p:txBody>
          <a:bodyPr>
            <a:normAutofit/>
          </a:bodyPr>
          <a:lstStyle/>
          <a:p>
            <a:r>
              <a:rPr lang="fr-FR" dirty="0"/>
              <a:t>Au cours de la photosynthèse, l’oxygène moléculaire peut être utilisé par le PS I comme accepteur final d’électrons de la chaîne photosynthétique </a:t>
            </a:r>
          </a:p>
          <a:p>
            <a:r>
              <a:rPr lang="fr-FR" dirty="0"/>
              <a:t>Ceci conduit à la formation d’anion </a:t>
            </a:r>
            <a:r>
              <a:rPr lang="fr-FR" dirty="0" err="1"/>
              <a:t>superoxyde</a:t>
            </a:r>
            <a:r>
              <a:rPr lang="fr-FR" dirty="0"/>
              <a:t> (O</a:t>
            </a:r>
            <a:r>
              <a:rPr lang="fr-FR" baseline="-25000" dirty="0"/>
              <a:t>2</a:t>
            </a:r>
            <a:r>
              <a:rPr lang="fr-FR" sz="4000" baseline="30000" dirty="0"/>
              <a:t>-</a:t>
            </a:r>
            <a:r>
              <a:rPr lang="fr-FR" baseline="30000" dirty="0"/>
              <a:t> </a:t>
            </a:r>
            <a:r>
              <a:rPr lang="fr-FR" dirty="0"/>
              <a:t>), forme réactive de l’oxygène très toxique,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77072"/>
            <a:ext cx="6619441" cy="249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452320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Valence libre</a:t>
            </a:r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>
          <a:xfrm flipH="1">
            <a:off x="6948264" y="4477762"/>
            <a:ext cx="504056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259632" y="3284984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7424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Phosphorylation pseudo cyclique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46" y="1087044"/>
            <a:ext cx="9160046" cy="457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211960" y="5229200"/>
            <a:ext cx="41764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</a:rPr>
              <a:t>SOD</a:t>
            </a:r>
            <a:r>
              <a:rPr lang="fr-FR" sz="2400" i="1" dirty="0"/>
              <a:t> : la </a:t>
            </a:r>
            <a:r>
              <a:rPr lang="fr-FR" sz="2400" i="1" dirty="0" err="1"/>
              <a:t>superoxyde</a:t>
            </a:r>
            <a:r>
              <a:rPr lang="fr-FR" sz="2400" i="1" dirty="0"/>
              <a:t> </a:t>
            </a:r>
            <a:r>
              <a:rPr lang="fr-FR" sz="2400" i="1" dirty="0" err="1"/>
              <a:t>dismutase</a:t>
            </a:r>
            <a:r>
              <a:rPr lang="fr-FR" sz="2400" i="1" dirty="0"/>
              <a:t>. </a:t>
            </a:r>
            <a:endParaRPr lang="fr-FR" sz="2400" b="1" i="1" baseline="-25000" dirty="0">
              <a:solidFill>
                <a:srgbClr val="FF0000"/>
              </a:solidFill>
            </a:endParaRPr>
          </a:p>
          <a:p>
            <a:r>
              <a:rPr lang="fr-FR" sz="2400" b="1" i="1" dirty="0" err="1">
                <a:solidFill>
                  <a:srgbClr val="C00000"/>
                </a:solidFill>
              </a:rPr>
              <a:t>Apx</a:t>
            </a:r>
            <a:r>
              <a:rPr lang="fr-FR" sz="2400" i="1" dirty="0"/>
              <a:t> : l’</a:t>
            </a:r>
            <a:r>
              <a:rPr lang="fr-FR" sz="2400" i="1" dirty="0" err="1"/>
              <a:t>ascorbate</a:t>
            </a:r>
            <a:r>
              <a:rPr lang="fr-FR" sz="2400" i="1" dirty="0"/>
              <a:t> peroxydase</a:t>
            </a:r>
          </a:p>
          <a:p>
            <a:r>
              <a:rPr lang="fr-FR" sz="2400" b="1" i="1" dirty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fr-FR" sz="2400" b="1" i="1" baseline="-25000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fr-FR" sz="3600" b="1" i="1" baseline="30000" dirty="0">
                <a:solidFill>
                  <a:srgbClr val="C00000"/>
                </a:solidFill>
                <a:sym typeface="Wingdings" pitchFamily="2" charset="2"/>
              </a:rPr>
              <a:t>- </a:t>
            </a:r>
            <a:r>
              <a:rPr lang="fr-FR" sz="2400" i="1" dirty="0">
                <a:sym typeface="Wingdings" pitchFamily="2" charset="2"/>
              </a:rPr>
              <a:t>: ion </a:t>
            </a:r>
            <a:r>
              <a:rPr lang="fr-FR" sz="2400" i="1" dirty="0" err="1">
                <a:sym typeface="Wingdings" pitchFamily="2" charset="2"/>
              </a:rPr>
              <a:t>superoxyde</a:t>
            </a:r>
            <a:endParaRPr lang="fr-FR" sz="2400" i="1" dirty="0">
              <a:sym typeface="Wingdings" pitchFamily="2" charset="2"/>
            </a:endParaRPr>
          </a:p>
          <a:p>
            <a:r>
              <a:rPr lang="fr-FR" sz="2400" b="1" i="1" dirty="0">
                <a:solidFill>
                  <a:srgbClr val="C00000"/>
                </a:solidFill>
                <a:sym typeface="Wingdings" pitchFamily="2" charset="2"/>
              </a:rPr>
              <a:t>H</a:t>
            </a:r>
            <a:r>
              <a:rPr lang="fr-FR" sz="2400" b="1" i="1" baseline="-25000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fr-FR" sz="2400" b="1" i="1" dirty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fr-FR" sz="2400" b="1" i="1" baseline="-25000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fr-FR" sz="2400" i="1" baseline="-25000" dirty="0">
                <a:sym typeface="Wingdings" pitchFamily="2" charset="2"/>
              </a:rPr>
              <a:t> </a:t>
            </a:r>
            <a:r>
              <a:rPr lang="fr-FR" sz="2400" i="1" dirty="0">
                <a:sym typeface="Wingdings" pitchFamily="2" charset="2"/>
              </a:rPr>
              <a:t>:  peroxyde d’hydrogène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587727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8232"/>
            <a:ext cx="8435280" cy="506916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Fd</a:t>
            </a:r>
            <a:r>
              <a:rPr lang="fr-FR" dirty="0"/>
              <a:t> </a:t>
            </a:r>
            <a:r>
              <a:rPr lang="fr-FR" dirty="0" err="1"/>
              <a:t>red</a:t>
            </a:r>
            <a:r>
              <a:rPr lang="fr-FR" dirty="0"/>
              <a:t> +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Fd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ox</a:t>
            </a:r>
            <a:r>
              <a:rPr lang="fr-FR" dirty="0">
                <a:sym typeface="Wingdings" pitchFamily="2" charset="2"/>
              </a:rPr>
              <a:t> + O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sz="4800" baseline="30000" dirty="0">
                <a:sym typeface="Wingdings" pitchFamily="2" charset="2"/>
              </a:rPr>
              <a:t>-</a:t>
            </a:r>
            <a:r>
              <a:rPr lang="fr-FR" dirty="0">
                <a:sym typeface="Wingdings" pitchFamily="2" charset="2"/>
              </a:rPr>
              <a:t> (Réaction de </a:t>
            </a:r>
            <a:r>
              <a:rPr lang="fr-FR" dirty="0" err="1">
                <a:sym typeface="Wingdings" pitchFamily="2" charset="2"/>
              </a:rPr>
              <a:t>Mehler</a:t>
            </a:r>
            <a:r>
              <a:rPr lang="fr-FR" dirty="0">
                <a:sym typeface="Wingdings" pitchFamily="2" charset="2"/>
              </a:rPr>
              <a:t>).</a:t>
            </a:r>
          </a:p>
          <a:p>
            <a:endParaRPr lang="fr-FR" sz="1300" dirty="0">
              <a:sym typeface="Wingdings" pitchFamily="2" charset="2"/>
            </a:endParaRPr>
          </a:p>
          <a:p>
            <a:r>
              <a:rPr lang="fr-FR" dirty="0"/>
              <a:t>La ferrédoxine est une enzyme soluble qui contient un agrégat  Fer-soufre (2 Fe – 2S), responsable du transfert  d’électrons (un e</a:t>
            </a:r>
            <a:r>
              <a:rPr lang="fr-FR" baseline="30000" dirty="0"/>
              <a:t>-</a:t>
            </a:r>
            <a:r>
              <a:rPr lang="fr-FR" dirty="0"/>
              <a:t> à la fois).</a:t>
            </a:r>
          </a:p>
          <a:p>
            <a:endParaRPr lang="fr-FR" sz="1200" dirty="0"/>
          </a:p>
          <a:p>
            <a:r>
              <a:rPr lang="fr-FR" dirty="0"/>
              <a:t>La ferrédoxine est capable de donner ses électrons à la  (NADP+ réductase) qui transfert ces électrons vers le couple NADP+ / NADPH.</a:t>
            </a:r>
          </a:p>
          <a:p>
            <a:endParaRPr lang="fr-FR" sz="1200" dirty="0"/>
          </a:p>
          <a:p>
            <a:r>
              <a:rPr lang="fr-FR" dirty="0"/>
              <a:t>La ferrédoxine a aussi une certaine affinité pour l’oxygène qui augmente quand: </a:t>
            </a:r>
          </a:p>
          <a:p>
            <a:pPr lvl="1"/>
            <a:r>
              <a:rPr lang="fr-FR" dirty="0"/>
              <a:t>le NADP+ devient limitant ou</a:t>
            </a:r>
          </a:p>
          <a:p>
            <a:pPr lvl="1"/>
            <a:r>
              <a:rPr lang="fr-FR" dirty="0"/>
              <a:t> A de très fortes intensités lumineuses.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1176"/>
            <a:ext cx="3357364" cy="16556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896544"/>
          </a:xfrm>
        </p:spPr>
        <p:txBody>
          <a:bodyPr>
            <a:normAutofit/>
          </a:bodyPr>
          <a:lstStyle/>
          <a:p>
            <a:r>
              <a:rPr lang="fr-FR" dirty="0">
                <a:sym typeface="Wingdings" pitchFamily="2" charset="2"/>
              </a:rPr>
              <a:t>O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sz="4800" baseline="30000" dirty="0">
                <a:sym typeface="Wingdings" pitchFamily="2" charset="2"/>
              </a:rPr>
              <a:t>- </a:t>
            </a:r>
            <a:r>
              <a:rPr lang="fr-FR" dirty="0">
                <a:sym typeface="Wingdings" pitchFamily="2" charset="2"/>
              </a:rPr>
              <a:t>est très toxique il est tout de suite pris en charge par différente enzymes de détoxification:</a:t>
            </a:r>
          </a:p>
          <a:p>
            <a:endParaRPr lang="fr-FR" sz="1100" dirty="0">
              <a:sym typeface="Wingdings" pitchFamily="2" charset="2"/>
            </a:endParaRPr>
          </a:p>
          <a:p>
            <a:r>
              <a:rPr lang="fr-FR" b="1" dirty="0">
                <a:solidFill>
                  <a:srgbClr val="0070C0"/>
                </a:solidFill>
              </a:rPr>
              <a:t>SOD</a:t>
            </a:r>
            <a:r>
              <a:rPr lang="fr-FR" dirty="0"/>
              <a:t> opère une </a:t>
            </a:r>
            <a:r>
              <a:rPr lang="fr-FR" dirty="0" err="1"/>
              <a:t>dismutation</a:t>
            </a:r>
            <a:r>
              <a:rPr lang="fr-FR" dirty="0"/>
              <a:t> (</a:t>
            </a:r>
            <a:r>
              <a:rPr lang="fr-FR" dirty="0" err="1"/>
              <a:t>oxydo-réduction</a:t>
            </a:r>
            <a:r>
              <a:rPr lang="fr-FR" dirty="0"/>
              <a:t> entre deux molécules identiques) ici 2(O</a:t>
            </a:r>
            <a:r>
              <a:rPr lang="fr-FR" baseline="-25000" dirty="0"/>
              <a:t>2</a:t>
            </a:r>
            <a:r>
              <a:rPr lang="fr-FR" baseline="30000" dirty="0"/>
              <a:t>-</a:t>
            </a:r>
            <a:r>
              <a:rPr lang="fr-FR" b="1" baseline="30000" dirty="0">
                <a:solidFill>
                  <a:srgbClr val="FF0000"/>
                </a:solidFill>
              </a:rPr>
              <a:t> </a:t>
            </a:r>
            <a:r>
              <a:rPr lang="fr-FR" dirty="0"/>
              <a:t>), l’une s’oxyde l’autre se réduit.        </a:t>
            </a:r>
          </a:p>
          <a:p>
            <a:pPr>
              <a:buNone/>
            </a:pPr>
            <a:r>
              <a:rPr lang="fr-FR" dirty="0"/>
              <a:t>	  </a:t>
            </a:r>
            <a:r>
              <a:rPr lang="fr-FR" b="1" dirty="0">
                <a:solidFill>
                  <a:srgbClr val="FF0000"/>
                </a:solidFill>
              </a:rPr>
              <a:t>O</a:t>
            </a:r>
            <a:r>
              <a:rPr lang="fr-FR" b="1" baseline="-25000" dirty="0">
                <a:solidFill>
                  <a:srgbClr val="FF0000"/>
                </a:solidFill>
              </a:rPr>
              <a:t>2</a:t>
            </a:r>
            <a:r>
              <a:rPr lang="fr-FR" b="1" baseline="30000" dirty="0">
                <a:solidFill>
                  <a:srgbClr val="FF0000"/>
                </a:solidFill>
              </a:rPr>
              <a:t>- </a:t>
            </a:r>
            <a:r>
              <a:rPr lang="fr-FR" b="1" dirty="0">
                <a:solidFill>
                  <a:srgbClr val="FF0000"/>
                </a:solidFill>
              </a:rPr>
              <a:t> +  O</a:t>
            </a:r>
            <a:r>
              <a:rPr lang="fr-FR" b="1" baseline="-25000" dirty="0">
                <a:solidFill>
                  <a:srgbClr val="FF0000"/>
                </a:solidFill>
              </a:rPr>
              <a:t>2</a:t>
            </a:r>
            <a:r>
              <a:rPr lang="fr-FR" b="1" baseline="30000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 + 2H</a:t>
            </a:r>
            <a:r>
              <a:rPr lang="fr-FR" b="1" baseline="30000" dirty="0">
                <a:solidFill>
                  <a:srgbClr val="FF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 H</a:t>
            </a:r>
            <a:r>
              <a:rPr lang="fr-FR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fr-FR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  +  0</a:t>
            </a:r>
            <a:r>
              <a:rPr lang="fr-FR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fr-FR" b="1" baseline="-25000" dirty="0">
              <a:solidFill>
                <a:srgbClr val="FF0000"/>
              </a:solidFill>
            </a:endParaRPr>
          </a:p>
          <a:p>
            <a:r>
              <a:rPr lang="fr-FR" b="1" dirty="0" err="1">
                <a:solidFill>
                  <a:srgbClr val="0070C0"/>
                </a:solidFill>
              </a:rPr>
              <a:t>Apx</a:t>
            </a:r>
            <a:r>
              <a:rPr lang="fr-FR" dirty="0"/>
              <a:t>:</a:t>
            </a:r>
            <a:endParaRPr lang="fr-FR" dirty="0">
              <a:sym typeface="Wingdings" pitchFamily="2" charset="2"/>
            </a:endParaRPr>
          </a:p>
          <a:p>
            <a:pPr>
              <a:buNone/>
            </a:pPr>
            <a:r>
              <a:rPr lang="fr-FR" dirty="0">
                <a:sym typeface="Wingdings" pitchFamily="2" charset="2"/>
              </a:rPr>
              <a:t>                                                    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32040" y="1484784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5254390"/>
            <a:ext cx="6552728" cy="15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775" y="113184"/>
            <a:ext cx="3657397" cy="180364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940152" y="537321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86800" cy="64807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Autres enzymes de détoxification: La catalase 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6984776" cy="609329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La catalase est une hémoprotéine  possédant un Fe</a:t>
            </a:r>
            <a:r>
              <a:rPr lang="fr-FR" baseline="30000" dirty="0"/>
              <a:t>2+ </a:t>
            </a:r>
            <a:r>
              <a:rPr lang="fr-FR" dirty="0" err="1"/>
              <a:t>chélaté</a:t>
            </a:r>
            <a:r>
              <a:rPr lang="fr-FR" dirty="0"/>
              <a:t> entre les N de quatre noyaux pyrroles</a:t>
            </a:r>
          </a:p>
          <a:p>
            <a:endParaRPr lang="fr-FR" dirty="0"/>
          </a:p>
          <a:p>
            <a:r>
              <a:rPr lang="fr-FR" dirty="0"/>
              <a:t>La catalase réalise également une </a:t>
            </a:r>
            <a:r>
              <a:rPr lang="fr-FR" dirty="0" err="1"/>
              <a:t>dismutation</a:t>
            </a:r>
            <a:r>
              <a:rPr lang="fr-FR" dirty="0"/>
              <a:t> mais entre deux molécules de H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2</a:t>
            </a:r>
          </a:p>
          <a:p>
            <a:endParaRPr lang="fr-FR" baseline="-25000" dirty="0"/>
          </a:p>
          <a:p>
            <a:endParaRPr lang="fr-FR" baseline="-25000" dirty="0"/>
          </a:p>
          <a:p>
            <a:endParaRPr lang="fr-FR" baseline="-25000" dirty="0"/>
          </a:p>
          <a:p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H</a:t>
            </a:r>
            <a:r>
              <a:rPr lang="fr-FR" baseline="-25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baseline="-25000" dirty="0">
                <a:solidFill>
                  <a:srgbClr val="FF0000"/>
                </a:solidFill>
              </a:rPr>
              <a:t>2  +  </a:t>
            </a:r>
            <a:r>
              <a:rPr lang="fr-FR" dirty="0">
                <a:solidFill>
                  <a:srgbClr val="FF0000"/>
                </a:solidFill>
              </a:rPr>
              <a:t> H</a:t>
            </a:r>
            <a:r>
              <a:rPr lang="fr-FR" baseline="-25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baseline="-25000" dirty="0">
                <a:solidFill>
                  <a:srgbClr val="FF0000"/>
                </a:solidFill>
              </a:rPr>
              <a:t>2                                                     </a:t>
            </a:r>
            <a:r>
              <a:rPr lang="fr-FR" dirty="0">
                <a:solidFill>
                  <a:srgbClr val="FF0000"/>
                </a:solidFill>
              </a:rPr>
              <a:t>2H</a:t>
            </a:r>
            <a:r>
              <a:rPr lang="fr-FR" baseline="-25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baseline="-25000" dirty="0">
                <a:solidFill>
                  <a:srgbClr val="FF0000"/>
                </a:solidFill>
              </a:rPr>
              <a:t>   </a:t>
            </a:r>
            <a:r>
              <a:rPr lang="fr-FR" dirty="0">
                <a:solidFill>
                  <a:srgbClr val="FF0000"/>
                </a:solidFill>
              </a:rPr>
              <a:t>+ 0</a:t>
            </a:r>
            <a:r>
              <a:rPr lang="fr-FR" baseline="-25000" dirty="0">
                <a:solidFill>
                  <a:srgbClr val="FF0000"/>
                </a:solidFill>
              </a:rPr>
              <a:t>2      </a:t>
            </a:r>
          </a:p>
          <a:p>
            <a:endParaRPr lang="fr-FR" baseline="-25000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L’activité de la catalase est inhibée par l’</a:t>
            </a:r>
            <a:r>
              <a:rPr lang="fr-FR" dirty="0" err="1"/>
              <a:t>azide</a:t>
            </a:r>
            <a:r>
              <a:rPr lang="fr-FR" dirty="0"/>
              <a:t>  ou l’azoture (N3-)     </a:t>
            </a:r>
            <a:r>
              <a:rPr lang="fr-FR" baseline="-25000" dirty="0">
                <a:solidFill>
                  <a:srgbClr val="FF0000"/>
                </a:solidFill>
              </a:rPr>
              <a:t>                               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555776" y="4437112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Accolade ouvrante 5"/>
          <p:cNvSpPr/>
          <p:nvPr/>
        </p:nvSpPr>
        <p:spPr>
          <a:xfrm rot="5400000">
            <a:off x="3995936" y="1844824"/>
            <a:ext cx="648072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/>
          <p:cNvSpPr/>
          <p:nvPr/>
        </p:nvSpPr>
        <p:spPr>
          <a:xfrm rot="16200000">
            <a:off x="3095836" y="2672916"/>
            <a:ext cx="648072" cy="4464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19872" y="32849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oxydation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27784" y="52292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réduction</a:t>
            </a:r>
          </a:p>
        </p:txBody>
      </p:sp>
      <p:pic>
        <p:nvPicPr>
          <p:cNvPr id="2052" name="Picture 4" descr="Fichier:Heme b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128" y="764704"/>
            <a:ext cx="2085352" cy="23042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08" y="5877272"/>
            <a:ext cx="1453634" cy="60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396536" cy="418058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Question N° 1: Mise en évidence des </a:t>
            </a:r>
            <a:r>
              <a:rPr lang="fr-FR" sz="2400" u="sng" dirty="0"/>
              <a:t>voies de photophosphorylation </a:t>
            </a:r>
            <a:r>
              <a:rPr lang="fr-FR" sz="2400" dirty="0"/>
              <a:t>(PP)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465313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quantité de 02 émis par des suspensions </a:t>
            </a:r>
            <a:r>
              <a:rPr lang="fr-FR" b="1" dirty="0">
                <a:solidFill>
                  <a:srgbClr val="C00000"/>
                </a:solidFill>
              </a:rPr>
              <a:t>de membranes chloroplastiques </a:t>
            </a:r>
            <a:r>
              <a:rPr lang="fr-FR" dirty="0"/>
              <a:t>sont mesurées sous différentes conditions:</a:t>
            </a:r>
          </a:p>
          <a:p>
            <a:pPr lvl="1">
              <a:buFontTx/>
              <a:buChar char="-"/>
            </a:pPr>
            <a:r>
              <a:rPr lang="fr-FR" dirty="0"/>
              <a:t> En fonction de la </a:t>
            </a:r>
            <a:r>
              <a:rPr lang="fr-FR" b="1" dirty="0">
                <a:solidFill>
                  <a:srgbClr val="00B0F0"/>
                </a:solidFill>
              </a:rPr>
              <a:t>ferrédoxine </a:t>
            </a:r>
            <a:r>
              <a:rPr lang="fr-FR" dirty="0"/>
              <a:t>ajoutée </a:t>
            </a:r>
          </a:p>
          <a:p>
            <a:pPr lvl="1">
              <a:buFontTx/>
              <a:buChar char="-"/>
            </a:pPr>
            <a:r>
              <a:rPr lang="fr-FR" dirty="0"/>
              <a:t> En fonction de la présence ou d’absence de différent composés (</a:t>
            </a:r>
            <a:r>
              <a:rPr lang="fr-FR" b="1" dirty="0">
                <a:solidFill>
                  <a:srgbClr val="00B0F0"/>
                </a:solidFill>
              </a:rPr>
              <a:t>NADP+</a:t>
            </a:r>
            <a:r>
              <a:rPr lang="fr-FR" dirty="0"/>
              <a:t>; </a:t>
            </a:r>
            <a:r>
              <a:rPr lang="fr-FR" b="1" dirty="0">
                <a:solidFill>
                  <a:srgbClr val="00B0F0"/>
                </a:solidFill>
              </a:rPr>
              <a:t>Catalase</a:t>
            </a:r>
            <a:r>
              <a:rPr lang="fr-FR" dirty="0"/>
              <a:t> et </a:t>
            </a:r>
            <a:r>
              <a:rPr lang="fr-FR" b="1" dirty="0" err="1">
                <a:solidFill>
                  <a:srgbClr val="00B0F0"/>
                </a:solidFill>
              </a:rPr>
              <a:t>Azide</a:t>
            </a:r>
            <a:r>
              <a:rPr lang="fr-FR" dirty="0"/>
              <a:t>).</a:t>
            </a:r>
          </a:p>
          <a:p>
            <a:r>
              <a:rPr lang="fr-FR" dirty="0"/>
              <a:t>Les résultats sont présentés sur la figure ci-dessus</a:t>
            </a:r>
          </a:p>
          <a:p>
            <a:r>
              <a:rPr lang="fr-FR" dirty="0"/>
              <a:t>Interpréter cette courbe et en déduire les différents types </a:t>
            </a:r>
            <a:r>
              <a:rPr lang="fr-FR" b="1" dirty="0">
                <a:solidFill>
                  <a:srgbClr val="00B0F0"/>
                </a:solidFill>
              </a:rPr>
              <a:t>de PP.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6905625" cy="3876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304256" cy="187220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Courbe A:</a:t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-  </a:t>
            </a:r>
            <a:r>
              <a:rPr lang="fr-FR" sz="3600" b="1" dirty="0">
                <a:solidFill>
                  <a:srgbClr val="C00000"/>
                </a:solidFill>
              </a:rPr>
              <a:t>NADP+</a:t>
            </a:r>
            <a:r>
              <a:rPr lang="fr-FR" b="1" dirty="0">
                <a:solidFill>
                  <a:srgbClr val="C00000"/>
                </a:solidFill>
              </a:rPr>
              <a:t/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+ catalase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36912"/>
            <a:ext cx="8640960" cy="43651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La production nette de l’O</a:t>
            </a:r>
            <a:r>
              <a:rPr lang="fr-FR" baseline="-25000" dirty="0"/>
              <a:t>2</a:t>
            </a:r>
            <a:r>
              <a:rPr lang="fr-FR" dirty="0"/>
              <a:t> est nulle :</a:t>
            </a:r>
          </a:p>
          <a:p>
            <a:r>
              <a:rPr lang="fr-FR" dirty="0"/>
              <a:t>En absence de NADP+ seule la voie </a:t>
            </a:r>
            <a:r>
              <a:rPr lang="fr-FR" dirty="0" err="1"/>
              <a:t>pseudocyclique</a:t>
            </a:r>
            <a:r>
              <a:rPr lang="fr-FR" dirty="0"/>
              <a:t> fonctionne: </a:t>
            </a:r>
          </a:p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err="1">
                <a:solidFill>
                  <a:srgbClr val="0070C0"/>
                </a:solidFill>
              </a:rPr>
              <a:t>Fd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red</a:t>
            </a:r>
            <a:r>
              <a:rPr lang="fr-FR" b="1" dirty="0">
                <a:solidFill>
                  <a:srgbClr val="0070C0"/>
                </a:solidFill>
              </a:rPr>
              <a:t> + O</a:t>
            </a:r>
            <a:r>
              <a:rPr lang="fr-FR" b="1" baseline="-25000" dirty="0">
                <a:solidFill>
                  <a:srgbClr val="0070C0"/>
                </a:solidFill>
              </a:rPr>
              <a:t>2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 </a:t>
            </a:r>
            <a:r>
              <a:rPr lang="fr-FR" b="1" dirty="0" err="1">
                <a:solidFill>
                  <a:srgbClr val="0070C0"/>
                </a:solidFill>
                <a:sym typeface="Wingdings" pitchFamily="2" charset="2"/>
              </a:rPr>
              <a:t>Fd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b="1" dirty="0" err="1">
                <a:solidFill>
                  <a:srgbClr val="0070C0"/>
                </a:solidFill>
                <a:sym typeface="Wingdings" pitchFamily="2" charset="2"/>
              </a:rPr>
              <a:t>ox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 + O</a:t>
            </a:r>
            <a:r>
              <a:rPr lang="fr-FR" b="1" baseline="-25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fr-FR" sz="4800" b="1" baseline="30000" dirty="0">
                <a:solidFill>
                  <a:srgbClr val="0070C0"/>
                </a:solidFill>
                <a:sym typeface="Wingdings" pitchFamily="2" charset="2"/>
              </a:rPr>
              <a:t>-</a:t>
            </a:r>
          </a:p>
          <a:p>
            <a:endParaRPr lang="fr-FR" sz="1200" b="1" baseline="300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Le </a:t>
            </a:r>
            <a:r>
              <a:rPr lang="fr-FR" dirty="0" err="1">
                <a:sym typeface="Wingdings" pitchFamily="2" charset="2"/>
              </a:rPr>
              <a:t>superoxyde</a:t>
            </a:r>
            <a:r>
              <a:rPr lang="fr-FR" dirty="0">
                <a:sym typeface="Wingdings" pitchFamily="2" charset="2"/>
              </a:rPr>
              <a:t> est </a:t>
            </a:r>
            <a:r>
              <a:rPr lang="fr-FR" dirty="0" err="1">
                <a:sym typeface="Wingdings" pitchFamily="2" charset="2"/>
              </a:rPr>
              <a:t>dismuté</a:t>
            </a:r>
            <a:r>
              <a:rPr lang="fr-FR" dirty="0">
                <a:sym typeface="Wingdings" pitchFamily="2" charset="2"/>
              </a:rPr>
              <a:t> en H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dirty="0">
                <a:sym typeface="Wingdings" pitchFamily="2" charset="2"/>
              </a:rPr>
              <a:t>O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dirty="0">
                <a:sym typeface="Wingdings" pitchFamily="2" charset="2"/>
              </a:rPr>
              <a:t> soit directement soit par l’action de la SOD (</a:t>
            </a:r>
            <a:r>
              <a:rPr lang="fr-FR" dirty="0" err="1">
                <a:sym typeface="Wingdings" pitchFamily="2" charset="2"/>
              </a:rPr>
              <a:t>thylakoïde</a:t>
            </a:r>
            <a:r>
              <a:rPr lang="fr-FR" dirty="0">
                <a:sym typeface="Wingdings" pitchFamily="2" charset="2"/>
              </a:rPr>
              <a:t>):                      </a:t>
            </a:r>
            <a:r>
              <a:rPr lang="fr-FR" b="1" dirty="0">
                <a:solidFill>
                  <a:srgbClr val="0070C0"/>
                </a:solidFill>
              </a:rPr>
              <a:t>O</a:t>
            </a:r>
            <a:r>
              <a:rPr lang="fr-FR" b="1" baseline="-25000" dirty="0">
                <a:solidFill>
                  <a:srgbClr val="0070C0"/>
                </a:solidFill>
              </a:rPr>
              <a:t>2</a:t>
            </a:r>
            <a:r>
              <a:rPr lang="fr-FR" b="1" baseline="30000" dirty="0">
                <a:solidFill>
                  <a:srgbClr val="0070C0"/>
                </a:solidFill>
              </a:rPr>
              <a:t>- </a:t>
            </a:r>
            <a:r>
              <a:rPr lang="fr-FR" b="1" dirty="0">
                <a:solidFill>
                  <a:srgbClr val="0070C0"/>
                </a:solidFill>
              </a:rPr>
              <a:t> +  O</a:t>
            </a:r>
            <a:r>
              <a:rPr lang="fr-FR" b="1" baseline="-25000" dirty="0">
                <a:solidFill>
                  <a:srgbClr val="0070C0"/>
                </a:solidFill>
              </a:rPr>
              <a:t>2</a:t>
            </a:r>
            <a:r>
              <a:rPr lang="fr-FR" b="1" baseline="30000" dirty="0">
                <a:solidFill>
                  <a:srgbClr val="0070C0"/>
                </a:solidFill>
              </a:rPr>
              <a:t>-</a:t>
            </a:r>
            <a:r>
              <a:rPr lang="fr-FR" b="1" dirty="0">
                <a:solidFill>
                  <a:srgbClr val="0070C0"/>
                </a:solidFill>
              </a:rPr>
              <a:t>  + 2H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 H</a:t>
            </a:r>
            <a:r>
              <a:rPr lang="fr-FR" b="1" baseline="-25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fr-FR" b="1" baseline="-25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  +  0</a:t>
            </a:r>
            <a:r>
              <a:rPr lang="fr-FR" b="1" baseline="-25000" dirty="0">
                <a:solidFill>
                  <a:srgbClr val="0070C0"/>
                </a:solidFill>
                <a:sym typeface="Wingdings" pitchFamily="2" charset="2"/>
              </a:rPr>
              <a:t>2</a:t>
            </a:r>
          </a:p>
          <a:p>
            <a:endParaRPr lang="fr-FR" b="1" baseline="-250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dirty="0">
                <a:sym typeface="Wingdings" pitchFamily="2" charset="2"/>
              </a:rPr>
              <a:t>En présence de la catalase, le H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dirty="0">
                <a:sym typeface="Wingdings" pitchFamily="2" charset="2"/>
              </a:rPr>
              <a:t>O</a:t>
            </a:r>
            <a:r>
              <a:rPr lang="fr-FR" baseline="-25000" dirty="0">
                <a:sym typeface="Wingdings" pitchFamily="2" charset="2"/>
              </a:rPr>
              <a:t>2</a:t>
            </a:r>
            <a:r>
              <a:rPr lang="fr-FR" b="1" baseline="-25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>
                <a:sym typeface="Wingdings" pitchFamily="2" charset="2"/>
              </a:rPr>
              <a:t>est </a:t>
            </a:r>
            <a:r>
              <a:rPr lang="fr-FR" dirty="0" err="1">
                <a:sym typeface="Wingdings" pitchFamily="2" charset="2"/>
              </a:rPr>
              <a:t>dismuté</a:t>
            </a:r>
            <a:endParaRPr lang="fr-FR" dirty="0">
              <a:sym typeface="Wingdings" pitchFamily="2" charset="2"/>
            </a:endParaRPr>
          </a:p>
          <a:p>
            <a:r>
              <a:rPr lang="fr-FR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H</a:t>
            </a:r>
            <a:r>
              <a:rPr lang="fr-FR" b="1" baseline="-25000" dirty="0">
                <a:solidFill>
                  <a:srgbClr val="0070C0"/>
                </a:solidFill>
              </a:rPr>
              <a:t>2</a:t>
            </a:r>
            <a:r>
              <a:rPr lang="fr-FR" b="1" dirty="0">
                <a:solidFill>
                  <a:srgbClr val="0070C0"/>
                </a:solidFill>
              </a:rPr>
              <a:t>O</a:t>
            </a:r>
            <a:r>
              <a:rPr lang="fr-FR" b="1" baseline="-25000" dirty="0">
                <a:solidFill>
                  <a:srgbClr val="0070C0"/>
                </a:solidFill>
              </a:rPr>
              <a:t>2  +  </a:t>
            </a:r>
            <a:r>
              <a:rPr lang="fr-FR" b="1" dirty="0">
                <a:solidFill>
                  <a:srgbClr val="0070C0"/>
                </a:solidFill>
              </a:rPr>
              <a:t> H</a:t>
            </a:r>
            <a:r>
              <a:rPr lang="fr-FR" b="1" baseline="-25000" dirty="0">
                <a:solidFill>
                  <a:srgbClr val="0070C0"/>
                </a:solidFill>
              </a:rPr>
              <a:t>2</a:t>
            </a:r>
            <a:r>
              <a:rPr lang="fr-FR" b="1" dirty="0">
                <a:solidFill>
                  <a:srgbClr val="0070C0"/>
                </a:solidFill>
              </a:rPr>
              <a:t>O</a:t>
            </a:r>
            <a:r>
              <a:rPr lang="fr-FR" b="1" baseline="-25000" dirty="0">
                <a:solidFill>
                  <a:srgbClr val="0070C0"/>
                </a:solidFill>
              </a:rPr>
              <a:t>2  </a:t>
            </a:r>
            <a:r>
              <a:rPr lang="fr-FR" b="1" dirty="0">
                <a:solidFill>
                  <a:srgbClr val="0070C0"/>
                </a:solidFill>
                <a:sym typeface="Wingdings" pitchFamily="2" charset="2"/>
              </a:rPr>
              <a:t></a:t>
            </a:r>
            <a:r>
              <a:rPr lang="fr-FR" b="1" baseline="-25000" dirty="0">
                <a:solidFill>
                  <a:srgbClr val="0070C0"/>
                </a:solidFill>
              </a:rPr>
              <a:t>   </a:t>
            </a:r>
            <a:r>
              <a:rPr lang="fr-FR" b="1" dirty="0">
                <a:solidFill>
                  <a:srgbClr val="0070C0"/>
                </a:solidFill>
              </a:rPr>
              <a:t>2H</a:t>
            </a:r>
            <a:r>
              <a:rPr lang="fr-FR" b="1" baseline="-25000" dirty="0">
                <a:solidFill>
                  <a:srgbClr val="0070C0"/>
                </a:solidFill>
              </a:rPr>
              <a:t>2</a:t>
            </a:r>
            <a:r>
              <a:rPr lang="fr-FR" b="1" dirty="0">
                <a:solidFill>
                  <a:srgbClr val="0070C0"/>
                </a:solidFill>
              </a:rPr>
              <a:t>O</a:t>
            </a:r>
            <a:r>
              <a:rPr lang="fr-FR" b="1" baseline="-25000" dirty="0">
                <a:solidFill>
                  <a:srgbClr val="0070C0"/>
                </a:solidFill>
              </a:rPr>
              <a:t>   </a:t>
            </a:r>
            <a:r>
              <a:rPr lang="fr-FR" b="1" dirty="0">
                <a:solidFill>
                  <a:srgbClr val="0070C0"/>
                </a:solidFill>
              </a:rPr>
              <a:t>+ 0</a:t>
            </a:r>
            <a:r>
              <a:rPr lang="fr-FR" b="1" baseline="-25000" dirty="0">
                <a:solidFill>
                  <a:srgbClr val="0070C0"/>
                </a:solidFill>
              </a:rPr>
              <a:t>2 </a:t>
            </a:r>
            <a:r>
              <a:rPr lang="fr-FR" dirty="0">
                <a:solidFill>
                  <a:srgbClr val="0070C0"/>
                </a:solidFill>
                <a:sym typeface="Wingdings" pitchFamily="2" charset="2"/>
              </a:rPr>
              <a:t> 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9476"/>
            <a:ext cx="4320480" cy="2425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Courbe 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4936" cy="39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itchFamily="2" charset="2"/>
              </a:rPr>
              <a:t> Production nette d’oxygène est nulle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8172400" y="2060848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</a:t>
            </a:r>
            <a:r>
              <a:rPr lang="fr-FR" b="1" dirty="0">
                <a:solidFill>
                  <a:srgbClr val="0070C0"/>
                </a:solidFill>
              </a:rPr>
              <a:t>Catalase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88224" y="119675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SOD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08312"/>
            <a:ext cx="8507288" cy="43651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En absence de NADP+ c’est la chaine </a:t>
            </a:r>
            <a:r>
              <a:rPr lang="fr-FR" dirty="0" err="1"/>
              <a:t>pseudocyclique</a:t>
            </a:r>
            <a:r>
              <a:rPr lang="fr-FR" dirty="0"/>
              <a:t> qui fonctionne.</a:t>
            </a:r>
          </a:p>
          <a:p>
            <a:endParaRPr lang="fr-FR" sz="1100" dirty="0"/>
          </a:p>
          <a:p>
            <a:r>
              <a:rPr lang="fr-FR" dirty="0"/>
              <a:t> Mais la catalase étant inhibée par l’</a:t>
            </a:r>
            <a:r>
              <a:rPr lang="fr-FR" dirty="0" err="1"/>
              <a:t>azide</a:t>
            </a:r>
            <a:r>
              <a:rPr lang="fr-FR" dirty="0"/>
              <a:t>, les H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2</a:t>
            </a:r>
            <a:r>
              <a:rPr lang="fr-FR" dirty="0"/>
              <a:t> formées  ne sont pas prises en charge par la catalase. </a:t>
            </a:r>
          </a:p>
          <a:p>
            <a:endParaRPr lang="fr-FR" sz="1100" dirty="0"/>
          </a:p>
          <a:p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la chaine de transport </a:t>
            </a:r>
            <a:r>
              <a:rPr lang="fr-FR" dirty="0" err="1"/>
              <a:t>pseudocyclique</a:t>
            </a:r>
            <a:r>
              <a:rPr lang="fr-FR" dirty="0"/>
              <a:t> ne fonctionne pas complètement.</a:t>
            </a:r>
          </a:p>
          <a:p>
            <a:endParaRPr lang="fr-FR" sz="1200" dirty="0"/>
          </a:p>
          <a:p>
            <a:r>
              <a:rPr lang="fr-FR" dirty="0">
                <a:sym typeface="Wingdings" pitchFamily="2" charset="2"/>
              </a:rPr>
              <a:t> consommation de plus d’oxygène qui augmente avec l’augmentation de la </a:t>
            </a:r>
            <a:r>
              <a:rPr lang="fr-FR" dirty="0" err="1">
                <a:sym typeface="Wingdings" pitchFamily="2" charset="2"/>
              </a:rPr>
              <a:t>Fd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88640"/>
            <a:ext cx="23042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Courbe B:</a:t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NADP+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44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fr-FR" sz="36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catalase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2644"/>
            <a:ext cx="4752528" cy="25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Courbe B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5914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516216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SOD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396536" cy="97493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Question 1: Mise en évidence des voies de </a:t>
            </a:r>
            <a:r>
              <a:rPr lang="fr-FR" sz="2800" b="1" u="sng" dirty="0">
                <a:solidFill>
                  <a:srgbClr val="FF0000"/>
                </a:solidFill>
              </a:rPr>
              <a:t>photophosphorylation </a:t>
            </a:r>
            <a:r>
              <a:rPr lang="fr-FR" sz="2800" b="1" dirty="0">
                <a:solidFill>
                  <a:srgbClr val="FF0000"/>
                </a:solidFill>
              </a:rPr>
              <a:t>(PP)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4896235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000" dirty="0"/>
              <a:t>Les quantité de 0</a:t>
            </a:r>
            <a:r>
              <a:rPr lang="fr-FR" sz="2000" baseline="-25000" dirty="0"/>
              <a:t>2 </a:t>
            </a:r>
            <a:r>
              <a:rPr lang="fr-FR" sz="2000" dirty="0"/>
              <a:t>émis par des suspensions de membranes chloroplastiques, en fonction de la </a:t>
            </a:r>
            <a:r>
              <a:rPr lang="fr-FR" sz="2000" b="1" dirty="0">
                <a:solidFill>
                  <a:srgbClr val="00B0F0"/>
                </a:solidFill>
              </a:rPr>
              <a:t>ferrédoxine </a:t>
            </a:r>
            <a:r>
              <a:rPr lang="fr-FR" sz="2000" dirty="0"/>
              <a:t>ajoutée, sont mesurées sous différentes conditions, en fonction de </a:t>
            </a:r>
            <a:r>
              <a:rPr lang="fr-FR" sz="2000" b="1" dirty="0">
                <a:solidFill>
                  <a:srgbClr val="00B0F0"/>
                </a:solidFill>
              </a:rPr>
              <a:t>la présence ou d’absence </a:t>
            </a:r>
            <a:r>
              <a:rPr lang="fr-FR" sz="2000" dirty="0"/>
              <a:t>de différent composés (</a:t>
            </a:r>
            <a:r>
              <a:rPr lang="fr-FR" sz="2000" b="1" dirty="0">
                <a:solidFill>
                  <a:srgbClr val="00B0F0"/>
                </a:solidFill>
              </a:rPr>
              <a:t>NADP+</a:t>
            </a:r>
            <a:r>
              <a:rPr lang="fr-FR" sz="2000" dirty="0"/>
              <a:t>; </a:t>
            </a:r>
            <a:r>
              <a:rPr lang="fr-FR" sz="2000" b="1" dirty="0">
                <a:solidFill>
                  <a:srgbClr val="00B0F0"/>
                </a:solidFill>
              </a:rPr>
              <a:t>Catalase</a:t>
            </a:r>
            <a:r>
              <a:rPr lang="fr-FR" sz="2000" dirty="0"/>
              <a:t> et </a:t>
            </a:r>
            <a:r>
              <a:rPr lang="fr-FR" sz="2000" b="1" dirty="0" err="1">
                <a:solidFill>
                  <a:srgbClr val="00B0F0"/>
                </a:solidFill>
              </a:rPr>
              <a:t>Azide</a:t>
            </a:r>
            <a:r>
              <a:rPr lang="fr-FR" sz="2000" dirty="0"/>
              <a:t>).</a:t>
            </a:r>
          </a:p>
          <a:p>
            <a:r>
              <a:rPr lang="fr-FR" sz="2000" dirty="0"/>
              <a:t>Les résultats sont présentés sur la figure ci-dessus</a:t>
            </a:r>
          </a:p>
          <a:p>
            <a:r>
              <a:rPr lang="fr-FR" sz="2000" dirty="0"/>
              <a:t>Interpréter cette courbe et en déduire les différents types </a:t>
            </a:r>
            <a:r>
              <a:rPr lang="fr-FR" sz="2000" b="1" dirty="0">
                <a:solidFill>
                  <a:srgbClr val="00B0F0"/>
                </a:solidFill>
              </a:rPr>
              <a:t>de PP. 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13757"/>
            <a:ext cx="6689600" cy="3755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10445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En présence de NADP+ et de la catalase, les deux voies de transfert des électron fonctionnent simultanément.</a:t>
            </a:r>
          </a:p>
          <a:p>
            <a:pPr lvl="1"/>
            <a:r>
              <a:rPr lang="fr-FR" dirty="0"/>
              <a:t>non cyclique (Accepteur d’e- = NADP+) et </a:t>
            </a:r>
          </a:p>
          <a:p>
            <a:pPr lvl="1"/>
            <a:r>
              <a:rPr lang="fr-FR" dirty="0" err="1"/>
              <a:t>pseudocyclique</a:t>
            </a:r>
            <a:r>
              <a:rPr lang="fr-FR" dirty="0"/>
              <a:t> (Accepteur d’e- = O2), </a:t>
            </a:r>
          </a:p>
          <a:p>
            <a:r>
              <a:rPr lang="fr-FR" dirty="0"/>
              <a:t>La </a:t>
            </a:r>
            <a:r>
              <a:rPr lang="fr-FR" dirty="0" err="1"/>
              <a:t>Fd</a:t>
            </a:r>
            <a:r>
              <a:rPr lang="fr-FR" dirty="0"/>
              <a:t> a une double affinité pour les deux accepteurs d’é- (NADP+ et O</a:t>
            </a:r>
            <a:r>
              <a:rPr lang="fr-FR" baseline="-25000" dirty="0"/>
              <a:t>2</a:t>
            </a:r>
            <a:r>
              <a:rPr lang="fr-FR" dirty="0"/>
              <a:t>) bien que l’affinité pour O</a:t>
            </a:r>
            <a:r>
              <a:rPr lang="fr-FR" baseline="-25000" dirty="0"/>
              <a:t>2</a:t>
            </a:r>
            <a:r>
              <a:rPr lang="fr-FR" dirty="0"/>
              <a:t> est beaucoup plus faible. </a:t>
            </a:r>
          </a:p>
          <a:p>
            <a:r>
              <a:rPr lang="fr-FR" dirty="0"/>
              <a:t>La production nette de O</a:t>
            </a:r>
            <a:r>
              <a:rPr lang="fr-FR" baseline="-25000" dirty="0"/>
              <a:t>2</a:t>
            </a:r>
            <a:r>
              <a:rPr lang="fr-FR" dirty="0"/>
              <a:t> augmente avec L’augmentation de la concentration de la </a:t>
            </a:r>
            <a:r>
              <a:rPr lang="fr-FR" dirty="0" err="1"/>
              <a:t>Fd</a:t>
            </a:r>
            <a:r>
              <a:rPr lang="fr-FR" dirty="0"/>
              <a:t> jusqu’à saturation du système.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88640"/>
            <a:ext cx="23042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Courbe C:</a:t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NADP+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+</a:t>
            </a:r>
            <a:r>
              <a:rPr lang="fr-FR" sz="36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catalase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2644"/>
            <a:ext cx="4752528" cy="25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Courbe 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On travaille sur des membranes de chloroplaste et pas de chloroplaste intactes</a:t>
            </a:r>
          </a:p>
          <a:p>
            <a:endParaRPr lang="fr-FR" sz="1100" dirty="0"/>
          </a:p>
          <a:p>
            <a:r>
              <a:rPr lang="fr-FR" dirty="0"/>
              <a:t>Donc toutes les molécules du stroma  telle que NADP+ et des molécules des membranes très solubles est facilement détachables des membranes, comme La </a:t>
            </a:r>
            <a:r>
              <a:rPr lang="fr-FR" dirty="0" err="1"/>
              <a:t>Fd</a:t>
            </a:r>
            <a:r>
              <a:rPr lang="fr-FR" dirty="0"/>
              <a:t>,  sont absentes et deviennent donc des facteurs </a:t>
            </a:r>
            <a:r>
              <a:rPr lang="fr-FR" dirty="0" err="1"/>
              <a:t>limitants</a:t>
            </a:r>
            <a:r>
              <a:rPr lang="fr-FR" dirty="0"/>
              <a:t>.</a:t>
            </a:r>
          </a:p>
          <a:p>
            <a:endParaRPr lang="fr-FR" sz="1200" dirty="0"/>
          </a:p>
          <a:p>
            <a:r>
              <a:rPr lang="fr-FR" dirty="0"/>
              <a:t>D’où l’augmentation de la production nette de l’O</a:t>
            </a:r>
            <a:r>
              <a:rPr lang="fr-FR" baseline="-25000" dirty="0"/>
              <a:t>2</a:t>
            </a:r>
            <a:r>
              <a:rPr lang="fr-FR" dirty="0"/>
              <a:t> par la Fd.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64296"/>
            <a:ext cx="8229600" cy="443711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Lorsque le NADP+ est présent, la voie non cyclique fonctionne et l’oxygène est dégagé par le PS II. </a:t>
            </a:r>
          </a:p>
          <a:p>
            <a:endParaRPr lang="fr-FR" sz="1200" dirty="0"/>
          </a:p>
          <a:p>
            <a:r>
              <a:rPr lang="fr-FR" dirty="0"/>
              <a:t>Une partie de cet O2 est consommée au niveau du PSI comme accepteurs d’e- (voie </a:t>
            </a:r>
            <a:r>
              <a:rPr lang="fr-FR" dirty="0" err="1"/>
              <a:t>pseudocyclique</a:t>
            </a:r>
            <a:r>
              <a:rPr lang="fr-FR" dirty="0"/>
              <a:t>). </a:t>
            </a:r>
          </a:p>
          <a:p>
            <a:endParaRPr lang="fr-FR" sz="1200" dirty="0"/>
          </a:p>
          <a:p>
            <a:r>
              <a:rPr lang="fr-FR" dirty="0"/>
              <a:t>Mais en présence de l’</a:t>
            </a:r>
            <a:r>
              <a:rPr lang="fr-FR" dirty="0" err="1"/>
              <a:t>azide</a:t>
            </a:r>
            <a:r>
              <a:rPr lang="fr-FR" dirty="0"/>
              <a:t> , inhibiteur de l’activité </a:t>
            </a:r>
            <a:r>
              <a:rPr lang="fr-FR" dirty="0" err="1"/>
              <a:t>catalisique</a:t>
            </a:r>
            <a:r>
              <a:rPr lang="fr-FR" dirty="0"/>
              <a:t>, il n’ya pas de </a:t>
            </a:r>
            <a:r>
              <a:rPr lang="fr-FR" dirty="0" err="1"/>
              <a:t>dismutation</a:t>
            </a:r>
            <a:r>
              <a:rPr lang="fr-FR" dirty="0"/>
              <a:t> des molécules de H2O2 donc pas de libération de O2.</a:t>
            </a:r>
          </a:p>
          <a:p>
            <a:pPr>
              <a:buNone/>
            </a:pPr>
            <a:r>
              <a:rPr lang="fr-FR" sz="1300" dirty="0"/>
              <a:t> </a:t>
            </a:r>
          </a:p>
          <a:p>
            <a:r>
              <a:rPr lang="fr-FR" dirty="0">
                <a:sym typeface="Wingdings" pitchFamily="2" charset="2"/>
              </a:rPr>
              <a:t> le bilan de dégagement du O2 est donc mois intense « différence « d » avec la courbe C ».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88640"/>
            <a:ext cx="23042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Courbe D:</a:t>
            </a:r>
            <a:b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NADP+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44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fr-FR" sz="3600" b="1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catalase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4752528" cy="25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Voie Cyclique: Photophosphorylation cyclique</a:t>
            </a:r>
            <a:r>
              <a:rPr lang="fr-FR" sz="4000" dirty="0"/>
              <a:t/>
            </a:r>
            <a:br>
              <a:rPr lang="fr-FR" sz="4000" dirty="0"/>
            </a:br>
            <a:endParaRPr lang="fr-FR" sz="27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980728"/>
            <a:ext cx="3923928" cy="5544616"/>
          </a:xfrm>
        </p:spPr>
        <p:txBody>
          <a:bodyPr>
            <a:normAutofit fontScale="92500"/>
          </a:bodyPr>
          <a:lstStyle/>
          <a:p>
            <a:r>
              <a:rPr lang="fr-FR" dirty="0"/>
              <a:t>En absence du PS II, transfert cycliques des électrons par PSI  </a:t>
            </a:r>
          </a:p>
          <a:p>
            <a:r>
              <a:rPr lang="fr-FR" dirty="0"/>
              <a:t>Production de l’ATP mais pas de production de la NADPH, H+,  ni de O2</a:t>
            </a:r>
          </a:p>
          <a:p>
            <a:r>
              <a:rPr lang="fr-FR" dirty="0"/>
              <a:t>Le premier donneur d’e- est </a:t>
            </a:r>
            <a:r>
              <a:rPr lang="fr-FR" dirty="0" err="1"/>
              <a:t>Chl</a:t>
            </a:r>
            <a:r>
              <a:rPr lang="fr-FR" dirty="0"/>
              <a:t> P700.</a:t>
            </a:r>
          </a:p>
          <a:p>
            <a:r>
              <a:rPr lang="fr-FR" dirty="0"/>
              <a:t>L’accepteur final est aussi la </a:t>
            </a:r>
            <a:r>
              <a:rPr lang="fr-FR" dirty="0" err="1"/>
              <a:t>Chl</a:t>
            </a:r>
            <a:r>
              <a:rPr lang="fr-FR" dirty="0"/>
              <a:t> P700        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5258569" cy="415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Question II: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038600" cy="573325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Une suspension de chloroplastes isolés dans un tampon sans CO2.</a:t>
            </a:r>
          </a:p>
          <a:p>
            <a:r>
              <a:rPr lang="fr-FR" dirty="0"/>
              <a:t>La concentration de l’O2 est mesurée en lumière continue.</a:t>
            </a:r>
          </a:p>
          <a:p>
            <a:r>
              <a:rPr lang="fr-FR" dirty="0"/>
              <a:t>Il ajoute à la préparation du ferricyanure de potassium à un moment précis.</a:t>
            </a:r>
          </a:p>
          <a:p>
            <a:r>
              <a:rPr lang="fr-FR" dirty="0"/>
              <a:t>Les résultats obtenus sont présentés sur la figure ci-contre</a:t>
            </a:r>
          </a:p>
          <a:p>
            <a:pPr lvl="1"/>
            <a:r>
              <a:rPr lang="fr-FR" dirty="0"/>
              <a:t>Interpréter les résultats</a:t>
            </a:r>
          </a:p>
          <a:p>
            <a:pPr lvl="1"/>
            <a:r>
              <a:rPr lang="fr-FR" dirty="0"/>
              <a:t>Tirer des conclusions</a:t>
            </a:r>
          </a:p>
          <a:p>
            <a:pPr lvl="1"/>
            <a:r>
              <a:rPr lang="fr-FR" dirty="0"/>
              <a:t>Donnez un non à cette expérience </a:t>
            </a:r>
          </a:p>
        </p:txBody>
      </p:sp>
      <p:pic>
        <p:nvPicPr>
          <p:cNvPr id="5" name="Picture 5" descr="C:\Users\User\Desktop\LA PHOTOSYNTHESE SITE\cours_termS_spe_ch7_fichiers\termspe_ch8_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919696" cy="342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r-FR" dirty="0"/>
              <a:t>C’est l’expérience de Hill (1937)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En 1937, Hill réalise son expérience sur une </a:t>
            </a:r>
            <a:r>
              <a:rPr lang="fr-FR" b="1" dirty="0">
                <a:solidFill>
                  <a:srgbClr val="0070C0"/>
                </a:solidFill>
              </a:rPr>
              <a:t>suspension de chloroplastes éclairée</a:t>
            </a:r>
            <a:r>
              <a:rPr lang="fr-FR" dirty="0"/>
              <a:t> et utilise, en </a:t>
            </a:r>
            <a:r>
              <a:rPr lang="fr-FR" b="1" dirty="0">
                <a:solidFill>
                  <a:srgbClr val="0070C0"/>
                </a:solidFill>
              </a:rPr>
              <a:t>absence de CO2</a:t>
            </a:r>
            <a:r>
              <a:rPr lang="fr-FR" dirty="0"/>
              <a:t>, un réducteur artificiel  (</a:t>
            </a:r>
            <a:r>
              <a:rPr lang="fr-FR" b="1" dirty="0">
                <a:solidFill>
                  <a:srgbClr val="0070C0"/>
                </a:solidFill>
              </a:rPr>
              <a:t>un accepteur d’e-</a:t>
            </a:r>
            <a:r>
              <a:rPr lang="fr-FR" dirty="0"/>
              <a:t>): le ferricyanure de potassium </a:t>
            </a:r>
            <a:r>
              <a:rPr lang="fr-FR" b="1" dirty="0">
                <a:solidFill>
                  <a:srgbClr val="0070C0"/>
                </a:solidFill>
              </a:rPr>
              <a:t>Fe3+ (CN-)6 K3</a:t>
            </a:r>
            <a:r>
              <a:rPr lang="fr-FR" dirty="0"/>
              <a:t> (= </a:t>
            </a:r>
            <a:r>
              <a:rPr lang="fr-FR" b="1" dirty="0">
                <a:solidFill>
                  <a:srgbClr val="0070C0"/>
                </a:solidFill>
              </a:rPr>
              <a:t>réactif de Hill</a:t>
            </a:r>
            <a:r>
              <a:rPr lang="fr-FR" dirty="0"/>
              <a:t>)</a:t>
            </a:r>
            <a:endParaRPr lang="fr-FR" u="sng" dirty="0"/>
          </a:p>
          <a:p>
            <a:endParaRPr lang="fr-FR" u="sng" dirty="0"/>
          </a:p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	</a:t>
            </a:r>
            <a:r>
              <a:rPr lang="fr-FR" b="1" u="sng" dirty="0">
                <a:solidFill>
                  <a:srgbClr val="C00000"/>
                </a:solidFill>
              </a:rPr>
              <a:t>Principe :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dirty="0"/>
              <a:t>L’acte photosynthétique se décompose en deux réactions : réaction photochimique et réaction biochimique d’incorporation du CO2. </a:t>
            </a:r>
          </a:p>
          <a:p>
            <a:r>
              <a:rPr lang="fr-FR" dirty="0">
                <a:solidFill>
                  <a:srgbClr val="C00000"/>
                </a:solidFill>
              </a:rPr>
              <a:t>Le principe consiste à obtenir la réaction photochimique d’oxydation de l’eau seule </a:t>
            </a:r>
            <a:r>
              <a:rPr lang="fr-FR" dirty="0"/>
              <a:t>grâce à un accepteur artificiel d’électrons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              La photosynthèse</a:t>
            </a:r>
            <a:br>
              <a:rPr lang="fr-FR" dirty="0"/>
            </a:br>
            <a:r>
              <a:rPr lang="fr-FR" dirty="0"/>
              <a:t>  </a:t>
            </a:r>
            <a:r>
              <a:rPr lang="fr-FR" sz="2700" dirty="0"/>
              <a:t>Réactions photochimiques                      Réactions biochimiques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66115"/>
            <a:ext cx="6624736" cy="527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620688"/>
          </a:xfrm>
        </p:spPr>
        <p:txBody>
          <a:bodyPr>
            <a:normAutofit/>
          </a:bodyPr>
          <a:lstStyle/>
          <a:p>
            <a:r>
              <a:rPr lang="fr-FR" sz="3200" b="1" dirty="0"/>
              <a:t>Le</a:t>
            </a:r>
            <a:r>
              <a:rPr lang="fr-FR" sz="3200" dirty="0"/>
              <a:t> </a:t>
            </a:r>
            <a:r>
              <a:rPr lang="fr-FR" sz="3200" b="1" dirty="0"/>
              <a:t>ferricyanure de potassium</a:t>
            </a:r>
            <a:endParaRPr lang="fr-FR" sz="3200" dirty="0"/>
          </a:p>
        </p:txBody>
      </p:sp>
      <p:pic>
        <p:nvPicPr>
          <p:cNvPr id="2052" name="Picture 4" descr="ChemSpider 2D Image | Potassium ferricyanide | C6FeK3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00200" cy="18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5856" y="620688"/>
            <a:ext cx="2287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[Fe3+(CN</a:t>
            </a:r>
            <a:r>
              <a:rPr lang="fr-FR" sz="2800" baseline="30000" dirty="0"/>
              <a:t>-</a:t>
            </a:r>
            <a:r>
              <a:rPr lang="fr-FR" sz="2800" dirty="0"/>
              <a:t>)</a:t>
            </a:r>
            <a:r>
              <a:rPr lang="fr-FR" sz="2800" baseline="-25000" dirty="0"/>
              <a:t>6</a:t>
            </a:r>
            <a:r>
              <a:rPr lang="fr-FR" sz="2800" dirty="0"/>
              <a:t>K</a:t>
            </a:r>
            <a:r>
              <a:rPr lang="fr-FR" sz="2800" baseline="-25000" dirty="0"/>
              <a:t>3</a:t>
            </a:r>
            <a:r>
              <a:rPr lang="fr-FR" sz="2800" dirty="0"/>
              <a:t>]</a:t>
            </a:r>
          </a:p>
        </p:txBody>
      </p:sp>
      <p:pic>
        <p:nvPicPr>
          <p:cNvPr id="9" name="Picture 6" descr="Image associé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2" y="144016"/>
            <a:ext cx="2421676" cy="1556792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absence de CO2, les chloroplastes sont capables de libérer du dioxygène, à condition qu'un accepteur d'électron soit présent dans le milieu.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User\Desktop\LA PHOTOSYNTHESE SITE\cours_termS_spe_ch7_fichiers\termspe_ch8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7128792" cy="2311604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" y="1389561"/>
            <a:ext cx="8874159" cy="527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3568" y="1268760"/>
            <a:ext cx="1656184" cy="4752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724128" y="1268760"/>
            <a:ext cx="3024336" cy="4752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83768" y="2060848"/>
            <a:ext cx="3024336" cy="5232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Lumière</a:t>
            </a:r>
          </a:p>
        </p:txBody>
      </p:sp>
      <p:pic>
        <p:nvPicPr>
          <p:cNvPr id="25605" name="Picture 5" descr="C:\Users\User\Desktop\LA PHOTOSYNTHESE SITE\cours_termS_spe_ch7_fichiers\termspe_ch8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471" y="0"/>
            <a:ext cx="3892738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52317"/>
            <a:ext cx="8229600" cy="1833067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De 0 s à 120 s, la suspension de chloroplaste est à l'obscurité : l'énergie lumineuse nécessaire à la phase photochimique de la photosynthèse étant absente, il n'y a pas oxydation des molécules d'eau, la concentration de dioxygène reste stable.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colade fermante 8"/>
          <p:cNvSpPr/>
          <p:nvPr/>
        </p:nvSpPr>
        <p:spPr>
          <a:xfrm rot="5400000">
            <a:off x="1187624" y="3861048"/>
            <a:ext cx="504056" cy="16561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Quelques rappels théoriques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4968552"/>
            <a:ext cx="9144000" cy="2132856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De 120 s à 240 s, les chloroplastes sont éclairés : l'énergie lumineuse nécessaire à la phase photochimique est présente. Cependant</a:t>
            </a:r>
          </a:p>
          <a:p>
            <a:r>
              <a:rPr lang="fr-FR" dirty="0"/>
              <a:t>Pas de CO2 </a:t>
            </a:r>
            <a:r>
              <a:rPr lang="fr-FR" dirty="0">
                <a:sym typeface="Wingdings" pitchFamily="2" charset="2"/>
              </a:rPr>
              <a:t> pas de cycle de Calvin  pas de NADP+</a:t>
            </a:r>
          </a:p>
          <a:p>
            <a:r>
              <a:rPr lang="fr-FR" dirty="0">
                <a:sym typeface="Wingdings" pitchFamily="2" charset="2"/>
              </a:rPr>
              <a:t>NADP+ est </a:t>
            </a:r>
            <a:r>
              <a:rPr lang="fr-FR" dirty="0"/>
              <a:t>l'accepteur d'électron final des e- </a:t>
            </a:r>
            <a:r>
              <a:rPr lang="fr-FR" dirty="0">
                <a:sym typeface="Wingdings" pitchFamily="2" charset="2"/>
              </a:rPr>
              <a:t>. Etant absent</a:t>
            </a:r>
            <a:r>
              <a:rPr lang="fr-FR" dirty="0"/>
              <a:t>, la chaîne réactionnelle conduisant à l'oxydation des molécules d'eau est bloquée, la concentration de dioxygène reste stable.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colade fermante 5"/>
          <p:cNvSpPr/>
          <p:nvPr/>
        </p:nvSpPr>
        <p:spPr>
          <a:xfrm rot="5400000">
            <a:off x="2807804" y="3825044"/>
            <a:ext cx="504056" cy="17281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2195736" y="4221088"/>
            <a:ext cx="0" cy="28803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4437112"/>
            <a:ext cx="9144000" cy="2547663"/>
          </a:xfrm>
        </p:spPr>
        <p:txBody>
          <a:bodyPr>
            <a:normAutofit fontScale="77500" lnSpcReduction="20000"/>
          </a:bodyPr>
          <a:lstStyle/>
          <a:p>
            <a:r>
              <a:rPr lang="fr-FR" sz="3100" dirty="0"/>
              <a:t>De 240 s à 360 s, la suspension est éclairée et le réactif de Hill (accepteur d'électron) est présent : </a:t>
            </a:r>
          </a:p>
          <a:p>
            <a:r>
              <a:rPr lang="fr-FR" sz="3100" dirty="0">
                <a:sym typeface="Wingdings" pitchFamily="2" charset="2"/>
              </a:rPr>
              <a:t>L</a:t>
            </a:r>
            <a:r>
              <a:rPr lang="fr-FR" sz="3100" dirty="0"/>
              <a:t>a chaîne réactionnelle conduisant à l'oxydation des molécules d'eau est rétablie,</a:t>
            </a:r>
          </a:p>
          <a:p>
            <a:r>
              <a:rPr lang="fr-FR" sz="3100" dirty="0"/>
              <a:t>Les e- provenant de l’oxydation de l’eau vont servir à réduire le réactif de Hill</a:t>
            </a:r>
          </a:p>
          <a:p>
            <a:r>
              <a:rPr lang="fr-FR" sz="3100" dirty="0"/>
              <a:t>Il y a dégagement de O2, la concentration de dioxygène augmente.</a:t>
            </a:r>
          </a:p>
          <a:p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352928" cy="438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colade fermante 5"/>
          <p:cNvSpPr/>
          <p:nvPr/>
        </p:nvSpPr>
        <p:spPr>
          <a:xfrm rot="5400000">
            <a:off x="4680012" y="3176972"/>
            <a:ext cx="432048" cy="1944216"/>
          </a:xfrm>
          <a:prstGeom prst="rightBrace">
            <a:avLst>
              <a:gd name="adj1" fmla="val 8333"/>
              <a:gd name="adj2" fmla="val 483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5868144" y="1484784"/>
            <a:ext cx="0" cy="280831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03848" y="2276872"/>
            <a:ext cx="159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Fe3+ (CN-)6 K3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923928" y="2060848"/>
            <a:ext cx="0" cy="158417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4725144"/>
            <a:ext cx="9144000" cy="213285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De 360 s à 480 s, la suspension de chloroplaste est à l'obscurité et le réactif de Hill (accepteur d'électron) est présent : </a:t>
            </a:r>
          </a:p>
          <a:p>
            <a:r>
              <a:rPr lang="fr-FR" dirty="0"/>
              <a:t>Mais, l'énergie lumineuse nécessaire à la phase photochimique de la photosynthèse est absente,</a:t>
            </a:r>
          </a:p>
          <a:p>
            <a:r>
              <a:rPr lang="fr-FR" dirty="0"/>
              <a:t> il n'y a pas oxydation des molécules d'eau, la concentration de dioxygène reste stable.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colade fermante 5"/>
          <p:cNvSpPr/>
          <p:nvPr/>
        </p:nvSpPr>
        <p:spPr>
          <a:xfrm rot="5400000">
            <a:off x="6444208" y="3717032"/>
            <a:ext cx="360040" cy="151216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5868144" y="1484784"/>
            <a:ext cx="0" cy="266429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380312" y="1700808"/>
            <a:ext cx="0" cy="25202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653136"/>
            <a:ext cx="8964488" cy="2132856"/>
          </a:xfrm>
        </p:spPr>
        <p:txBody>
          <a:bodyPr>
            <a:noAutofit/>
          </a:bodyPr>
          <a:lstStyle/>
          <a:p>
            <a:r>
              <a:rPr lang="fr-FR" sz="2400" dirty="0"/>
              <a:t>De 480 s à 600 s, la suspension de chloroplaste est éclairée et le réactif de Hill (accepteur d'électron) est présent :  la chaîne réactionnelle conduisant à l'oxydation des molécules d'eau est rétablie, la phase photochimique de la photosynthèse peut avoir lieu, la concentration de dioxygène augmente. Celle-ci pourrait continuer de croître jusqu'à épuisement du réactif de Hill.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95"/>
            <a:ext cx="9144000" cy="462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colade fermante 5"/>
          <p:cNvSpPr/>
          <p:nvPr/>
        </p:nvSpPr>
        <p:spPr>
          <a:xfrm rot="5400000">
            <a:off x="7992380" y="3609020"/>
            <a:ext cx="360040" cy="158417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7380312" y="1700808"/>
            <a:ext cx="0" cy="252028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964488" y="260648"/>
            <a:ext cx="0" cy="388843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24000" b="1" i="1" dirty="0">
                <a:solidFill>
                  <a:srgbClr val="0070C0"/>
                </a:solidFill>
              </a:rPr>
              <a:t>FIN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Photosynthèse est une réaction d’</a:t>
            </a:r>
            <a:r>
              <a:rPr lang="fr-FR" b="1" dirty="0" err="1">
                <a:solidFill>
                  <a:srgbClr val="0070C0"/>
                </a:solidFill>
              </a:rPr>
              <a:t>oxydo-réduction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6830"/>
            <a:ext cx="9144000" cy="36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131840" y="1700808"/>
            <a:ext cx="266429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Equation bilan: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556792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8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Oxyder un corps, consiste</a:t>
                      </a:r>
                      <a:r>
                        <a:rPr lang="fr-FR" sz="2800" baseline="0" dirty="0"/>
                        <a:t> à</a:t>
                      </a:r>
                      <a:endParaRPr lang="fr-FR" sz="2800" dirty="0"/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Réduire</a:t>
                      </a:r>
                      <a:r>
                        <a:rPr lang="fr-FR" sz="2800" baseline="0" dirty="0"/>
                        <a:t> un corps revient à:</a:t>
                      </a:r>
                      <a:endParaRPr lang="fr-FR" sz="2800" dirty="0"/>
                    </a:p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Fixer</a:t>
                      </a:r>
                      <a:r>
                        <a:rPr lang="fr-FR" sz="2800" baseline="0" dirty="0"/>
                        <a:t> sur lui de l’oxygène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Fixer sur lui un hydrogène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aseline="0" dirty="0"/>
                        <a:t>Lui arracher des électron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Fixer des électrons  ou des protons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aseline="0" dirty="0"/>
                        <a:t>Lui ôter de l’hydrogène</a:t>
                      </a:r>
                      <a:endParaRPr lang="fr-FR" sz="2800" dirty="0"/>
                    </a:p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Lui enlever de l’oxygène</a:t>
                      </a:r>
                    </a:p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Photophosphorylation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55" y="2636912"/>
            <a:ext cx="662900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517232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l'ATP est régénéré</a:t>
            </a:r>
          </a:p>
          <a:p>
            <a:r>
              <a:rPr lang="fr-FR" dirty="0"/>
              <a:t> à partir de l'ADP par </a:t>
            </a:r>
            <a:r>
              <a:rPr lang="fr-FR" b="1" dirty="0"/>
              <a:t>phosphorylation</a:t>
            </a:r>
            <a:r>
              <a:rPr lang="fr-FR" dirty="0"/>
              <a:t> grâce</a:t>
            </a:r>
          </a:p>
          <a:p>
            <a:r>
              <a:rPr lang="fr-FR" dirty="0"/>
              <a:t> à l’ATP synthase.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6256" y="2492896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deux liaisons </a:t>
            </a:r>
            <a:r>
              <a:rPr lang="fr-FR" sz="1600" dirty="0" err="1"/>
              <a:t>phosphoanhydride</a:t>
            </a:r>
            <a:r>
              <a:rPr lang="fr-FR" sz="1600" dirty="0"/>
              <a:t> P–O–P du groupe triphosphate sont des liaisons à haut potentiel de transfert, c'est-à-dire que leur clivage par hydrolyse libère une importante quantité d'énergie</a:t>
            </a: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251520" y="548680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photophosphorylation </a:t>
            </a:r>
            <a:r>
              <a:rPr lang="fr-FR" sz="2400" dirty="0"/>
              <a:t>est l'ensemble des processus permettant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fabrication de L’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adénosine triphosphate (l’ATP)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lors de la photosynthèse.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 regroupe les réactions directement dépendantes de la lumière et correspond à la « phase claire », ou « phase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lumineuse » de la photosynthèse.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Différentes voies de photophosphorylation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1- La photophosphorylation non cyclique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634082"/>
          </a:xfrm>
        </p:spPr>
        <p:txBody>
          <a:bodyPr>
            <a:noAutofit/>
          </a:bodyPr>
          <a:lstStyle/>
          <a:p>
            <a:r>
              <a:rPr lang="fr-FR" sz="2600" b="1" dirty="0">
                <a:solidFill>
                  <a:srgbClr val="0070C0"/>
                </a:solidFill>
              </a:rPr>
              <a:t>Transfert linéaire des électrons au cours de la phase claire de la photosynthèse et formation de l’ATP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75427" y="1783357"/>
            <a:ext cx="75931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6024" y="836712"/>
            <a:ext cx="284380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</a:rPr>
              <a:t>Quatre complexes membranaires: Photosystème II (PSII), Cytochrome (b6f), photosystème I (PSI) et l’ATP synthase (ATP ase)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836712"/>
            <a:ext cx="266429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</a:rPr>
              <a:t>Des protéines solubles :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 - la </a:t>
            </a:r>
            <a:r>
              <a:rPr lang="fr-FR" sz="1600" b="1" dirty="0" err="1">
                <a:solidFill>
                  <a:schemeClr val="tx1"/>
                </a:solidFill>
              </a:rPr>
              <a:t>plastocyanine</a:t>
            </a:r>
            <a:r>
              <a:rPr lang="fr-FR" sz="1600" b="1" dirty="0">
                <a:solidFill>
                  <a:schemeClr val="tx1"/>
                </a:solidFill>
              </a:rPr>
              <a:t> (Pc),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 - la ferrédoxine (</a:t>
            </a:r>
            <a:r>
              <a:rPr lang="fr-FR" sz="1600" b="1" dirty="0" err="1">
                <a:solidFill>
                  <a:schemeClr val="tx1"/>
                </a:solidFill>
              </a:rPr>
              <a:t>Fd</a:t>
            </a:r>
            <a:r>
              <a:rPr lang="fr-FR" sz="1600" b="1" dirty="0">
                <a:solidFill>
                  <a:schemeClr val="tx1"/>
                </a:solidFill>
              </a:rPr>
              <a:t>)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 - la FNR (</a:t>
            </a:r>
            <a:r>
              <a:rPr lang="fr-FR" sz="1600" b="1" dirty="0" err="1">
                <a:solidFill>
                  <a:schemeClr val="tx1"/>
                </a:solidFill>
              </a:rPr>
              <a:t>Ferrédoxin</a:t>
            </a:r>
            <a:r>
              <a:rPr lang="fr-FR" sz="1600" b="1" dirty="0">
                <a:solidFill>
                  <a:schemeClr val="tx1"/>
                </a:solidFill>
              </a:rPr>
              <a:t>-NADP+-</a:t>
            </a:r>
            <a:r>
              <a:rPr lang="fr-FR" sz="1600" b="1" dirty="0" err="1">
                <a:solidFill>
                  <a:schemeClr val="tx1"/>
                </a:solidFill>
              </a:rPr>
              <a:t>oxidoreductase</a:t>
            </a:r>
            <a:r>
              <a:rPr lang="fr-FR" sz="1600" b="1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72808" y="900009"/>
            <a:ext cx="16196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CYCLE DE </a:t>
            </a:r>
          </a:p>
          <a:p>
            <a:pPr algn="ctr"/>
            <a:r>
              <a:rPr lang="fr-FR" sz="1600" b="1" dirty="0"/>
              <a:t>CALVIN-BENSON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668344" y="1556792"/>
            <a:ext cx="144016" cy="685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012160" y="1556792"/>
            <a:ext cx="1584176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164288" y="4834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ATP synthase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              Transfert linéaire des électrons générant un gradient de protons transmembranaire. Le flux des protons  a travers l’ATP synthase  génère une énergie  qui est est couplée à la synthèse de l’ATP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7504" y="6453336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AUTRES VOIES DE PHOSPHORYLATION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dehors des réactions de transfert linéaire d’électrons, d’autres voies de transfert d’électrons ont été décrites dans les chloroplastes des algues unicellulaires et des plantes supérieures.</a:t>
            </a:r>
          </a:p>
          <a:p>
            <a:pPr lvl="1"/>
            <a:r>
              <a:rPr lang="fr-FR" b="1" i="1" dirty="0">
                <a:solidFill>
                  <a:srgbClr val="C00000"/>
                </a:solidFill>
              </a:rPr>
              <a:t>Phosphorylation pseudo cyclique</a:t>
            </a:r>
          </a:p>
          <a:p>
            <a:pPr lvl="1"/>
            <a:r>
              <a:rPr lang="fr-FR" b="1" i="1" dirty="0">
                <a:solidFill>
                  <a:srgbClr val="C00000"/>
                </a:solidFill>
              </a:rPr>
              <a:t>Phosphorylation cyclique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1520</Words>
  <Application>Microsoft Office PowerPoint</Application>
  <PresentationFormat>Affichage à l'écran (4:3)</PresentationFormat>
  <Paragraphs>183</Paragraphs>
  <Slides>34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Thème Office</vt:lpstr>
      <vt:lpstr>TRAVAUX DIRIGES DE PHYSIOLOGIE VEGETALE « TD 2 »                                         </vt:lpstr>
      <vt:lpstr>Question 1: Mise en évidence des voies de photophosphorylation (PP)</vt:lpstr>
      <vt:lpstr>Quelques rappels théoriques</vt:lpstr>
      <vt:lpstr>La Photosynthèse est une réaction d’oxydo-réduction</vt:lpstr>
      <vt:lpstr>Rappels</vt:lpstr>
      <vt:lpstr>Photophosphorylation</vt:lpstr>
      <vt:lpstr>Différentes voies de photophosphorylation</vt:lpstr>
      <vt:lpstr>Transfert linéaire des électrons au cours de la phase claire de la photosynthèse et formation de l’ATP</vt:lpstr>
      <vt:lpstr>AUTRES VOIES DE PHOSPHORYLATION </vt:lpstr>
      <vt:lpstr>Phosphorylation pseudo cyclique:</vt:lpstr>
      <vt:lpstr>Phosphorylation pseudo cyclique</vt:lpstr>
      <vt:lpstr>Présentation PowerPoint</vt:lpstr>
      <vt:lpstr>Présentation PowerPoint</vt:lpstr>
      <vt:lpstr>Autres enzymes de détoxification: La catalase </vt:lpstr>
      <vt:lpstr>Question N° 1: Mise en évidence des voies de photophosphorylation (PP)</vt:lpstr>
      <vt:lpstr>Courbe A: -  NADP+ + catalase</vt:lpstr>
      <vt:lpstr>Courbe A</vt:lpstr>
      <vt:lpstr>Présentation PowerPoint</vt:lpstr>
      <vt:lpstr>Courbe B</vt:lpstr>
      <vt:lpstr>Présentation PowerPoint</vt:lpstr>
      <vt:lpstr>Courbe C</vt:lpstr>
      <vt:lpstr>Présentation PowerPoint</vt:lpstr>
      <vt:lpstr>Voie Cyclique: Photophosphorylation cyclique </vt:lpstr>
      <vt:lpstr>Question II:</vt:lpstr>
      <vt:lpstr>C’est l’expérience de Hill (1937)</vt:lpstr>
      <vt:lpstr>              La photosynthèse   Réactions photochimiques                      Réactions biochimiques </vt:lpstr>
      <vt:lpstr>Le ferricyanure de potassium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DIRIGES DE PHYSIOLOGIE VEGETALE</dc:title>
  <dc:creator>User</dc:creator>
  <cp:lastModifiedBy>Mr Said Chakir</cp:lastModifiedBy>
  <cp:revision>40</cp:revision>
  <dcterms:created xsi:type="dcterms:W3CDTF">2018-04-24T18:27:57Z</dcterms:created>
  <dcterms:modified xsi:type="dcterms:W3CDTF">2020-03-17T12:22:45Z</dcterms:modified>
</cp:coreProperties>
</file>