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1" r:id="rId2"/>
    <p:sldId id="273" r:id="rId3"/>
    <p:sldId id="263" r:id="rId4"/>
    <p:sldId id="265" r:id="rId5"/>
    <p:sldId id="284" r:id="rId6"/>
    <p:sldId id="275" r:id="rId7"/>
    <p:sldId id="274" r:id="rId8"/>
    <p:sldId id="266" r:id="rId9"/>
    <p:sldId id="276" r:id="rId10"/>
    <p:sldId id="268" r:id="rId11"/>
    <p:sldId id="277" r:id="rId12"/>
    <p:sldId id="278" r:id="rId13"/>
    <p:sldId id="279" r:id="rId14"/>
    <p:sldId id="280" r:id="rId15"/>
    <p:sldId id="281" r:id="rId16"/>
    <p:sldId id="282" r:id="rId17"/>
    <p:sldId id="28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1" autoAdjust="0"/>
  </p:normalViewPr>
  <p:slideViewPr>
    <p:cSldViewPr>
      <p:cViewPr varScale="1">
        <p:scale>
          <a:sx n="51" d="100"/>
          <a:sy n="51" d="100"/>
        </p:scale>
        <p:origin x="1243"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fr-FR"/>
              <a:t>Modifiez le style du titre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5" name="Footer Placeholder 4"/>
          <p:cNvSpPr>
            <a:spLocks noGrp="1"/>
          </p:cNvSpPr>
          <p:nvPr>
            <p:ph type="ftr" sz="quarter" idx="11"/>
          </p:nvPr>
        </p:nvSpPr>
        <p:spPr>
          <a:xfrm>
            <a:off x="2396319" y="329308"/>
            <a:ext cx="3086292" cy="309201"/>
          </a:xfrm>
        </p:spPr>
        <p:txBody>
          <a:bodyPr/>
          <a:lstStyle/>
          <a:p>
            <a:endParaRPr lang="fr-FR"/>
          </a:p>
        </p:txBody>
      </p:sp>
      <p:sp>
        <p:nvSpPr>
          <p:cNvPr id="6" name="Slide Number Placeholder 5"/>
          <p:cNvSpPr>
            <a:spLocks noGrp="1"/>
          </p:cNvSpPr>
          <p:nvPr>
            <p:ph type="sldNum" sz="quarter" idx="12"/>
          </p:nvPr>
        </p:nvSpPr>
        <p:spPr>
          <a:xfrm>
            <a:off x="1434703" y="798973"/>
            <a:ext cx="802005" cy="503578"/>
          </a:xfrm>
        </p:spPr>
        <p:txBody>
          <a:bodyPr/>
          <a:lstStyle/>
          <a:p>
            <a:fld id="{122E8425-4AD2-448F-865D-9CAB3041DB3E}" type="slidenum">
              <a:rPr lang="fr-FR" smtClean="0"/>
              <a:pPr/>
              <a:t>‹N°›</a:t>
            </a:fld>
            <a:endParaRPr lang="fr-F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6709206"/>
      </p:ext>
    </p:extLst>
  </p:cSld>
  <p:clrMapOvr>
    <a:masterClrMapping/>
  </p:clrMapOvr>
  <p:transition>
    <p:randomBar/>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2E8425-4AD2-448F-865D-9CAB3041DB3E}" type="slidenum">
              <a:rPr lang="fr-FR" smtClean="0"/>
              <a:pPr/>
              <a:t>‹N°›</a:t>
            </a:fld>
            <a:endParaRPr lang="fr-FR"/>
          </a:p>
        </p:txBody>
      </p:sp>
    </p:spTree>
    <p:extLst>
      <p:ext uri="{BB962C8B-B14F-4D97-AF65-F5344CB8AC3E}">
        <p14:creationId xmlns:p14="http://schemas.microsoft.com/office/powerpoint/2010/main" val="4083840912"/>
      </p:ext>
    </p:extLst>
  </p:cSld>
  <p:clrMapOvr>
    <a:masterClrMapping/>
  </p:clrMapOvr>
  <p:transition>
    <p:randomBar/>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2E8425-4AD2-448F-865D-9CAB3041DB3E}" type="slidenum">
              <a:rPr lang="fr-FR" smtClean="0"/>
              <a:pPr/>
              <a:t>‹N°›</a:t>
            </a:fld>
            <a:endParaRPr lang="fr-F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9383862"/>
      </p:ext>
    </p:extLst>
  </p:cSld>
  <p:clrMapOvr>
    <a:masterClrMapping/>
  </p:clrMapOvr>
  <p:transition>
    <p:randomBar/>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2E8425-4AD2-448F-865D-9CAB3041DB3E}" type="slidenum">
              <a:rPr lang="fr-FR" smtClean="0"/>
              <a:pPr/>
              <a:t>‹N°›</a:t>
            </a:fld>
            <a:endParaRPr lang="fr-F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0793269"/>
      </p:ext>
    </p:extLst>
  </p:cSld>
  <p:clrMapOvr>
    <a:masterClrMapping/>
  </p:clrMapOvr>
  <p:transition>
    <p:randomBar/>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fr-FR"/>
              <a:t>Modifiez le style du titre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22E8425-4AD2-448F-865D-9CAB3041DB3E}" type="slidenum">
              <a:rPr lang="fr-FR" smtClean="0"/>
              <a:pPr/>
              <a:t>‹N°›</a:t>
            </a:fld>
            <a:endParaRPr lang="fr-F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113562"/>
      </p:ext>
    </p:extLst>
  </p:cSld>
  <p:clrMapOvr>
    <a:masterClrMapping/>
  </p:clrMapOvr>
  <p:transition>
    <p:randomBar/>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2E8425-4AD2-448F-865D-9CAB3041DB3E}" type="slidenum">
              <a:rPr lang="fr-FR" smtClean="0"/>
              <a:pPr/>
              <a:t>‹N°›</a:t>
            </a:fld>
            <a:endParaRPr lang="fr-F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1761409"/>
      </p:ext>
    </p:extLst>
  </p:cSld>
  <p:clrMapOvr>
    <a:masterClrMapping/>
  </p:clrMapOvr>
  <p:transition>
    <p:randomBar/>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1443491" y="2824270"/>
            <a:ext cx="3125766"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4889182" y="2821491"/>
            <a:ext cx="31256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22E8425-4AD2-448F-865D-9CAB3041DB3E}" type="slidenum">
              <a:rPr lang="fr-FR" smtClean="0"/>
              <a:pPr/>
              <a:t>‹N°›</a:t>
            </a:fld>
            <a:endParaRPr lang="fr-FR"/>
          </a:p>
        </p:txBody>
      </p:sp>
    </p:spTree>
    <p:extLst>
      <p:ext uri="{BB962C8B-B14F-4D97-AF65-F5344CB8AC3E}">
        <p14:creationId xmlns:p14="http://schemas.microsoft.com/office/powerpoint/2010/main" val="400421748"/>
      </p:ext>
    </p:extLst>
  </p:cSld>
  <p:clrMapOvr>
    <a:masterClrMapping/>
  </p:clrMapOvr>
  <p:transition>
    <p:randomBar/>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22E8425-4AD2-448F-865D-9CAB3041DB3E}" type="slidenum">
              <a:rPr lang="fr-FR" smtClean="0"/>
              <a:pPr/>
              <a:t>‹N°›</a:t>
            </a:fld>
            <a:endParaRPr lang="fr-FR"/>
          </a:p>
        </p:txBody>
      </p:sp>
    </p:spTree>
    <p:extLst>
      <p:ext uri="{BB962C8B-B14F-4D97-AF65-F5344CB8AC3E}">
        <p14:creationId xmlns:p14="http://schemas.microsoft.com/office/powerpoint/2010/main" val="3583327297"/>
      </p:ext>
    </p:extLst>
  </p:cSld>
  <p:clrMapOvr>
    <a:masterClrMapping/>
  </p:clrMapOvr>
  <p:transition>
    <p:randomBar/>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22E8425-4AD2-448F-865D-9CAB3041DB3E}" type="slidenum">
              <a:rPr lang="fr-FR" smtClean="0"/>
              <a:pPr/>
              <a:t>‹N°›</a:t>
            </a:fld>
            <a:endParaRPr lang="fr-FR"/>
          </a:p>
        </p:txBody>
      </p:sp>
    </p:spTree>
    <p:extLst>
      <p:ext uri="{BB962C8B-B14F-4D97-AF65-F5344CB8AC3E}">
        <p14:creationId xmlns:p14="http://schemas.microsoft.com/office/powerpoint/2010/main" val="3159262516"/>
      </p:ext>
    </p:extLst>
  </p:cSld>
  <p:clrMapOvr>
    <a:masterClrMapping/>
  </p:clrMapOvr>
  <p:transition>
    <p:randomBar/>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337405CC-FF52-4F7F-A69E-6ADE975A2776}" type="datetimeFigureOut">
              <a:rPr lang="fr-FR" smtClean="0"/>
              <a:pPr/>
              <a:t>20/03/2019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22E8425-4AD2-448F-865D-9CAB3041DB3E}" type="slidenum">
              <a:rPr lang="fr-FR" smtClean="0"/>
              <a:pPr/>
              <a:t>‹N°›</a:t>
            </a:fld>
            <a:endParaRPr lang="fr-F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7653379"/>
      </p:ext>
    </p:extLst>
  </p:cSld>
  <p:clrMapOvr>
    <a:masterClrMapping/>
  </p:clrMapOvr>
  <p:transition>
    <p:randomBar/>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337405CC-FF52-4F7F-A69E-6ADE975A2776}" type="datetimeFigureOut">
              <a:rPr lang="fr-FR" smtClean="0"/>
              <a:pPr/>
              <a:t>20/03/2019</a:t>
            </a:fld>
            <a:endParaRPr lang="fr-FR"/>
          </a:p>
        </p:txBody>
      </p:sp>
      <p:sp>
        <p:nvSpPr>
          <p:cNvPr id="6" name="Footer Placeholder 5"/>
          <p:cNvSpPr>
            <a:spLocks noGrp="1"/>
          </p:cNvSpPr>
          <p:nvPr>
            <p:ph type="ftr" sz="quarter" idx="11"/>
          </p:nvPr>
        </p:nvSpPr>
        <p:spPr>
          <a:xfrm>
            <a:off x="1437530" y="318641"/>
            <a:ext cx="3251553" cy="320931"/>
          </a:xfrm>
        </p:spPr>
        <p:txBody>
          <a:bodyPr/>
          <a:lstStyle/>
          <a:p>
            <a:endParaRPr lang="fr-FR"/>
          </a:p>
        </p:txBody>
      </p:sp>
      <p:sp>
        <p:nvSpPr>
          <p:cNvPr id="7" name="Slide Number Placeholder 6"/>
          <p:cNvSpPr>
            <a:spLocks noGrp="1"/>
          </p:cNvSpPr>
          <p:nvPr>
            <p:ph type="sldNum" sz="quarter" idx="12"/>
          </p:nvPr>
        </p:nvSpPr>
        <p:spPr/>
        <p:txBody>
          <a:bodyPr/>
          <a:lstStyle/>
          <a:p>
            <a:fld id="{122E8425-4AD2-448F-865D-9CAB3041DB3E}" type="slidenum">
              <a:rPr lang="fr-FR" smtClean="0"/>
              <a:pPr/>
              <a:t>‹N°›</a:t>
            </a:fld>
            <a:endParaRPr lang="fr-F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704171"/>
      </p:ext>
    </p:extLst>
  </p:cSld>
  <p:clrMapOvr>
    <a:masterClrMapping/>
  </p:clrMapOvr>
  <p:transition>
    <p:randomBar/>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7405CC-FF52-4F7F-A69E-6ADE975A2776}" type="datetimeFigureOut">
              <a:rPr lang="fr-FR" smtClean="0"/>
              <a:pPr/>
              <a:t>20/03/2019</a:t>
            </a:fld>
            <a:endParaRPr lang="fr-F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122E8425-4AD2-448F-865D-9CAB3041DB3E}" type="slidenum">
              <a:rPr lang="fr-FR" smtClean="0"/>
              <a:pPr/>
              <a:t>‹N°›</a:t>
            </a:fld>
            <a:endParaRPr lang="fr-FR"/>
          </a:p>
        </p:txBody>
      </p:sp>
    </p:spTree>
    <p:extLst>
      <p:ext uri="{BB962C8B-B14F-4D97-AF65-F5344CB8AC3E}">
        <p14:creationId xmlns:p14="http://schemas.microsoft.com/office/powerpoint/2010/main" val="347452205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randomBar/>
    <p:sndAc>
      <p:stSnd>
        <p:snd r:embed="rId13" name="click.wav"/>
      </p:stSnd>
    </p:sndAc>
  </p:transition>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019" y="284176"/>
            <a:ext cx="7772400" cy="840568"/>
          </a:xfrm>
        </p:spPr>
        <p:style>
          <a:lnRef idx="1">
            <a:schemeClr val="dk1"/>
          </a:lnRef>
          <a:fillRef idx="3">
            <a:schemeClr val="dk1"/>
          </a:fillRef>
          <a:effectRef idx="2">
            <a:schemeClr val="dk1"/>
          </a:effectRef>
          <a:fontRef idx="minor">
            <a:schemeClr val="lt1"/>
          </a:fontRef>
        </p:style>
        <p:txBody>
          <a:bodyPr>
            <a:normAutofit fontScale="90000"/>
          </a:bodyPr>
          <a:lstStyle/>
          <a:p>
            <a:pPr algn="ctr"/>
            <a:r>
              <a:rPr lang="fr-FR" dirty="0"/>
              <a:t/>
            </a:r>
            <a:br>
              <a:rPr lang="fr-FR" dirty="0"/>
            </a:br>
            <a:r>
              <a:rPr lang="fr-FR" dirty="0"/>
              <a:t>Background</a:t>
            </a:r>
            <a:br>
              <a:rPr lang="fr-FR" dirty="0"/>
            </a:br>
            <a:endParaRPr lang="fr-FR" dirty="0"/>
          </a:p>
        </p:txBody>
      </p:sp>
      <p:sp>
        <p:nvSpPr>
          <p:cNvPr id="3" name="Espace réservé du contenu 2"/>
          <p:cNvSpPr>
            <a:spLocks noGrp="1"/>
          </p:cNvSpPr>
          <p:nvPr>
            <p:ph idx="1"/>
          </p:nvPr>
        </p:nvSpPr>
        <p:spPr>
          <a:xfrm>
            <a:off x="179512" y="1124744"/>
            <a:ext cx="8712968" cy="5400600"/>
          </a:xfrm>
        </p:spPr>
        <p:style>
          <a:lnRef idx="1">
            <a:schemeClr val="dk1"/>
          </a:lnRef>
          <a:fillRef idx="3">
            <a:schemeClr val="dk1"/>
          </a:fillRef>
          <a:effectRef idx="2">
            <a:schemeClr val="dk1"/>
          </a:effectRef>
          <a:fontRef idx="minor">
            <a:schemeClr val="lt1"/>
          </a:fontRef>
        </p:style>
        <p:txBody>
          <a:bodyPr>
            <a:normAutofit fontScale="92500"/>
          </a:bodyPr>
          <a:lstStyle/>
          <a:p>
            <a:r>
              <a:rPr lang="fr-FR" sz="3600" dirty="0"/>
              <a:t>GTM is the </a:t>
            </a:r>
            <a:r>
              <a:rPr lang="fr-FR" sz="3600" dirty="0" err="1"/>
              <a:t>oldest</a:t>
            </a:r>
            <a:r>
              <a:rPr lang="fr-FR" sz="3600" dirty="0"/>
              <a:t> </a:t>
            </a:r>
            <a:r>
              <a:rPr lang="fr-FR" sz="3600" dirty="0" err="1"/>
              <a:t>method</a:t>
            </a:r>
            <a:r>
              <a:rPr lang="fr-FR" sz="3600" dirty="0"/>
              <a:t> of TEFL. </a:t>
            </a:r>
          </a:p>
          <a:p>
            <a:r>
              <a:rPr lang="fr-FR" sz="3600" dirty="0"/>
              <a:t>GTM focus on </a:t>
            </a:r>
            <a:r>
              <a:rPr lang="fr-FR" sz="3600" dirty="0" err="1"/>
              <a:t>grammar</a:t>
            </a:r>
            <a:r>
              <a:rPr lang="fr-FR" sz="3600" dirty="0"/>
              <a:t> and translation.</a:t>
            </a:r>
          </a:p>
          <a:p>
            <a:r>
              <a:rPr lang="fr-FR" sz="3600" b="1" dirty="0" err="1"/>
              <a:t>Dominated</a:t>
            </a:r>
            <a:r>
              <a:rPr lang="fr-FR" sz="3600" b="1" dirty="0"/>
              <a:t> </a:t>
            </a:r>
            <a:r>
              <a:rPr lang="fr-FR" sz="3600" b="1" dirty="0" err="1"/>
              <a:t>European</a:t>
            </a:r>
            <a:r>
              <a:rPr lang="fr-FR" sz="3600" b="1" dirty="0"/>
              <a:t> and FL </a:t>
            </a:r>
            <a:r>
              <a:rPr lang="fr-FR" sz="3600" b="1" dirty="0" err="1"/>
              <a:t>teaching</a:t>
            </a:r>
            <a:r>
              <a:rPr lang="fr-FR" sz="3600" b="1" dirty="0"/>
              <a:t> </a:t>
            </a:r>
            <a:r>
              <a:rPr lang="fr-FR" sz="3600" b="1" dirty="0" err="1"/>
              <a:t>from</a:t>
            </a:r>
            <a:r>
              <a:rPr lang="fr-FR" sz="3600" b="1" dirty="0"/>
              <a:t> the 1840s to the   1940s.</a:t>
            </a:r>
          </a:p>
          <a:p>
            <a:r>
              <a:rPr lang="fr-FR" sz="3600" b="1" dirty="0"/>
              <a:t>It </a:t>
            </a:r>
            <a:r>
              <a:rPr lang="fr-FR" sz="3600" b="1" dirty="0" err="1"/>
              <a:t>was</a:t>
            </a:r>
            <a:r>
              <a:rPr lang="fr-FR" sz="3600" b="1" dirty="0"/>
              <a:t> </a:t>
            </a:r>
            <a:r>
              <a:rPr lang="fr-FR" sz="3600" b="1" dirty="0" err="1"/>
              <a:t>used</a:t>
            </a:r>
            <a:r>
              <a:rPr lang="fr-FR" sz="3600" b="1" dirty="0"/>
              <a:t> to </a:t>
            </a:r>
            <a:r>
              <a:rPr lang="fr-FR" sz="3600" b="1" dirty="0" err="1"/>
              <a:t>teach</a:t>
            </a:r>
            <a:r>
              <a:rPr lang="fr-FR" sz="3600" b="1" dirty="0"/>
              <a:t> Latin.</a:t>
            </a:r>
          </a:p>
          <a:p>
            <a:r>
              <a:rPr lang="fr-FR" sz="3600" b="1" dirty="0"/>
              <a:t>By the 19th C, </a:t>
            </a:r>
            <a:r>
              <a:rPr lang="fr-FR" sz="3600" b="1" dirty="0" err="1"/>
              <a:t>it</a:t>
            </a:r>
            <a:r>
              <a:rPr lang="fr-FR" sz="3600" b="1" dirty="0"/>
              <a:t> </a:t>
            </a:r>
            <a:r>
              <a:rPr lang="fr-FR" sz="3600" b="1" dirty="0" err="1"/>
              <a:t>had</a:t>
            </a:r>
            <a:r>
              <a:rPr lang="fr-FR" sz="3600" b="1" dirty="0"/>
              <a:t> </a:t>
            </a:r>
            <a:r>
              <a:rPr lang="fr-FR" sz="3600" b="1" dirty="0" err="1"/>
              <a:t>become</a:t>
            </a:r>
            <a:r>
              <a:rPr lang="fr-FR" sz="3600" b="1" dirty="0"/>
              <a:t> the standard </a:t>
            </a:r>
            <a:r>
              <a:rPr lang="fr-FR" sz="3600" b="1" dirty="0" err="1"/>
              <a:t>way</a:t>
            </a:r>
            <a:r>
              <a:rPr lang="fr-FR" sz="3600" b="1" dirty="0"/>
              <a:t> of  </a:t>
            </a:r>
            <a:r>
              <a:rPr lang="fr-FR" sz="3600" b="1" dirty="0" err="1"/>
              <a:t>studying</a:t>
            </a:r>
            <a:r>
              <a:rPr lang="fr-FR" sz="3600" b="1" dirty="0"/>
              <a:t> FL  in </a:t>
            </a:r>
            <a:r>
              <a:rPr lang="fr-FR" sz="3600" b="1" dirty="0" err="1"/>
              <a:t>schools</a:t>
            </a:r>
            <a:r>
              <a:rPr lang="fr-FR" sz="3600" b="1" dirty="0"/>
              <a:t>.</a:t>
            </a:r>
            <a:r>
              <a:rPr lang="fr-FR" sz="3600" dirty="0"/>
              <a:t> </a:t>
            </a:r>
          </a:p>
          <a:p>
            <a:pPr>
              <a:buFont typeface="Wingdings" pitchFamily="2" charset="2"/>
              <a:buChar char="§"/>
            </a:pPr>
            <a:endParaRPr lang="fr-FR" dirty="0"/>
          </a:p>
        </p:txBody>
      </p:sp>
    </p:spTree>
  </p:cSld>
  <p:clrMapOvr>
    <a:masterClrMapping/>
  </p:clrMapOvr>
  <p:transition>
    <p:randomBar/>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style>
          <a:lnRef idx="0">
            <a:schemeClr val="dk1"/>
          </a:lnRef>
          <a:fillRef idx="3">
            <a:schemeClr val="dk1"/>
          </a:fillRef>
          <a:effectRef idx="3">
            <a:schemeClr val="dk1"/>
          </a:effectRef>
          <a:fontRef idx="minor">
            <a:schemeClr val="lt1"/>
          </a:fontRef>
        </p:style>
        <p:txBody>
          <a:bodyPr>
            <a:normAutofit/>
          </a:bodyPr>
          <a:lstStyle/>
          <a:p>
            <a:pPr algn="ctr"/>
            <a:r>
              <a:rPr lang="fr-FR" dirty="0"/>
              <a:t>Disadvantages</a:t>
            </a:r>
          </a:p>
        </p:txBody>
      </p:sp>
      <p:sp>
        <p:nvSpPr>
          <p:cNvPr id="3" name="Espace réservé du contenu 2"/>
          <p:cNvSpPr>
            <a:spLocks noGrp="1"/>
          </p:cNvSpPr>
          <p:nvPr>
            <p:ph idx="1"/>
          </p:nvPr>
        </p:nvSpPr>
        <p:spPr>
          <a:xfrm>
            <a:off x="0" y="908720"/>
            <a:ext cx="9144000" cy="5949280"/>
          </a:xfrm>
        </p:spPr>
        <p:style>
          <a:lnRef idx="1">
            <a:schemeClr val="dk1"/>
          </a:lnRef>
          <a:fillRef idx="3">
            <a:schemeClr val="dk1"/>
          </a:fillRef>
          <a:effectRef idx="2">
            <a:schemeClr val="dk1"/>
          </a:effectRef>
          <a:fontRef idx="minor">
            <a:schemeClr val="lt1"/>
          </a:fontRef>
        </p:style>
        <p:txBody>
          <a:bodyPr>
            <a:noAutofit/>
          </a:bodyPr>
          <a:lstStyle/>
          <a:p>
            <a:r>
              <a:rPr lang="fr-FR" sz="3200" dirty="0"/>
              <a:t>Teaching is about the language not the language itself.</a:t>
            </a:r>
          </a:p>
          <a:p>
            <a:r>
              <a:rPr lang="fr-FR" sz="3200" dirty="0"/>
              <a:t>Interaction between the students and the teacher is absent.</a:t>
            </a:r>
          </a:p>
          <a:p>
            <a:r>
              <a:rPr lang="fr-FR" sz="3200" dirty="0"/>
              <a:t>Creativity is absent.</a:t>
            </a:r>
          </a:p>
          <a:p>
            <a:r>
              <a:rPr lang="fr-FR" sz="3200" dirty="0"/>
              <a:t>The use of L1 </a:t>
            </a:r>
            <a:r>
              <a:rPr lang="fr-FR" sz="3200" dirty="0" err="1"/>
              <a:t>keeps</a:t>
            </a:r>
            <a:r>
              <a:rPr lang="fr-FR" sz="3200" dirty="0"/>
              <a:t> SS </a:t>
            </a:r>
            <a:r>
              <a:rPr lang="fr-FR" sz="3200" dirty="0" err="1"/>
              <a:t>under</a:t>
            </a:r>
            <a:r>
              <a:rPr lang="fr-FR" sz="3200" dirty="0"/>
              <a:t> </a:t>
            </a:r>
            <a:r>
              <a:rPr lang="fr-FR" sz="3200" dirty="0" err="1"/>
              <a:t>its</a:t>
            </a:r>
            <a:r>
              <a:rPr lang="fr-FR" sz="3200" dirty="0"/>
              <a:t> dominance.</a:t>
            </a:r>
          </a:p>
          <a:p>
            <a:r>
              <a:rPr lang="fr-FR" sz="3200" dirty="0"/>
              <a:t>Its techniques are limited.</a:t>
            </a:r>
          </a:p>
          <a:p>
            <a:r>
              <a:rPr lang="fr-FR" sz="3200" dirty="0"/>
              <a:t>Mistakes are not tolerated.</a:t>
            </a:r>
          </a:p>
          <a:p>
            <a:r>
              <a:rPr lang="fr-FR" sz="3200" dirty="0" err="1"/>
              <a:t>Little</a:t>
            </a:r>
            <a:r>
              <a:rPr lang="fr-FR" sz="3200" dirty="0"/>
              <a:t> attention is paid to the content of the text </a:t>
            </a:r>
            <a:r>
              <a:rPr lang="fr-FR" sz="3200" dirty="0" err="1"/>
              <a:t>which</a:t>
            </a:r>
            <a:r>
              <a:rPr lang="fr-FR" sz="3200" dirty="0"/>
              <a:t> </a:t>
            </a:r>
            <a:r>
              <a:rPr lang="fr-FR" sz="3200" dirty="0" err="1"/>
              <a:t>is</a:t>
            </a:r>
            <a:r>
              <a:rPr lang="fr-FR" sz="3200" dirty="0"/>
              <a:t> used just as </a:t>
            </a:r>
            <a:r>
              <a:rPr lang="fr-FR" sz="3200" dirty="0" err="1"/>
              <a:t>exercises</a:t>
            </a:r>
            <a:r>
              <a:rPr lang="fr-FR" dirty="0"/>
              <a:t>.</a:t>
            </a:r>
          </a:p>
        </p:txBody>
      </p:sp>
    </p:spTree>
  </p:cSld>
  <p:clrMapOvr>
    <a:masterClrMapping/>
  </p:clrMapOvr>
  <p:transition>
    <p:randomBar/>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3999" cy="6741367"/>
          </a:xfrm>
        </p:spPr>
        <p:txBody>
          <a:bodyPr>
            <a:normAutofit/>
          </a:bodyPr>
          <a:lstStyle/>
          <a:p>
            <a:r>
              <a:rPr lang="fr-FR" sz="3200" dirty="0" err="1"/>
              <a:t>Wrong</a:t>
            </a:r>
            <a:r>
              <a:rPr lang="fr-FR" sz="3200" dirty="0"/>
              <a:t> </a:t>
            </a:r>
            <a:r>
              <a:rPr lang="fr-FR" sz="3200" dirty="0" err="1"/>
              <a:t>idea</a:t>
            </a:r>
            <a:r>
              <a:rPr lang="fr-FR" sz="3200" dirty="0"/>
              <a:t> of </a:t>
            </a:r>
            <a:r>
              <a:rPr lang="fr-FR" sz="3200" dirty="0" err="1"/>
              <a:t>what</a:t>
            </a:r>
            <a:r>
              <a:rPr lang="fr-FR" sz="3200" dirty="0"/>
              <a:t> </a:t>
            </a:r>
            <a:r>
              <a:rPr lang="fr-FR" sz="3200" dirty="0" err="1"/>
              <a:t>language</a:t>
            </a:r>
            <a:r>
              <a:rPr lang="fr-FR" sz="3200" dirty="0"/>
              <a:t> </a:t>
            </a:r>
            <a:r>
              <a:rPr lang="fr-FR" sz="3200" dirty="0" err="1"/>
              <a:t>is</a:t>
            </a:r>
            <a:r>
              <a:rPr lang="fr-FR" sz="3200" dirty="0"/>
              <a:t>.</a:t>
            </a:r>
          </a:p>
          <a:p>
            <a:r>
              <a:rPr lang="fr-FR" sz="3200" dirty="0" err="1"/>
              <a:t>Less</a:t>
            </a:r>
            <a:r>
              <a:rPr lang="fr-FR" sz="3200" dirty="0"/>
              <a:t> </a:t>
            </a:r>
            <a:r>
              <a:rPr lang="fr-FR" sz="3200" dirty="0" err="1"/>
              <a:t>learners</a:t>
            </a:r>
            <a:r>
              <a:rPr lang="fr-FR" sz="3200" dirty="0"/>
              <a:t>’ motivation.</a:t>
            </a:r>
          </a:p>
          <a:p>
            <a:r>
              <a:rPr lang="fr-FR" sz="3200" dirty="0" err="1"/>
              <a:t>Create</a:t>
            </a:r>
            <a:r>
              <a:rPr lang="fr-FR" sz="3200" dirty="0"/>
              <a:t> frustration for </a:t>
            </a:r>
            <a:r>
              <a:rPr lang="fr-FR" sz="3200" dirty="0" err="1"/>
              <a:t>learners</a:t>
            </a:r>
            <a:r>
              <a:rPr lang="fr-FR" sz="3200" dirty="0"/>
              <a:t>.</a:t>
            </a:r>
          </a:p>
          <a:p>
            <a:r>
              <a:rPr lang="fr-FR" sz="3200" dirty="0" err="1"/>
              <a:t>Language</a:t>
            </a:r>
            <a:r>
              <a:rPr lang="fr-FR" sz="3200" dirty="0"/>
              <a:t> </a:t>
            </a:r>
            <a:r>
              <a:rPr lang="fr-FR" sz="3200" dirty="0" err="1"/>
              <a:t>is</a:t>
            </a:r>
            <a:r>
              <a:rPr lang="fr-FR" sz="3200" dirty="0"/>
              <a:t> </a:t>
            </a:r>
            <a:r>
              <a:rPr lang="fr-FR" sz="3200" dirty="0" err="1"/>
              <a:t>seen</a:t>
            </a:r>
            <a:r>
              <a:rPr lang="fr-FR" sz="3200" dirty="0"/>
              <a:t> as a collection of </a:t>
            </a:r>
            <a:r>
              <a:rPr lang="fr-FR" sz="3200" dirty="0" err="1"/>
              <a:t>words</a:t>
            </a:r>
            <a:r>
              <a:rPr lang="fr-FR" sz="3200" dirty="0"/>
              <a:t> </a:t>
            </a:r>
            <a:r>
              <a:rPr lang="fr-FR" sz="3200" dirty="0" err="1"/>
              <a:t>which</a:t>
            </a:r>
            <a:r>
              <a:rPr lang="fr-FR" sz="3200" dirty="0"/>
              <a:t> are </a:t>
            </a:r>
            <a:r>
              <a:rPr lang="fr-FR" sz="3200" dirty="0" err="1"/>
              <a:t>isolated</a:t>
            </a:r>
            <a:r>
              <a:rPr lang="fr-FR" sz="3200" dirty="0"/>
              <a:t> and </a:t>
            </a:r>
            <a:r>
              <a:rPr lang="fr-FR" sz="3200" dirty="0" err="1"/>
              <a:t>independent</a:t>
            </a:r>
            <a:r>
              <a:rPr lang="fr-FR" sz="3200" dirty="0"/>
              <a:t>. </a:t>
            </a:r>
          </a:p>
          <a:p>
            <a:r>
              <a:rPr lang="fr-FR" sz="3200" dirty="0"/>
              <a:t>So, SS </a:t>
            </a:r>
            <a:r>
              <a:rPr lang="fr-FR" sz="3200" dirty="0" err="1"/>
              <a:t>themselves</a:t>
            </a:r>
            <a:r>
              <a:rPr lang="fr-FR" sz="3200" dirty="0"/>
              <a:t> are not </a:t>
            </a:r>
            <a:r>
              <a:rPr lang="fr-FR" sz="3200" dirty="0" err="1"/>
              <a:t>seemingly</a:t>
            </a:r>
            <a:r>
              <a:rPr lang="fr-FR" sz="3200" dirty="0"/>
              <a:t> able to </a:t>
            </a:r>
            <a:r>
              <a:rPr lang="fr-FR" sz="3200" dirty="0" err="1"/>
              <a:t>produce</a:t>
            </a:r>
            <a:r>
              <a:rPr lang="fr-FR" sz="3200" dirty="0"/>
              <a:t> </a:t>
            </a:r>
          </a:p>
          <a:p>
            <a:pPr indent="0">
              <a:buNone/>
            </a:pPr>
            <a:r>
              <a:rPr lang="fr-FR" sz="3200" dirty="0"/>
              <a:t>     sentences.</a:t>
            </a:r>
          </a:p>
          <a:p>
            <a:r>
              <a:rPr lang="fr-FR" sz="3200" dirty="0"/>
              <a:t>SS </a:t>
            </a:r>
            <a:r>
              <a:rPr lang="fr-FR" sz="3200" dirty="0" err="1"/>
              <a:t>cannot</a:t>
            </a:r>
            <a:r>
              <a:rPr lang="fr-FR" sz="3200" dirty="0"/>
              <a:t> master of all </a:t>
            </a:r>
            <a:r>
              <a:rPr lang="fr-FR" sz="3200" dirty="0" smtClean="0"/>
              <a:t>4 </a:t>
            </a:r>
            <a:r>
              <a:rPr lang="fr-FR" sz="3200" dirty="0" err="1" smtClean="0"/>
              <a:t>lge</a:t>
            </a:r>
            <a:r>
              <a:rPr lang="fr-FR" sz="3200" dirty="0" smtClean="0"/>
              <a:t> </a:t>
            </a:r>
            <a:r>
              <a:rPr lang="fr-FR" sz="3200" dirty="0" err="1" smtClean="0"/>
              <a:t>skills</a:t>
            </a:r>
            <a:r>
              <a:rPr lang="fr-FR" sz="3200" dirty="0" smtClean="0"/>
              <a:t> </a:t>
            </a:r>
            <a:r>
              <a:rPr lang="fr-FR" sz="3200" dirty="0"/>
              <a:t>of English.</a:t>
            </a:r>
          </a:p>
          <a:p>
            <a:endParaRPr lang="fr-FR" dirty="0"/>
          </a:p>
        </p:txBody>
      </p:sp>
    </p:spTree>
    <p:extLst>
      <p:ext uri="{BB962C8B-B14F-4D97-AF65-F5344CB8AC3E}">
        <p14:creationId xmlns:p14="http://schemas.microsoft.com/office/powerpoint/2010/main" val="1675120584"/>
      </p:ext>
    </p:extLst>
  </p:cSld>
  <p:clrMapOvr>
    <a:masterClrMapping/>
  </p:clrMapOvr>
  <p:transition>
    <p:randomBar/>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16465"/>
            <a:ext cx="6400800" cy="685800"/>
          </a:xfrm>
        </p:spPr>
        <p:txBody>
          <a:bodyPr>
            <a:normAutofit fontScale="90000"/>
          </a:bodyPr>
          <a:lstStyle/>
          <a:p>
            <a:r>
              <a:rPr lang="fr-FR" dirty="0"/>
              <a:t>Application: </a:t>
            </a:r>
            <a:r>
              <a:rPr lang="fr-FR" dirty="0" err="1"/>
              <a:t>Typical</a:t>
            </a:r>
            <a:r>
              <a:rPr lang="fr-FR" dirty="0"/>
              <a:t> techniques</a:t>
            </a:r>
          </a:p>
        </p:txBody>
      </p:sp>
      <p:sp>
        <p:nvSpPr>
          <p:cNvPr id="3" name="Espace réservé du contenu 2"/>
          <p:cNvSpPr>
            <a:spLocks noGrp="1"/>
          </p:cNvSpPr>
          <p:nvPr>
            <p:ph idx="1"/>
          </p:nvPr>
        </p:nvSpPr>
        <p:spPr>
          <a:xfrm>
            <a:off x="107504" y="476673"/>
            <a:ext cx="9036496" cy="6264696"/>
          </a:xfrm>
        </p:spPr>
        <p:txBody>
          <a:bodyPr>
            <a:noAutofit/>
          </a:bodyPr>
          <a:lstStyle/>
          <a:p>
            <a:r>
              <a:rPr lang="fr-FR" sz="3200" dirty="0"/>
              <a:t>Translation of </a:t>
            </a:r>
            <a:r>
              <a:rPr lang="fr-FR" sz="3200" dirty="0" err="1"/>
              <a:t>literary</a:t>
            </a:r>
            <a:r>
              <a:rPr lang="fr-FR" sz="3200" dirty="0"/>
              <a:t> </a:t>
            </a:r>
            <a:r>
              <a:rPr lang="fr-FR" sz="3200" dirty="0" err="1"/>
              <a:t>texts</a:t>
            </a:r>
            <a:r>
              <a:rPr lang="fr-FR" sz="3200" dirty="0"/>
              <a:t>.</a:t>
            </a:r>
          </a:p>
          <a:p>
            <a:r>
              <a:rPr lang="fr-FR" sz="3200" dirty="0"/>
              <a:t>Reading </a:t>
            </a:r>
            <a:r>
              <a:rPr lang="fr-FR" sz="3200" dirty="0" err="1"/>
              <a:t>comprehension</a:t>
            </a:r>
            <a:r>
              <a:rPr lang="fr-FR" sz="3200" dirty="0"/>
              <a:t> questions.</a:t>
            </a:r>
          </a:p>
          <a:p>
            <a:r>
              <a:rPr lang="fr-FR" sz="3200" dirty="0" err="1"/>
              <a:t>Antonyms</a:t>
            </a:r>
            <a:r>
              <a:rPr lang="fr-FR" sz="3200" dirty="0"/>
              <a:t>/ </a:t>
            </a:r>
            <a:r>
              <a:rPr lang="fr-FR" sz="3200" dirty="0" err="1"/>
              <a:t>Synonyms</a:t>
            </a:r>
            <a:r>
              <a:rPr lang="fr-FR" sz="3200" dirty="0"/>
              <a:t>.</a:t>
            </a:r>
          </a:p>
          <a:p>
            <a:r>
              <a:rPr lang="fr-FR" sz="3200" dirty="0" err="1"/>
              <a:t>Cognates</a:t>
            </a:r>
            <a:r>
              <a:rPr lang="fr-FR" sz="3200" dirty="0"/>
              <a:t>.</a:t>
            </a:r>
          </a:p>
          <a:p>
            <a:r>
              <a:rPr lang="fr-FR" sz="3200" dirty="0" err="1"/>
              <a:t>Deductive</a:t>
            </a:r>
            <a:r>
              <a:rPr lang="fr-FR" sz="3200" dirty="0"/>
              <a:t> application of </a:t>
            </a:r>
            <a:r>
              <a:rPr lang="fr-FR" sz="3200" dirty="0" err="1"/>
              <a:t>rules</a:t>
            </a:r>
            <a:r>
              <a:rPr lang="fr-FR" sz="3200" dirty="0"/>
              <a:t>.</a:t>
            </a:r>
          </a:p>
          <a:p>
            <a:r>
              <a:rPr lang="fr-FR" sz="3200" dirty="0" err="1"/>
              <a:t>Fill</a:t>
            </a:r>
            <a:r>
              <a:rPr lang="fr-FR" sz="3200" dirty="0"/>
              <a:t>-in-the-</a:t>
            </a:r>
            <a:r>
              <a:rPr lang="fr-FR" sz="3200" dirty="0" err="1"/>
              <a:t>blanks</a:t>
            </a:r>
            <a:r>
              <a:rPr lang="fr-FR" sz="3200" dirty="0"/>
              <a:t>.</a:t>
            </a:r>
          </a:p>
          <a:p>
            <a:r>
              <a:rPr lang="fr-FR" sz="3200" dirty="0" err="1"/>
              <a:t>Memorization</a:t>
            </a:r>
            <a:r>
              <a:rPr lang="fr-FR" sz="3200" dirty="0"/>
              <a:t>.</a:t>
            </a:r>
          </a:p>
          <a:p>
            <a:r>
              <a:rPr lang="fr-FR" sz="3200" dirty="0"/>
              <a:t>Use </a:t>
            </a:r>
            <a:r>
              <a:rPr lang="fr-FR" sz="3200" dirty="0" err="1"/>
              <a:t>words</a:t>
            </a:r>
            <a:r>
              <a:rPr lang="fr-FR" sz="3200" dirty="0"/>
              <a:t> in sentences.</a:t>
            </a:r>
          </a:p>
          <a:p>
            <a:r>
              <a:rPr lang="fr-FR" sz="3200" dirty="0"/>
              <a:t>Composition. </a:t>
            </a:r>
          </a:p>
        </p:txBody>
      </p:sp>
    </p:spTree>
    <p:extLst>
      <p:ext uri="{BB962C8B-B14F-4D97-AF65-F5344CB8AC3E}">
        <p14:creationId xmlns:p14="http://schemas.microsoft.com/office/powerpoint/2010/main" val="41178918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3490" y="-987"/>
            <a:ext cx="6571343" cy="621675"/>
          </a:xfrm>
        </p:spPr>
        <p:txBody>
          <a:bodyPr>
            <a:normAutofit/>
          </a:bodyPr>
          <a:lstStyle/>
          <a:p>
            <a:r>
              <a:rPr lang="en-US" b="1" dirty="0"/>
              <a:t>Procedures</a:t>
            </a:r>
            <a:endParaRPr lang="fr-FR" dirty="0"/>
          </a:p>
        </p:txBody>
      </p:sp>
      <p:sp>
        <p:nvSpPr>
          <p:cNvPr id="3" name="Espace réservé du contenu 2"/>
          <p:cNvSpPr>
            <a:spLocks noGrp="1"/>
          </p:cNvSpPr>
          <p:nvPr>
            <p:ph idx="1"/>
          </p:nvPr>
        </p:nvSpPr>
        <p:spPr>
          <a:xfrm>
            <a:off x="0" y="620688"/>
            <a:ext cx="9143999" cy="6237311"/>
          </a:xfrm>
        </p:spPr>
        <p:txBody>
          <a:bodyPr>
            <a:normAutofit/>
          </a:bodyPr>
          <a:lstStyle/>
          <a:p>
            <a:pPr algn="ctr">
              <a:lnSpc>
                <a:spcPct val="80000"/>
              </a:lnSpc>
              <a:buFontTx/>
              <a:buNone/>
            </a:pPr>
            <a:r>
              <a:rPr lang="en-US" b="1" dirty="0">
                <a:solidFill>
                  <a:srgbClr val="FF0000"/>
                </a:solidFill>
              </a:rPr>
              <a:t>Activity 1</a:t>
            </a:r>
          </a:p>
          <a:p>
            <a:pPr algn="ctr">
              <a:lnSpc>
                <a:spcPct val="80000"/>
              </a:lnSpc>
              <a:buFontTx/>
              <a:buNone/>
            </a:pPr>
            <a:r>
              <a:rPr lang="en-US" b="1" dirty="0">
                <a:solidFill>
                  <a:srgbClr val="993366"/>
                </a:solidFill>
              </a:rPr>
              <a:t> Reading Comprehension</a:t>
            </a:r>
          </a:p>
          <a:p>
            <a:pPr algn="ctr">
              <a:lnSpc>
                <a:spcPct val="80000"/>
              </a:lnSpc>
              <a:buFontTx/>
              <a:buNone/>
            </a:pPr>
            <a:endParaRPr lang="en-US" b="1" dirty="0">
              <a:solidFill>
                <a:srgbClr val="993366"/>
              </a:solidFill>
            </a:endParaRPr>
          </a:p>
          <a:p>
            <a:pPr algn="ctr">
              <a:lnSpc>
                <a:spcPct val="80000"/>
              </a:lnSpc>
              <a:buFontTx/>
              <a:buNone/>
            </a:pPr>
            <a:endParaRPr lang="en-US" dirty="0">
              <a:solidFill>
                <a:srgbClr val="993366"/>
              </a:solidFill>
            </a:endParaRPr>
          </a:p>
          <a:p>
            <a:pPr algn="just">
              <a:lnSpc>
                <a:spcPct val="80000"/>
              </a:lnSpc>
            </a:pPr>
            <a:r>
              <a:rPr lang="en-US" sz="3200" dirty="0"/>
              <a:t>The class begins with a reading passage from the foreign language literature. </a:t>
            </a:r>
          </a:p>
          <a:p>
            <a:pPr algn="just">
              <a:lnSpc>
                <a:spcPct val="80000"/>
              </a:lnSpc>
            </a:pPr>
            <a:endParaRPr lang="en-US" sz="3200" dirty="0"/>
          </a:p>
          <a:p>
            <a:pPr algn="just">
              <a:lnSpc>
                <a:spcPct val="80000"/>
              </a:lnSpc>
            </a:pPr>
            <a:r>
              <a:rPr lang="en-US" sz="3200" dirty="0"/>
              <a:t>Each student is called upon to read a few lines from the passage, then they translate into their mother tongue the few lines they have just read. </a:t>
            </a:r>
          </a:p>
          <a:p>
            <a:pPr algn="just">
              <a:lnSpc>
                <a:spcPct val="80000"/>
              </a:lnSpc>
            </a:pPr>
            <a:endParaRPr lang="en-US" sz="3200" dirty="0"/>
          </a:p>
          <a:p>
            <a:pPr algn="just">
              <a:lnSpc>
                <a:spcPct val="80000"/>
              </a:lnSpc>
            </a:pPr>
            <a:r>
              <a:rPr lang="en-US" sz="3200" dirty="0"/>
              <a:t>The teacher helps them with suitable translations in case they lack the required vocabulary.</a:t>
            </a:r>
          </a:p>
          <a:p>
            <a:endParaRPr lang="fr-FR" dirty="0"/>
          </a:p>
        </p:txBody>
      </p:sp>
    </p:spTree>
    <p:extLst>
      <p:ext uri="{BB962C8B-B14F-4D97-AF65-F5344CB8AC3E}">
        <p14:creationId xmlns:p14="http://schemas.microsoft.com/office/powerpoint/2010/main" val="30160376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3105" y="-15507"/>
            <a:ext cx="6400800" cy="685800"/>
          </a:xfrm>
        </p:spPr>
        <p:txBody>
          <a:bodyPr>
            <a:normAutofit fontScale="90000"/>
          </a:bodyPr>
          <a:lstStyle/>
          <a:p>
            <a:r>
              <a:rPr lang="en-US" b="1" dirty="0">
                <a:solidFill>
                  <a:srgbClr val="993366"/>
                </a:solidFill>
              </a:rPr>
              <a:t>Activity II: Vocabulary</a:t>
            </a:r>
            <a:br>
              <a:rPr lang="en-US" b="1" dirty="0">
                <a:solidFill>
                  <a:srgbClr val="993366"/>
                </a:solidFill>
              </a:rPr>
            </a:br>
            <a:endParaRPr lang="fr-FR" dirty="0"/>
          </a:p>
        </p:txBody>
      </p:sp>
      <p:sp>
        <p:nvSpPr>
          <p:cNvPr id="3" name="Espace réservé du contenu 2"/>
          <p:cNvSpPr>
            <a:spLocks noGrp="1"/>
          </p:cNvSpPr>
          <p:nvPr>
            <p:ph idx="1"/>
          </p:nvPr>
        </p:nvSpPr>
        <p:spPr>
          <a:xfrm>
            <a:off x="0" y="476672"/>
            <a:ext cx="9144000" cy="6381328"/>
          </a:xfrm>
        </p:spPr>
        <p:txBody>
          <a:bodyPr>
            <a:normAutofit fontScale="92500" lnSpcReduction="20000"/>
          </a:bodyPr>
          <a:lstStyle/>
          <a:p>
            <a:pPr algn="just">
              <a:lnSpc>
                <a:spcPct val="90000"/>
              </a:lnSpc>
            </a:pPr>
            <a:r>
              <a:rPr lang="en-US" sz="3500" dirty="0"/>
              <a:t>Students turn to a list of words taken from the passage, and are asked to give the mother tongue equivalent for each one of them. This is conducted as a whole class activity. If no one knows the equivalent of a certain word, the teacher provides it. </a:t>
            </a:r>
          </a:p>
          <a:p>
            <a:pPr algn="just">
              <a:lnSpc>
                <a:spcPct val="90000"/>
              </a:lnSpc>
            </a:pPr>
            <a:endParaRPr lang="en-US" sz="3500" dirty="0"/>
          </a:p>
          <a:p>
            <a:pPr algn="just">
              <a:lnSpc>
                <a:spcPct val="90000"/>
              </a:lnSpc>
            </a:pPr>
            <a:r>
              <a:rPr lang="en-US" sz="3500" dirty="0"/>
              <a:t>Students are given another list of words from the passage and are asked to provide the opposites of these words (antonyms).</a:t>
            </a:r>
          </a:p>
          <a:p>
            <a:pPr algn="just">
              <a:lnSpc>
                <a:spcPct val="90000"/>
              </a:lnSpc>
            </a:pPr>
            <a:endParaRPr lang="en-US" sz="3500" dirty="0"/>
          </a:p>
          <a:p>
            <a:pPr algn="just">
              <a:lnSpc>
                <a:spcPct val="90000"/>
              </a:lnSpc>
            </a:pPr>
            <a:r>
              <a:rPr lang="en-US" sz="3500" dirty="0"/>
              <a:t>The same procedure is repeated with words that look the same in English and Arabic (cognates). Students are asked to search the passage for examples of cognates and to translate them into their mother tongue.</a:t>
            </a:r>
          </a:p>
          <a:p>
            <a:endParaRPr lang="fr-FR" dirty="0"/>
          </a:p>
        </p:txBody>
      </p:sp>
    </p:spTree>
    <p:extLst>
      <p:ext uri="{BB962C8B-B14F-4D97-AF65-F5344CB8AC3E}">
        <p14:creationId xmlns:p14="http://schemas.microsoft.com/office/powerpoint/2010/main" val="27220677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3145" y="1"/>
            <a:ext cx="6571343" cy="548680"/>
          </a:xfrm>
        </p:spPr>
        <p:txBody>
          <a:bodyPr>
            <a:normAutofit/>
          </a:bodyPr>
          <a:lstStyle/>
          <a:p>
            <a:r>
              <a:rPr lang="en-US" b="1" dirty="0">
                <a:solidFill>
                  <a:srgbClr val="993366"/>
                </a:solidFill>
              </a:rPr>
              <a:t>Activity III : Grammar</a:t>
            </a:r>
            <a:endParaRPr lang="fr-FR" dirty="0"/>
          </a:p>
        </p:txBody>
      </p:sp>
      <p:sp>
        <p:nvSpPr>
          <p:cNvPr id="3" name="Espace réservé du contenu 2"/>
          <p:cNvSpPr>
            <a:spLocks noGrp="1"/>
          </p:cNvSpPr>
          <p:nvPr>
            <p:ph idx="1"/>
          </p:nvPr>
        </p:nvSpPr>
        <p:spPr>
          <a:xfrm>
            <a:off x="0" y="548681"/>
            <a:ext cx="9143999" cy="6309319"/>
          </a:xfrm>
        </p:spPr>
        <p:txBody>
          <a:bodyPr>
            <a:normAutofit/>
          </a:bodyPr>
          <a:lstStyle/>
          <a:p>
            <a:pPr algn="just">
              <a:lnSpc>
                <a:spcPct val="80000"/>
              </a:lnSpc>
            </a:pPr>
            <a:r>
              <a:rPr lang="en-US" sz="2800" dirty="0"/>
              <a:t>The teacher reads a list of two-word verbs (phrasal verbs). He begins with simple phrasal verbs, then moves to new phrasal verbs in the passage.</a:t>
            </a:r>
          </a:p>
          <a:p>
            <a:pPr algn="just">
              <a:lnSpc>
                <a:spcPct val="80000"/>
              </a:lnSpc>
            </a:pPr>
            <a:endParaRPr lang="en-US" sz="2800" dirty="0"/>
          </a:p>
          <a:p>
            <a:pPr algn="just">
              <a:lnSpc>
                <a:spcPct val="80000"/>
              </a:lnSpc>
            </a:pPr>
            <a:r>
              <a:rPr lang="en-US" sz="2800" dirty="0"/>
              <a:t>Students are asked to translate them into their mother tongue.</a:t>
            </a:r>
          </a:p>
          <a:p>
            <a:pPr algn="just">
              <a:lnSpc>
                <a:spcPct val="80000"/>
              </a:lnSpc>
            </a:pPr>
            <a:endParaRPr lang="en-US" sz="2800" dirty="0"/>
          </a:p>
          <a:p>
            <a:pPr algn="just">
              <a:lnSpc>
                <a:spcPct val="80000"/>
              </a:lnSpc>
            </a:pPr>
            <a:r>
              <a:rPr lang="en-US" sz="2800" dirty="0"/>
              <a:t>Then, they are given the rule of a direct object with two-word verbs (separable vs. inseparable phrasal verbs).</a:t>
            </a:r>
          </a:p>
          <a:p>
            <a:pPr algn="just">
              <a:lnSpc>
                <a:spcPct val="80000"/>
              </a:lnSpc>
            </a:pPr>
            <a:endParaRPr lang="en-US" sz="2800" dirty="0"/>
          </a:p>
          <a:p>
            <a:pPr algn="just">
              <a:lnSpc>
                <a:spcPct val="80000"/>
              </a:lnSpc>
            </a:pPr>
            <a:r>
              <a:rPr lang="en-US" sz="2800" dirty="0"/>
              <a:t>Students are asked to tell which of the following two-word verbs are separable and which are not</a:t>
            </a:r>
          </a:p>
          <a:p>
            <a:pPr algn="just">
              <a:lnSpc>
                <a:spcPct val="80000"/>
              </a:lnSpc>
            </a:pPr>
            <a:endParaRPr lang="en-US" sz="2800" dirty="0"/>
          </a:p>
          <a:p>
            <a:pPr algn="just">
              <a:lnSpc>
                <a:spcPct val="80000"/>
              </a:lnSpc>
            </a:pPr>
            <a:r>
              <a:rPr lang="en-US" sz="2800" dirty="0"/>
              <a:t>They are asked to fill in the blanks with one of these phrasal verbs.</a:t>
            </a:r>
          </a:p>
          <a:p>
            <a:endParaRPr lang="fr-FR" dirty="0"/>
          </a:p>
        </p:txBody>
      </p:sp>
    </p:spTree>
    <p:extLst>
      <p:ext uri="{BB962C8B-B14F-4D97-AF65-F5344CB8AC3E}">
        <p14:creationId xmlns:p14="http://schemas.microsoft.com/office/powerpoint/2010/main" val="38969172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8416" y="0"/>
            <a:ext cx="7620000" cy="504056"/>
          </a:xfrm>
        </p:spPr>
        <p:txBody>
          <a:bodyPr>
            <a:normAutofit fontScale="90000"/>
          </a:bodyPr>
          <a:lstStyle/>
          <a:p>
            <a:r>
              <a:rPr lang="en-US" b="1" dirty="0">
                <a:solidFill>
                  <a:srgbClr val="993366"/>
                </a:solidFill>
              </a:rPr>
              <a:t>Activity IV: Writing</a:t>
            </a:r>
            <a:r>
              <a:rPr lang="en-US" dirty="0">
                <a:solidFill>
                  <a:srgbClr val="993366"/>
                </a:solidFill>
              </a:rPr>
              <a:t/>
            </a:r>
            <a:br>
              <a:rPr lang="en-US" dirty="0">
                <a:solidFill>
                  <a:srgbClr val="993366"/>
                </a:solidFill>
              </a:rPr>
            </a:br>
            <a:endParaRPr lang="fr-FR" dirty="0"/>
          </a:p>
        </p:txBody>
      </p:sp>
      <p:sp>
        <p:nvSpPr>
          <p:cNvPr id="3" name="Espace réservé du contenu 2"/>
          <p:cNvSpPr>
            <a:spLocks noGrp="1"/>
          </p:cNvSpPr>
          <p:nvPr>
            <p:ph idx="1"/>
          </p:nvPr>
        </p:nvSpPr>
        <p:spPr>
          <a:xfrm>
            <a:off x="179512" y="908720"/>
            <a:ext cx="8856984" cy="5492080"/>
          </a:xfrm>
        </p:spPr>
        <p:txBody>
          <a:bodyPr/>
          <a:lstStyle/>
          <a:p>
            <a:pPr algn="just"/>
            <a:r>
              <a:rPr lang="en-US" sz="3200" dirty="0"/>
              <a:t>Students are asked to write a composition in the target language applying the information in the passage to some similar topic. </a:t>
            </a:r>
          </a:p>
          <a:p>
            <a:endParaRPr lang="fr-FR" dirty="0"/>
          </a:p>
        </p:txBody>
      </p:sp>
    </p:spTree>
    <p:extLst>
      <p:ext uri="{BB962C8B-B14F-4D97-AF65-F5344CB8AC3E}">
        <p14:creationId xmlns:p14="http://schemas.microsoft.com/office/powerpoint/2010/main" val="36858518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1005" y="1141"/>
            <a:ext cx="6571343" cy="547540"/>
          </a:xfrm>
        </p:spPr>
        <p:txBody>
          <a:bodyPr/>
          <a:lstStyle/>
          <a:p>
            <a:r>
              <a:rPr lang="fr-FR" dirty="0"/>
              <a:t>Conclusion</a:t>
            </a:r>
          </a:p>
        </p:txBody>
      </p:sp>
      <p:sp>
        <p:nvSpPr>
          <p:cNvPr id="3" name="Espace réservé du contenu 2"/>
          <p:cNvSpPr>
            <a:spLocks noGrp="1"/>
          </p:cNvSpPr>
          <p:nvPr>
            <p:ph idx="1"/>
          </p:nvPr>
        </p:nvSpPr>
        <p:spPr>
          <a:xfrm>
            <a:off x="0" y="692696"/>
            <a:ext cx="9144000" cy="6165304"/>
          </a:xfrm>
        </p:spPr>
        <p:txBody>
          <a:bodyPr>
            <a:normAutofit/>
          </a:bodyPr>
          <a:lstStyle/>
          <a:p>
            <a:r>
              <a:rPr lang="fr-FR" sz="3600" dirty="0"/>
              <a:t>The GTM </a:t>
            </a:r>
            <a:r>
              <a:rPr lang="fr-FR" sz="3600" dirty="0" err="1"/>
              <a:t>was</a:t>
            </a:r>
            <a:r>
              <a:rPr lang="fr-FR" sz="3600" dirty="0"/>
              <a:t> </a:t>
            </a:r>
            <a:r>
              <a:rPr lang="fr-FR" sz="3600" dirty="0" err="1"/>
              <a:t>still</a:t>
            </a:r>
            <a:r>
              <a:rPr lang="fr-FR" sz="3600" dirty="0"/>
              <a:t> </a:t>
            </a:r>
            <a:r>
              <a:rPr lang="fr-FR" sz="3600" dirty="0" err="1"/>
              <a:t>widely</a:t>
            </a:r>
            <a:r>
              <a:rPr lang="fr-FR" sz="3600" dirty="0"/>
              <a:t> </a:t>
            </a:r>
            <a:r>
              <a:rPr lang="fr-FR" sz="3600" dirty="0" err="1"/>
              <a:t>practiced</a:t>
            </a:r>
            <a:r>
              <a:rPr lang="fr-FR" sz="3600" dirty="0"/>
              <a:t> </a:t>
            </a:r>
            <a:r>
              <a:rPr lang="fr-FR" sz="3600" dirty="0" err="1"/>
              <a:t>til</a:t>
            </a:r>
            <a:r>
              <a:rPr lang="fr-FR" sz="3600" dirty="0"/>
              <a:t> the </a:t>
            </a:r>
            <a:r>
              <a:rPr lang="fr-FR" sz="3600" dirty="0" smtClean="0"/>
              <a:t>1950</a:t>
            </a:r>
            <a:r>
              <a:rPr lang="fr-FR" sz="3600" dirty="0"/>
              <a:t>’, </a:t>
            </a:r>
            <a:r>
              <a:rPr lang="fr-FR" sz="3600" dirty="0" err="1"/>
              <a:t>despite</a:t>
            </a:r>
            <a:r>
              <a:rPr lang="fr-FR" sz="3600" dirty="0"/>
              <a:t> the </a:t>
            </a:r>
            <a:r>
              <a:rPr lang="fr-FR" sz="3600" dirty="0" err="1"/>
              <a:t>fact</a:t>
            </a:r>
            <a:r>
              <a:rPr lang="fr-FR" sz="3600" dirty="0"/>
              <a:t> </a:t>
            </a:r>
            <a:r>
              <a:rPr lang="fr-FR" sz="3600" dirty="0" err="1"/>
              <a:t>that</a:t>
            </a:r>
            <a:r>
              <a:rPr lang="fr-FR" sz="3600" dirty="0"/>
              <a:t> </a:t>
            </a:r>
            <a:r>
              <a:rPr lang="fr-FR" sz="3600" dirty="0" err="1"/>
              <a:t>it</a:t>
            </a:r>
            <a:r>
              <a:rPr lang="fr-FR" sz="3600" dirty="0"/>
              <a:t> </a:t>
            </a:r>
            <a:r>
              <a:rPr lang="fr-FR" sz="3600" dirty="0" err="1"/>
              <a:t>wasn’t</a:t>
            </a:r>
            <a:r>
              <a:rPr lang="fr-FR" sz="3600" dirty="0"/>
              <a:t> </a:t>
            </a:r>
            <a:r>
              <a:rPr lang="fr-FR" sz="3600" dirty="0" err="1"/>
              <a:t>based</a:t>
            </a:r>
            <a:r>
              <a:rPr lang="fr-FR" sz="3600" dirty="0"/>
              <a:t> on </a:t>
            </a:r>
            <a:r>
              <a:rPr lang="fr-FR" sz="3600" dirty="0" err="1"/>
              <a:t>any</a:t>
            </a:r>
            <a:r>
              <a:rPr lang="fr-FR" sz="3600" dirty="0"/>
              <a:t> </a:t>
            </a:r>
            <a:r>
              <a:rPr lang="fr-FR" sz="3600" dirty="0" err="1"/>
              <a:t>theory</a:t>
            </a:r>
            <a:r>
              <a:rPr lang="fr-FR" sz="3600" dirty="0"/>
              <a:t> and </a:t>
            </a:r>
            <a:r>
              <a:rPr lang="fr-FR" sz="3600" dirty="0" err="1"/>
              <a:t>hadn’t</a:t>
            </a:r>
            <a:r>
              <a:rPr lang="fr-FR" sz="3600" dirty="0"/>
              <a:t> </a:t>
            </a:r>
            <a:r>
              <a:rPr lang="fr-FR" sz="3600" dirty="0" err="1"/>
              <a:t>any</a:t>
            </a:r>
            <a:r>
              <a:rPr lang="fr-FR" sz="3600" dirty="0"/>
              <a:t> justification </a:t>
            </a:r>
            <a:r>
              <a:rPr lang="fr-FR" sz="3600" dirty="0" err="1"/>
              <a:t>relating</a:t>
            </a:r>
            <a:r>
              <a:rPr lang="fr-FR" sz="3600" dirty="0"/>
              <a:t> </a:t>
            </a:r>
            <a:r>
              <a:rPr lang="fr-FR" sz="3600" dirty="0" err="1"/>
              <a:t>it</a:t>
            </a:r>
            <a:r>
              <a:rPr lang="fr-FR" sz="3600" dirty="0"/>
              <a:t> to </a:t>
            </a:r>
            <a:r>
              <a:rPr lang="fr-FR" sz="3600" dirty="0" err="1"/>
              <a:t>linguistics</a:t>
            </a:r>
            <a:r>
              <a:rPr lang="fr-FR" sz="3600" dirty="0"/>
              <a:t>, </a:t>
            </a:r>
            <a:r>
              <a:rPr lang="fr-FR" sz="3600" dirty="0" err="1"/>
              <a:t>psychology</a:t>
            </a:r>
            <a:r>
              <a:rPr lang="fr-FR" sz="3600" dirty="0"/>
              <a:t>, or </a:t>
            </a:r>
            <a:r>
              <a:rPr lang="fr-FR" sz="3600" dirty="0" err="1"/>
              <a:t>educational</a:t>
            </a:r>
            <a:r>
              <a:rPr lang="fr-FR" sz="3600" dirty="0"/>
              <a:t> </a:t>
            </a:r>
            <a:r>
              <a:rPr lang="fr-FR" sz="3600" dirty="0" err="1"/>
              <a:t>theory</a:t>
            </a:r>
            <a:r>
              <a:rPr lang="fr-FR" sz="3600" dirty="0"/>
              <a:t>.</a:t>
            </a:r>
          </a:p>
          <a:p>
            <a:r>
              <a:rPr lang="fr-FR" sz="3600" dirty="0"/>
              <a:t>In the </a:t>
            </a:r>
            <a:r>
              <a:rPr lang="fr-FR" sz="3600" dirty="0" smtClean="0"/>
              <a:t>1950</a:t>
            </a:r>
            <a:r>
              <a:rPr lang="fr-FR" sz="3600" dirty="0"/>
              <a:t>’, the opposition of the GMT </a:t>
            </a:r>
            <a:r>
              <a:rPr lang="fr-FR" sz="3600" dirty="0" err="1"/>
              <a:t>developed</a:t>
            </a:r>
            <a:r>
              <a:rPr lang="fr-FR" sz="3600" dirty="0"/>
              <a:t> in Europe</a:t>
            </a:r>
          </a:p>
          <a:p>
            <a:r>
              <a:rPr lang="fr-FR" sz="3600" dirty="0" err="1"/>
              <a:t>Many</a:t>
            </a:r>
            <a:r>
              <a:rPr lang="fr-FR" sz="3600" dirty="0"/>
              <a:t> </a:t>
            </a:r>
            <a:r>
              <a:rPr lang="fr-FR" sz="3600" dirty="0" err="1"/>
              <a:t>teaching</a:t>
            </a:r>
            <a:r>
              <a:rPr lang="fr-FR" sz="3600" dirty="0"/>
              <a:t> </a:t>
            </a:r>
            <a:r>
              <a:rPr lang="fr-FR" sz="3600" dirty="0" err="1"/>
              <a:t>methods</a:t>
            </a:r>
            <a:r>
              <a:rPr lang="fr-FR" sz="3600" dirty="0"/>
              <a:t> </a:t>
            </a:r>
            <a:r>
              <a:rPr lang="fr-FR" sz="3600" dirty="0" err="1"/>
              <a:t>emerged</a:t>
            </a:r>
            <a:r>
              <a:rPr lang="fr-FR" sz="3600" dirty="0"/>
              <a:t>.  </a:t>
            </a:r>
          </a:p>
        </p:txBody>
      </p:sp>
    </p:spTree>
    <p:extLst>
      <p:ext uri="{BB962C8B-B14F-4D97-AF65-F5344CB8AC3E}">
        <p14:creationId xmlns:p14="http://schemas.microsoft.com/office/powerpoint/2010/main" val="8199996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217920"/>
          </a:xfrm>
        </p:spPr>
        <p:txBody>
          <a:bodyPr>
            <a:normAutofit/>
          </a:bodyPr>
          <a:lstStyle/>
          <a:p>
            <a:pPr>
              <a:buFont typeface="Wingdings" pitchFamily="2" charset="2"/>
              <a:buChar char="§"/>
            </a:pPr>
            <a:r>
              <a:rPr lang="fr-FR" sz="3200" dirty="0" err="1"/>
              <a:t>TFLs</a:t>
            </a:r>
            <a:r>
              <a:rPr lang="fr-FR" sz="3200" dirty="0"/>
              <a:t> </a:t>
            </a:r>
            <a:r>
              <a:rPr lang="fr-FR" sz="3200" dirty="0" err="1"/>
              <a:t>goes</a:t>
            </a:r>
            <a:r>
              <a:rPr lang="fr-FR" sz="3200" dirty="0"/>
              <a:t> </a:t>
            </a:r>
            <a:r>
              <a:rPr lang="fr-FR" sz="3200" dirty="0" err="1"/>
              <a:t>thru</a:t>
            </a:r>
            <a:r>
              <a:rPr lang="fr-FR" sz="3200" dirty="0"/>
              <a:t> 2 stages </a:t>
            </a:r>
            <a:r>
              <a:rPr lang="en-GB" sz="2800" dirty="0"/>
              <a:t>(Richard &amp; Rodgers, 1986) </a:t>
            </a:r>
            <a:r>
              <a:rPr lang="fr-FR" dirty="0"/>
              <a:t>:</a:t>
            </a:r>
            <a:endParaRPr lang="fr-FR" sz="3200" dirty="0"/>
          </a:p>
          <a:p>
            <a:pPr>
              <a:buFont typeface="Wingdings" pitchFamily="2" charset="2"/>
              <a:buChar char="§"/>
            </a:pPr>
            <a:r>
              <a:rPr lang="fr-FR" sz="3200" dirty="0"/>
              <a:t>A) , </a:t>
            </a:r>
            <a:r>
              <a:rPr lang="fr-FR" sz="3200" dirty="0" err="1"/>
              <a:t>Ts</a:t>
            </a:r>
            <a:r>
              <a:rPr lang="fr-FR" sz="3200" dirty="0"/>
              <a:t>  </a:t>
            </a:r>
            <a:r>
              <a:rPr lang="fr-FR" sz="3200" dirty="0" err="1"/>
              <a:t>teach</a:t>
            </a:r>
            <a:r>
              <a:rPr lang="fr-FR" sz="3200" dirty="0"/>
              <a:t> grammatical </a:t>
            </a:r>
            <a:r>
              <a:rPr lang="fr-FR" sz="3200" dirty="0" err="1"/>
              <a:t>rules</a:t>
            </a:r>
            <a:r>
              <a:rPr lang="fr-FR" sz="3200" dirty="0"/>
              <a:t>  and </a:t>
            </a:r>
          </a:p>
          <a:p>
            <a:pPr marL="0" indent="0">
              <a:buNone/>
            </a:pPr>
            <a:endParaRPr lang="fr-FR" sz="3200" dirty="0"/>
          </a:p>
          <a:p>
            <a:pPr>
              <a:buFont typeface="Wingdings" pitchFamily="2" charset="2"/>
              <a:buChar char="§"/>
            </a:pPr>
            <a:r>
              <a:rPr lang="fr-FR" sz="3200" dirty="0"/>
              <a:t>B) </a:t>
            </a:r>
            <a:r>
              <a:rPr lang="fr-FR" sz="3200" dirty="0" err="1"/>
              <a:t>present</a:t>
            </a:r>
            <a:r>
              <a:rPr lang="fr-FR" sz="3200" dirty="0"/>
              <a:t> a </a:t>
            </a:r>
            <a:r>
              <a:rPr lang="fr-FR" sz="3200" dirty="0" err="1"/>
              <a:t>vocab</a:t>
            </a:r>
            <a:r>
              <a:rPr lang="fr-FR" sz="3200" dirty="0"/>
              <a:t> </a:t>
            </a:r>
            <a:r>
              <a:rPr lang="fr-FR" sz="3200" dirty="0" err="1"/>
              <a:t>list</a:t>
            </a:r>
            <a:r>
              <a:rPr lang="fr-FR" sz="3200" dirty="0"/>
              <a:t> to SS.</a:t>
            </a:r>
          </a:p>
          <a:p>
            <a:pPr>
              <a:buFont typeface="Wingdings" pitchFamily="2" charset="2"/>
              <a:buChar char="§"/>
            </a:pPr>
            <a:r>
              <a:rPr lang="fr-FR" sz="3200" dirty="0"/>
              <a:t>SS </a:t>
            </a:r>
            <a:r>
              <a:rPr lang="fr-FR" sz="3200" dirty="0" err="1"/>
              <a:t>apply</a:t>
            </a:r>
            <a:r>
              <a:rPr lang="fr-FR" sz="3200" dirty="0"/>
              <a:t> </a:t>
            </a:r>
            <a:r>
              <a:rPr lang="fr-FR" sz="3200" dirty="0" err="1"/>
              <a:t>what</a:t>
            </a:r>
            <a:r>
              <a:rPr lang="fr-FR" sz="3200" dirty="0"/>
              <a:t> </a:t>
            </a:r>
            <a:r>
              <a:rPr lang="fr-FR" sz="3200" dirty="0" err="1"/>
              <a:t>they</a:t>
            </a:r>
            <a:r>
              <a:rPr lang="fr-FR" sz="3200" dirty="0"/>
              <a:t> have </a:t>
            </a:r>
            <a:r>
              <a:rPr lang="fr-FR" sz="3200" dirty="0" err="1"/>
              <a:t>learnt</a:t>
            </a:r>
            <a:r>
              <a:rPr lang="fr-FR" sz="3200" dirty="0"/>
              <a:t> in Translation exercices.      </a:t>
            </a:r>
          </a:p>
          <a:p>
            <a:pPr>
              <a:buNone/>
            </a:pPr>
            <a:r>
              <a:rPr lang="fr-FR" dirty="0"/>
              <a:t>                             </a:t>
            </a:r>
          </a:p>
          <a:p>
            <a:endParaRPr lang="fr-FR" dirty="0"/>
          </a:p>
        </p:txBody>
      </p:sp>
    </p:spTree>
  </p:cSld>
  <p:clrMapOvr>
    <a:masterClrMapping/>
  </p:clrMapOvr>
  <p:transition>
    <p:randomBar/>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964488" cy="5904656"/>
          </a:xfrm>
        </p:spPr>
        <p:style>
          <a:lnRef idx="0">
            <a:schemeClr val="dk1"/>
          </a:lnRef>
          <a:fillRef idx="3">
            <a:schemeClr val="dk1"/>
          </a:fillRef>
          <a:effectRef idx="3">
            <a:schemeClr val="dk1"/>
          </a:effectRef>
          <a:fontRef idx="minor">
            <a:schemeClr val="lt1"/>
          </a:fontRef>
        </p:style>
        <p:txBody>
          <a:bodyPr>
            <a:normAutofit lnSpcReduction="10000"/>
          </a:bodyPr>
          <a:lstStyle/>
          <a:p>
            <a:r>
              <a:rPr lang="fr-FR" sz="4400" dirty="0"/>
              <a:t>Latin </a:t>
            </a:r>
            <a:r>
              <a:rPr lang="fr-FR" sz="4400" dirty="0" err="1"/>
              <a:t>was</a:t>
            </a:r>
            <a:r>
              <a:rPr lang="fr-FR" sz="4400" dirty="0"/>
              <a:t> not </a:t>
            </a:r>
            <a:r>
              <a:rPr lang="fr-FR" sz="4400" dirty="0" err="1"/>
              <a:t>leant</a:t>
            </a:r>
            <a:r>
              <a:rPr lang="fr-FR" sz="4400" dirty="0"/>
              <a:t> as an end in </a:t>
            </a:r>
            <a:r>
              <a:rPr lang="fr-FR" sz="4400" dirty="0" err="1"/>
              <a:t>itself</a:t>
            </a:r>
            <a:r>
              <a:rPr lang="fr-FR" sz="4400" dirty="0"/>
              <a:t> but as a </a:t>
            </a:r>
            <a:r>
              <a:rPr lang="fr-FR" sz="4400" dirty="0" err="1"/>
              <a:t>tool</a:t>
            </a:r>
            <a:r>
              <a:rPr lang="fr-FR" sz="4400" dirty="0"/>
              <a:t> to </a:t>
            </a:r>
            <a:r>
              <a:rPr lang="fr-FR" sz="4400" dirty="0" err="1"/>
              <a:t>achieve</a:t>
            </a:r>
            <a:r>
              <a:rPr lang="fr-FR" sz="4400" dirty="0"/>
              <a:t> 2 </a:t>
            </a:r>
            <a:r>
              <a:rPr lang="fr-FR" sz="4400" dirty="0" err="1"/>
              <a:t>things</a:t>
            </a:r>
            <a:r>
              <a:rPr lang="fr-FR" sz="4400" dirty="0"/>
              <a:t> :</a:t>
            </a:r>
          </a:p>
          <a:p>
            <a:endParaRPr lang="fr-FR" sz="4400" dirty="0"/>
          </a:p>
          <a:p>
            <a:pPr marL="514350" indent="-514350">
              <a:buFont typeface="+mj-lt"/>
              <a:buAutoNum type="arabicPeriod"/>
            </a:pPr>
            <a:r>
              <a:rPr lang="fr-FR" sz="4000" dirty="0" err="1"/>
              <a:t>Being</a:t>
            </a:r>
            <a:r>
              <a:rPr lang="fr-FR" sz="4000" dirty="0"/>
              <a:t> able to translate and understand old texts.</a:t>
            </a:r>
          </a:p>
          <a:p>
            <a:pPr marL="514350" indent="-514350">
              <a:buFont typeface="+mj-lt"/>
              <a:buAutoNum type="arabicPeriod"/>
            </a:pPr>
            <a:r>
              <a:rPr lang="fr-FR" sz="4000" dirty="0"/>
              <a:t>To </a:t>
            </a:r>
            <a:r>
              <a:rPr lang="fr-FR" sz="4000" dirty="0" err="1"/>
              <a:t>develop</a:t>
            </a:r>
            <a:r>
              <a:rPr lang="fr-FR" sz="4000" dirty="0"/>
              <a:t> mental discipline</a:t>
            </a:r>
            <a:r>
              <a:rPr lang="fr-FR" sz="4400" dirty="0"/>
              <a:t>.</a:t>
            </a:r>
            <a:endParaRPr lang="fr-FR" sz="4000" dirty="0"/>
          </a:p>
          <a:p>
            <a:pPr>
              <a:buNone/>
            </a:pPr>
            <a:r>
              <a:rPr lang="fr-FR" sz="4000" dirty="0"/>
              <a:t>     </a:t>
            </a:r>
            <a:endParaRPr lang="fr-FR" dirty="0"/>
          </a:p>
        </p:txBody>
      </p:sp>
    </p:spTree>
  </p:cSld>
  <p:clrMapOvr>
    <a:masterClrMapping/>
  </p:clrMapOvr>
  <p:transition>
    <p:randomBar/>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3536"/>
            <a:ext cx="8229600" cy="871208"/>
          </a:xfrm>
        </p:spPr>
        <p:style>
          <a:lnRef idx="1">
            <a:schemeClr val="dk1"/>
          </a:lnRef>
          <a:fillRef idx="3">
            <a:schemeClr val="dk1"/>
          </a:fillRef>
          <a:effectRef idx="2">
            <a:schemeClr val="dk1"/>
          </a:effectRef>
          <a:fontRef idx="minor">
            <a:schemeClr val="lt1"/>
          </a:fontRef>
        </p:style>
        <p:txBody>
          <a:bodyPr/>
          <a:lstStyle/>
          <a:p>
            <a:pPr algn="ctr"/>
            <a:r>
              <a:rPr lang="fr-FR" dirty="0"/>
              <a:t>Features</a:t>
            </a:r>
          </a:p>
        </p:txBody>
      </p:sp>
      <p:sp>
        <p:nvSpPr>
          <p:cNvPr id="3" name="Espace réservé du contenu 2"/>
          <p:cNvSpPr>
            <a:spLocks noGrp="1"/>
          </p:cNvSpPr>
          <p:nvPr>
            <p:ph idx="1"/>
          </p:nvPr>
        </p:nvSpPr>
        <p:spPr>
          <a:xfrm>
            <a:off x="251520" y="1268760"/>
            <a:ext cx="8435280" cy="5400600"/>
          </a:xfrm>
        </p:spPr>
        <p:style>
          <a:lnRef idx="1">
            <a:schemeClr val="dk1"/>
          </a:lnRef>
          <a:fillRef idx="3">
            <a:schemeClr val="dk1"/>
          </a:fillRef>
          <a:effectRef idx="2">
            <a:schemeClr val="dk1"/>
          </a:effectRef>
          <a:fontRef idx="minor">
            <a:schemeClr val="lt1"/>
          </a:fontRef>
        </p:style>
        <p:txBody>
          <a:bodyPr>
            <a:normAutofit fontScale="92500"/>
          </a:bodyPr>
          <a:lstStyle/>
          <a:p>
            <a:pPr>
              <a:buFont typeface="Wingdings" pitchFamily="2" charset="2"/>
              <a:buChar char="§"/>
            </a:pPr>
            <a:r>
              <a:rPr lang="fr-FR" sz="2800" dirty="0"/>
              <a:t>The use of L1 as a means of communication and instruction in the classrom</a:t>
            </a:r>
          </a:p>
          <a:p>
            <a:pPr>
              <a:buFont typeface="Wingdings" pitchFamily="2" charset="2"/>
              <a:buChar char="§"/>
            </a:pPr>
            <a:r>
              <a:rPr lang="fr-FR" sz="2800" dirty="0"/>
              <a:t>The focus is put on the gramatical rules</a:t>
            </a:r>
          </a:p>
          <a:p>
            <a:pPr>
              <a:buFont typeface="Wingdings" pitchFamily="2" charset="2"/>
              <a:buChar char="§"/>
            </a:pPr>
            <a:r>
              <a:rPr lang="fr-FR" sz="2800" dirty="0"/>
              <a:t>Excercises revolve around the translation of old texts from the L1 to TL and vice versa.</a:t>
            </a:r>
          </a:p>
          <a:p>
            <a:pPr>
              <a:buFont typeface="Wingdings" pitchFamily="2" charset="2"/>
              <a:buChar char="§"/>
            </a:pPr>
            <a:r>
              <a:rPr lang="fr-FR" sz="2800" dirty="0"/>
              <a:t>A lot of importance is given to reading and writing.</a:t>
            </a:r>
          </a:p>
          <a:p>
            <a:pPr>
              <a:buFont typeface="Wingdings" pitchFamily="2" charset="2"/>
              <a:buChar char="§"/>
            </a:pPr>
            <a:r>
              <a:rPr lang="fr-FR" sz="2800" dirty="0" err="1"/>
              <a:t>Ts</a:t>
            </a:r>
            <a:r>
              <a:rPr lang="fr-FR" sz="2800" dirty="0"/>
              <a:t>  have full authority in the classroom.</a:t>
            </a:r>
          </a:p>
          <a:p>
            <a:pPr>
              <a:buFont typeface="Wingdings" pitchFamily="2" charset="2"/>
              <a:buChar char="§"/>
            </a:pPr>
            <a:r>
              <a:rPr lang="fr-FR" sz="2800" dirty="0"/>
              <a:t>SS </a:t>
            </a:r>
            <a:r>
              <a:rPr lang="fr-FR" sz="2800" dirty="0" err="1"/>
              <a:t>were</a:t>
            </a:r>
            <a:r>
              <a:rPr lang="fr-FR" sz="2800" dirty="0"/>
              <a:t> </a:t>
            </a:r>
            <a:r>
              <a:rPr lang="fr-FR" sz="2800" dirty="0" err="1"/>
              <a:t>supposed</a:t>
            </a:r>
            <a:r>
              <a:rPr lang="fr-FR" sz="2800" dirty="0"/>
              <a:t> to absorb </a:t>
            </a:r>
            <a:r>
              <a:rPr lang="fr-FR" sz="2800" dirty="0" err="1"/>
              <a:t>everything</a:t>
            </a:r>
            <a:r>
              <a:rPr lang="fr-FR" sz="2800" dirty="0"/>
              <a:t> </a:t>
            </a:r>
            <a:r>
              <a:rPr lang="fr-FR" sz="2800" dirty="0" err="1"/>
              <a:t>presented</a:t>
            </a:r>
            <a:r>
              <a:rPr lang="fr-FR" sz="2800" dirty="0"/>
              <a:t> to them.</a:t>
            </a:r>
          </a:p>
          <a:p>
            <a:pPr>
              <a:buFont typeface="Wingdings" pitchFamily="2" charset="2"/>
              <a:buChar char="§"/>
            </a:pPr>
            <a:r>
              <a:rPr lang="fr-FR" sz="2800" dirty="0"/>
              <a:t>Being accurate is more important that being fluent.</a:t>
            </a:r>
            <a:endParaRPr lang="fr-FR" sz="2400" dirty="0"/>
          </a:p>
        </p:txBody>
      </p:sp>
    </p:spTree>
  </p:cSld>
  <p:clrMapOvr>
    <a:masterClrMapping/>
  </p:clrMapOvr>
  <p:transition>
    <p:randomBar/>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3"/>
            <a:ext cx="7907330" cy="648072"/>
          </a:xfrm>
        </p:spPr>
        <p:txBody>
          <a:bodyPr/>
          <a:lstStyle/>
          <a:p>
            <a:pPr algn="ctr"/>
            <a:r>
              <a:rPr lang="fr-FR" dirty="0" err="1" smtClean="0"/>
              <a:t>Purpose</a:t>
            </a:r>
            <a:r>
              <a:rPr lang="fr-FR" dirty="0" smtClean="0"/>
              <a:t> of GTM</a:t>
            </a:r>
            <a:endParaRPr lang="fr-FR" dirty="0"/>
          </a:p>
        </p:txBody>
      </p:sp>
      <p:sp>
        <p:nvSpPr>
          <p:cNvPr id="3" name="Espace réservé du contenu 2"/>
          <p:cNvSpPr>
            <a:spLocks noGrp="1"/>
          </p:cNvSpPr>
          <p:nvPr>
            <p:ph idx="1"/>
          </p:nvPr>
        </p:nvSpPr>
        <p:spPr>
          <a:xfrm>
            <a:off x="0" y="620688"/>
            <a:ext cx="9036495" cy="6237312"/>
          </a:xfrm>
          <a:solidFill>
            <a:schemeClr val="bg1">
              <a:lumMod val="95000"/>
            </a:schemeClr>
          </a:solidFill>
        </p:spPr>
        <p:txBody>
          <a:bodyPr>
            <a:normAutofit/>
          </a:bodyPr>
          <a:lstStyle/>
          <a:p>
            <a:r>
              <a:rPr lang="en-US" sz="3200" dirty="0"/>
              <a:t>to be able to read literature written in the target language;</a:t>
            </a:r>
          </a:p>
          <a:p>
            <a:r>
              <a:rPr lang="en-US" sz="3200" dirty="0" smtClean="0"/>
              <a:t>-to </a:t>
            </a:r>
            <a:r>
              <a:rPr lang="en-US" sz="3200" dirty="0"/>
              <a:t>provide students with good mental exercise which helps develop </a:t>
            </a:r>
            <a:r>
              <a:rPr lang="en-US" sz="3200" dirty="0" smtClean="0"/>
              <a:t>their </a:t>
            </a:r>
            <a:r>
              <a:rPr lang="fr-FR" sz="3200" dirty="0" err="1" smtClean="0"/>
              <a:t>minds</a:t>
            </a:r>
            <a:r>
              <a:rPr lang="fr-FR" sz="3200" dirty="0"/>
              <a:t>;</a:t>
            </a:r>
          </a:p>
          <a:p>
            <a:r>
              <a:rPr lang="en-US" sz="3200" dirty="0"/>
              <a:t>- to give the learners grammatical rules and examples to memorize them;</a:t>
            </a:r>
          </a:p>
          <a:p>
            <a:r>
              <a:rPr lang="en-US" sz="3200" dirty="0"/>
              <a:t>- to make them apply the rules to other examples;</a:t>
            </a:r>
          </a:p>
          <a:p>
            <a:r>
              <a:rPr lang="en-US" sz="3200" dirty="0"/>
              <a:t>- to teach the students to write in both their native and the target </a:t>
            </a:r>
            <a:r>
              <a:rPr lang="en-US" sz="3200" dirty="0" smtClean="0"/>
              <a:t>languages through </a:t>
            </a:r>
            <a:r>
              <a:rPr lang="en-US" sz="3200" dirty="0"/>
              <a:t>translation. </a:t>
            </a:r>
            <a:r>
              <a:rPr lang="en-US" sz="2800" dirty="0"/>
              <a:t>(</a:t>
            </a:r>
            <a:r>
              <a:rPr lang="en-US" dirty="0" err="1"/>
              <a:t>Bárdos</a:t>
            </a:r>
            <a:r>
              <a:rPr lang="en-US" dirty="0"/>
              <a:t> 2005: 46)</a:t>
            </a:r>
            <a:endParaRPr lang="fr-FR" dirty="0"/>
          </a:p>
        </p:txBody>
      </p:sp>
    </p:spTree>
    <p:extLst>
      <p:ext uri="{BB962C8B-B14F-4D97-AF65-F5344CB8AC3E}">
        <p14:creationId xmlns:p14="http://schemas.microsoft.com/office/powerpoint/2010/main" val="2041969859"/>
      </p:ext>
    </p:extLst>
  </p:cSld>
  <p:clrMapOvr>
    <a:masterClrMapping/>
  </p:clrMapOvr>
  <p:transition>
    <p:randomBar/>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093296"/>
          </a:xfrm>
        </p:spPr>
        <p:txBody>
          <a:bodyPr>
            <a:normAutofit lnSpcReduction="10000"/>
          </a:bodyPr>
          <a:lstStyle/>
          <a:p>
            <a:r>
              <a:rPr lang="fr-FR" sz="3500" dirty="0"/>
              <a:t>The sentence </a:t>
            </a:r>
            <a:r>
              <a:rPr lang="fr-FR" sz="3500" dirty="0" err="1"/>
              <a:t>is</a:t>
            </a:r>
            <a:r>
              <a:rPr lang="fr-FR" sz="3500" dirty="0"/>
              <a:t> the basic unit of </a:t>
            </a:r>
            <a:r>
              <a:rPr lang="fr-FR" sz="3500" dirty="0" err="1"/>
              <a:t>teaching</a:t>
            </a:r>
            <a:r>
              <a:rPr lang="fr-FR" sz="3500" dirty="0"/>
              <a:t> and </a:t>
            </a:r>
            <a:r>
              <a:rPr lang="fr-FR" sz="3500" dirty="0" err="1"/>
              <a:t>language</a:t>
            </a:r>
            <a:r>
              <a:rPr lang="fr-FR" sz="3500" dirty="0"/>
              <a:t> practice.</a:t>
            </a:r>
          </a:p>
          <a:p>
            <a:r>
              <a:rPr lang="fr-FR" sz="3500" dirty="0" err="1"/>
              <a:t>Accuracy</a:t>
            </a:r>
            <a:r>
              <a:rPr lang="fr-FR" sz="3500" dirty="0"/>
              <a:t> </a:t>
            </a:r>
            <a:r>
              <a:rPr lang="fr-FR" sz="3500" dirty="0" err="1"/>
              <a:t>is</a:t>
            </a:r>
            <a:r>
              <a:rPr lang="fr-FR" sz="3500" dirty="0"/>
              <a:t> </a:t>
            </a:r>
            <a:r>
              <a:rPr lang="fr-FR" sz="3500" dirty="0" err="1"/>
              <a:t>emphasised</a:t>
            </a:r>
            <a:r>
              <a:rPr lang="fr-FR" sz="3500" dirty="0"/>
              <a:t>.</a:t>
            </a:r>
          </a:p>
          <a:p>
            <a:r>
              <a:rPr lang="fr-FR" sz="3500" dirty="0" err="1"/>
              <a:t>Grammar</a:t>
            </a:r>
            <a:r>
              <a:rPr lang="fr-FR" sz="3500" dirty="0"/>
              <a:t> </a:t>
            </a:r>
            <a:r>
              <a:rPr lang="fr-FR" sz="3500" dirty="0" err="1"/>
              <a:t>is</a:t>
            </a:r>
            <a:r>
              <a:rPr lang="fr-FR" sz="3500" dirty="0"/>
              <a:t> </a:t>
            </a:r>
            <a:r>
              <a:rPr lang="fr-FR" sz="3500" dirty="0" err="1"/>
              <a:t>taught</a:t>
            </a:r>
            <a:r>
              <a:rPr lang="fr-FR" sz="3500" dirty="0"/>
              <a:t> </a:t>
            </a:r>
            <a:r>
              <a:rPr lang="fr-FR" sz="3500" dirty="0" err="1"/>
              <a:t>deductively</a:t>
            </a:r>
            <a:r>
              <a:rPr lang="fr-FR" sz="3500" dirty="0"/>
              <a:t>.</a:t>
            </a:r>
          </a:p>
          <a:p>
            <a:r>
              <a:rPr lang="fr-FR" sz="3500" dirty="0"/>
              <a:t>The S’ NL </a:t>
            </a:r>
            <a:r>
              <a:rPr lang="fr-FR" sz="3500" dirty="0" err="1"/>
              <a:t>is</a:t>
            </a:r>
            <a:r>
              <a:rPr lang="fr-FR" sz="3500" dirty="0"/>
              <a:t> the medium of instruction.</a:t>
            </a:r>
          </a:p>
          <a:p>
            <a:r>
              <a:rPr lang="fr-FR" sz="3500" dirty="0" err="1"/>
              <a:t>Vocab</a:t>
            </a:r>
            <a:r>
              <a:rPr lang="fr-FR" sz="3500" dirty="0"/>
              <a:t> </a:t>
            </a:r>
            <a:r>
              <a:rPr lang="fr-FR" sz="3500" dirty="0" err="1"/>
              <a:t>selection</a:t>
            </a:r>
            <a:r>
              <a:rPr lang="fr-FR" sz="3500" dirty="0"/>
              <a:t> </a:t>
            </a:r>
            <a:r>
              <a:rPr lang="fr-FR" sz="3500" dirty="0" err="1"/>
              <a:t>is</a:t>
            </a:r>
            <a:r>
              <a:rPr lang="fr-FR" sz="3500" dirty="0"/>
              <a:t> </a:t>
            </a:r>
            <a:r>
              <a:rPr lang="fr-FR" sz="3500" dirty="0" err="1"/>
              <a:t>based</a:t>
            </a:r>
            <a:r>
              <a:rPr lang="fr-FR" sz="3500" dirty="0"/>
              <a:t> </a:t>
            </a:r>
            <a:r>
              <a:rPr lang="fr-FR" sz="3500" dirty="0" err="1"/>
              <a:t>solely</a:t>
            </a:r>
            <a:r>
              <a:rPr lang="fr-FR" sz="3500" dirty="0"/>
              <a:t> on the </a:t>
            </a:r>
            <a:r>
              <a:rPr lang="fr-FR" sz="3500" dirty="0" err="1"/>
              <a:t>reading</a:t>
            </a:r>
            <a:r>
              <a:rPr lang="fr-FR" sz="3500" dirty="0"/>
              <a:t> </a:t>
            </a:r>
            <a:r>
              <a:rPr lang="fr-FR" sz="3500" dirty="0" err="1"/>
              <a:t>texts</a:t>
            </a:r>
            <a:r>
              <a:rPr lang="fr-FR" sz="3500" dirty="0"/>
              <a:t> </a:t>
            </a:r>
            <a:r>
              <a:rPr lang="fr-FR" sz="3500" dirty="0" err="1"/>
              <a:t>used</a:t>
            </a:r>
            <a:r>
              <a:rPr lang="fr-FR" sz="3500" dirty="0"/>
              <a:t>, and </a:t>
            </a:r>
            <a:r>
              <a:rPr lang="fr-FR" sz="3500" dirty="0" err="1"/>
              <a:t>words</a:t>
            </a:r>
            <a:r>
              <a:rPr lang="fr-FR" sz="3500" dirty="0"/>
              <a:t> are </a:t>
            </a:r>
            <a:r>
              <a:rPr lang="fr-FR" sz="3500" dirty="0" err="1"/>
              <a:t>taught</a:t>
            </a:r>
            <a:r>
              <a:rPr lang="fr-FR" sz="3500" dirty="0"/>
              <a:t> </a:t>
            </a:r>
            <a:r>
              <a:rPr lang="fr-FR" sz="3500" dirty="0" err="1"/>
              <a:t>through</a:t>
            </a:r>
            <a:r>
              <a:rPr lang="fr-FR" sz="3500" dirty="0"/>
              <a:t> </a:t>
            </a:r>
            <a:r>
              <a:rPr lang="fr-FR" sz="3500" dirty="0" err="1"/>
              <a:t>bilingual</a:t>
            </a:r>
            <a:r>
              <a:rPr lang="fr-FR" sz="3500" dirty="0"/>
              <a:t> </a:t>
            </a:r>
            <a:r>
              <a:rPr lang="fr-FR" sz="3500" dirty="0" err="1"/>
              <a:t>word</a:t>
            </a:r>
            <a:r>
              <a:rPr lang="fr-FR" sz="3500" dirty="0"/>
              <a:t> </a:t>
            </a:r>
            <a:r>
              <a:rPr lang="fr-FR" sz="3500" dirty="0" err="1"/>
              <a:t>lists</a:t>
            </a:r>
            <a:r>
              <a:rPr lang="fr-FR" sz="3500" dirty="0"/>
              <a:t>, </a:t>
            </a:r>
            <a:r>
              <a:rPr lang="fr-FR" sz="3500" dirty="0" err="1"/>
              <a:t>dictionary</a:t>
            </a:r>
            <a:r>
              <a:rPr lang="fr-FR" sz="3500" dirty="0"/>
              <a:t> </a:t>
            </a:r>
            <a:r>
              <a:rPr lang="fr-FR" sz="3500" dirty="0" err="1"/>
              <a:t>study</a:t>
            </a:r>
            <a:r>
              <a:rPr lang="fr-FR" sz="3500" dirty="0"/>
              <a:t> and     </a:t>
            </a:r>
          </a:p>
          <a:p>
            <a:pPr indent="0">
              <a:buNone/>
            </a:pPr>
            <a:r>
              <a:rPr lang="fr-FR" sz="3500" dirty="0"/>
              <a:t>     </a:t>
            </a:r>
            <a:r>
              <a:rPr lang="fr-FR" sz="3500" dirty="0" err="1"/>
              <a:t>memorization</a:t>
            </a:r>
            <a:r>
              <a:rPr lang="fr-FR" sz="3500" dirty="0"/>
              <a:t>.</a:t>
            </a:r>
          </a:p>
          <a:p>
            <a:endParaRPr lang="fr-FR" dirty="0"/>
          </a:p>
          <a:p>
            <a:endParaRPr lang="fr-FR" dirty="0"/>
          </a:p>
          <a:p>
            <a:endParaRPr lang="fr-FR" dirty="0"/>
          </a:p>
        </p:txBody>
      </p:sp>
    </p:spTree>
    <p:extLst>
      <p:ext uri="{BB962C8B-B14F-4D97-AF65-F5344CB8AC3E}">
        <p14:creationId xmlns:p14="http://schemas.microsoft.com/office/powerpoint/2010/main" val="351297375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3999" cy="6021287"/>
          </a:xfrm>
        </p:spPr>
        <p:txBody>
          <a:bodyPr>
            <a:normAutofit/>
          </a:bodyPr>
          <a:lstStyle/>
          <a:p>
            <a:r>
              <a:rPr lang="fr-FR" sz="3200" b="1" dirty="0"/>
              <a:t>The goal of </a:t>
            </a:r>
            <a:r>
              <a:rPr lang="fr-FR" sz="3200" b="1" dirty="0" err="1"/>
              <a:t>learning</a:t>
            </a:r>
            <a:r>
              <a:rPr lang="fr-FR" sz="3200" b="1" dirty="0"/>
              <a:t> a FL </a:t>
            </a:r>
            <a:r>
              <a:rPr lang="fr-FR" sz="3200" b="1" dirty="0" err="1"/>
              <a:t>is</a:t>
            </a:r>
            <a:r>
              <a:rPr lang="fr-FR" sz="3200" b="1" dirty="0"/>
              <a:t> to </a:t>
            </a:r>
            <a:r>
              <a:rPr lang="fr-FR" sz="3200" b="1" dirty="0" err="1"/>
              <a:t>get</a:t>
            </a:r>
            <a:r>
              <a:rPr lang="fr-FR" sz="3200" b="1" dirty="0"/>
              <a:t> </a:t>
            </a:r>
            <a:r>
              <a:rPr lang="fr-FR" sz="3200" b="1" dirty="0" err="1"/>
              <a:t>access</a:t>
            </a:r>
            <a:r>
              <a:rPr lang="fr-FR" sz="3200" b="1" dirty="0"/>
              <a:t> to </a:t>
            </a:r>
            <a:r>
              <a:rPr lang="fr-FR" sz="3200" b="1" dirty="0" err="1"/>
              <a:t>its</a:t>
            </a:r>
            <a:r>
              <a:rPr lang="fr-FR" sz="3200" b="1" dirty="0"/>
              <a:t> </a:t>
            </a:r>
            <a:r>
              <a:rPr lang="fr-FR" sz="3200" b="1" dirty="0" err="1"/>
              <a:t>literature</a:t>
            </a:r>
            <a:r>
              <a:rPr lang="fr-FR" sz="3200" b="1" dirty="0"/>
              <a:t>.</a:t>
            </a:r>
          </a:p>
          <a:p>
            <a:r>
              <a:rPr lang="fr-FR" sz="3200" b="1" dirty="0"/>
              <a:t>The GTM </a:t>
            </a:r>
            <a:r>
              <a:rPr lang="fr-FR" sz="3200" b="1" dirty="0" err="1"/>
              <a:t>views</a:t>
            </a:r>
            <a:r>
              <a:rPr lang="fr-FR" sz="3200" b="1" dirty="0"/>
              <a:t> </a:t>
            </a:r>
            <a:r>
              <a:rPr lang="fr-FR" sz="3200" b="1" dirty="0" err="1"/>
              <a:t>lge</a:t>
            </a:r>
            <a:r>
              <a:rPr lang="fr-FR" sz="3200" b="1" dirty="0"/>
              <a:t> </a:t>
            </a:r>
            <a:r>
              <a:rPr lang="fr-FR" sz="3200" b="1" dirty="0" err="1"/>
              <a:t>learning</a:t>
            </a:r>
            <a:r>
              <a:rPr lang="fr-FR" sz="3200" b="1" dirty="0"/>
              <a:t> as </a:t>
            </a:r>
            <a:r>
              <a:rPr lang="fr-FR" sz="3200" b="1" dirty="0" err="1"/>
              <a:t>consisting</a:t>
            </a:r>
            <a:r>
              <a:rPr lang="fr-FR" sz="3200" b="1" dirty="0"/>
              <a:t> of </a:t>
            </a:r>
            <a:r>
              <a:rPr lang="fr-FR" sz="3200" b="1" dirty="0" err="1"/>
              <a:t>little</a:t>
            </a:r>
            <a:r>
              <a:rPr lang="fr-FR" sz="3200" b="1" dirty="0"/>
              <a:t>  more </a:t>
            </a:r>
            <a:r>
              <a:rPr lang="fr-FR" sz="3200" b="1" dirty="0" err="1"/>
              <a:t>than</a:t>
            </a:r>
            <a:r>
              <a:rPr lang="fr-FR" sz="3200" b="1" dirty="0"/>
              <a:t> </a:t>
            </a:r>
            <a:r>
              <a:rPr lang="fr-FR" sz="3200" b="1" dirty="0" err="1"/>
              <a:t>memorizing</a:t>
            </a:r>
            <a:r>
              <a:rPr lang="fr-FR" sz="3200" b="1" dirty="0"/>
              <a:t> </a:t>
            </a:r>
            <a:r>
              <a:rPr lang="fr-FR" sz="3200" b="1" dirty="0" err="1"/>
              <a:t>rules</a:t>
            </a:r>
            <a:r>
              <a:rPr lang="fr-FR" sz="3200" b="1" dirty="0"/>
              <a:t> and </a:t>
            </a:r>
            <a:r>
              <a:rPr lang="fr-FR" sz="3200" b="1" dirty="0" err="1"/>
              <a:t>facts</a:t>
            </a:r>
            <a:r>
              <a:rPr lang="fr-FR" sz="3200" b="1" dirty="0"/>
              <a:t> in </a:t>
            </a:r>
            <a:r>
              <a:rPr lang="fr-FR" sz="3200" b="1" dirty="0" err="1"/>
              <a:t>order</a:t>
            </a:r>
            <a:r>
              <a:rPr lang="fr-FR" sz="3200" b="1" dirty="0"/>
              <a:t> to </a:t>
            </a:r>
            <a:r>
              <a:rPr lang="fr-FR" sz="3200" b="1" dirty="0" err="1"/>
              <a:t>understand</a:t>
            </a:r>
            <a:r>
              <a:rPr lang="fr-FR" sz="3200" b="1" dirty="0"/>
              <a:t> and </a:t>
            </a:r>
            <a:r>
              <a:rPr lang="fr-FR" sz="3200" b="1" dirty="0" err="1"/>
              <a:t>manipulate</a:t>
            </a:r>
            <a:r>
              <a:rPr lang="fr-FR" sz="3200" b="1" dirty="0"/>
              <a:t> the </a:t>
            </a:r>
            <a:r>
              <a:rPr lang="fr-FR" sz="3200" b="1" dirty="0" err="1"/>
              <a:t>morphology</a:t>
            </a:r>
            <a:r>
              <a:rPr lang="fr-FR" sz="3200" b="1" dirty="0"/>
              <a:t> and </a:t>
            </a:r>
            <a:r>
              <a:rPr lang="fr-FR" sz="3200" b="1" dirty="0" err="1"/>
              <a:t>syntax</a:t>
            </a:r>
            <a:r>
              <a:rPr lang="fr-FR" sz="3200" b="1" dirty="0"/>
              <a:t> of the FL.</a:t>
            </a:r>
          </a:p>
          <a:p>
            <a:r>
              <a:rPr lang="fr-FR" sz="3200" b="1" dirty="0" err="1"/>
              <a:t>Develops</a:t>
            </a:r>
            <a:r>
              <a:rPr lang="fr-FR" sz="3200" b="1" dirty="0"/>
              <a:t> R &amp; W.</a:t>
            </a:r>
          </a:p>
          <a:p>
            <a:endParaRPr lang="fr-FR" dirty="0"/>
          </a:p>
        </p:txBody>
      </p:sp>
    </p:spTree>
    <p:extLst>
      <p:ext uri="{BB962C8B-B14F-4D97-AF65-F5344CB8AC3E}">
        <p14:creationId xmlns:p14="http://schemas.microsoft.com/office/powerpoint/2010/main" val="3181039914"/>
      </p:ext>
    </p:extLst>
  </p:cSld>
  <p:clrMapOvr>
    <a:masterClrMapping/>
  </p:clrMapOvr>
  <p:transition>
    <p:randomBar/>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5152" y="7959"/>
            <a:ext cx="6571343" cy="1049235"/>
          </a:xfrm>
        </p:spPr>
        <p:style>
          <a:lnRef idx="1">
            <a:schemeClr val="dk1"/>
          </a:lnRef>
          <a:fillRef idx="3">
            <a:schemeClr val="dk1"/>
          </a:fillRef>
          <a:effectRef idx="2">
            <a:schemeClr val="dk1"/>
          </a:effectRef>
          <a:fontRef idx="minor">
            <a:schemeClr val="lt1"/>
          </a:fontRef>
        </p:style>
        <p:txBody>
          <a:bodyPr/>
          <a:lstStyle/>
          <a:p>
            <a:pPr algn="ctr"/>
            <a:r>
              <a:rPr lang="fr-FR" dirty="0"/>
              <a:t>Advantages</a:t>
            </a:r>
          </a:p>
        </p:txBody>
      </p:sp>
      <p:sp>
        <p:nvSpPr>
          <p:cNvPr id="3" name="Espace réservé du contenu 2"/>
          <p:cNvSpPr>
            <a:spLocks noGrp="1"/>
          </p:cNvSpPr>
          <p:nvPr>
            <p:ph idx="1"/>
          </p:nvPr>
        </p:nvSpPr>
        <p:spPr>
          <a:xfrm>
            <a:off x="0" y="1057194"/>
            <a:ext cx="9144000" cy="5800806"/>
          </a:xfrm>
        </p:spPr>
        <p:style>
          <a:lnRef idx="1">
            <a:schemeClr val="dk1"/>
          </a:lnRef>
          <a:fillRef idx="3">
            <a:schemeClr val="dk1"/>
          </a:fillRef>
          <a:effectRef idx="2">
            <a:schemeClr val="dk1"/>
          </a:effectRef>
          <a:fontRef idx="minor">
            <a:schemeClr val="lt1"/>
          </a:fontRef>
        </p:style>
        <p:txBody>
          <a:bodyPr/>
          <a:lstStyle/>
          <a:p>
            <a:r>
              <a:rPr lang="fr-FR" sz="2800" dirty="0"/>
              <a:t>GTM </a:t>
            </a:r>
            <a:r>
              <a:rPr lang="fr-FR" sz="2800" dirty="0" err="1"/>
              <a:t>is</a:t>
            </a:r>
            <a:r>
              <a:rPr lang="fr-FR" sz="2800" dirty="0"/>
              <a:t> an </a:t>
            </a:r>
            <a:r>
              <a:rPr lang="fr-FR" sz="2800" dirty="0" err="1"/>
              <a:t>easy</a:t>
            </a:r>
            <a:r>
              <a:rPr lang="fr-FR" sz="2800" dirty="0"/>
              <a:t> </a:t>
            </a:r>
            <a:r>
              <a:rPr lang="fr-FR" sz="2800" dirty="0" err="1"/>
              <a:t>method</a:t>
            </a:r>
            <a:r>
              <a:rPr lang="fr-FR" sz="2800" dirty="0"/>
              <a:t> to </a:t>
            </a:r>
            <a:r>
              <a:rPr lang="fr-FR" sz="2800" dirty="0" err="1"/>
              <a:t>apply</a:t>
            </a:r>
            <a:r>
              <a:rPr lang="fr-FR" sz="2800" dirty="0"/>
              <a:t>.</a:t>
            </a:r>
          </a:p>
          <a:p>
            <a:r>
              <a:rPr lang="fr-FR" sz="2800" dirty="0"/>
              <a:t>People </a:t>
            </a:r>
            <a:r>
              <a:rPr lang="fr-FR" sz="2800" dirty="0" err="1"/>
              <a:t>who</a:t>
            </a:r>
            <a:r>
              <a:rPr lang="fr-FR" sz="2800" dirty="0"/>
              <a:t> </a:t>
            </a:r>
            <a:r>
              <a:rPr lang="fr-FR" sz="2800" dirty="0" err="1"/>
              <a:t>learn</a:t>
            </a:r>
            <a:r>
              <a:rPr lang="fr-FR" sz="2800" dirty="0"/>
              <a:t> the TL </a:t>
            </a:r>
            <a:r>
              <a:rPr lang="fr-FR" sz="2800" dirty="0" err="1"/>
              <a:t>under</a:t>
            </a:r>
            <a:r>
              <a:rPr lang="fr-FR" sz="2800" dirty="0"/>
              <a:t> GTM are </a:t>
            </a:r>
            <a:r>
              <a:rPr lang="fr-FR" sz="2800" dirty="0" err="1"/>
              <a:t>known</a:t>
            </a:r>
            <a:r>
              <a:rPr lang="fr-FR" sz="2800" dirty="0"/>
              <a:t> for </a:t>
            </a:r>
            <a:r>
              <a:rPr lang="fr-FR" sz="2800" dirty="0" err="1"/>
              <a:t>their</a:t>
            </a:r>
            <a:r>
              <a:rPr lang="fr-FR" sz="2800" dirty="0"/>
              <a:t>  good  </a:t>
            </a:r>
            <a:r>
              <a:rPr lang="fr-FR" sz="2800" dirty="0" err="1"/>
              <a:t>writing</a:t>
            </a:r>
            <a:r>
              <a:rPr lang="fr-FR" sz="2800" dirty="0"/>
              <a:t> (</a:t>
            </a:r>
            <a:r>
              <a:rPr lang="fr-FR" sz="2800" dirty="0" err="1"/>
              <a:t>Mukalel</a:t>
            </a:r>
            <a:r>
              <a:rPr lang="fr-FR" sz="2800" dirty="0"/>
              <a:t>, 2007).</a:t>
            </a:r>
          </a:p>
          <a:p>
            <a:r>
              <a:rPr lang="fr-FR" sz="2800" dirty="0"/>
              <a:t>The T </a:t>
            </a:r>
            <a:r>
              <a:rPr lang="fr-FR" sz="2800" dirty="0" err="1"/>
              <a:t>shouldn’t</a:t>
            </a:r>
            <a:r>
              <a:rPr lang="fr-FR" sz="2800" dirty="0"/>
              <a:t> </a:t>
            </a:r>
            <a:r>
              <a:rPr lang="fr-FR" sz="2800" dirty="0" err="1"/>
              <a:t>be</a:t>
            </a:r>
            <a:r>
              <a:rPr lang="fr-FR" sz="2800" dirty="0"/>
              <a:t> </a:t>
            </a:r>
            <a:r>
              <a:rPr lang="fr-FR" sz="2800" dirty="0" err="1"/>
              <a:t>that</a:t>
            </a:r>
            <a:r>
              <a:rPr lang="fr-FR" sz="2800" dirty="0"/>
              <a:t> </a:t>
            </a:r>
            <a:r>
              <a:rPr lang="fr-FR" sz="2800" dirty="0" err="1"/>
              <a:t>competent</a:t>
            </a:r>
            <a:r>
              <a:rPr lang="fr-FR" sz="2800" dirty="0"/>
              <a:t> in the TL.</a:t>
            </a:r>
          </a:p>
          <a:p>
            <a:r>
              <a:rPr lang="fr-FR" sz="2800" dirty="0"/>
              <a:t>Its suitable for large classes.</a:t>
            </a:r>
          </a:p>
          <a:p>
            <a:r>
              <a:rPr lang="fr-FR" sz="2800" dirty="0"/>
              <a:t>The use of the L1 will not create a </a:t>
            </a:r>
            <a:r>
              <a:rPr lang="fr-FR" sz="2800" dirty="0" err="1"/>
              <a:t>linguistic</a:t>
            </a:r>
            <a:r>
              <a:rPr lang="fr-FR" sz="2800" dirty="0"/>
              <a:t> </a:t>
            </a:r>
            <a:r>
              <a:rPr lang="fr-FR" sz="2800" dirty="0" err="1"/>
              <a:t>problems</a:t>
            </a:r>
            <a:r>
              <a:rPr lang="fr-FR" sz="2800" dirty="0"/>
              <a:t> b/w the T and the  S</a:t>
            </a:r>
            <a:r>
              <a:rPr lang="fr-FR" sz="4800" dirty="0"/>
              <a:t>.</a:t>
            </a:r>
          </a:p>
          <a:p>
            <a:r>
              <a:rPr lang="fr-FR" sz="2800" dirty="0"/>
              <a:t>SS </a:t>
            </a:r>
            <a:r>
              <a:rPr lang="fr-FR" sz="2800" dirty="0" err="1"/>
              <a:t>become</a:t>
            </a:r>
            <a:r>
              <a:rPr lang="fr-FR" sz="2800" dirty="0"/>
              <a:t> </a:t>
            </a:r>
            <a:r>
              <a:rPr lang="fr-FR" sz="2800" dirty="0" err="1"/>
              <a:t>aware</a:t>
            </a:r>
            <a:r>
              <a:rPr lang="fr-FR" sz="2800" dirty="0"/>
              <a:t> of </a:t>
            </a:r>
            <a:r>
              <a:rPr lang="fr-FR" sz="2800" dirty="0" err="1"/>
              <a:t>their</a:t>
            </a:r>
            <a:r>
              <a:rPr lang="fr-FR" sz="2800" dirty="0"/>
              <a:t> L1.</a:t>
            </a:r>
          </a:p>
          <a:p>
            <a:endParaRPr lang="fr-FR" dirty="0"/>
          </a:p>
          <a:p>
            <a:endParaRPr lang="fr-FR" dirty="0"/>
          </a:p>
          <a:p>
            <a:endParaRPr lang="fr-FR" dirty="0"/>
          </a:p>
        </p:txBody>
      </p:sp>
    </p:spTree>
  </p:cSld>
  <p:clrMapOvr>
    <a:masterClrMapping/>
  </p:clrMapOvr>
  <p:transition>
    <p:randomBar/>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16633"/>
            <a:ext cx="8014834" cy="5349714"/>
          </a:xfrm>
        </p:spPr>
        <p:txBody>
          <a:bodyPr/>
          <a:lstStyle/>
          <a:p>
            <a:r>
              <a:rPr lang="fr-FR" sz="3200" dirty="0"/>
              <a:t>An effective </a:t>
            </a:r>
            <a:r>
              <a:rPr lang="fr-FR" sz="3200" dirty="0" err="1"/>
              <a:t>way</a:t>
            </a:r>
            <a:r>
              <a:rPr lang="fr-FR" sz="3200" dirty="0"/>
              <a:t> for application of </a:t>
            </a:r>
            <a:r>
              <a:rPr lang="fr-FR" sz="3200" dirty="0" err="1"/>
              <a:t>grammar</a:t>
            </a:r>
            <a:r>
              <a:rPr lang="fr-FR" sz="3200" dirty="0"/>
              <a:t> and sentence  structure.</a:t>
            </a:r>
          </a:p>
          <a:p>
            <a:endParaRPr lang="fr-FR" sz="3200" dirty="0"/>
          </a:p>
          <a:p>
            <a:r>
              <a:rPr lang="fr-FR" sz="3200" dirty="0"/>
              <a:t>Few </a:t>
            </a:r>
            <a:r>
              <a:rPr lang="fr-FR" sz="3200" dirty="0" err="1"/>
              <a:t>demands</a:t>
            </a:r>
            <a:r>
              <a:rPr lang="fr-FR" sz="3200" dirty="0"/>
              <a:t> on </a:t>
            </a:r>
            <a:r>
              <a:rPr lang="fr-FR" sz="3200" dirty="0" err="1"/>
              <a:t>teachers</a:t>
            </a:r>
            <a:r>
              <a:rPr lang="fr-FR" sz="3200" dirty="0"/>
              <a:t> ( </a:t>
            </a:r>
            <a:r>
              <a:rPr lang="fr-FR" sz="3200" dirty="0" err="1"/>
              <a:t>perhaps</a:t>
            </a:r>
            <a:r>
              <a:rPr lang="fr-FR" sz="3200" dirty="0"/>
              <a:t> the </a:t>
            </a:r>
            <a:r>
              <a:rPr lang="fr-FR" sz="3200" dirty="0" err="1"/>
              <a:t>excact</a:t>
            </a:r>
            <a:r>
              <a:rPr lang="fr-FR" sz="3200" dirty="0"/>
              <a:t> </a:t>
            </a:r>
            <a:r>
              <a:rPr lang="fr-FR" sz="3200" dirty="0" err="1"/>
              <a:t>reason</a:t>
            </a:r>
            <a:r>
              <a:rPr lang="fr-FR" sz="3200" dirty="0"/>
              <a:t> of </a:t>
            </a:r>
            <a:r>
              <a:rPr lang="fr-FR" sz="3200" dirty="0" err="1"/>
              <a:t>its</a:t>
            </a:r>
            <a:r>
              <a:rPr lang="fr-FR" sz="3200" dirty="0"/>
              <a:t> </a:t>
            </a:r>
            <a:r>
              <a:rPr lang="fr-FR" sz="3200" dirty="0" err="1"/>
              <a:t>popularity</a:t>
            </a:r>
            <a:r>
              <a:rPr lang="fr-FR" sz="3200" dirty="0"/>
              <a:t>).</a:t>
            </a:r>
          </a:p>
          <a:p>
            <a:r>
              <a:rPr lang="fr-FR" sz="3200" dirty="0"/>
              <a:t>Least </a:t>
            </a:r>
            <a:r>
              <a:rPr lang="fr-FR" sz="3200" dirty="0" err="1"/>
              <a:t>stressful</a:t>
            </a:r>
            <a:r>
              <a:rPr lang="fr-FR" sz="3200" dirty="0"/>
              <a:t> for </a:t>
            </a:r>
            <a:r>
              <a:rPr lang="fr-FR" sz="3200" dirty="0" err="1"/>
              <a:t>students</a:t>
            </a:r>
            <a:r>
              <a:rPr lang="fr-FR" sz="3200" dirty="0"/>
              <a:t>.</a:t>
            </a:r>
          </a:p>
          <a:p>
            <a:endParaRPr lang="fr-FR" dirty="0"/>
          </a:p>
        </p:txBody>
      </p:sp>
    </p:spTree>
    <p:extLst>
      <p:ext uri="{BB962C8B-B14F-4D97-AF65-F5344CB8AC3E}">
        <p14:creationId xmlns:p14="http://schemas.microsoft.com/office/powerpoint/2010/main" val="2527678790"/>
      </p:ext>
    </p:extLst>
  </p:cSld>
  <p:clrMapOvr>
    <a:masterClrMapping/>
  </p:clrMapOvr>
  <p:transition>
    <p:randomBar/>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915</TotalTime>
  <Words>991</Words>
  <Application>Microsoft Office PowerPoint</Application>
  <PresentationFormat>Affichage à l'écran (4:3)</PresentationFormat>
  <Paragraphs>110</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Gill Sans MT</vt:lpstr>
      <vt:lpstr>Wingdings</vt:lpstr>
      <vt:lpstr>Galerie</vt:lpstr>
      <vt:lpstr> Background </vt:lpstr>
      <vt:lpstr>Présentation PowerPoint</vt:lpstr>
      <vt:lpstr>Présentation PowerPoint</vt:lpstr>
      <vt:lpstr>Features</vt:lpstr>
      <vt:lpstr>Purpose of GTM</vt:lpstr>
      <vt:lpstr>Présentation PowerPoint</vt:lpstr>
      <vt:lpstr>Présentation PowerPoint</vt:lpstr>
      <vt:lpstr>Advantages</vt:lpstr>
      <vt:lpstr>Présentation PowerPoint</vt:lpstr>
      <vt:lpstr>Disadvantages</vt:lpstr>
      <vt:lpstr>Présentation PowerPoint</vt:lpstr>
      <vt:lpstr>Application: Typical techniques</vt:lpstr>
      <vt:lpstr>Procedures</vt:lpstr>
      <vt:lpstr>Activity II: Vocabulary </vt:lpstr>
      <vt:lpstr>Activity III : Grammar</vt:lpstr>
      <vt:lpstr>Activity IV: Writing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A5</dc:creator>
  <cp:lastModifiedBy>Mohammed Larouz</cp:lastModifiedBy>
  <cp:revision>80</cp:revision>
  <dcterms:created xsi:type="dcterms:W3CDTF">2014-01-03T15:20:16Z</dcterms:created>
  <dcterms:modified xsi:type="dcterms:W3CDTF">2019-03-20T11:14:54Z</dcterms:modified>
</cp:coreProperties>
</file>